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CE"/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fazarquivos\AEMFPF\DIVERSOS\Previs-o-RCL\RCL2015_a_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pha\OneDrive\Documentos\Trabalhos%20em%20R\Previs-o-RCL\RCL2015_a_2024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fazarquivos\AEMFPF\DIVERSOS\Previs-o-RCL\previs&#227;o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RCL_12M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Sheet1!$F$14:$F$114</c:f>
              <c:numCache>
                <c:formatCode>_(* #,##0.00_);_(* \(#,##0.00\);_(* "-"??_);_(@_)</c:formatCode>
                <c:ptCount val="101"/>
                <c:pt idx="0">
                  <c:v>17361933085.279999</c:v>
                </c:pt>
                <c:pt idx="1">
                  <c:v>17451185598.119999</c:v>
                </c:pt>
                <c:pt idx="2">
                  <c:v>17553188907.060001</c:v>
                </c:pt>
                <c:pt idx="3">
                  <c:v>17715459469.220001</c:v>
                </c:pt>
                <c:pt idx="4">
                  <c:v>17905792442.360001</c:v>
                </c:pt>
                <c:pt idx="5">
                  <c:v>18190899656.5</c:v>
                </c:pt>
                <c:pt idx="6">
                  <c:v>18476660716.369999</c:v>
                </c:pt>
                <c:pt idx="7">
                  <c:v>18682703494.029999</c:v>
                </c:pt>
                <c:pt idx="8">
                  <c:v>18790157379.709999</c:v>
                </c:pt>
                <c:pt idx="9">
                  <c:v>18880076798.579998</c:v>
                </c:pt>
                <c:pt idx="10">
                  <c:v>18728072667.829998</c:v>
                </c:pt>
                <c:pt idx="11">
                  <c:v>18759693061.449997</c:v>
                </c:pt>
                <c:pt idx="12">
                  <c:v>19279840731.599998</c:v>
                </c:pt>
                <c:pt idx="13">
                  <c:v>19309591717.369999</c:v>
                </c:pt>
                <c:pt idx="14">
                  <c:v>19475205367.07</c:v>
                </c:pt>
                <c:pt idx="15">
                  <c:v>19492776806</c:v>
                </c:pt>
                <c:pt idx="16">
                  <c:v>19482828418.900002</c:v>
                </c:pt>
                <c:pt idx="17">
                  <c:v>19449748683.59</c:v>
                </c:pt>
                <c:pt idx="18">
                  <c:v>19440631989.439999</c:v>
                </c:pt>
                <c:pt idx="19">
                  <c:v>19410439951.689999</c:v>
                </c:pt>
                <c:pt idx="20">
                  <c:v>19700194585.989998</c:v>
                </c:pt>
                <c:pt idx="21">
                  <c:v>19937309949.969997</c:v>
                </c:pt>
                <c:pt idx="22">
                  <c:v>20251754943.709999</c:v>
                </c:pt>
                <c:pt idx="23">
                  <c:v>20566901058.760002</c:v>
                </c:pt>
                <c:pt idx="24">
                  <c:v>21033874951.290001</c:v>
                </c:pt>
                <c:pt idx="25">
                  <c:v>21186087993.73</c:v>
                </c:pt>
                <c:pt idx="26">
                  <c:v>21235340617.66</c:v>
                </c:pt>
                <c:pt idx="27">
                  <c:v>21361447051.830002</c:v>
                </c:pt>
                <c:pt idx="28">
                  <c:v>21519731545.190002</c:v>
                </c:pt>
                <c:pt idx="29">
                  <c:v>21604089892.480003</c:v>
                </c:pt>
                <c:pt idx="30">
                  <c:v>21610323578.209999</c:v>
                </c:pt>
                <c:pt idx="31">
                  <c:v>21805761993.09</c:v>
                </c:pt>
                <c:pt idx="32">
                  <c:v>21777101311.079998</c:v>
                </c:pt>
                <c:pt idx="33">
                  <c:v>21765415570.66</c:v>
                </c:pt>
                <c:pt idx="34">
                  <c:v>21975936652.91</c:v>
                </c:pt>
                <c:pt idx="35">
                  <c:v>21835634881.889999</c:v>
                </c:pt>
                <c:pt idx="36">
                  <c:v>21298254079.91</c:v>
                </c:pt>
                <c:pt idx="37">
                  <c:v>21480809299.349998</c:v>
                </c:pt>
                <c:pt idx="38">
                  <c:v>21745250020.809998</c:v>
                </c:pt>
                <c:pt idx="39">
                  <c:v>21844349614.079998</c:v>
                </c:pt>
                <c:pt idx="40">
                  <c:v>22070039186.470001</c:v>
                </c:pt>
                <c:pt idx="41">
                  <c:v>22468777328.880001</c:v>
                </c:pt>
                <c:pt idx="42">
                  <c:v>22662885807.260002</c:v>
                </c:pt>
                <c:pt idx="43">
                  <c:v>22800204477.540001</c:v>
                </c:pt>
                <c:pt idx="44">
                  <c:v>23022461678.34</c:v>
                </c:pt>
                <c:pt idx="45">
                  <c:v>23344960649.830002</c:v>
                </c:pt>
                <c:pt idx="46">
                  <c:v>23524667951.189999</c:v>
                </c:pt>
                <c:pt idx="47">
                  <c:v>23928134646</c:v>
                </c:pt>
                <c:pt idx="48">
                  <c:v>24538621316.629997</c:v>
                </c:pt>
                <c:pt idx="49">
                  <c:v>24710481157.709999</c:v>
                </c:pt>
                <c:pt idx="50">
                  <c:v>24795327536.429996</c:v>
                </c:pt>
                <c:pt idx="51">
                  <c:v>24981443610.449997</c:v>
                </c:pt>
                <c:pt idx="52">
                  <c:v>24656181038.970005</c:v>
                </c:pt>
                <c:pt idx="53">
                  <c:v>24232538455.890003</c:v>
                </c:pt>
                <c:pt idx="54">
                  <c:v>24580721966.560001</c:v>
                </c:pt>
                <c:pt idx="55">
                  <c:v>24968835151.410004</c:v>
                </c:pt>
                <c:pt idx="56">
                  <c:v>25627246851.740002</c:v>
                </c:pt>
                <c:pt idx="57">
                  <c:v>25939840625.250004</c:v>
                </c:pt>
                <c:pt idx="58">
                  <c:v>26188599364.100006</c:v>
                </c:pt>
                <c:pt idx="59">
                  <c:v>26471063872.590004</c:v>
                </c:pt>
                <c:pt idx="60">
                  <c:v>26323342281.460003</c:v>
                </c:pt>
                <c:pt idx="61">
                  <c:v>26729466442.100002</c:v>
                </c:pt>
                <c:pt idx="62">
                  <c:v>27119939916.530003</c:v>
                </c:pt>
                <c:pt idx="63">
                  <c:v>27532345059.119999</c:v>
                </c:pt>
                <c:pt idx="64">
                  <c:v>28271575672.560005</c:v>
                </c:pt>
                <c:pt idx="65">
                  <c:v>28975081376.660004</c:v>
                </c:pt>
                <c:pt idx="66">
                  <c:v>29277832389.650002</c:v>
                </c:pt>
                <c:pt idx="67">
                  <c:v>29500156412.109997</c:v>
                </c:pt>
                <c:pt idx="68">
                  <c:v>29706812863.429996</c:v>
                </c:pt>
                <c:pt idx="69">
                  <c:v>30038711645.079994</c:v>
                </c:pt>
                <c:pt idx="70">
                  <c:v>30471033514.119991</c:v>
                </c:pt>
                <c:pt idx="71">
                  <c:v>30945546135.799999</c:v>
                </c:pt>
                <c:pt idx="72">
                  <c:v>31545320020.199997</c:v>
                </c:pt>
                <c:pt idx="73">
                  <c:v>31829888387.459999</c:v>
                </c:pt>
                <c:pt idx="74">
                  <c:v>32333911024.609993</c:v>
                </c:pt>
                <c:pt idx="75">
                  <c:v>32813361643.369999</c:v>
                </c:pt>
                <c:pt idx="76">
                  <c:v>33372360273.259998</c:v>
                </c:pt>
                <c:pt idx="77">
                  <c:v>34253161879.179996</c:v>
                </c:pt>
                <c:pt idx="78">
                  <c:v>34897480019.099998</c:v>
                </c:pt>
                <c:pt idx="79">
                  <c:v>36433131951.970001</c:v>
                </c:pt>
                <c:pt idx="80">
                  <c:v>36421583196.849998</c:v>
                </c:pt>
                <c:pt idx="81">
                  <c:v>36611510785.770004</c:v>
                </c:pt>
                <c:pt idx="82">
                  <c:v>36890669787.07</c:v>
                </c:pt>
                <c:pt idx="83">
                  <c:v>36979456565</c:v>
                </c:pt>
                <c:pt idx="84">
                  <c:v>37208349134.319992</c:v>
                </c:pt>
                <c:pt idx="85">
                  <c:v>37383874446.379997</c:v>
                </c:pt>
                <c:pt idx="86">
                  <c:v>37385798447.43</c:v>
                </c:pt>
                <c:pt idx="87">
                  <c:v>37619323304.590004</c:v>
                </c:pt>
                <c:pt idx="88">
                  <c:v>37861235583.910004</c:v>
                </c:pt>
                <c:pt idx="89">
                  <c:v>37633320557.540001</c:v>
                </c:pt>
                <c:pt idx="90">
                  <c:v>37416556452.629997</c:v>
                </c:pt>
                <c:pt idx="91">
                  <c:v>36412268706.770004</c:v>
                </c:pt>
                <c:pt idx="92">
                  <c:v>36620725187.709999</c:v>
                </c:pt>
                <c:pt idx="93">
                  <c:v>36920007601.290001</c:v>
                </c:pt>
                <c:pt idx="94">
                  <c:v>37449817173.510002</c:v>
                </c:pt>
                <c:pt idx="95">
                  <c:v>38121106013.18</c:v>
                </c:pt>
                <c:pt idx="96">
                  <c:v>38407128875.349998</c:v>
                </c:pt>
                <c:pt idx="97">
                  <c:v>38750091472.82</c:v>
                </c:pt>
                <c:pt idx="98">
                  <c:v>39028769955.299995</c:v>
                </c:pt>
                <c:pt idx="99">
                  <c:v>38899265910.469994</c:v>
                </c:pt>
                <c:pt idx="100">
                  <c:v>39045234936.590004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3E3-418A-8C21-3FDFECAF03FE}"/>
            </c:ext>
          </c:extLst>
        </c:ser>
        <c:ser>
          <c:idx val="1"/>
          <c:order val="1"/>
          <c:tx>
            <c:v>RCL_12M_AJUSTE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Sheet1!$G$14:$G$114</c:f>
              <c:numCache>
                <c:formatCode>_(* #,##0.00_);_(* \(#,##0.00\);_(* "-"??_);_(@_)</c:formatCode>
                <c:ptCount val="101"/>
                <c:pt idx="0">
                  <c:v>16392815963.369999</c:v>
                </c:pt>
                <c:pt idx="1">
                  <c:v>16467853242.309999</c:v>
                </c:pt>
                <c:pt idx="2">
                  <c:v>16557032655.669998</c:v>
                </c:pt>
                <c:pt idx="3">
                  <c:v>16718617520.010002</c:v>
                </c:pt>
                <c:pt idx="4">
                  <c:v>16906242312.209999</c:v>
                </c:pt>
                <c:pt idx="5">
                  <c:v>17182711164.669998</c:v>
                </c:pt>
                <c:pt idx="6">
                  <c:v>17459802512.5</c:v>
                </c:pt>
                <c:pt idx="7">
                  <c:v>17657905247.580002</c:v>
                </c:pt>
                <c:pt idx="8">
                  <c:v>17757273937.089996</c:v>
                </c:pt>
                <c:pt idx="9">
                  <c:v>17844167352.279999</c:v>
                </c:pt>
                <c:pt idx="10">
                  <c:v>17655381054.739998</c:v>
                </c:pt>
                <c:pt idx="11">
                  <c:v>17679611748.369999</c:v>
                </c:pt>
                <c:pt idx="12">
                  <c:v>18194825978.099998</c:v>
                </c:pt>
                <c:pt idx="13">
                  <c:v>18220828393.030003</c:v>
                </c:pt>
                <c:pt idx="14">
                  <c:v>18384612175.360001</c:v>
                </c:pt>
                <c:pt idx="15">
                  <c:v>18396086668.990002</c:v>
                </c:pt>
                <c:pt idx="16">
                  <c:v>18383002349.27</c:v>
                </c:pt>
                <c:pt idx="17">
                  <c:v>18345897558.700001</c:v>
                </c:pt>
                <c:pt idx="18">
                  <c:v>18327064821.639999</c:v>
                </c:pt>
                <c:pt idx="19">
                  <c:v>18284947192.600002</c:v>
                </c:pt>
                <c:pt idx="20">
                  <c:v>18565489018.920002</c:v>
                </c:pt>
                <c:pt idx="21">
                  <c:v>18791760020.009998</c:v>
                </c:pt>
                <c:pt idx="22">
                  <c:v>19093894250.939999</c:v>
                </c:pt>
                <c:pt idx="23">
                  <c:v>19398170894.810001</c:v>
                </c:pt>
                <c:pt idx="24">
                  <c:v>19852048840.890003</c:v>
                </c:pt>
                <c:pt idx="25">
                  <c:v>19987072860.560001</c:v>
                </c:pt>
                <c:pt idx="26">
                  <c:v>20019755099.000004</c:v>
                </c:pt>
                <c:pt idx="27">
                  <c:v>20135611095.790001</c:v>
                </c:pt>
                <c:pt idx="28">
                  <c:v>20275606136.43</c:v>
                </c:pt>
                <c:pt idx="29">
                  <c:v>20343991340.230003</c:v>
                </c:pt>
                <c:pt idx="30">
                  <c:v>20369717408.989998</c:v>
                </c:pt>
                <c:pt idx="31">
                  <c:v>20538532106.719997</c:v>
                </c:pt>
                <c:pt idx="32">
                  <c:v>20527906918.979996</c:v>
                </c:pt>
                <c:pt idx="33">
                  <c:v>20513179544.139999</c:v>
                </c:pt>
                <c:pt idx="34">
                  <c:v>20674032563.949997</c:v>
                </c:pt>
                <c:pt idx="35">
                  <c:v>20489695013.529999</c:v>
                </c:pt>
                <c:pt idx="36">
                  <c:v>19906780273.890003</c:v>
                </c:pt>
                <c:pt idx="37">
                  <c:v>20136194556.099998</c:v>
                </c:pt>
                <c:pt idx="38">
                  <c:v>20383129810.720001</c:v>
                </c:pt>
                <c:pt idx="39">
                  <c:v>20454245161.239998</c:v>
                </c:pt>
                <c:pt idx="40">
                  <c:v>20651108319.879997</c:v>
                </c:pt>
                <c:pt idx="41">
                  <c:v>21025354821.07</c:v>
                </c:pt>
                <c:pt idx="42">
                  <c:v>21167615887.09</c:v>
                </c:pt>
                <c:pt idx="43">
                  <c:v>21296316677.809998</c:v>
                </c:pt>
                <c:pt idx="44">
                  <c:v>21455972732.809998</c:v>
                </c:pt>
                <c:pt idx="45">
                  <c:v>21717870166.84</c:v>
                </c:pt>
                <c:pt idx="46">
                  <c:v>21899114749.880001</c:v>
                </c:pt>
                <c:pt idx="47">
                  <c:v>22233722420.41</c:v>
                </c:pt>
                <c:pt idx="48">
                  <c:v>22798347815.029999</c:v>
                </c:pt>
                <c:pt idx="49">
                  <c:v>22929797808.560001</c:v>
                </c:pt>
                <c:pt idx="50">
                  <c:v>22990748741.380001</c:v>
                </c:pt>
                <c:pt idx="51">
                  <c:v>23152976595.670002</c:v>
                </c:pt>
                <c:pt idx="52">
                  <c:v>22832574709.889999</c:v>
                </c:pt>
                <c:pt idx="53">
                  <c:v>22403882464.529995</c:v>
                </c:pt>
                <c:pt idx="54">
                  <c:v>22741180506.900002</c:v>
                </c:pt>
                <c:pt idx="55">
                  <c:v>23121102322.040001</c:v>
                </c:pt>
                <c:pt idx="56">
                  <c:v>23781044029.560001</c:v>
                </c:pt>
                <c:pt idx="57">
                  <c:v>24109875952.700001</c:v>
                </c:pt>
                <c:pt idx="58">
                  <c:v>24363479288.900002</c:v>
                </c:pt>
                <c:pt idx="59">
                  <c:v>24714978511.639996</c:v>
                </c:pt>
                <c:pt idx="60">
                  <c:v>24561622290.279999</c:v>
                </c:pt>
                <c:pt idx="61">
                  <c:v>24971859670.439995</c:v>
                </c:pt>
                <c:pt idx="62">
                  <c:v>25362216793.499996</c:v>
                </c:pt>
                <c:pt idx="63">
                  <c:v>25777375535.709999</c:v>
                </c:pt>
                <c:pt idx="64">
                  <c:v>26503745667.459999</c:v>
                </c:pt>
                <c:pt idx="65">
                  <c:v>27199743226.619999</c:v>
                </c:pt>
                <c:pt idx="66">
                  <c:v>27496817096.909996</c:v>
                </c:pt>
                <c:pt idx="67">
                  <c:v>27716283800.459995</c:v>
                </c:pt>
                <c:pt idx="68">
                  <c:v>27916127607.549995</c:v>
                </c:pt>
                <c:pt idx="69">
                  <c:v>28249420002.609993</c:v>
                </c:pt>
                <c:pt idx="70">
                  <c:v>28691998001.789993</c:v>
                </c:pt>
                <c:pt idx="71">
                  <c:v>29172812119.439999</c:v>
                </c:pt>
                <c:pt idx="72">
                  <c:v>29792223779.029995</c:v>
                </c:pt>
                <c:pt idx="73">
                  <c:v>30069848636.389999</c:v>
                </c:pt>
                <c:pt idx="74">
                  <c:v>30549597289.140003</c:v>
                </c:pt>
                <c:pt idx="75">
                  <c:v>31033686486.82</c:v>
                </c:pt>
                <c:pt idx="76">
                  <c:v>31593084462.230003</c:v>
                </c:pt>
                <c:pt idx="77">
                  <c:v>32475927145.119999</c:v>
                </c:pt>
                <c:pt idx="78">
                  <c:v>33127940007.180004</c:v>
                </c:pt>
                <c:pt idx="79">
                  <c:v>33489185610.540001</c:v>
                </c:pt>
                <c:pt idx="80">
                  <c:v>33483591046.269997</c:v>
                </c:pt>
                <c:pt idx="81">
                  <c:v>33675940817.990002</c:v>
                </c:pt>
                <c:pt idx="82">
                  <c:v>33944328717.990002</c:v>
                </c:pt>
                <c:pt idx="83">
                  <c:v>34032118879.170006</c:v>
                </c:pt>
                <c:pt idx="84">
                  <c:v>34292740077.91</c:v>
                </c:pt>
                <c:pt idx="85">
                  <c:v>34427695588.43</c:v>
                </c:pt>
                <c:pt idx="86">
                  <c:v>34470430837.899994</c:v>
                </c:pt>
                <c:pt idx="87">
                  <c:v>34680870364.019997</c:v>
                </c:pt>
                <c:pt idx="88">
                  <c:v>34904988701.309998</c:v>
                </c:pt>
                <c:pt idx="89">
                  <c:v>34824297621.889992</c:v>
                </c:pt>
                <c:pt idx="90">
                  <c:v>34751979437.269997</c:v>
                </c:pt>
                <c:pt idx="91">
                  <c:v>35072387820.5</c:v>
                </c:pt>
                <c:pt idx="92">
                  <c:v>35426990166.349998</c:v>
                </c:pt>
                <c:pt idx="93">
                  <c:v>35870795864.630005</c:v>
                </c:pt>
                <c:pt idx="94">
                  <c:v>36548729160.490005</c:v>
                </c:pt>
                <c:pt idx="95">
                  <c:v>37362687827.279999</c:v>
                </c:pt>
                <c:pt idx="96">
                  <c:v>37797107427.590004</c:v>
                </c:pt>
                <c:pt idx="97">
                  <c:v>38284575625.32</c:v>
                </c:pt>
                <c:pt idx="98">
                  <c:v>38694164319.169998</c:v>
                </c:pt>
                <c:pt idx="99">
                  <c:v>38735189842.379997</c:v>
                </c:pt>
                <c:pt idx="100">
                  <c:v>39045234936.590004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3E3-418A-8C21-3FDFECAF0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920624"/>
        <c:axId val="106204760"/>
      </c:lineChart>
      <c:dateAx>
        <c:axId val="98920624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6204760"/>
        <c:crosses val="autoZero"/>
        <c:auto val="1"/>
        <c:lblOffset val="100"/>
        <c:baseTimeUnit val="months"/>
        <c:majorUnit val="1"/>
        <c:majorTimeUnit val="years"/>
      </c:dateAx>
      <c:valAx>
        <c:axId val="106204760"/>
        <c:scaling>
          <c:orientation val="minMax"/>
          <c:max val="40000000000"/>
          <c:min val="15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920624"/>
        <c:crosses val="autoZero"/>
        <c:crossBetween val="between"/>
        <c:dispUnits>
          <c:builtInUnit val="b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pt-BR"/>
                    <a:t>Bilhões em R$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v>RCL_12M_AJUSTE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Sheet1!$G$14:$G$114</c:f>
              <c:numCache>
                <c:formatCode>_(* #,##0.00_);_(* \(#,##0.00\);_(* "-"??_);_(@_)</c:formatCode>
                <c:ptCount val="101"/>
                <c:pt idx="0">
                  <c:v>16392815963.369999</c:v>
                </c:pt>
                <c:pt idx="1">
                  <c:v>16467853242.309999</c:v>
                </c:pt>
                <c:pt idx="2">
                  <c:v>16557032655.669998</c:v>
                </c:pt>
                <c:pt idx="3">
                  <c:v>16718617520.010002</c:v>
                </c:pt>
                <c:pt idx="4">
                  <c:v>16906242312.209999</c:v>
                </c:pt>
                <c:pt idx="5">
                  <c:v>17182711164.669998</c:v>
                </c:pt>
                <c:pt idx="6">
                  <c:v>17459802512.5</c:v>
                </c:pt>
                <c:pt idx="7">
                  <c:v>17657905247.580002</c:v>
                </c:pt>
                <c:pt idx="8">
                  <c:v>17757273937.089996</c:v>
                </c:pt>
                <c:pt idx="9">
                  <c:v>17844167352.279999</c:v>
                </c:pt>
                <c:pt idx="10">
                  <c:v>17655381054.739998</c:v>
                </c:pt>
                <c:pt idx="11">
                  <c:v>17679611748.369999</c:v>
                </c:pt>
                <c:pt idx="12">
                  <c:v>18194825978.099998</c:v>
                </c:pt>
                <c:pt idx="13">
                  <c:v>18220828393.030003</c:v>
                </c:pt>
                <c:pt idx="14">
                  <c:v>18384612175.360001</c:v>
                </c:pt>
                <c:pt idx="15">
                  <c:v>18396086668.990002</c:v>
                </c:pt>
                <c:pt idx="16">
                  <c:v>18383002349.27</c:v>
                </c:pt>
                <c:pt idx="17">
                  <c:v>18345897558.700001</c:v>
                </c:pt>
                <c:pt idx="18">
                  <c:v>18327064821.639999</c:v>
                </c:pt>
                <c:pt idx="19">
                  <c:v>18284947192.600002</c:v>
                </c:pt>
                <c:pt idx="20">
                  <c:v>18565489018.920002</c:v>
                </c:pt>
                <c:pt idx="21">
                  <c:v>18791760020.009998</c:v>
                </c:pt>
                <c:pt idx="22">
                  <c:v>19093894250.939999</c:v>
                </c:pt>
                <c:pt idx="23">
                  <c:v>19398170894.810001</c:v>
                </c:pt>
                <c:pt idx="24">
                  <c:v>19852048840.890003</c:v>
                </c:pt>
                <c:pt idx="25">
                  <c:v>19987072860.560001</c:v>
                </c:pt>
                <c:pt idx="26">
                  <c:v>20019755099.000004</c:v>
                </c:pt>
                <c:pt idx="27">
                  <c:v>20135611095.790001</c:v>
                </c:pt>
                <c:pt idx="28">
                  <c:v>20275606136.43</c:v>
                </c:pt>
                <c:pt idx="29">
                  <c:v>20343991340.230003</c:v>
                </c:pt>
                <c:pt idx="30">
                  <c:v>20369717408.989998</c:v>
                </c:pt>
                <c:pt idx="31">
                  <c:v>20538532106.719997</c:v>
                </c:pt>
                <c:pt idx="32">
                  <c:v>20527906918.979996</c:v>
                </c:pt>
                <c:pt idx="33">
                  <c:v>20513179544.139999</c:v>
                </c:pt>
                <c:pt idx="34">
                  <c:v>20674032563.949997</c:v>
                </c:pt>
                <c:pt idx="35">
                  <c:v>20489695013.529999</c:v>
                </c:pt>
                <c:pt idx="36">
                  <c:v>19906780273.890003</c:v>
                </c:pt>
                <c:pt idx="37">
                  <c:v>20136194556.099998</c:v>
                </c:pt>
                <c:pt idx="38">
                  <c:v>20383129810.720001</c:v>
                </c:pt>
                <c:pt idx="39">
                  <c:v>20454245161.239998</c:v>
                </c:pt>
                <c:pt idx="40">
                  <c:v>20651108319.879997</c:v>
                </c:pt>
                <c:pt idx="41">
                  <c:v>21025354821.07</c:v>
                </c:pt>
                <c:pt idx="42">
                  <c:v>21167615887.09</c:v>
                </c:pt>
                <c:pt idx="43">
                  <c:v>21296316677.809998</c:v>
                </c:pt>
                <c:pt idx="44">
                  <c:v>21455972732.809998</c:v>
                </c:pt>
                <c:pt idx="45">
                  <c:v>21717870166.84</c:v>
                </c:pt>
                <c:pt idx="46">
                  <c:v>21899114749.880001</c:v>
                </c:pt>
                <c:pt idx="47">
                  <c:v>22233722420.41</c:v>
                </c:pt>
                <c:pt idx="48">
                  <c:v>22798347815.029999</c:v>
                </c:pt>
                <c:pt idx="49">
                  <c:v>22929797808.560001</c:v>
                </c:pt>
                <c:pt idx="50">
                  <c:v>22990748741.380001</c:v>
                </c:pt>
                <c:pt idx="51">
                  <c:v>23152976595.670002</c:v>
                </c:pt>
                <c:pt idx="52">
                  <c:v>22832574709.889999</c:v>
                </c:pt>
                <c:pt idx="53">
                  <c:v>22403882464.529995</c:v>
                </c:pt>
                <c:pt idx="54">
                  <c:v>22741180506.900002</c:v>
                </c:pt>
                <c:pt idx="55">
                  <c:v>23121102322.040001</c:v>
                </c:pt>
                <c:pt idx="56">
                  <c:v>23781044029.560001</c:v>
                </c:pt>
                <c:pt idx="57">
                  <c:v>24109875952.700001</c:v>
                </c:pt>
                <c:pt idx="58">
                  <c:v>24363479288.900002</c:v>
                </c:pt>
                <c:pt idx="59">
                  <c:v>24714978511.639996</c:v>
                </c:pt>
                <c:pt idx="60">
                  <c:v>24561622290.279999</c:v>
                </c:pt>
                <c:pt idx="61">
                  <c:v>24971859670.439995</c:v>
                </c:pt>
                <c:pt idx="62">
                  <c:v>25362216793.499996</c:v>
                </c:pt>
                <c:pt idx="63">
                  <c:v>25777375535.709999</c:v>
                </c:pt>
                <c:pt idx="64">
                  <c:v>26503745667.459999</c:v>
                </c:pt>
                <c:pt idx="65">
                  <c:v>27199743226.619999</c:v>
                </c:pt>
                <c:pt idx="66">
                  <c:v>27496817096.909996</c:v>
                </c:pt>
                <c:pt idx="67">
                  <c:v>27716283800.459995</c:v>
                </c:pt>
                <c:pt idx="68">
                  <c:v>27916127607.549995</c:v>
                </c:pt>
                <c:pt idx="69">
                  <c:v>28249420002.609993</c:v>
                </c:pt>
                <c:pt idx="70">
                  <c:v>28691998001.789993</c:v>
                </c:pt>
                <c:pt idx="71">
                  <c:v>29172812119.439999</c:v>
                </c:pt>
                <c:pt idx="72">
                  <c:v>29792223779.029995</c:v>
                </c:pt>
                <c:pt idx="73">
                  <c:v>30069848636.389999</c:v>
                </c:pt>
                <c:pt idx="74">
                  <c:v>30549597289.140003</c:v>
                </c:pt>
                <c:pt idx="75">
                  <c:v>31033686486.82</c:v>
                </c:pt>
                <c:pt idx="76">
                  <c:v>31593084462.230003</c:v>
                </c:pt>
                <c:pt idx="77">
                  <c:v>32475927145.119999</c:v>
                </c:pt>
                <c:pt idx="78">
                  <c:v>33127940007.180004</c:v>
                </c:pt>
                <c:pt idx="79">
                  <c:v>33489185610.540001</c:v>
                </c:pt>
                <c:pt idx="80">
                  <c:v>33483591046.269997</c:v>
                </c:pt>
                <c:pt idx="81">
                  <c:v>33675940817.990002</c:v>
                </c:pt>
                <c:pt idx="82">
                  <c:v>33944328717.990002</c:v>
                </c:pt>
                <c:pt idx="83">
                  <c:v>34032118879.170006</c:v>
                </c:pt>
                <c:pt idx="84">
                  <c:v>34292740077.91</c:v>
                </c:pt>
                <c:pt idx="85">
                  <c:v>34427695588.43</c:v>
                </c:pt>
                <c:pt idx="86">
                  <c:v>34470430837.899994</c:v>
                </c:pt>
                <c:pt idx="87">
                  <c:v>34680870364.019997</c:v>
                </c:pt>
                <c:pt idx="88">
                  <c:v>34904988701.309998</c:v>
                </c:pt>
                <c:pt idx="89">
                  <c:v>34824297621.889992</c:v>
                </c:pt>
                <c:pt idx="90">
                  <c:v>34751979437.269997</c:v>
                </c:pt>
                <c:pt idx="91">
                  <c:v>35072387820.5</c:v>
                </c:pt>
                <c:pt idx="92">
                  <c:v>35426990166.349998</c:v>
                </c:pt>
                <c:pt idx="93">
                  <c:v>35870795864.630005</c:v>
                </c:pt>
                <c:pt idx="94">
                  <c:v>36548729160.490005</c:v>
                </c:pt>
                <c:pt idx="95">
                  <c:v>37362687827.279999</c:v>
                </c:pt>
                <c:pt idx="96">
                  <c:v>37797107427.590004</c:v>
                </c:pt>
                <c:pt idx="97">
                  <c:v>38284575625.32</c:v>
                </c:pt>
                <c:pt idx="98">
                  <c:v>38694164319.169998</c:v>
                </c:pt>
                <c:pt idx="99">
                  <c:v>38735189842.379997</c:v>
                </c:pt>
                <c:pt idx="100">
                  <c:v>39045234936.590004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CA9-424A-90AE-4B3ABBFEFE32}"/>
            </c:ext>
          </c:extLst>
        </c:ser>
        <c:ser>
          <c:idx val="0"/>
          <c:order val="1"/>
          <c:tx>
            <c:strRef>
              <c:f>Sheet1!$H$1</c:f>
              <c:strCache>
                <c:ptCount val="1"/>
                <c:pt idx="0">
                  <c:v>Filtro Hodrick-Prescott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Sheet1!$H$14:$H$114</c:f>
              <c:numCache>
                <c:formatCode>General</c:formatCode>
                <c:ptCount val="101"/>
                <c:pt idx="0">
                  <c:v>16568365512.102489</c:v>
                </c:pt>
                <c:pt idx="1">
                  <c:v>16679336519.901739</c:v>
                </c:pt>
                <c:pt idx="2">
                  <c:v>16790295336.76009</c:v>
                </c:pt>
                <c:pt idx="3">
                  <c:v>16901215085.397961</c:v>
                </c:pt>
                <c:pt idx="4">
                  <c:v>17012052689.73844</c:v>
                </c:pt>
                <c:pt idx="5">
                  <c:v>17122752393.31813</c:v>
                </c:pt>
                <c:pt idx="6">
                  <c:v>17233251091.73077</c:v>
                </c:pt>
                <c:pt idx="7">
                  <c:v>17343489844.373638</c:v>
                </c:pt>
                <c:pt idx="8">
                  <c:v>17453425443.381599</c:v>
                </c:pt>
                <c:pt idx="9">
                  <c:v>17563036515.29245</c:v>
                </c:pt>
                <c:pt idx="10">
                  <c:v>17672322787.233921</c:v>
                </c:pt>
                <c:pt idx="11">
                  <c:v>17781303509.308479</c:v>
                </c:pt>
                <c:pt idx="12">
                  <c:v>17889996755.109421</c:v>
                </c:pt>
                <c:pt idx="13">
                  <c:v>17998413536.302181</c:v>
                </c:pt>
                <c:pt idx="14">
                  <c:v>18106586033.248211</c:v>
                </c:pt>
                <c:pt idx="15">
                  <c:v>18214561871.785172</c:v>
                </c:pt>
                <c:pt idx="16">
                  <c:v>18322407985.12167</c:v>
                </c:pt>
                <c:pt idx="17">
                  <c:v>18430203912.355019</c:v>
                </c:pt>
                <c:pt idx="18">
                  <c:v>18538033400.52449</c:v>
                </c:pt>
                <c:pt idx="19">
                  <c:v>18645974342.061451</c:v>
                </c:pt>
                <c:pt idx="20">
                  <c:v>18754089978.801529</c:v>
                </c:pt>
                <c:pt idx="21">
                  <c:v>18862418481.250511</c:v>
                </c:pt>
                <c:pt idx="22">
                  <c:v>18970984922.625309</c:v>
                </c:pt>
                <c:pt idx="23">
                  <c:v>19079809469.30526</c:v>
                </c:pt>
                <c:pt idx="24">
                  <c:v>19188920823.039711</c:v>
                </c:pt>
                <c:pt idx="25">
                  <c:v>19298369794.01033</c:v>
                </c:pt>
                <c:pt idx="26">
                  <c:v>19408253242.955601</c:v>
                </c:pt>
                <c:pt idx="27">
                  <c:v>19518715857.215832</c:v>
                </c:pt>
                <c:pt idx="28">
                  <c:v>19629944789.53801</c:v>
                </c:pt>
                <c:pt idx="29">
                  <c:v>19742170032.616249</c:v>
                </c:pt>
                <c:pt idx="30">
                  <c:v>19855666416.738178</c:v>
                </c:pt>
                <c:pt idx="31">
                  <c:v>19970750565.337818</c:v>
                </c:pt>
                <c:pt idx="32">
                  <c:v>20087774799.834751</c:v>
                </c:pt>
                <c:pt idx="33">
                  <c:v>20207130870.922249</c:v>
                </c:pt>
                <c:pt idx="34">
                  <c:v>20329241094.024071</c:v>
                </c:pt>
                <c:pt idx="35">
                  <c:v>20454549037.944099</c:v>
                </c:pt>
                <c:pt idx="36">
                  <c:v>20583522215.338299</c:v>
                </c:pt>
                <c:pt idx="37">
                  <c:v>20716630579.55529</c:v>
                </c:pt>
                <c:pt idx="38">
                  <c:v>20854297087.975731</c:v>
                </c:pt>
                <c:pt idx="39">
                  <c:v>20996904389.922871</c:v>
                </c:pt>
                <c:pt idx="40">
                  <c:v>21144802414.770309</c:v>
                </c:pt>
                <c:pt idx="41">
                  <c:v>21298303407.2229</c:v>
                </c:pt>
                <c:pt idx="42">
                  <c:v>21457685327.67329</c:v>
                </c:pt>
                <c:pt idx="43">
                  <c:v>21623207181.751389</c:v>
                </c:pt>
                <c:pt idx="44">
                  <c:v>21795107831.3759</c:v>
                </c:pt>
                <c:pt idx="45">
                  <c:v>21973603437.736031</c:v>
                </c:pt>
                <c:pt idx="46">
                  <c:v>22158886610.972439</c:v>
                </c:pt>
                <c:pt idx="47">
                  <c:v>22351132201.970951</c:v>
                </c:pt>
                <c:pt idx="48">
                  <c:v>22550497021.904758</c:v>
                </c:pt>
                <c:pt idx="49">
                  <c:v>22757129728.490021</c:v>
                </c:pt>
                <c:pt idx="50">
                  <c:v>22971196191.30344</c:v>
                </c:pt>
                <c:pt idx="51">
                  <c:v>23192874270.76086</c:v>
                </c:pt>
                <c:pt idx="52">
                  <c:v>23422343185.09388</c:v>
                </c:pt>
                <c:pt idx="53">
                  <c:v>23659779381.862228</c:v>
                </c:pt>
                <c:pt idx="54">
                  <c:v>23905318352.48159</c:v>
                </c:pt>
                <c:pt idx="55">
                  <c:v>24159008373.30397</c:v>
                </c:pt>
                <c:pt idx="56">
                  <c:v>24420816877.775379</c:v>
                </c:pt>
                <c:pt idx="57">
                  <c:v>24690639222.532799</c:v>
                </c:pt>
                <c:pt idx="58">
                  <c:v>24968326335.543011</c:v>
                </c:pt>
                <c:pt idx="59">
                  <c:v>25253688813.990318</c:v>
                </c:pt>
                <c:pt idx="60">
                  <c:v>25546495251.791851</c:v>
                </c:pt>
                <c:pt idx="61">
                  <c:v>25846476832.427059</c:v>
                </c:pt>
                <c:pt idx="62">
                  <c:v>26153296345.419781</c:v>
                </c:pt>
                <c:pt idx="63">
                  <c:v>26466555842.990898</c:v>
                </c:pt>
                <c:pt idx="64">
                  <c:v>26785802441.281349</c:v>
                </c:pt>
                <c:pt idx="65">
                  <c:v>27110535396.68837</c:v>
                </c:pt>
                <c:pt idx="66">
                  <c:v>27440234378.33345</c:v>
                </c:pt>
                <c:pt idx="67">
                  <c:v>27774385250.326149</c:v>
                </c:pt>
                <c:pt idx="68">
                  <c:v>28112477806.1315</c:v>
                </c:pt>
                <c:pt idx="69">
                  <c:v>28453997804.391571</c:v>
                </c:pt>
                <c:pt idx="70">
                  <c:v>28798417368.318031</c:v>
                </c:pt>
                <c:pt idx="71">
                  <c:v>29145194414.33075</c:v>
                </c:pt>
                <c:pt idx="72">
                  <c:v>29493779468.61581</c:v>
                </c:pt>
                <c:pt idx="73">
                  <c:v>29843624975.255508</c:v>
                </c:pt>
                <c:pt idx="74">
                  <c:v>30194204103.631451</c:v>
                </c:pt>
                <c:pt idx="75">
                  <c:v>30545005733.1017</c:v>
                </c:pt>
                <c:pt idx="76">
                  <c:v>30895543423.10667</c:v>
                </c:pt>
                <c:pt idx="77">
                  <c:v>31245364669.25021</c:v>
                </c:pt>
                <c:pt idx="78">
                  <c:v>31594065407.486141</c:v>
                </c:pt>
                <c:pt idx="79">
                  <c:v>31941327029.49572</c:v>
                </c:pt>
                <c:pt idx="80">
                  <c:v>32286937446.029652</c:v>
                </c:pt>
                <c:pt idx="81">
                  <c:v>32630792058.01791</c:v>
                </c:pt>
                <c:pt idx="82">
                  <c:v>32972869367.334888</c:v>
                </c:pt>
                <c:pt idx="83">
                  <c:v>33313220455.630001</c:v>
                </c:pt>
                <c:pt idx="84">
                  <c:v>33651963867.007549</c:v>
                </c:pt>
                <c:pt idx="85">
                  <c:v>33989268069.07349</c:v>
                </c:pt>
                <c:pt idx="86">
                  <c:v>34325346027.78175</c:v>
                </c:pt>
                <c:pt idx="87">
                  <c:v>34660441155.44178</c:v>
                </c:pt>
                <c:pt idx="88">
                  <c:v>34994806939.697029</c:v>
                </c:pt>
                <c:pt idx="89">
                  <c:v>35328698286.886032</c:v>
                </c:pt>
                <c:pt idx="90">
                  <c:v>35662363865.969627</c:v>
                </c:pt>
                <c:pt idx="91">
                  <c:v>35996017318.084717</c:v>
                </c:pt>
                <c:pt idx="92">
                  <c:v>36329809063.227303</c:v>
                </c:pt>
                <c:pt idx="93">
                  <c:v>36663825380.456062</c:v>
                </c:pt>
                <c:pt idx="94">
                  <c:v>36998089853.072937</c:v>
                </c:pt>
                <c:pt idx="95">
                  <c:v>37332570992.885742</c:v>
                </c:pt>
                <c:pt idx="96">
                  <c:v>37667206106.098602</c:v>
                </c:pt>
                <c:pt idx="97">
                  <c:v>38001934590.362503</c:v>
                </c:pt>
                <c:pt idx="98">
                  <c:v>38336704864.25351</c:v>
                </c:pt>
                <c:pt idx="99">
                  <c:v>38671484974.197357</c:v>
                </c:pt>
                <c:pt idx="100">
                  <c:v>39006267790.193062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CA9-424A-90AE-4B3ABBFEF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470976"/>
        <c:axId val="105536456"/>
      </c:lineChart>
      <c:dateAx>
        <c:axId val="106470976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5536456"/>
        <c:crosses val="autoZero"/>
        <c:auto val="1"/>
        <c:lblOffset val="100"/>
        <c:baseTimeUnit val="months"/>
        <c:majorUnit val="1"/>
        <c:majorTimeUnit val="years"/>
      </c:dateAx>
      <c:valAx>
        <c:axId val="105536456"/>
        <c:scaling>
          <c:orientation val="minMax"/>
          <c:min val="15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6470976"/>
        <c:crosses val="autoZero"/>
        <c:crossBetween val="between"/>
        <c:dispUnits>
          <c:builtInUnit val="b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pt-BR"/>
                    <a:t>Bilhões em R$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RCL_ajustada</c:v>
                </c:pt>
              </c:strCache>
            </c:strRef>
          </c:tx>
          <c:spPr>
            <a:ln w="3175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Sheet1!$B$2:$B$54</c:f>
              <c:numCache>
                <c:formatCode>_(* #,##0.00_);_(* \(#,##0.00\);_(* "-"??_);_(@_)</c:formatCode>
                <c:ptCount val="53"/>
                <c:pt idx="0">
                  <c:v>22794169527.830002</c:v>
                </c:pt>
                <c:pt idx="1">
                  <c:v>22925662666.690002</c:v>
                </c:pt>
                <c:pt idx="2">
                  <c:v>22986637949.5</c:v>
                </c:pt>
                <c:pt idx="3">
                  <c:v>23148875003.349998</c:v>
                </c:pt>
                <c:pt idx="4">
                  <c:v>22828582205.239994</c:v>
                </c:pt>
                <c:pt idx="5">
                  <c:v>22399943488.149998</c:v>
                </c:pt>
                <c:pt idx="6">
                  <c:v>22737250159.709999</c:v>
                </c:pt>
                <c:pt idx="7">
                  <c:v>23117465481.650002</c:v>
                </c:pt>
                <c:pt idx="8">
                  <c:v>23777243507.330002</c:v>
                </c:pt>
                <c:pt idx="9">
                  <c:v>24105998257.450001</c:v>
                </c:pt>
                <c:pt idx="10">
                  <c:v>24359608360.400002</c:v>
                </c:pt>
                <c:pt idx="11">
                  <c:v>24711092799.07</c:v>
                </c:pt>
                <c:pt idx="12">
                  <c:v>24557753193.149986</c:v>
                </c:pt>
                <c:pt idx="13">
                  <c:v>24968055791.529991</c:v>
                </c:pt>
                <c:pt idx="14">
                  <c:v>25358406672.709991</c:v>
                </c:pt>
                <c:pt idx="15">
                  <c:v>25773537617.359989</c:v>
                </c:pt>
                <c:pt idx="16">
                  <c:v>26499819570.969986</c:v>
                </c:pt>
                <c:pt idx="17">
                  <c:v>27195778000.779991</c:v>
                </c:pt>
                <c:pt idx="18">
                  <c:v>27492831559.299988</c:v>
                </c:pt>
                <c:pt idx="19">
                  <c:v>27712010584.849991</c:v>
                </c:pt>
                <c:pt idx="20">
                  <c:v>27912016386.429993</c:v>
                </c:pt>
                <c:pt idx="21">
                  <c:v>28245398306.909988</c:v>
                </c:pt>
                <c:pt idx="22">
                  <c:v>28688003243.469994</c:v>
                </c:pt>
                <c:pt idx="23">
                  <c:v>29168874362.159996</c:v>
                </c:pt>
                <c:pt idx="24">
                  <c:v>29788276725.190002</c:v>
                </c:pt>
                <c:pt idx="25">
                  <c:v>30065816706.389999</c:v>
                </c:pt>
                <c:pt idx="26">
                  <c:v>30545531548.5</c:v>
                </c:pt>
                <c:pt idx="27">
                  <c:v>31029598198.779995</c:v>
                </c:pt>
                <c:pt idx="28">
                  <c:v>31589307471.739998</c:v>
                </c:pt>
                <c:pt idx="29">
                  <c:v>32472424004.339996</c:v>
                </c:pt>
                <c:pt idx="30">
                  <c:v>33124483024.269997</c:v>
                </c:pt>
                <c:pt idx="31">
                  <c:v>33486096160.93</c:v>
                </c:pt>
                <c:pt idx="32">
                  <c:v>33480807643.570007</c:v>
                </c:pt>
                <c:pt idx="33">
                  <c:v>33673425331.389999</c:v>
                </c:pt>
                <c:pt idx="34">
                  <c:v>33942015390.670006</c:v>
                </c:pt>
                <c:pt idx="35">
                  <c:v>34028548925.500004</c:v>
                </c:pt>
                <c:pt idx="36">
                  <c:v>34289455598.269997</c:v>
                </c:pt>
                <c:pt idx="37">
                  <c:v>34424901418.290001</c:v>
                </c:pt>
                <c:pt idx="38">
                  <c:v>34467946824.559998</c:v>
                </c:pt>
                <c:pt idx="39">
                  <c:v>34678697591.949997</c:v>
                </c:pt>
                <c:pt idx="40">
                  <c:v>34902786239.080002</c:v>
                </c:pt>
                <c:pt idx="41">
                  <c:v>34822148037.139992</c:v>
                </c:pt>
                <c:pt idx="42">
                  <c:v>34750116910.049995</c:v>
                </c:pt>
                <c:pt idx="43">
                  <c:v>35070539415.870003</c:v>
                </c:pt>
                <c:pt idx="44">
                  <c:v>35425164767.599998</c:v>
                </c:pt>
                <c:pt idx="45">
                  <c:v>35868998354.580002</c:v>
                </c:pt>
                <c:pt idx="46">
                  <c:v>36547009631.500008</c:v>
                </c:pt>
                <c:pt idx="47">
                  <c:v>37362494480.800003</c:v>
                </c:pt>
                <c:pt idx="48">
                  <c:v>37796941014.620003</c:v>
                </c:pt>
                <c:pt idx="49">
                  <c:v>38284453730.669998</c:v>
                </c:pt>
                <c:pt idx="50">
                  <c:v>38694097124.599998</c:v>
                </c:pt>
                <c:pt idx="51">
                  <c:v>38735160152.219994</c:v>
                </c:pt>
                <c:pt idx="52">
                  <c:v>39045234936.590004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3A9-43DD-A257-D26324BEB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Previsão ETS</c:v>
                </c:pt>
              </c:strCache>
            </c:strRef>
          </c:tx>
          <c:spPr>
            <a:ln w="19050" cap="rnd">
              <a:solidFill>
                <a:schemeClr val="accent2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Sheet1!$C$2:$C$54</c:f>
              <c:numCache>
                <c:formatCode>General</c:formatCode>
                <c:ptCount val="53"/>
                <c:pt idx="36" formatCode="_(* #,##0.00_);_(* \(#,##0.00\);_(* &quot;-&quot;??_);_(@_)">
                  <c:v>34432470594.82724</c:v>
                </c:pt>
                <c:pt idx="37" formatCode="_(* #,##0.00_);_(* \(#,##0.00\);_(* &quot;-&quot;??_);_(@_)">
                  <c:v>34837497534.320717</c:v>
                </c:pt>
                <c:pt idx="38" formatCode="_(* #,##0.00_);_(* \(#,##0.00\);_(* &quot;-&quot;??_);_(@_)">
                  <c:v>35247288779.682518</c:v>
                </c:pt>
                <c:pt idx="39" formatCode="_(* #,##0.00_);_(* \(#,##0.00\);_(* &quot;-&quot;??_);_(@_)">
                  <c:v>35661900373.136467</c:v>
                </c:pt>
                <c:pt idx="40" formatCode="_(* #,##0.00_);_(* \(#,##0.00\);_(* &quot;-&quot;??_);_(@_)">
                  <c:v>36081389016.12751</c:v>
                </c:pt>
                <c:pt idx="41" formatCode="_(* #,##0.00_);_(* \(#,##0.00\);_(* &quot;-&quot;??_);_(@_)">
                  <c:v>36505812077.076012</c:v>
                </c:pt>
                <c:pt idx="42" formatCode="_(* #,##0.00_);_(* \(#,##0.00\);_(* &quot;-&quot;??_);_(@_)">
                  <c:v>36935227599.223412</c:v>
                </c:pt>
                <c:pt idx="43" formatCode="_(* #,##0.00_);_(* \(#,##0.00\);_(* &quot;-&quot;??_);_(@_)">
                  <c:v>37369694308.570023</c:v>
                </c:pt>
                <c:pt idx="44" formatCode="_(* #,##0.00_);_(* \(#,##0.00\);_(* &quot;-&quot;??_);_(@_)">
                  <c:v>37809271621.906372</c:v>
                </c:pt>
                <c:pt idx="45" formatCode="_(* #,##0.00_);_(* \(#,##0.00\);_(* &quot;-&quot;??_);_(@_)">
                  <c:v>38254019654.938873</c:v>
                </c:pt>
                <c:pt idx="46" formatCode="_(* #,##0.00_);_(* \(#,##0.00\);_(* &quot;-&quot;??_);_(@_)">
                  <c:v>38703999230.511093</c:v>
                </c:pt>
                <c:pt idx="47" formatCode="_(* #,##0.00_);_(* \(#,##0.00\);_(* &quot;-&quot;??_);_(@_)">
                  <c:v>39159271886.921837</c:v>
                </c:pt>
                <c:pt idx="48" formatCode="_(* #,##0.00_);_(* \(#,##0.00\);_(* &quot;-&quot;??_);_(@_)">
                  <c:v>39619899886.340958</c:v>
                </c:pt>
                <c:pt idx="49" formatCode="_(* #,##0.00_);_(* \(#,##0.00\);_(* &quot;-&quot;??_);_(@_)">
                  <c:v>40085946223.324211</c:v>
                </c:pt>
                <c:pt idx="50" formatCode="_(* #,##0.00_);_(* \(#,##0.00\);_(* &quot;-&quot;??_);_(@_)">
                  <c:v>40557474633.428268</c:v>
                </c:pt>
                <c:pt idx="51" formatCode="_(* #,##0.00_);_(* \(#,##0.00\);_(* &quot;-&quot;??_);_(@_)">
                  <c:v>41034549601.92704</c:v>
                </c:pt>
                <c:pt idx="52" formatCode="_(* #,##0.00_);_(* \(#,##0.00\);_(* &quot;-&quot;??_);_(@_)">
                  <c:v>41517236372.630577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3A9-43DD-A257-D26324BEBCBD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Previsão Holt Method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Sheet1!$H$2:$H$54</c:f>
              <c:numCache>
                <c:formatCode>General</c:formatCode>
                <c:ptCount val="53"/>
                <c:pt idx="36" formatCode="_(* #,##0.00_);_(* \(#,##0.00\);_(* &quot;-&quot;??_);_(@_)">
                  <c:v>34341871623.90287</c:v>
                </c:pt>
                <c:pt idx="37" formatCode="_(* #,##0.00_);_(* \(#,##0.00\);_(* &quot;-&quot;??_);_(@_)">
                  <c:v>34651597215.177399</c:v>
                </c:pt>
                <c:pt idx="38" formatCode="_(* #,##0.00_);_(* \(#,##0.00\);_(* &quot;-&quot;??_);_(@_)">
                  <c:v>34961322806.451927</c:v>
                </c:pt>
                <c:pt idx="39" formatCode="_(* #,##0.00_);_(* \(#,##0.00\);_(* &quot;-&quot;??_);_(@_)">
                  <c:v>35271048397.726463</c:v>
                </c:pt>
                <c:pt idx="40" formatCode="_(* #,##0.00_);_(* \(#,##0.00\);_(* &quot;-&quot;??_);_(@_)">
                  <c:v>35580773989.000992</c:v>
                </c:pt>
                <c:pt idx="41" formatCode="_(* #,##0.00_);_(* \(#,##0.00\);_(* &quot;-&quot;??_);_(@_)">
                  <c:v>35890499580.275528</c:v>
                </c:pt>
                <c:pt idx="42" formatCode="_(* #,##0.00_);_(* \(#,##0.00\);_(* &quot;-&quot;??_);_(@_)">
                  <c:v>36200225171.550056</c:v>
                </c:pt>
                <c:pt idx="43" formatCode="_(* #,##0.00_);_(* \(#,##0.00\);_(* &quot;-&quot;??_);_(@_)">
                  <c:v>36509950762.824577</c:v>
                </c:pt>
                <c:pt idx="44" formatCode="_(* #,##0.00_);_(* \(#,##0.00\);_(* &quot;-&quot;??_);_(@_)">
                  <c:v>36819676354.099121</c:v>
                </c:pt>
                <c:pt idx="45" formatCode="_(* #,##0.00_);_(* \(#,##0.00\);_(* &quot;-&quot;??_);_(@_)">
                  <c:v>37129401945.37365</c:v>
                </c:pt>
                <c:pt idx="46" formatCode="_(* #,##0.00_);_(* \(#,##0.00\);_(* &quot;-&quot;??_);_(@_)">
                  <c:v>37439127536.648178</c:v>
                </c:pt>
                <c:pt idx="47" formatCode="_(* #,##0.00_);_(* \(#,##0.00\);_(* &quot;-&quot;??_);_(@_)">
                  <c:v>37748853127.922707</c:v>
                </c:pt>
                <c:pt idx="48" formatCode="_(* #,##0.00_);_(* \(#,##0.00\);_(* &quot;-&quot;??_);_(@_)">
                  <c:v>38058578719.197243</c:v>
                </c:pt>
                <c:pt idx="49" formatCode="_(* #,##0.00_);_(* \(#,##0.00\);_(* &quot;-&quot;??_);_(@_)">
                  <c:v>38368304310.471771</c:v>
                </c:pt>
                <c:pt idx="50" formatCode="_(* #,##0.00_);_(* \(#,##0.00\);_(* &quot;-&quot;??_);_(@_)">
                  <c:v>38678029901.746307</c:v>
                </c:pt>
                <c:pt idx="51" formatCode="_(* #,##0.00_);_(* \(#,##0.00\);_(* &quot;-&quot;??_);_(@_)">
                  <c:v>38987755493.020844</c:v>
                </c:pt>
                <c:pt idx="52" formatCode="_(* #,##0.00_);_(* \(#,##0.00\);_(* &quot;-&quot;??_);_(@_)">
                  <c:v>39297481084.295372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3A9-43DD-A257-D26324BEBCBD}"/>
            </c:ext>
          </c:extLst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Previsão Holt-Winters</c:v>
                </c:pt>
              </c:strCache>
            </c:strRef>
          </c:tx>
          <c:spPr>
            <a:ln w="19050" cap="rnd">
              <a:solidFill>
                <a:schemeClr val="accent4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Sheet1!$M$2:$M$54</c:f>
              <c:numCache>
                <c:formatCode>General</c:formatCode>
                <c:ptCount val="53"/>
                <c:pt idx="36" formatCode="_(* #,##0.00_);_(* \(#,##0.00\);_(* &quot;-&quot;??_);_(@_)">
                  <c:v>34194066996.638561</c:v>
                </c:pt>
                <c:pt idx="37" formatCode="_(* #,##0.00_);_(* \(#,##0.00\);_(* &quot;-&quot;??_);_(@_)">
                  <c:v>34483520011.170601</c:v>
                </c:pt>
                <c:pt idx="38" formatCode="_(* #,##0.00_);_(* \(#,##0.00\);_(* &quot;-&quot;??_);_(@_)">
                  <c:v>34877560961.603729</c:v>
                </c:pt>
                <c:pt idx="39" formatCode="_(* #,##0.00_);_(* \(#,##0.00\);_(* &quot;-&quot;??_);_(@_)">
                  <c:v>35241329456.637283</c:v>
                </c:pt>
                <c:pt idx="40" formatCode="_(* #,##0.00_);_(* \(#,##0.00\);_(* &quot;-&quot;??_);_(@_)">
                  <c:v>35587775845.436317</c:v>
                </c:pt>
                <c:pt idx="41" formatCode="_(* #,##0.00_);_(* \(#,##0.00\);_(* &quot;-&quot;??_);_(@_)">
                  <c:v>35966487538.408043</c:v>
                </c:pt>
                <c:pt idx="42" formatCode="_(* #,##0.00_);_(* \(#,##0.00\);_(* &quot;-&quot;??_);_(@_)">
                  <c:v>36263930607.338654</c:v>
                </c:pt>
                <c:pt idx="43" formatCode="_(* #,##0.00_);_(* \(#,##0.00\);_(* &quot;-&quot;??_);_(@_)">
                  <c:v>36546833401.457336</c:v>
                </c:pt>
                <c:pt idx="44" formatCode="_(* #,##0.00_);_(* \(#,##0.00\);_(* &quot;-&quot;??_);_(@_)">
                  <c:v>36860582424.058403</c:v>
                </c:pt>
                <c:pt idx="45" formatCode="_(* #,##0.00_);_(* \(#,##0.00\);_(* &quot;-&quot;??_);_(@_)">
                  <c:v>37239653686.936737</c:v>
                </c:pt>
                <c:pt idx="46" formatCode="_(* #,##0.00_);_(* \(#,##0.00\);_(* &quot;-&quot;??_);_(@_)">
                  <c:v>37620289243.731178</c:v>
                </c:pt>
                <c:pt idx="47" formatCode="_(* #,##0.00_);_(* \(#,##0.00\);_(* &quot;-&quot;??_);_(@_)">
                  <c:v>38011763410.492393</c:v>
                </c:pt>
                <c:pt idx="48" formatCode="_(* #,##0.00_);_(* \(#,##0.00\);_(* &quot;-&quot;??_);_(@_)">
                  <c:v>38173711519.953453</c:v>
                </c:pt>
                <c:pt idx="49" formatCode="_(* #,##0.00_);_(* \(#,##0.00\);_(* &quot;-&quot;??_);_(@_)">
                  <c:v>38463164534.485489</c:v>
                </c:pt>
                <c:pt idx="50" formatCode="_(* #,##0.00_);_(* \(#,##0.00\);_(* &quot;-&quot;??_);_(@_)">
                  <c:v>38857205484.918617</c:v>
                </c:pt>
                <c:pt idx="51" formatCode="_(* #,##0.00_);_(* \(#,##0.00\);_(* &quot;-&quot;??_);_(@_)">
                  <c:v>39220973979.952164</c:v>
                </c:pt>
                <c:pt idx="52" formatCode="_(* #,##0.00_);_(* \(#,##0.00\);_(* &quot;-&quot;??_);_(@_)">
                  <c:v>39567420368.751213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3A9-43DD-A257-D26324BEBCBD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Previsão ARIMA</c:v>
                </c:pt>
              </c:strCache>
            </c:strRef>
          </c:tx>
          <c:spPr>
            <a:ln w="19050" cap="rnd">
              <a:solidFill>
                <a:schemeClr val="accent5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Sheet1!$R$2:$R$54</c:f>
              <c:numCache>
                <c:formatCode>General</c:formatCode>
                <c:ptCount val="53"/>
                <c:pt idx="36" formatCode="_(* #,##0.00_);_(* \(#,##0.00\);_(* &quot;-&quot;??_);_(@_)">
                  <c:v>34322622945</c:v>
                </c:pt>
                <c:pt idx="37" formatCode="_(* #,##0.00_);_(* \(#,##0.00\);_(* &quot;-&quot;??_);_(@_)">
                  <c:v>34620961633</c:v>
                </c:pt>
                <c:pt idx="38" formatCode="_(* #,##0.00_);_(* \(#,##0.00\);_(* &quot;-&quot;??_);_(@_)">
                  <c:v>34778875158</c:v>
                </c:pt>
                <c:pt idx="39" formatCode="_(* #,##0.00_);_(* \(#,##0.00\);_(* &quot;-&quot;??_);_(@_)">
                  <c:v>34921126316</c:v>
                </c:pt>
                <c:pt idx="40" formatCode="_(* #,##0.00_);_(* \(#,##0.00\);_(* &quot;-&quot;??_);_(@_)">
                  <c:v>34851336978</c:v>
                </c:pt>
                <c:pt idx="41" formatCode="_(* #,##0.00_);_(* \(#,##0.00\);_(* &quot;-&quot;??_);_(@_)">
                  <c:v>34556112910</c:v>
                </c:pt>
                <c:pt idx="42" formatCode="_(* #,##0.00_);_(* \(#,##0.00\);_(* &quot;-&quot;??_);_(@_)">
                  <c:v>34632614489</c:v>
                </c:pt>
                <c:pt idx="43" formatCode="_(* #,##0.00_);_(* \(#,##0.00\);_(* &quot;-&quot;??_);_(@_)">
                  <c:v>34964366047</c:v>
                </c:pt>
                <c:pt idx="44" formatCode="_(* #,##0.00_);_(* \(#,##0.00\);_(* &quot;-&quot;??_);_(@_)">
                  <c:v>35578903039</c:v>
                </c:pt>
                <c:pt idx="45" formatCode="_(* #,##0.00_);_(* \(#,##0.00\);_(* &quot;-&quot;??_);_(@_)">
                  <c:v>35979262598</c:v>
                </c:pt>
                <c:pt idx="46" formatCode="_(* #,##0.00_);_(* \(#,##0.00\);_(* &quot;-&quot;??_);_(@_)">
                  <c:v>36268262091</c:v>
                </c:pt>
                <c:pt idx="47" formatCode="_(* #,##0.00_);_(* \(#,##0.00\);_(* &quot;-&quot;??_);_(@_)">
                  <c:v>36672468626</c:v>
                </c:pt>
                <c:pt idx="48" formatCode="_(* #,##0.00_);_(* \(#,##0.00\);_(* &quot;-&quot;??_);_(@_)">
                  <c:v>36856367802</c:v>
                </c:pt>
                <c:pt idx="49" formatCode="_(* #,##0.00_);_(* \(#,##0.00\);_(* &quot;-&quot;??_);_(@_)">
                  <c:v>37205771445</c:v>
                </c:pt>
                <c:pt idx="50" formatCode="_(* #,##0.00_);_(* \(#,##0.00\);_(* &quot;-&quot;??_);_(@_)">
                  <c:v>37558336554</c:v>
                </c:pt>
                <c:pt idx="51" formatCode="_(* #,##0.00_);_(* \(#,##0.00\);_(* &quot;-&quot;??_);_(@_)">
                  <c:v>37920379435</c:v>
                </c:pt>
                <c:pt idx="52" formatCode="_(* #,##0.00_);_(* \(#,##0.00\);_(* &quot;-&quot;??_);_(@_)">
                  <c:v>38402440346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3A9-43DD-A257-D26324BEB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717528"/>
        <c:axId val="106503328"/>
      </c:lineChart>
      <c:dateAx>
        <c:axId val="105717528"/>
        <c:scaling>
          <c:orientation val="minMax"/>
        </c:scaling>
        <c:delete val="0"/>
        <c:axPos val="b"/>
        <c:numFmt formatCode="[$-416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6503328"/>
        <c:crosses val="autoZero"/>
        <c:auto val="1"/>
        <c:lblOffset val="100"/>
        <c:baseTimeUnit val="months"/>
        <c:majorUnit val="6"/>
        <c:majorTimeUnit val="months"/>
      </c:dateAx>
      <c:valAx>
        <c:axId val="106503328"/>
        <c:scaling>
          <c:orientation val="minMax"/>
          <c:max val="42000000000"/>
          <c:min val="20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5717528"/>
        <c:crosses val="autoZero"/>
        <c:crossBetween val="between"/>
        <c:dispUnits>
          <c:builtInUnit val="b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9725853477270769E-2"/>
          <c:y val="0.89059251628125868"/>
          <c:w val="0.89079992949224895"/>
          <c:h val="9.4982369936396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7E4C-8A93-4C03-890D-6471A064E5A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E2D8-FFA6-4428-82DE-611E1A1E3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4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=""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5492722" y="5718711"/>
            <a:ext cx="176550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3B9545-DAC0-419E-85DE-3D98E5847DE1}" type="datetime1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F7172D7-E29E-45F0-859B-8326898233ED}" type="datetime1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1DFD41-D5C6-451F-8FDC-B4CCBD1403AB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=""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0607BD49-73B0-4A8F-9945-1AB1E5A4A7D9}" type="datetime1">
              <a:rPr lang="pt-BR" smtClean="0"/>
              <a:t>21/06/2024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3395128D-77F1-4756-93C8-EE2A964385C3}" type="datetime1">
              <a:rPr lang="pt-BR" smtClean="0"/>
              <a:t>21/06/2024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B640980-AF61-493B-AC89-46355AB17B7B}" type="datetime1">
              <a:rPr lang="pt-BR" smtClean="0"/>
              <a:t>21/06/2024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25B9F0CD-75E8-4E42-9852-939F0791AF88}" type="datetime1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BE95EA4F-EA24-4028-993A-FDA0886A51D8}" type="datetime1">
              <a:rPr lang="pt-BR" smtClean="0"/>
              <a:t>21/06/2024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470491BB-C939-4FFF-9E62-5A4EC19959E7}" type="datetime1">
              <a:rPr lang="pt-BR" smtClean="0"/>
              <a:t>21/06/2024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D2F9-248C-4422-95B8-CADA3F075573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Previsão da Receita Corrente Liquida - RCL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 Corrente Liquida (RCL)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125" y="438150"/>
            <a:ext cx="8386989" cy="737507"/>
          </a:xfrm>
        </p:spPr>
        <p:txBody>
          <a:bodyPr/>
          <a:lstStyle/>
          <a:p>
            <a:r>
              <a:rPr lang="pt-BR" dirty="0"/>
              <a:t>Diferença entre RCL e RCL com ajustes (Retirando IPASGO e venda da CELG-T). Acumulado 12 meses.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331C1FF-14B2-4E19-8E07-9043B56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2D0B484-E9B3-4FF7-B62D-3CBA1D3B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2</a:t>
            </a:fld>
            <a:endParaRPr lang="pt-BR"/>
          </a:p>
        </p:txBody>
      </p:sp>
      <p:graphicFrame>
        <p:nvGraphicFramePr>
          <p:cNvPr id="8" name="Gráfico 7">
            <a:extLst>
              <a:ext uri="{FF2B5EF4-FFF2-40B4-BE49-F238E27FC236}">
                <a16:creationId xmlns="" xmlns:a16="http://schemas.microsoft.com/office/drawing/2014/main" id="{7FB7EE38-BE44-40AB-BEFA-64B397554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385031"/>
              </p:ext>
            </p:extLst>
          </p:nvPr>
        </p:nvGraphicFramePr>
        <p:xfrm>
          <a:off x="1992420" y="1175656"/>
          <a:ext cx="8207159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3A68002B-362A-448C-9B9B-6E2371472F9D}"/>
              </a:ext>
            </a:extLst>
          </p:cNvPr>
          <p:cNvSpPr txBox="1"/>
          <p:nvPr/>
        </p:nvSpPr>
        <p:spPr>
          <a:xfrm>
            <a:off x="516000" y="5135656"/>
            <a:ext cx="11160000" cy="1123712"/>
          </a:xfrm>
          <a:prstGeom prst="roundRect">
            <a:avLst/>
          </a:prstGeom>
          <a:solidFill>
            <a:srgbClr val="00866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O gráfico acima mostra a diferença entre a RCL realizada até maio de 2024 e a RCL ajustada, para o mesmo período, com a retirada da receita proveniente do IPASGO, bem como a exclusão da receita de lucros e dividendos da venda da CELG-T em julho de 2022 no valor de aproximadamente 1,17 bilhões.</a:t>
            </a:r>
          </a:p>
        </p:txBody>
      </p:sp>
    </p:spTree>
    <p:extLst>
      <p:ext uri="{BB962C8B-B14F-4D97-AF65-F5344CB8AC3E}">
        <p14:creationId xmlns:p14="http://schemas.microsoft.com/office/powerpoint/2010/main" val="1644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lang="pt-BR" dirty="0"/>
              <a:t>Receita Corrente Liquida (RCL)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Decomposição da série RCL - jan. de 2016 a mai. de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3</a:t>
            </a:fld>
            <a:endParaRPr lang="pt-BR"/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="" xmlns:a16="http://schemas.microsoft.com/office/drawing/2014/main" id="{478AEC80-60E5-4905-A91C-AE00E89CD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2" y="903311"/>
            <a:ext cx="5434466" cy="3845742"/>
          </a:xfr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69296875-3224-43B6-B214-419D2D51B8B5}"/>
              </a:ext>
            </a:extLst>
          </p:cNvPr>
          <p:cNvSpPr txBox="1"/>
          <p:nvPr/>
        </p:nvSpPr>
        <p:spPr>
          <a:xfrm>
            <a:off x="365124" y="4768077"/>
            <a:ext cx="11130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 dirty="0"/>
              <a:t>Tendência:</a:t>
            </a:r>
            <a:r>
              <a:rPr lang="pt-BR" altLang="pt-BR" dirty="0"/>
              <a:t> Conforme indicado pelo gráfico “Trend”, Verifica-se que a série temporal possui uma tendência de crescimento.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 dirty="0"/>
              <a:t>Sazonalidade:</a:t>
            </a:r>
            <a:r>
              <a:rPr lang="pt-BR" altLang="pt-BR" dirty="0"/>
              <a:t> Conforme indicado pelo gráfico “</a:t>
            </a:r>
            <a:r>
              <a:rPr lang="pt-BR" altLang="pt-BR" dirty="0" err="1"/>
              <a:t>Seasonal</a:t>
            </a:r>
            <a:r>
              <a:rPr lang="pt-BR" altLang="pt-BR" dirty="0"/>
              <a:t>”, verifica-se que existe padrões repetitivos anuais</a:t>
            </a:r>
          </a:p>
          <a:p>
            <a:pPr algn="just"/>
            <a:r>
              <a:rPr lang="pt-BR" b="1" dirty="0" err="1"/>
              <a:t>Random</a:t>
            </a:r>
            <a:r>
              <a:rPr lang="pt-BR" b="1" dirty="0"/>
              <a:t> (Aleatório): </a:t>
            </a:r>
            <a:r>
              <a:rPr lang="pt-BR" dirty="0"/>
              <a:t>O componente aleatório mostra a variabilidade que não é explicada pelos componentes de tendência ou sazonalidade. Esses são os resíduos ou erros do modelo.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="" xmlns:a16="http://schemas.microsoft.com/office/drawing/2014/main" id="{C9F83F44-3C1D-4594-9BCC-FD7D286D1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751146"/>
              </p:ext>
            </p:extLst>
          </p:nvPr>
        </p:nvGraphicFramePr>
        <p:xfrm>
          <a:off x="6095999" y="830263"/>
          <a:ext cx="5399313" cy="3918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89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previsão utilizados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7718CD82-A7FA-4BDC-8C3E-4CB858A076BF}"/>
              </a:ext>
            </a:extLst>
          </p:cNvPr>
          <p:cNvSpPr/>
          <p:nvPr/>
        </p:nvSpPr>
        <p:spPr>
          <a:xfrm>
            <a:off x="365125" y="1122235"/>
            <a:ext cx="11122025" cy="4666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ARIMA: </a:t>
            </a:r>
            <a:r>
              <a:rPr lang="pt-BR" dirty="0"/>
              <a:t>O modelo ARIMA (Auto </a:t>
            </a:r>
            <a:r>
              <a:rPr lang="pt-BR" dirty="0" err="1"/>
              <a:t>Regressive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) é uma técnica estatística utilizada para análise e previsão de uma ampla variedade de séries temporais, tanto estacionárias quanto não estacionárias;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ETS: </a:t>
            </a:r>
            <a:r>
              <a:rPr lang="pt-BR" dirty="0"/>
              <a:t>É uma abordagem de suavização exponencial para previsão de séries temporais, onde a previsão é baseada na decomposição da série temporal em três componentes principais: Erro (ou resíduo), Tendência e Sazonalidade;</a:t>
            </a:r>
            <a:endParaRPr lang="pt-BR" b="1" dirty="0"/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Holt </a:t>
            </a:r>
            <a:r>
              <a:rPr lang="pt-BR" b="1" dirty="0" err="1"/>
              <a:t>Methods</a:t>
            </a:r>
            <a:r>
              <a:rPr lang="pt-BR" b="1" dirty="0"/>
              <a:t>:</a:t>
            </a:r>
            <a:r>
              <a:rPr lang="pt-BR" dirty="0"/>
              <a:t> Conhecido como Suavização Exponencial de Holt ou Suavização Exponencial Dupla, é uma extensão da suavização exponencial simples projetada para lidar com séries temporais que exibem uma tendência linear. O Método de Holt utiliza dois componentes principais: Nível (L) que Representa o valor base da série temporal e tendência (T): Representa a taxa de mudança no valor base ao longo do tempo;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Holt-Winters: </a:t>
            </a:r>
            <a:r>
              <a:rPr lang="pt-BR" dirty="0"/>
              <a:t>É uma Suavização Exponencial Tripla, sendo uma extensão do Método de Holt que incorpora a sazonalidade na modelagem de séries temporais.</a:t>
            </a:r>
          </a:p>
        </p:txBody>
      </p:sp>
    </p:spTree>
    <p:extLst>
      <p:ext uri="{BB962C8B-B14F-4D97-AF65-F5344CB8AC3E}">
        <p14:creationId xmlns:p14="http://schemas.microsoft.com/office/powerpoint/2010/main" val="35190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das previsões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5</a:t>
            </a:fld>
            <a:endParaRPr lang="pt-BR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="" xmlns:a16="http://schemas.microsoft.com/office/drawing/2014/main" id="{30AF11BC-68FA-46AB-A038-3112D5725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26993"/>
              </p:ext>
            </p:extLst>
          </p:nvPr>
        </p:nvGraphicFramePr>
        <p:xfrm>
          <a:off x="7173350" y="876299"/>
          <a:ext cx="4751999" cy="1439611"/>
        </p:xfrm>
        <a:graphic>
          <a:graphicData uri="http://schemas.openxmlformats.org/drawingml/2006/table">
            <a:tbl>
              <a:tblPr/>
              <a:tblGrid>
                <a:gridCol w="542555">
                  <a:extLst>
                    <a:ext uri="{9D8B030D-6E8A-4147-A177-3AD203B41FA5}">
                      <a16:colId xmlns="" xmlns:a16="http://schemas.microsoft.com/office/drawing/2014/main" val="2137459165"/>
                    </a:ext>
                  </a:extLst>
                </a:gridCol>
                <a:gridCol w="1128992">
                  <a:extLst>
                    <a:ext uri="{9D8B030D-6E8A-4147-A177-3AD203B41FA5}">
                      <a16:colId xmlns="" xmlns:a16="http://schemas.microsoft.com/office/drawing/2014/main" val="720812064"/>
                    </a:ext>
                  </a:extLst>
                </a:gridCol>
                <a:gridCol w="1098034">
                  <a:extLst>
                    <a:ext uri="{9D8B030D-6E8A-4147-A177-3AD203B41FA5}">
                      <a16:colId xmlns="" xmlns:a16="http://schemas.microsoft.com/office/drawing/2014/main" val="3284887491"/>
                    </a:ext>
                  </a:extLst>
                </a:gridCol>
                <a:gridCol w="991209">
                  <a:extLst>
                    <a:ext uri="{9D8B030D-6E8A-4147-A177-3AD203B41FA5}">
                      <a16:colId xmlns="" xmlns:a16="http://schemas.microsoft.com/office/drawing/2014/main" val="294653063"/>
                    </a:ext>
                  </a:extLst>
                </a:gridCol>
                <a:gridCol w="991209">
                  <a:extLst>
                    <a:ext uri="{9D8B030D-6E8A-4147-A177-3AD203B41FA5}">
                      <a16:colId xmlns="" xmlns:a16="http://schemas.microsoft.com/office/drawing/2014/main" val="353179183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ETS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Holt Method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Holt-Winters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971586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227.326.343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283.715.709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226.234.881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166.299.005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98799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 0,766%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0,945%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0,779%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0,520%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0609737"/>
                  </a:ext>
                </a:extLst>
              </a:tr>
              <a:tr h="251611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e MAPE calculado entre o período de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/23 –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/24.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22219175"/>
                  </a:ext>
                </a:extLst>
              </a:tr>
            </a:tbl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=""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411332"/>
              </p:ext>
            </p:extLst>
          </p:nvPr>
        </p:nvGraphicFramePr>
        <p:xfrm>
          <a:off x="365125" y="876299"/>
          <a:ext cx="6716992" cy="5282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Balão de Fala: Retângulo com Cantos Arredondados 10">
            <a:extLst>
              <a:ext uri="{FF2B5EF4-FFF2-40B4-BE49-F238E27FC236}">
                <a16:creationId xmlns="" xmlns:a16="http://schemas.microsoft.com/office/drawing/2014/main" id="{3FF68AE6-AE67-4EB1-8FA8-900CB3F210BD}"/>
              </a:ext>
            </a:extLst>
          </p:cNvPr>
          <p:cNvSpPr/>
          <p:nvPr/>
        </p:nvSpPr>
        <p:spPr>
          <a:xfrm>
            <a:off x="8201048" y="2827416"/>
            <a:ext cx="3771900" cy="992873"/>
          </a:xfrm>
          <a:prstGeom prst="wedgeRoundRectCallout">
            <a:avLst>
              <a:gd name="adj1" fmla="val 39520"/>
              <a:gd name="adj2" fmla="val -98005"/>
              <a:gd name="adj3" fmla="val 16667"/>
            </a:avLst>
          </a:prstGeom>
          <a:solidFill>
            <a:srgbClr val="008666"/>
          </a:solidFill>
          <a:ln>
            <a:solidFill>
              <a:srgbClr val="008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modelo ARIMA apresentou o melhor resultado entre os modelos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A159CF82-D08D-4B27-A862-5CE22A0CAC75}"/>
              </a:ext>
            </a:extLst>
          </p:cNvPr>
          <p:cNvSpPr/>
          <p:nvPr/>
        </p:nvSpPr>
        <p:spPr>
          <a:xfrm>
            <a:off x="7125749" y="4030584"/>
            <a:ext cx="48471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MAPE (Erro médio Absoluto Porcentual):</a:t>
            </a:r>
            <a:r>
              <a:rPr lang="pt-BR" dirty="0"/>
              <a:t> média das porcentagens dos erros absolutos;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RMSE (Raiz do erro quadrático médio):   </a:t>
            </a:r>
            <a:r>
              <a:rPr lang="pt-BR" dirty="0"/>
              <a:t>média das diferenças ao quadrado entre os valores reais e os valores previstos.</a:t>
            </a:r>
          </a:p>
        </p:txBody>
      </p:sp>
    </p:spTree>
    <p:extLst>
      <p:ext uri="{BB962C8B-B14F-4D97-AF65-F5344CB8AC3E}">
        <p14:creationId xmlns:p14="http://schemas.microsoft.com/office/powerpoint/2010/main" val="986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modelo ARIMA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6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70243968-7327-49E2-A7CA-9FAF11B6FD76}"/>
              </a:ext>
            </a:extLst>
          </p:cNvPr>
          <p:cNvSpPr/>
          <p:nvPr/>
        </p:nvSpPr>
        <p:spPr>
          <a:xfrm>
            <a:off x="222251" y="4815403"/>
            <a:ext cx="111315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O gráfico de resíduos apresenta média em torno de 0, o ACF não apresenta </a:t>
            </a:r>
            <a:r>
              <a:rPr lang="pt-BR" dirty="0" err="1"/>
              <a:t>autocorrelação</a:t>
            </a:r>
            <a:r>
              <a:rPr lang="pt-BR" dirty="0"/>
              <a:t> significativa e o teste </a:t>
            </a:r>
            <a:r>
              <a:rPr lang="pt-BR" dirty="0" err="1"/>
              <a:t>Ljung</a:t>
            </a:r>
            <a:r>
              <a:rPr lang="pt-BR" dirty="0"/>
              <a:t>-Box apresenta valor de p superior a 0,05.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Esses fatores confirmam que os resíduos podem ser considerados ruído branco.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A distribuição também é geralmente normal, sem valores discrepantes, o que significa que os intervalos de previsão serão menos amplos.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A08B2D83-F19F-47A2-8FAE-C8AD7E337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918780"/>
            <a:ext cx="6154513" cy="380810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79597649-0D92-4705-A214-21CCA952BD4F}"/>
              </a:ext>
            </a:extLst>
          </p:cNvPr>
          <p:cNvSpPr/>
          <p:nvPr/>
        </p:nvSpPr>
        <p:spPr>
          <a:xfrm>
            <a:off x="6905625" y="1068507"/>
            <a:ext cx="37623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jung</a:t>
            </a:r>
            <a:r>
              <a:rPr lang="pt-BR" dirty="0"/>
              <a:t>-Box </a:t>
            </a:r>
            <a:r>
              <a:rPr lang="pt-BR" dirty="0" err="1"/>
              <a:t>test</a:t>
            </a:r>
            <a:r>
              <a:rPr lang="pt-BR" dirty="0"/>
              <a:t> </a:t>
            </a:r>
          </a:p>
          <a:p>
            <a:r>
              <a:rPr lang="pt-BR" dirty="0" err="1"/>
              <a:t>data:Residuals</a:t>
            </a:r>
            <a:endParaRPr lang="pt-BR" dirty="0"/>
          </a:p>
          <a:p>
            <a:endParaRPr lang="pt-BR" dirty="0"/>
          </a:p>
          <a:p>
            <a:r>
              <a:rPr lang="pt-BR" dirty="0"/>
              <a:t>Q* = 12.32, </a:t>
            </a:r>
            <a:r>
              <a:rPr lang="pt-BR" dirty="0" err="1"/>
              <a:t>df</a:t>
            </a:r>
            <a:r>
              <a:rPr lang="pt-BR" dirty="0"/>
              <a:t> = 17, p-</a:t>
            </a:r>
            <a:r>
              <a:rPr lang="pt-BR" dirty="0" err="1"/>
              <a:t>value</a:t>
            </a:r>
            <a:r>
              <a:rPr lang="pt-BR" dirty="0"/>
              <a:t> = 0.7804</a:t>
            </a:r>
          </a:p>
          <a:p>
            <a:endParaRPr lang="pt-BR" dirty="0"/>
          </a:p>
          <a:p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df</a:t>
            </a:r>
            <a:r>
              <a:rPr lang="pt-BR" dirty="0"/>
              <a:t>: 0. Total </a:t>
            </a:r>
            <a:r>
              <a:rPr lang="pt-BR" dirty="0" err="1"/>
              <a:t>lags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: 17</a:t>
            </a:r>
          </a:p>
        </p:txBody>
      </p:sp>
    </p:spTree>
    <p:extLst>
      <p:ext uri="{BB962C8B-B14F-4D97-AF65-F5344CB8AC3E}">
        <p14:creationId xmlns:p14="http://schemas.microsoft.com/office/powerpoint/2010/main" val="20621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RCL </a:t>
            </a:r>
            <a:r>
              <a:rPr lang="pt-BR" dirty="0" smtClean="0"/>
              <a:t>(jun</a:t>
            </a:r>
            <a:r>
              <a:rPr lang="pt-BR" dirty="0"/>
              <a:t>. de 24 a dez. de </a:t>
            </a:r>
            <a:r>
              <a:rPr lang="pt-BR" dirty="0" smtClean="0"/>
              <a:t>27)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Previsão </a:t>
            </a:r>
            <a:r>
              <a:rPr lang="pt-BR" dirty="0" smtClean="0"/>
              <a:t>GPAF (</a:t>
            </a:r>
            <a:r>
              <a:rPr lang="pt-BR" dirty="0" err="1" smtClean="0"/>
              <a:t>cen</a:t>
            </a:r>
            <a:r>
              <a:rPr lang="pt-BR" dirty="0" smtClean="0"/>
              <a:t>. 323) </a:t>
            </a:r>
            <a:r>
              <a:rPr lang="pt-BR" i="1" dirty="0" err="1" smtClean="0"/>
              <a:t>vs</a:t>
            </a:r>
            <a:r>
              <a:rPr lang="pt-BR" i="1" dirty="0" smtClean="0"/>
              <a:t> </a:t>
            </a:r>
            <a:r>
              <a:rPr lang="pt-BR" dirty="0" smtClean="0"/>
              <a:t>Previsão ARIMA(0,2,2)(2,0,0)[12]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7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96247C40-B625-4295-AEC6-DA5EDB0C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" y="876299"/>
            <a:ext cx="6311900" cy="538756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88BFAB23-AC24-4DFD-9317-1D9C27732ADB}"/>
              </a:ext>
            </a:extLst>
          </p:cNvPr>
          <p:cNvSpPr txBox="1"/>
          <p:nvPr/>
        </p:nvSpPr>
        <p:spPr>
          <a:xfrm>
            <a:off x="10962878" y="1038744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Em R$ </a:t>
            </a:r>
            <a:r>
              <a:rPr lang="pt-BR" sz="1200" b="1" dirty="0" smtClean="0"/>
              <a:t>Milhões</a:t>
            </a:r>
            <a:endParaRPr lang="pt-BR" sz="1200" b="1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79001"/>
              </p:ext>
            </p:extLst>
          </p:nvPr>
        </p:nvGraphicFramePr>
        <p:xfrm>
          <a:off x="6549886" y="1307197"/>
          <a:ext cx="5490020" cy="2309428"/>
        </p:xfrm>
        <a:graphic>
          <a:graphicData uri="http://schemas.openxmlformats.org/drawingml/2006/table">
            <a:tbl>
              <a:tblPr/>
              <a:tblGrid>
                <a:gridCol w="572872"/>
                <a:gridCol w="572872"/>
                <a:gridCol w="656415"/>
                <a:gridCol w="656415"/>
                <a:gridCol w="656415"/>
                <a:gridCol w="656415"/>
                <a:gridCol w="572872"/>
                <a:gridCol w="572872"/>
                <a:gridCol w="572872"/>
              </a:tblGrid>
              <a:tr h="22044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Previsão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Var. a.a(%)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54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24x25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25x26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26x27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</a:tr>
              <a:tr h="44089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ARIMA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41.324,35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45.630,51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49.476,97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53.483,45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89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GPAF (Cen. 323)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41.520,74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44.029,47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45.265,03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47.446,66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89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Diferença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-     196,39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1.601,03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4.211,94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6.036,79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089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ARIMA/Prev.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-0,50%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94827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684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Microsoft JhengHei</vt:lpstr>
      <vt:lpstr>Microsoft YaHei</vt:lpstr>
      <vt:lpstr>Arial</vt:lpstr>
      <vt:lpstr>Calibri</vt:lpstr>
      <vt:lpstr>RRF_template_01</vt:lpstr>
      <vt:lpstr>Previsão da Receita Corrente Liquida - RCL</vt:lpstr>
      <vt:lpstr>Receita Corrente Liquida (RCL)</vt:lpstr>
      <vt:lpstr>Receita Corrente Liquida (RCL)</vt:lpstr>
      <vt:lpstr>Modelos de previsão utilizados</vt:lpstr>
      <vt:lpstr>Resultado das previsões</vt:lpstr>
      <vt:lpstr>Resultado do modelo ARIMA</vt:lpstr>
      <vt:lpstr>Previsão RCL (jun. de 24 a dez. de 27)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Natanael Soares Leite</cp:lastModifiedBy>
  <cp:revision>44</cp:revision>
  <dcterms:created xsi:type="dcterms:W3CDTF">2024-06-04T13:29:54Z</dcterms:created>
  <dcterms:modified xsi:type="dcterms:W3CDTF">2024-06-21T13:02:31Z</dcterms:modified>
</cp:coreProperties>
</file>