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C165"/>
    <a:srgbClr val="009E3C"/>
    <a:srgbClr val="003774"/>
    <a:srgbClr val="00579E"/>
    <a:srgbClr val="002E23"/>
    <a:srgbClr val="FFFFFF"/>
    <a:srgbClr val="AC9A63"/>
    <a:srgbClr val="003930"/>
    <a:srgbClr val="008666"/>
    <a:srgbClr val="002E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935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74ACA-3954-42E3-B51E-F6598EAA97F2}" type="datetimeFigureOut">
              <a:rPr lang="pt-BR" smtClean="0"/>
              <a:t>22/08/2024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3135C-CF49-4777-8373-BD8944E8D3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728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1B2E6583-5007-AB0E-57ED-7ACFC3B011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624918" y="1900517"/>
            <a:ext cx="4536141" cy="160944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4800"/>
              </a:lnSpc>
              <a:defRPr lang="pt-BR" sz="4800" b="1" i="0" u="none" strike="noStrike" cap="none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2122" y="3588589"/>
            <a:ext cx="4254978" cy="461665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000" b="0" i="0" u="none" strike="noStrike" cap="none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pic>
        <p:nvPicPr>
          <p:cNvPr id="8" name="Google Shape;108;p2">
            <a:extLst>
              <a:ext uri="{FF2B5EF4-FFF2-40B4-BE49-F238E27FC236}">
                <a16:creationId xmlns:a16="http://schemas.microsoft.com/office/drawing/2014/main" id="{8C659ED9-5019-8891-8BA8-89CAA0ECB096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2230" r="118"/>
          <a:stretch/>
        </p:blipFill>
        <p:spPr>
          <a:xfrm>
            <a:off x="10456850" y="262313"/>
            <a:ext cx="1533873" cy="4616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F60AC68A-0BA7-1254-0CE1-1AE52420A3DE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2122" y="3571337"/>
            <a:ext cx="5355775" cy="0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BACD8D5-5C9F-ABF3-DF10-4775EE638966}"/>
              </a:ext>
            </a:extLst>
          </p:cNvPr>
          <p:cNvCxnSpPr>
            <a:cxnSpLocks/>
          </p:cNvCxnSpPr>
          <p:nvPr userDrawn="1"/>
        </p:nvCxnSpPr>
        <p:spPr>
          <a:xfrm>
            <a:off x="6555231" y="1900517"/>
            <a:ext cx="0" cy="160944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Agrupar 4">
            <a:extLst>
              <a:ext uri="{FF2B5EF4-FFF2-40B4-BE49-F238E27FC236}">
                <a16:creationId xmlns:a16="http://schemas.microsoft.com/office/drawing/2014/main" id="{35F743B7-4ABA-84BC-9CDE-7D278CFDACE7}"/>
              </a:ext>
            </a:extLst>
          </p:cNvPr>
          <p:cNvGrpSpPr/>
          <p:nvPr userDrawn="1"/>
        </p:nvGrpSpPr>
        <p:grpSpPr>
          <a:xfrm rot="16200000">
            <a:off x="10738339" y="5403536"/>
            <a:ext cx="45719" cy="2861603"/>
            <a:chOff x="68577" y="-3604"/>
            <a:chExt cx="45720" cy="817990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38980EA9-8F8C-5D62-5802-6F2BE667B933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3C9D02B1-16A3-6853-9EA8-2C35CC80A6C7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760A27A-B74B-2D9E-0D4F-9EEA0A4E8784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3AD1395E-2E74-447D-843B-1FC88DAA3187}"/>
              </a:ext>
            </a:extLst>
          </p:cNvPr>
          <p:cNvSpPr txBox="1"/>
          <p:nvPr userDrawn="1"/>
        </p:nvSpPr>
        <p:spPr>
          <a:xfrm>
            <a:off x="6550959" y="4313208"/>
            <a:ext cx="46100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b="1" dirty="0">
                <a:solidFill>
                  <a:schemeClr val="bg1"/>
                </a:solidFill>
              </a:rPr>
              <a:t>Este boletim apresenta um resumo das principais receitas do Estado de Goiás, incluindo a Receita Corrente Líquida, Receita Total, Arrecadação Bruta e a Execução Orçamentária. atualizado no mês desta edição.</a:t>
            </a:r>
          </a:p>
        </p:txBody>
      </p:sp>
    </p:spTree>
    <p:extLst>
      <p:ext uri="{BB962C8B-B14F-4D97-AF65-F5344CB8AC3E}">
        <p14:creationId xmlns:p14="http://schemas.microsoft.com/office/powerpoint/2010/main" val="337512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847EC4F-048C-499A-9D4E-DFDB1061565D}" type="datetime1">
              <a:rPr lang="pt-BR" smtClean="0"/>
              <a:t>22/08/2024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31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B02893F-FD53-419E-9D45-9790A94DA4D0}" type="datetime1">
              <a:rPr lang="pt-BR" smtClean="0"/>
              <a:t>22/08/2024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AD85877-CCAC-EB62-C471-24B21E536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08C1C99A-960A-26D2-7643-D6AEFECE766C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36DE49A4-2DB7-B45D-85D2-4895E1D19F6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912797EB-1FCF-2863-4665-ADF21A9023C2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080AD34-88E1-7C36-A729-BC4471FF87D3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B8168C81-FD49-BA99-CD7E-27586FCBE44B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5915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1162227"/>
            <a:ext cx="2628900" cy="501473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999145"/>
            <a:ext cx="7734300" cy="517781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0A56DB4-4AEF-4152-BDB3-329CCB6072FA}" type="datetime1">
              <a:rPr lang="pt-BR" smtClean="0"/>
              <a:t>22/08/2024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Retângulo 11"/>
          <p:cNvSpPr/>
          <p:nvPr userDrawn="1"/>
        </p:nvSpPr>
        <p:spPr>
          <a:xfrm rot="5400000">
            <a:off x="9957810" y="-233765"/>
            <a:ext cx="163082" cy="2628902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068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1C358624-DBA9-2BBE-C4D9-4184583EB33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pic>
        <p:nvPicPr>
          <p:cNvPr id="4" name="Google Shape;108;p2">
            <a:extLst>
              <a:ext uri="{FF2B5EF4-FFF2-40B4-BE49-F238E27FC236}">
                <a16:creationId xmlns:a16="http://schemas.microsoft.com/office/drawing/2014/main" id="{6EC717BB-88F6-B68B-608F-04D88F9F36B3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2230" r="118"/>
          <a:stretch/>
        </p:blipFill>
        <p:spPr>
          <a:xfrm>
            <a:off x="6096000" y="2814918"/>
            <a:ext cx="4797743" cy="14440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BFF3A2D-3AF6-A8C7-370D-C9BBAE6D25EA}"/>
              </a:ext>
            </a:extLst>
          </p:cNvPr>
          <p:cNvSpPr txBox="1"/>
          <p:nvPr userDrawn="1"/>
        </p:nvSpPr>
        <p:spPr>
          <a:xfrm>
            <a:off x="9038031" y="139056"/>
            <a:ext cx="328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goias.gov.br/economia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AA2809B-C1EA-1785-5269-BA47C0409E51}"/>
              </a:ext>
            </a:extLst>
          </p:cNvPr>
          <p:cNvGrpSpPr/>
          <p:nvPr userDrawn="1"/>
        </p:nvGrpSpPr>
        <p:grpSpPr>
          <a:xfrm rot="16200000">
            <a:off x="10499841" y="-1359757"/>
            <a:ext cx="45719" cy="2762180"/>
            <a:chOff x="68578" y="-3604"/>
            <a:chExt cx="45719" cy="81799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E6F30BCB-8857-B0BD-5DB0-EC54E22ACA66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88949B62-1867-E2AA-C1A3-6713B0CC2B9F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24ED8BA-208A-CA3C-AA2A-358E84C63DCE}"/>
                </a:ext>
              </a:extLst>
            </p:cNvPr>
            <p:cNvSpPr/>
            <p:nvPr userDrawn="1"/>
          </p:nvSpPr>
          <p:spPr>
            <a:xfrm>
              <a:off x="68578" y="540786"/>
              <a:ext cx="45719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423630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8F358C70-32DC-AC4A-1653-A1444CA786A6}"/>
              </a:ext>
            </a:extLst>
          </p:cNvPr>
          <p:cNvSpPr/>
          <p:nvPr userDrawn="1"/>
        </p:nvSpPr>
        <p:spPr>
          <a:xfrm>
            <a:off x="0" y="6619873"/>
            <a:ext cx="11483788" cy="193301"/>
          </a:xfrm>
          <a:prstGeom prst="rect">
            <a:avLst/>
          </a:prstGeom>
          <a:gradFill flip="none" rotWithShape="1">
            <a:gsLst>
              <a:gs pos="0">
                <a:srgbClr val="003774"/>
              </a:gs>
              <a:gs pos="21000">
                <a:srgbClr val="00579E"/>
              </a:gs>
              <a:gs pos="100000">
                <a:srgbClr val="009E3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>
            <a:lvl1pPr algn="l">
              <a:defRPr sz="1000" i="1"/>
            </a:lvl1pPr>
          </a:lstStyle>
          <a:p>
            <a:fld id="{974FFC0B-9CD3-4EB1-8E25-0252DDCEF5C4}" type="datetime1">
              <a:rPr lang="pt-BR" smtClean="0"/>
              <a:pPr/>
              <a:t>22/08/2024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>
            <a:lvl1pPr algn="ctr">
              <a:defRPr sz="1100" b="1">
                <a:solidFill>
                  <a:srgbClr val="008666"/>
                </a:solidFill>
                <a:latin typeface="Arial Black" panose="020B0A04020102020204" pitchFamily="34" charset="0"/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1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A7872648-BA39-4DB2-AE89-6A10579AD6E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E402AA0-453D-14D2-D406-249D22CCE85B}"/>
              </a:ext>
            </a:extLst>
          </p:cNvPr>
          <p:cNvSpPr txBox="1"/>
          <p:nvPr userDrawn="1"/>
        </p:nvSpPr>
        <p:spPr>
          <a:xfrm>
            <a:off x="10165976" y="-1447"/>
            <a:ext cx="13178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/>
            <a:r>
              <a:rPr lang="pt-BR" i="1" dirty="0"/>
              <a:t>PUBLICADO EM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E813E782-843F-E028-F236-19C64783EE49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E17CC3C7-43AC-D1B4-5C49-C844751CB062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C380F8DA-717B-BC54-7855-409729988158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7D4870C5-E341-98B0-A745-01EF6D509132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0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_n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68B1DFFF-4A23-7C5D-7561-19319635BB05}"/>
              </a:ext>
            </a:extLst>
          </p:cNvPr>
          <p:cNvSpPr/>
          <p:nvPr userDrawn="1"/>
        </p:nvSpPr>
        <p:spPr>
          <a:xfrm>
            <a:off x="0" y="6619873"/>
            <a:ext cx="11483788" cy="193301"/>
          </a:xfrm>
          <a:prstGeom prst="rect">
            <a:avLst/>
          </a:prstGeom>
          <a:gradFill flip="none" rotWithShape="1">
            <a:gsLst>
              <a:gs pos="0">
                <a:srgbClr val="003774"/>
              </a:gs>
              <a:gs pos="21000">
                <a:srgbClr val="00579E"/>
              </a:gs>
              <a:gs pos="100000">
                <a:srgbClr val="009E3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C317589D-1CDA-F1B2-2C63-58B37826D25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D99164BD-EAC5-826D-E4B2-52946AB5879D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DB4493DE-9A4D-9054-0226-4F1CDA12855E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F04100D6-80C2-01D3-2606-9756D22FFDF7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0"/>
            <a:ext cx="838800" cy="365125"/>
          </a:xfrm>
        </p:spPr>
        <p:txBody>
          <a:bodyPr/>
          <a:lstStyle>
            <a:lvl1pPr>
              <a:defRPr sz="1000" i="1"/>
            </a:lvl1pPr>
          </a:lstStyle>
          <a:p>
            <a:fld id="{93E7214A-6D00-4CA1-8A35-EDEED3307A75}" type="datetime1">
              <a:rPr lang="pt-BR" smtClean="0"/>
              <a:pPr/>
              <a:t>22/08/2024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04210" y="6619873"/>
            <a:ext cx="4679578" cy="183795"/>
          </a:xfr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81"/>
            <a:ext cx="708212" cy="174288"/>
          </a:xfrm>
        </p:spPr>
        <p:txBody>
          <a:bodyPr/>
          <a:lstStyle>
            <a:lvl1pPr algn="ctr">
              <a:defRPr sz="1100" b="1">
                <a:solidFill>
                  <a:srgbClr val="008666"/>
                </a:solidFill>
                <a:latin typeface="Arial Black" panose="020B0A04020102020204" pitchFamily="34" charset="0"/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0F89DE-C20F-DBE0-DF1E-0665BC19D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7" y="113777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2E709C1C-E53F-FA92-ACB8-FC35F0D6179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41306" y="489023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241306" y="896145"/>
            <a:ext cx="1739153" cy="1710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02727BC-6702-B5DA-B212-08D4BE8EC2F5}"/>
              </a:ext>
            </a:extLst>
          </p:cNvPr>
          <p:cNvSpPr txBox="1"/>
          <p:nvPr userDrawn="1"/>
        </p:nvSpPr>
        <p:spPr>
          <a:xfrm>
            <a:off x="10165976" y="-1447"/>
            <a:ext cx="13178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/>
            <a:r>
              <a:rPr lang="pt-BR" i="1" dirty="0"/>
              <a:t>PUBLICADO EM</a:t>
            </a:r>
          </a:p>
        </p:txBody>
      </p:sp>
    </p:spTree>
    <p:extLst>
      <p:ext uri="{BB962C8B-B14F-4D97-AF65-F5344CB8AC3E}">
        <p14:creationId xmlns:p14="http://schemas.microsoft.com/office/powerpoint/2010/main" val="114182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_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A4004E66-2BB0-4185-66C9-96C9EBCAB3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00B1E1F2-F49B-1842-1A9D-D7D167E454EB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6096000" y="1695965"/>
            <a:ext cx="5721627" cy="5062644"/>
          </a:xfrm>
        </p:spPr>
        <p:txBody>
          <a:bodyPr anchor="t" anchorCtr="0"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800" b="1" i="0" u="none" strike="noStrike" cap="none" dirty="0">
                <a:solidFill>
                  <a:srgbClr val="FFC000"/>
                </a:solidFill>
                <a:latin typeface="Arial Black" panose="020B0A04020102020204" pitchFamily="34" charset="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1.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41855" y="1695965"/>
            <a:ext cx="5275772" cy="5062644"/>
          </a:xfrm>
          <a:prstGeom prst="rect">
            <a:avLst/>
          </a:prstGeom>
        </p:spPr>
        <p:txBody>
          <a:bodyPr anchor="t">
            <a:normAutofit/>
          </a:bodyPr>
          <a:lstStyle>
            <a:lvl1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4400"/>
              <a:buFont typeface="Arial" panose="020B0604020202020204" pitchFamily="34" charset="0"/>
              <a:defRPr lang="pt-BR" altLang="pt-BR" sz="2800" b="1" i="0" u="none" strike="noStrike" cap="none" baseline="0" dirty="0">
                <a:solidFill>
                  <a:srgbClr val="FFFFF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eaLnBrk="1" hangingPunct="1">
              <a:buSzPts val="4400"/>
            </a:pPr>
            <a:endParaRPr lang="pt-BR" altLang="pt-BR" sz="3600" dirty="0">
              <a:solidFill>
                <a:srgbClr val="FFFFFF"/>
              </a:solidFill>
            </a:endParaRPr>
          </a:p>
        </p:txBody>
      </p:sp>
      <p:pic>
        <p:nvPicPr>
          <p:cNvPr id="5" name="Google Shape;108;p2">
            <a:extLst>
              <a:ext uri="{FF2B5EF4-FFF2-40B4-BE49-F238E27FC236}">
                <a16:creationId xmlns:a16="http://schemas.microsoft.com/office/drawing/2014/main" id="{8D386594-4B7E-4A21-93FB-DA55D1CE8731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2230" r="118"/>
          <a:stretch/>
        </p:blipFill>
        <p:spPr>
          <a:xfrm>
            <a:off x="10456850" y="262313"/>
            <a:ext cx="1533873" cy="4616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233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_partes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A05A2D86-F1E3-4BFB-BFA1-5406F3A8B1AD}" type="datetime1">
              <a:rPr lang="pt-BR" smtClean="0"/>
              <a:t>22/08/2024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6FF00E5-A4EA-4468-A251-86B589FB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77941B4-9BC5-8FCE-83E7-4FE92E137221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B31936AB-498B-816E-9507-13FBAC74D44A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19EB391-C571-24B1-8DC0-230E664DD85C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13C4C650-6E96-A309-0D23-B1FA75AC27D1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A567C39A-2070-974F-ADCF-C2DC08E32E28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9542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39705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220964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39705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220964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2F85AFF-28FF-460E-8CBD-61F6616AD901}" type="datetime1">
              <a:rPr lang="pt-BR" smtClean="0"/>
              <a:t>22/08/2024</a:t>
            </a:fld>
            <a:endParaRPr lang="pt-BR"/>
          </a:p>
        </p:txBody>
      </p:sp>
      <p:sp>
        <p:nvSpPr>
          <p:cNvPr id="11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2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88CC5E4-C104-E76D-1737-0E249282A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668530F2-FB0E-26F4-59C0-FECC91D29F7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123CB840-75C1-F195-7FFA-059989BE91FF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FEF98DDF-F37F-C1DE-36CD-C8E8F0282A76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B96D0F37-0582-FBFA-1C0D-E54D2C228E8E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42AB2A42-760A-AD8A-6B46-C9AA5BF50175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786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2A64B9EC-648F-477D-9DCE-3683D761A52A}" type="datetime1">
              <a:rPr lang="pt-BR" smtClean="0"/>
              <a:t>22/08/2024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CF18F8-6575-6DAE-C6DE-CAFFD759B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89B8DF9-C184-717C-DB8A-F7F240B1F5B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5A90BECE-CE29-7A9D-779C-3681B94F6CB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6AF52481-06E1-B370-26BA-87148DE3C33D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3023A946-D735-20C9-546E-C85D010EB3AF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50BF5D5-B623-B419-F39C-E4339ABAF92B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780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A28D4654-34BB-43FC-8F77-7271489CE0F7}" type="datetime1">
              <a:rPr lang="pt-BR" smtClean="0"/>
              <a:t>22/08/2024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F98D9B-7344-6815-31D1-E64066C83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A8411F5F-D726-7AA3-2DDC-C33F7B62511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B8CBA24F-363E-300E-E869-B1C0B8E4F801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E09E175D-2670-14EA-45D7-49C4124110A4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90CA1D91-3D7F-F270-A6B8-EBE3C9677AC4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81C0041-4D11-8BC5-7060-498685A54D96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0509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19BB168A-4011-419D-847C-9B52BF257044}" type="datetime1">
              <a:rPr lang="pt-BR" smtClean="0"/>
              <a:t>22/08/2024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0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F0E14-C222-4E2D-87CA-08392E1CA5F1}" type="datetime1">
              <a:rPr lang="pt-BR" smtClean="0"/>
              <a:t>22/08/2024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4738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571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dt="0"/>
  <p:txStyles>
    <p:titleStyle>
      <a:lvl1pPr marR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lang="pt-BR" sz="2800" b="1" i="0" u="none" strike="noStrike" kern="1200" cap="none" dirty="0">
          <a:solidFill>
            <a:srgbClr val="005637"/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  <a:sym typeface="Arial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>
          <a:solidFill>
            <a:srgbClr val="000000"/>
          </a:solidFill>
          <a:latin typeface="Arial"/>
          <a:ea typeface="+mn-ea"/>
          <a:cs typeface="Arial"/>
          <a:sym typeface="Aria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208559"/>
      </p:ext>
    </p:extLst>
  </p:cSld>
  <p:clrMapOvr>
    <a:masterClrMapping/>
  </p:clrMapOvr>
</p:sld>
</file>

<file path=ppt/theme/theme1.xml><?xml version="1.0" encoding="utf-8"?>
<a:theme xmlns:a="http://schemas.openxmlformats.org/drawingml/2006/main" name="RRF_template_01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07 - 201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Microsoft JhengHei</vt:lpstr>
      <vt:lpstr>Microsoft YaHei</vt:lpstr>
      <vt:lpstr>Arial</vt:lpstr>
      <vt:lpstr>Arial Black</vt:lpstr>
      <vt:lpstr>Calibri</vt:lpstr>
      <vt:lpstr>RRF_template_01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Natanael Soares Leite</dc:creator>
  <cp:lastModifiedBy>Raphael Maciel de Lima</cp:lastModifiedBy>
  <cp:revision>61</cp:revision>
  <dcterms:created xsi:type="dcterms:W3CDTF">2024-06-04T13:29:54Z</dcterms:created>
  <dcterms:modified xsi:type="dcterms:W3CDTF">2024-08-22T18:48:20Z</dcterms:modified>
</cp:coreProperties>
</file>