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9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/>
              <a:t>Receita Corrente Líquida</a:t>
            </a:r>
          </a:p>
          <a:p>
            <a:pPr>
              <a:defRPr/>
            </a:pPr>
            <a:r>
              <a:rPr lang="pt-BR" sz="1000"/>
              <a:t>(Valores</a:t>
            </a:r>
            <a:r>
              <a:rPr lang="pt-BR" sz="1000" baseline="0"/>
              <a:t> acumulados em 12 meses - </a:t>
            </a:r>
            <a:r>
              <a:rPr lang="pt-BR" sz="1000"/>
              <a:t>Em R$ bilhões)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4319383857090184E-2"/>
          <c:y val="0.17365048888928339"/>
          <c:w val="0.91063080341581182"/>
          <c:h val="0.73450140116547902"/>
        </c:manualLayout>
      </c:layout>
      <c:areaChart>
        <c:grouping val="standard"/>
        <c:varyColors val="0"/>
        <c:ser>
          <c:idx val="3"/>
          <c:order val="1"/>
          <c:tx>
            <c:v>Intervalo de previsão</c:v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/>
          </c:spPr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(MENSAL)'!$BV$55:$BV$66</c:f>
              <c:numCache>
                <c:formatCode>_-* #,##0_-;\-* #,##0_-;_-* "-"??_-;_-@_-</c:formatCode>
                <c:ptCount val="12"/>
                <c:pt idx="1">
                  <c:v>40449444758.313118</c:v>
                </c:pt>
                <c:pt idx="2">
                  <c:v>40484948122.874329</c:v>
                </c:pt>
                <c:pt idx="3">
                  <c:v>40451607373.286263</c:v>
                </c:pt>
                <c:pt idx="4">
                  <c:v>41036065587.723419</c:v>
                </c:pt>
                <c:pt idx="5">
                  <c:v>41482414235.066803</c:v>
                </c:pt>
                <c:pt idx="6">
                  <c:v>41933447753.799751</c:v>
                </c:pt>
                <c:pt idx="7">
                  <c:v>42283973907.335129</c:v>
                </c:pt>
                <c:pt idx="8">
                  <c:v>42498292603.038185</c:v>
                </c:pt>
                <c:pt idx="9">
                  <c:v>42689902550.369949</c:v>
                </c:pt>
                <c:pt idx="10">
                  <c:v>42916178198.510628</c:v>
                </c:pt>
                <c:pt idx="11">
                  <c:v>43244217285.697121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1-41CF-9954-B66D907E92F8}"/>
            </c:ext>
          </c:extLst>
        </c:ser>
        <c:ser>
          <c:idx val="2"/>
          <c:order val="2"/>
          <c:tx>
            <c:strRef>
              <c:f>'PREVISÃO RCL (MENSAL)'!$BU$54</c:f>
              <c:strCache>
                <c:ptCount val="1"/>
                <c:pt idx="0">
                  <c:v>Int. Inferior RCL (atualização)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(MENSAL)'!$BU$55:$BU$66</c:f>
              <c:numCache>
                <c:formatCode>_-* #,##0_-;\-* #,##0_-;_-* "-"??_-;_-@_-</c:formatCode>
                <c:ptCount val="12"/>
                <c:pt idx="1">
                  <c:v>37071748981.986885</c:v>
                </c:pt>
                <c:pt idx="2">
                  <c:v>37104287668.905655</c:v>
                </c:pt>
                <c:pt idx="3">
                  <c:v>37073731009.673744</c:v>
                </c:pt>
                <c:pt idx="4">
                  <c:v>37609384548.196579</c:v>
                </c:pt>
                <c:pt idx="5">
                  <c:v>38018461239.153198</c:v>
                </c:pt>
                <c:pt idx="6">
                  <c:v>38431831595.380241</c:v>
                </c:pt>
                <c:pt idx="7">
                  <c:v>38753087366.70488</c:v>
                </c:pt>
                <c:pt idx="8">
                  <c:v>38949509565.741798</c:v>
                </c:pt>
                <c:pt idx="9">
                  <c:v>39125119290.730057</c:v>
                </c:pt>
                <c:pt idx="10">
                  <c:v>39332499987.269371</c:v>
                </c:pt>
                <c:pt idx="11">
                  <c:v>39633146455.202873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1-41CF-9954-B66D907E9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893263"/>
        <c:axId val="1774392335"/>
      </c:areaChart>
      <c:lineChart>
        <c:grouping val="standard"/>
        <c:varyColors val="0"/>
        <c:ser>
          <c:idx val="5"/>
          <c:order val="0"/>
          <c:tx>
            <c:v>Realizado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(MENSAL)'!$BY$55:$BY$66</c:f>
              <c:numCache>
                <c:formatCode>_-* #,##0_-;\-* #,##0_-;_-* "-"??_-;_-@_-</c:formatCode>
                <c:ptCount val="12"/>
                <c:pt idx="0">
                  <c:v>38750091469.82</c:v>
                </c:pt>
                <c:pt idx="1">
                  <c:v>39028769952.299995</c:v>
                </c:pt>
                <c:pt idx="2">
                  <c:v>38899265907.470001</c:v>
                </c:pt>
                <c:pt idx="3">
                  <c:v>39045234933.589996</c:v>
                </c:pt>
                <c:pt idx="4">
                  <c:v>39338669704.339996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61-41CF-9954-B66D907E92F8}"/>
            </c:ext>
          </c:extLst>
        </c:ser>
        <c:ser>
          <c:idx val="1"/>
          <c:order val="3"/>
          <c:tx>
            <c:v>lim inf</c:v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(MENSAL)'!$BU$55:$BU$66</c:f>
              <c:numCache>
                <c:formatCode>_-* #,##0_-;\-* #,##0_-;_-* "-"??_-;_-@_-</c:formatCode>
                <c:ptCount val="12"/>
                <c:pt idx="1">
                  <c:v>37071748981.986885</c:v>
                </c:pt>
                <c:pt idx="2">
                  <c:v>37104287668.905655</c:v>
                </c:pt>
                <c:pt idx="3">
                  <c:v>37073731009.673744</c:v>
                </c:pt>
                <c:pt idx="4">
                  <c:v>37609384548.196579</c:v>
                </c:pt>
                <c:pt idx="5">
                  <c:v>38018461239.153198</c:v>
                </c:pt>
                <c:pt idx="6">
                  <c:v>38431831595.380241</c:v>
                </c:pt>
                <c:pt idx="7">
                  <c:v>38753087366.70488</c:v>
                </c:pt>
                <c:pt idx="8">
                  <c:v>38949509565.741798</c:v>
                </c:pt>
                <c:pt idx="9">
                  <c:v>39125119290.730057</c:v>
                </c:pt>
                <c:pt idx="10">
                  <c:v>39332499987.269371</c:v>
                </c:pt>
                <c:pt idx="11">
                  <c:v>39633146455.202873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61-41CF-9954-B66D907E92F8}"/>
            </c:ext>
          </c:extLst>
        </c:ser>
        <c:ser>
          <c:idx val="4"/>
          <c:order val="4"/>
          <c:tx>
            <c:v>lim sup</c:v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(MENSAL)'!$BV$55:$BV$66</c:f>
              <c:numCache>
                <c:formatCode>_-* #,##0_-;\-* #,##0_-;_-* "-"??_-;_-@_-</c:formatCode>
                <c:ptCount val="12"/>
                <c:pt idx="1">
                  <c:v>40449444758.313118</c:v>
                </c:pt>
                <c:pt idx="2">
                  <c:v>40484948122.874329</c:v>
                </c:pt>
                <c:pt idx="3">
                  <c:v>40451607373.286263</c:v>
                </c:pt>
                <c:pt idx="4">
                  <c:v>41036065587.723419</c:v>
                </c:pt>
                <c:pt idx="5">
                  <c:v>41482414235.066803</c:v>
                </c:pt>
                <c:pt idx="6">
                  <c:v>41933447753.799751</c:v>
                </c:pt>
                <c:pt idx="7">
                  <c:v>42283973907.335129</c:v>
                </c:pt>
                <c:pt idx="8">
                  <c:v>42498292603.038185</c:v>
                </c:pt>
                <c:pt idx="9">
                  <c:v>42689902550.369949</c:v>
                </c:pt>
                <c:pt idx="10">
                  <c:v>42916178198.510628</c:v>
                </c:pt>
                <c:pt idx="11">
                  <c:v>43244217285.697121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61-41CF-9954-B66D907E92F8}"/>
            </c:ext>
          </c:extLst>
        </c:ser>
        <c:ser>
          <c:idx val="0"/>
          <c:order val="5"/>
          <c:tx>
            <c:v>RCL (previsão)</c:v>
          </c:tx>
          <c:spPr>
            <a:ln w="2222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'PREVISÃO RCL (MENSAL)'!$BN$55:$BN$66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'PREVISÃO RCL (MENSAL)'!$BS$55:$BS$66</c:f>
              <c:numCache>
                <c:formatCode>_-* #,##0_-;\-* #,##0_-;_-* "-"??_-;_-@_-</c:formatCode>
                <c:ptCount val="12"/>
                <c:pt idx="0">
                  <c:v>38549583557.799995</c:v>
                </c:pt>
                <c:pt idx="1">
                  <c:v>38760596870.150002</c:v>
                </c:pt>
                <c:pt idx="2">
                  <c:v>38794617895.889992</c:v>
                </c:pt>
                <c:pt idx="3">
                  <c:v>38762669191.480003</c:v>
                </c:pt>
                <c:pt idx="4">
                  <c:v>39322725067.959999</c:v>
                </c:pt>
                <c:pt idx="5">
                  <c:v>39750437737.110001</c:v>
                </c:pt>
                <c:pt idx="6">
                  <c:v>40182639674.589996</c:v>
                </c:pt>
                <c:pt idx="7">
                  <c:v>40518530637.020004</c:v>
                </c:pt>
                <c:pt idx="8">
                  <c:v>40723901084.389992</c:v>
                </c:pt>
                <c:pt idx="9">
                  <c:v>40907510920.550003</c:v>
                </c:pt>
                <c:pt idx="10">
                  <c:v>41124339092.889999</c:v>
                </c:pt>
                <c:pt idx="11">
                  <c:v>41438681870.449997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61-41CF-9954-B66D907E9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4893263"/>
        <c:axId val="1774392335"/>
      </c:lineChart>
      <c:catAx>
        <c:axId val="884893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4392335"/>
        <c:crosses val="autoZero"/>
        <c:auto val="1"/>
        <c:lblAlgn val="ctr"/>
        <c:lblOffset val="100"/>
        <c:noMultiLvlLbl val="0"/>
      </c:catAx>
      <c:valAx>
        <c:axId val="1774392335"/>
        <c:scaling>
          <c:orientation val="minMax"/>
          <c:min val="36000000000"/>
        </c:scaling>
        <c:delete val="0"/>
        <c:axPos val="l"/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84893263"/>
        <c:crosses val="autoZero"/>
        <c:crossBetween val="between"/>
        <c:dispUnits>
          <c:builtInUnit val="b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7606427245374814"/>
          <c:y val="0.1375253586125785"/>
          <c:w val="0.65873375584149541"/>
          <c:h val="5.6604147336543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solidFill>
        <a:sysClr val="window" lastClr="FFFFFF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>
                <a:solidFill>
                  <a:schemeClr val="bg1"/>
                </a:solidFill>
              </a:rPr>
              <a:t>EQUIPE 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/>
          <a:lstStyle/>
          <a:p>
            <a: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/>
          <a:lstStyle/>
          <a:p>
            <a:r>
              <a:t>Ultima atualização - 2024-07-03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84205" y="2510659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84205" y="1887756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306080" y="1627090"/>
              <a:ext cx="4437495" cy="1387235"/>
            </a:xfrm>
            <a:custGeom>
              <a:avLst/>
              <a:gdLst/>
              <a:ahLst/>
              <a:cxnLst/>
              <a:rect l="0" t="0" r="0" b="0"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306080" y="2294039"/>
              <a:ext cx="2013430" cy="701563"/>
            </a:xfrm>
            <a:custGeom>
              <a:avLst/>
              <a:gdLst/>
              <a:ahLst/>
              <a:cxnLst/>
              <a:rect l="0" t="0" r="0" b="0"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306080" y="1395961"/>
              <a:ext cx="4437495" cy="1599618"/>
            </a:xfrm>
            <a:custGeom>
              <a:avLst/>
              <a:gdLst/>
              <a:ahLst/>
              <a:cxnLst/>
              <a:rect l="0" t="0" r="0" b="0"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804643" y="246517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42274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106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3"/>
            <p:cNvSpPr/>
            <p:nvPr/>
          </p:nvSpPr>
          <p:spPr>
            <a:xfrm>
              <a:off x="1049411" y="18877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4"/>
            <p:cNvSpPr/>
            <p:nvPr/>
          </p:nvSpPr>
          <p:spPr>
            <a:xfrm>
              <a:off x="171671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251148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331951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412753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49355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574357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163539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2953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070964"/>
              <a:ext cx="45719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05840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0"/>
            <p:cNvSpPr/>
            <p:nvPr/>
          </p:nvSpPr>
          <p:spPr>
            <a:xfrm>
              <a:off x="6322580" y="2621828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1"/>
            <p:cNvSpPr/>
            <p:nvPr/>
          </p:nvSpPr>
          <p:spPr>
            <a:xfrm>
              <a:off x="6322580" y="2115612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2"/>
            <p:cNvSpPr/>
            <p:nvPr/>
          </p:nvSpPr>
          <p:spPr>
            <a:xfrm>
              <a:off x="6322580" y="1609395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6555728" y="1476155"/>
              <a:ext cx="4662973" cy="1538170"/>
            </a:xfrm>
            <a:custGeom>
              <a:avLst/>
              <a:gdLst/>
              <a:ahLst/>
              <a:cxnLst/>
              <a:rect l="0" t="0" r="0" b="0"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6555728" y="2511053"/>
              <a:ext cx="2115737" cy="430665"/>
            </a:xfrm>
            <a:custGeom>
              <a:avLst/>
              <a:gdLst/>
              <a:ahLst/>
              <a:cxnLst/>
              <a:rect l="0" t="0" r="0" b="0"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6555728" y="1395961"/>
              <a:ext cx="4662973" cy="1545757"/>
            </a:xfrm>
            <a:custGeom>
              <a:avLst/>
              <a:gdLst/>
              <a:ahLst/>
              <a:cxnLst/>
              <a:rect l="0" t="0" r="0" b="0"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6110824" y="2577834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071618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56385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218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287785" y="2115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287785" y="16093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9872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782238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867146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952054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036962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21870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8"/>
            <p:cNvSpPr/>
            <p:nvPr/>
          </p:nvSpPr>
          <p:spPr>
            <a:xfrm>
              <a:off x="6905908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075429"/>
              <a:ext cx="416748" cy="13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1190123" y="5283250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190123" y="4939841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90123" y="4596433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0"/>
            <p:cNvSpPr/>
            <p:nvPr/>
          </p:nvSpPr>
          <p:spPr>
            <a:xfrm>
              <a:off x="1190123" y="4253025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1"/>
            <p:cNvSpPr/>
            <p:nvPr/>
          </p:nvSpPr>
          <p:spPr>
            <a:xfrm>
              <a:off x="1190123" y="3909617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2"/>
            <p:cNvSpPr/>
            <p:nvPr/>
          </p:nvSpPr>
          <p:spPr>
            <a:xfrm>
              <a:off x="1407184" y="3914124"/>
              <a:ext cx="4341206" cy="1618364"/>
            </a:xfrm>
            <a:custGeom>
              <a:avLst/>
              <a:gdLst/>
              <a:ahLst/>
              <a:cxnLst/>
              <a:rect l="0" t="0" r="0" b="0"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3"/>
            <p:cNvSpPr/>
            <p:nvPr/>
          </p:nvSpPr>
          <p:spPr>
            <a:xfrm>
              <a:off x="1407184" y="4952330"/>
              <a:ext cx="1969741" cy="572664"/>
            </a:xfrm>
            <a:custGeom>
              <a:avLst/>
              <a:gdLst/>
              <a:ahLst/>
              <a:cxnLst/>
              <a:rect l="0" t="0" r="0" b="0"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4"/>
            <p:cNvSpPr/>
            <p:nvPr/>
          </p:nvSpPr>
          <p:spPr>
            <a:xfrm>
              <a:off x="1407184" y="3928911"/>
              <a:ext cx="4341206" cy="1596083"/>
            </a:xfrm>
            <a:custGeom>
              <a:avLst/>
              <a:gdLst/>
              <a:ahLst/>
              <a:cxnLst/>
              <a:rect l="0" t="0" r="0" b="0"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5"/>
            <p:cNvSpPr/>
            <p:nvPr/>
          </p:nvSpPr>
          <p:spPr>
            <a:xfrm>
              <a:off x="822514" y="523776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89435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55095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07543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864135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2832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1155329" y="49398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1155329" y="45964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1155329" y="42530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155329" y="39096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80890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258643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337692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416741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495790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748390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1"/>
            <p:cNvSpPr/>
            <p:nvPr/>
          </p:nvSpPr>
          <p:spPr>
            <a:xfrm>
              <a:off x="1727587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6477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589127"/>
              <a:ext cx="426660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24002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484886" y="5532516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6484886" y="5114443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6484886" y="4696370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6484886" y="4278298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6484886" y="3860225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6710657" y="3914124"/>
              <a:ext cx="4515422" cy="1618364"/>
            </a:xfrm>
            <a:custGeom>
              <a:avLst/>
              <a:gdLst/>
              <a:ahLst/>
              <a:cxnLst/>
              <a:rect l="0" t="0" r="0" b="0"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6710657" y="4641860"/>
              <a:ext cx="2048788" cy="825916"/>
            </a:xfrm>
            <a:custGeom>
              <a:avLst/>
              <a:gdLst/>
              <a:ahLst/>
              <a:cxnLst/>
              <a:rect l="0" t="0" r="0" b="0"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6710657" y="4149523"/>
              <a:ext cx="4515422" cy="1318253"/>
            </a:xfrm>
            <a:custGeom>
              <a:avLst/>
              <a:gdLst/>
              <a:ahLst/>
              <a:cxnLst/>
              <a:rect l="0" t="0" r="0" b="0"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99"/>
            <p:cNvSpPr/>
            <p:nvPr/>
          </p:nvSpPr>
          <p:spPr>
            <a:xfrm>
              <a:off x="6354449" y="548703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06896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65088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3281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1623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3251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5"/>
            <p:cNvSpPr/>
            <p:nvPr/>
          </p:nvSpPr>
          <p:spPr>
            <a:xfrm>
              <a:off x="6450091" y="51144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6450091" y="4696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07"/>
            <p:cNvSpPr/>
            <p:nvPr/>
          </p:nvSpPr>
          <p:spPr>
            <a:xfrm>
              <a:off x="6450091" y="4278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6450091" y="38602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12850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93723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875944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958165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1040386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1122607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15"/>
            <p:cNvSpPr/>
            <p:nvPr/>
          </p:nvSpPr>
          <p:spPr>
            <a:xfrm>
              <a:off x="7047182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591359"/>
              <a:ext cx="1178540" cy="133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4"/>
            <p:cNvSpPr/>
            <p:nvPr/>
          </p:nvSpPr>
          <p:spPr>
            <a:xfrm>
              <a:off x="417069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0" name="pl125"/>
            <p:cNvSpPr/>
            <p:nvPr/>
          </p:nvSpPr>
          <p:spPr>
            <a:xfrm>
              <a:off x="419264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26"/>
            <p:cNvSpPr/>
            <p:nvPr/>
          </p:nvSpPr>
          <p:spPr>
            <a:xfrm>
              <a:off x="548106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2" name="pl127"/>
            <p:cNvSpPr/>
            <p:nvPr/>
          </p:nvSpPr>
          <p:spPr>
            <a:xfrm>
              <a:off x="550301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28"/>
            <p:cNvSpPr/>
            <p:nvPr/>
          </p:nvSpPr>
          <p:spPr>
            <a:xfrm>
              <a:off x="6791441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681338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tx130"/>
            <p:cNvSpPr/>
            <p:nvPr/>
          </p:nvSpPr>
          <p:spPr>
            <a:xfrm>
              <a:off x="4459742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65760" y="1188720"/>
          <a:ext cx="7812000" cy="4678680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22,94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34,92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25,58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13.041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2.236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27"/>
            <p:cNvSpPr/>
            <p:nvPr/>
          </p:nvSpPr>
          <p:spPr>
            <a:xfrm>
              <a:off x="11522726" y="177767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4602" y="3200347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43578" y="426735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07185" y="391168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44413" y="248901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77293" y="5334355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61292" y="355601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93497" y="213334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9320" y="4623019"/>
              <a:ext cx="230025" cy="118867"/>
            </a:xfrm>
            <a:custGeom>
              <a:avLst/>
              <a:gdLst/>
              <a:ahLst/>
              <a:cxnLst/>
              <a:rect l="0" t="0" r="0" b="0"/>
              <a:pathLst>
                <a:path w="230025" h="118867">
                  <a:moveTo>
                    <a:pt x="16260" y="118867"/>
                  </a:moveTo>
                  <a:lnTo>
                    <a:pt x="213764" y="118867"/>
                  </a:lnTo>
                  <a:lnTo>
                    <a:pt x="213109" y="118854"/>
                  </a:lnTo>
                  <a:lnTo>
                    <a:pt x="215724" y="118749"/>
                  </a:lnTo>
                  <a:lnTo>
                    <a:pt x="218288" y="118225"/>
                  </a:lnTo>
                  <a:lnTo>
                    <a:pt x="220735" y="117297"/>
                  </a:lnTo>
                  <a:lnTo>
                    <a:pt x="223001" y="115989"/>
                  </a:lnTo>
                  <a:lnTo>
                    <a:pt x="225028" y="114334"/>
                  </a:lnTo>
                  <a:lnTo>
                    <a:pt x="226764" y="112375"/>
                  </a:lnTo>
                  <a:lnTo>
                    <a:pt x="228162" y="110163"/>
                  </a:lnTo>
                  <a:lnTo>
                    <a:pt x="229188" y="107756"/>
                  </a:lnTo>
                  <a:lnTo>
                    <a:pt x="229814" y="105215"/>
                  </a:lnTo>
                  <a:lnTo>
                    <a:pt x="230025" y="102607"/>
                  </a:lnTo>
                  <a:lnTo>
                    <a:pt x="230025" y="16260"/>
                  </a:lnTo>
                  <a:lnTo>
                    <a:pt x="229814" y="13652"/>
                  </a:lnTo>
                  <a:lnTo>
                    <a:pt x="229188" y="11111"/>
                  </a:lnTo>
                  <a:lnTo>
                    <a:pt x="228162" y="8704"/>
                  </a:lnTo>
                  <a:lnTo>
                    <a:pt x="226764" y="6492"/>
                  </a:lnTo>
                  <a:lnTo>
                    <a:pt x="225028" y="4533"/>
                  </a:lnTo>
                  <a:lnTo>
                    <a:pt x="223001" y="2878"/>
                  </a:lnTo>
                  <a:lnTo>
                    <a:pt x="220735" y="1569"/>
                  </a:lnTo>
                  <a:lnTo>
                    <a:pt x="218288" y="642"/>
                  </a:lnTo>
                  <a:lnTo>
                    <a:pt x="215724" y="118"/>
                  </a:lnTo>
                  <a:lnTo>
                    <a:pt x="213764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45925" y="4978687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20968" y="2844679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7766DE4-C187-4C14-AB1D-BF01CE3522A1}"/>
              </a:ext>
            </a:extLst>
          </p:cNvPr>
          <p:cNvSpPr txBox="1"/>
          <p:nvPr/>
        </p:nvSpPr>
        <p:spPr>
          <a:xfrm>
            <a:off x="5605621" y="719960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292608" y="1005840"/>
            <a:ext cx="11658600" cy="5394960"/>
            <a:chOff x="292608" y="1005840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05840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29260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757561" y="2603117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757561" y="2105936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757561" y="1608755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839251" y="1628318"/>
              <a:ext cx="1633797" cy="1386007"/>
            </a:xfrm>
            <a:custGeom>
              <a:avLst/>
              <a:gdLst/>
              <a:ahLst/>
              <a:cxnLst/>
              <a:rect l="0" t="0" r="0" b="0"/>
              <a:pathLst>
                <a:path w="1633797" h="1386007">
                  <a:moveTo>
                    <a:pt x="0" y="1386007"/>
                  </a:moveTo>
                  <a:lnTo>
                    <a:pt x="151187" y="1292877"/>
                  </a:lnTo>
                  <a:lnTo>
                    <a:pt x="292620" y="1198463"/>
                  </a:lnTo>
                  <a:lnTo>
                    <a:pt x="443807" y="1093629"/>
                  </a:lnTo>
                  <a:lnTo>
                    <a:pt x="590117" y="972532"/>
                  </a:lnTo>
                  <a:lnTo>
                    <a:pt x="741305" y="841662"/>
                  </a:lnTo>
                  <a:lnTo>
                    <a:pt x="887615" y="718025"/>
                  </a:lnTo>
                  <a:lnTo>
                    <a:pt x="1038802" y="571067"/>
                  </a:lnTo>
                  <a:lnTo>
                    <a:pt x="1189989" y="416409"/>
                  </a:lnTo>
                  <a:lnTo>
                    <a:pt x="1336300" y="268507"/>
                  </a:lnTo>
                  <a:lnTo>
                    <a:pt x="1487487" y="131947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839251" y="2230090"/>
              <a:ext cx="741305" cy="742656"/>
            </a:xfrm>
            <a:custGeom>
              <a:avLst/>
              <a:gdLst/>
              <a:ahLst/>
              <a:cxnLst/>
              <a:rect l="0" t="0" r="0" b="0"/>
              <a:pathLst>
                <a:path w="741305" h="742656">
                  <a:moveTo>
                    <a:pt x="0" y="742656"/>
                  </a:moveTo>
                  <a:lnTo>
                    <a:pt x="151187" y="607320"/>
                  </a:lnTo>
                  <a:lnTo>
                    <a:pt x="292620" y="463976"/>
                  </a:lnTo>
                  <a:lnTo>
                    <a:pt x="443807" y="307257"/>
                  </a:lnTo>
                  <a:lnTo>
                    <a:pt x="590117" y="162540"/>
                  </a:lnTo>
                  <a:lnTo>
                    <a:pt x="7413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839251" y="1395961"/>
              <a:ext cx="1633797" cy="1577081"/>
            </a:xfrm>
            <a:custGeom>
              <a:avLst/>
              <a:gdLst/>
              <a:ahLst/>
              <a:cxnLst/>
              <a:rect l="0" t="0" r="0" b="0"/>
              <a:pathLst>
                <a:path w="1633797" h="1577081">
                  <a:moveTo>
                    <a:pt x="0" y="1577081"/>
                  </a:moveTo>
                  <a:lnTo>
                    <a:pt x="151187" y="1441828"/>
                  </a:lnTo>
                  <a:lnTo>
                    <a:pt x="292620" y="1302237"/>
                  </a:lnTo>
                  <a:lnTo>
                    <a:pt x="443807" y="1162162"/>
                  </a:lnTo>
                  <a:lnTo>
                    <a:pt x="590117" y="1016245"/>
                  </a:lnTo>
                  <a:lnTo>
                    <a:pt x="741305" y="870864"/>
                  </a:lnTo>
                  <a:lnTo>
                    <a:pt x="887615" y="723091"/>
                  </a:lnTo>
                  <a:lnTo>
                    <a:pt x="1038802" y="572095"/>
                  </a:lnTo>
                  <a:lnTo>
                    <a:pt x="1189989" y="421320"/>
                  </a:lnTo>
                  <a:lnTo>
                    <a:pt x="1336300" y="276234"/>
                  </a:lnTo>
                  <a:lnTo>
                    <a:pt x="1487487" y="138362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1"/>
            <p:cNvSpPr/>
            <p:nvPr/>
          </p:nvSpPr>
          <p:spPr>
            <a:xfrm>
              <a:off x="545805" y="255912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45805" y="206230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45805" y="1563274"/>
              <a:ext cx="149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22767" y="2603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722767" y="21059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722767" y="16087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99043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28305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580556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8780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17555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247304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3"/>
            <p:cNvSpPr/>
            <p:nvPr/>
          </p:nvSpPr>
          <p:spPr>
            <a:xfrm>
              <a:off x="90911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4953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9207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6345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90808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762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3808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2953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000711" y="1040156"/>
              <a:ext cx="1310878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05840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2911868" y="2826807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2911868" y="2501181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2911868" y="217555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2911868" y="1849928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2911868" y="1524302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3001622" y="1513781"/>
              <a:ext cx="1795082" cy="1500544"/>
            </a:xfrm>
            <a:custGeom>
              <a:avLst/>
              <a:gdLst/>
              <a:ahLst/>
              <a:cxnLst/>
              <a:rect l="0" t="0" r="0" b="0"/>
              <a:pathLst>
                <a:path w="1795082" h="1500544">
                  <a:moveTo>
                    <a:pt x="0" y="1500544"/>
                  </a:moveTo>
                  <a:lnTo>
                    <a:pt x="166112" y="1371412"/>
                  </a:lnTo>
                  <a:lnTo>
                    <a:pt x="321507" y="1250488"/>
                  </a:lnTo>
                  <a:lnTo>
                    <a:pt x="487619" y="1107231"/>
                  </a:lnTo>
                  <a:lnTo>
                    <a:pt x="648373" y="985588"/>
                  </a:lnTo>
                  <a:lnTo>
                    <a:pt x="814485" y="854784"/>
                  </a:lnTo>
                  <a:lnTo>
                    <a:pt x="975238" y="717587"/>
                  </a:lnTo>
                  <a:lnTo>
                    <a:pt x="1141350" y="583351"/>
                  </a:lnTo>
                  <a:lnTo>
                    <a:pt x="1307463" y="436853"/>
                  </a:lnTo>
                  <a:lnTo>
                    <a:pt x="1468216" y="285746"/>
                  </a:lnTo>
                  <a:lnTo>
                    <a:pt x="1634328" y="14353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3001622" y="2288128"/>
              <a:ext cx="814485" cy="721723"/>
            </a:xfrm>
            <a:custGeom>
              <a:avLst/>
              <a:gdLst/>
              <a:ahLst/>
              <a:cxnLst/>
              <a:rect l="0" t="0" r="0" b="0"/>
              <a:pathLst>
                <a:path w="814485" h="721723">
                  <a:moveTo>
                    <a:pt x="0" y="721723"/>
                  </a:moveTo>
                  <a:lnTo>
                    <a:pt x="166112" y="588866"/>
                  </a:lnTo>
                  <a:lnTo>
                    <a:pt x="321507" y="461668"/>
                  </a:lnTo>
                  <a:lnTo>
                    <a:pt x="487619" y="306952"/>
                  </a:lnTo>
                  <a:lnTo>
                    <a:pt x="648373" y="154039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3001622" y="1395961"/>
              <a:ext cx="1795082" cy="1611144"/>
            </a:xfrm>
            <a:custGeom>
              <a:avLst/>
              <a:gdLst/>
              <a:ahLst/>
              <a:cxnLst/>
              <a:rect l="0" t="0" r="0" b="0"/>
              <a:pathLst>
                <a:path w="1795082" h="1611144">
                  <a:moveTo>
                    <a:pt x="0" y="1611144"/>
                  </a:moveTo>
                  <a:lnTo>
                    <a:pt x="166112" y="1476501"/>
                  </a:lnTo>
                  <a:lnTo>
                    <a:pt x="321507" y="1340094"/>
                  </a:lnTo>
                  <a:lnTo>
                    <a:pt x="487619" y="1193853"/>
                  </a:lnTo>
                  <a:lnTo>
                    <a:pt x="648373" y="1057215"/>
                  </a:lnTo>
                  <a:lnTo>
                    <a:pt x="814485" y="913254"/>
                  </a:lnTo>
                  <a:lnTo>
                    <a:pt x="975238" y="766154"/>
                  </a:lnTo>
                  <a:lnTo>
                    <a:pt x="1141350" y="618278"/>
                  </a:lnTo>
                  <a:lnTo>
                    <a:pt x="1307463" y="466459"/>
                  </a:lnTo>
                  <a:lnTo>
                    <a:pt x="1468216" y="313046"/>
                  </a:lnTo>
                  <a:lnTo>
                    <a:pt x="1634328" y="157887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2700112" y="2782813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700112" y="245718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700112" y="2130013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700112" y="1806292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700112" y="1479177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7073" y="2826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2877073" y="25011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2877073" y="21755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2877073" y="18499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877073" y="15243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16773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348924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381610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414297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446983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479670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57"/>
            <p:cNvSpPr/>
            <p:nvPr/>
          </p:nvSpPr>
          <p:spPr>
            <a:xfrm>
              <a:off x="308641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01135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475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41264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5096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418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682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31969" y="1070964"/>
              <a:ext cx="153438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5243588" y="276670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243588" y="236228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5243588" y="195785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243588" y="155343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333342" y="1491338"/>
              <a:ext cx="1795082" cy="1522987"/>
            </a:xfrm>
            <a:custGeom>
              <a:avLst/>
              <a:gdLst/>
              <a:ahLst/>
              <a:cxnLst/>
              <a:rect l="0" t="0" r="0" b="0"/>
              <a:pathLst>
                <a:path w="1795082" h="1522987">
                  <a:moveTo>
                    <a:pt x="0" y="1522987"/>
                  </a:moveTo>
                  <a:lnTo>
                    <a:pt x="166112" y="1381985"/>
                  </a:lnTo>
                  <a:lnTo>
                    <a:pt x="321507" y="1253891"/>
                  </a:lnTo>
                  <a:lnTo>
                    <a:pt x="487619" y="1124091"/>
                  </a:lnTo>
                  <a:lnTo>
                    <a:pt x="648373" y="979459"/>
                  </a:lnTo>
                  <a:lnTo>
                    <a:pt x="814485" y="842208"/>
                  </a:lnTo>
                  <a:lnTo>
                    <a:pt x="975238" y="705442"/>
                  </a:lnTo>
                  <a:lnTo>
                    <a:pt x="1141350" y="561096"/>
                  </a:lnTo>
                  <a:lnTo>
                    <a:pt x="1307463" y="419891"/>
                  </a:lnTo>
                  <a:lnTo>
                    <a:pt x="1468216" y="285737"/>
                  </a:lnTo>
                  <a:lnTo>
                    <a:pt x="1634328" y="149273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333342" y="2230751"/>
              <a:ext cx="814485" cy="763850"/>
            </a:xfrm>
            <a:custGeom>
              <a:avLst/>
              <a:gdLst/>
              <a:ahLst/>
              <a:cxnLst/>
              <a:rect l="0" t="0" r="0" b="0"/>
              <a:pathLst>
                <a:path w="814485" h="763850">
                  <a:moveTo>
                    <a:pt x="0" y="763850"/>
                  </a:moveTo>
                  <a:lnTo>
                    <a:pt x="166112" y="622655"/>
                  </a:lnTo>
                  <a:lnTo>
                    <a:pt x="321507" y="497111"/>
                  </a:lnTo>
                  <a:lnTo>
                    <a:pt x="487619" y="331752"/>
                  </a:lnTo>
                  <a:lnTo>
                    <a:pt x="648373" y="165214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5333342" y="1395961"/>
              <a:ext cx="1795082" cy="1597662"/>
            </a:xfrm>
            <a:custGeom>
              <a:avLst/>
              <a:gdLst/>
              <a:ahLst/>
              <a:cxnLst/>
              <a:rect l="0" t="0" r="0" b="0"/>
              <a:pathLst>
                <a:path w="1795082" h="1597662">
                  <a:moveTo>
                    <a:pt x="0" y="1597662"/>
                  </a:moveTo>
                  <a:lnTo>
                    <a:pt x="166112" y="1454813"/>
                  </a:lnTo>
                  <a:lnTo>
                    <a:pt x="321507" y="1322233"/>
                  </a:lnTo>
                  <a:lnTo>
                    <a:pt x="487619" y="1190251"/>
                  </a:lnTo>
                  <a:lnTo>
                    <a:pt x="648373" y="1053529"/>
                  </a:lnTo>
                  <a:lnTo>
                    <a:pt x="814485" y="909417"/>
                  </a:lnTo>
                  <a:lnTo>
                    <a:pt x="975238" y="767486"/>
                  </a:lnTo>
                  <a:lnTo>
                    <a:pt x="1141350" y="612479"/>
                  </a:lnTo>
                  <a:lnTo>
                    <a:pt x="1307463" y="463948"/>
                  </a:lnTo>
                  <a:lnTo>
                    <a:pt x="1468216" y="316396"/>
                  </a:lnTo>
                  <a:lnTo>
                    <a:pt x="1634328" y="16300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3"/>
            <p:cNvSpPr/>
            <p:nvPr/>
          </p:nvSpPr>
          <p:spPr>
            <a:xfrm>
              <a:off x="5031832" y="272271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31832" y="231828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31832" y="191231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31832" y="150979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8793" y="2766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5208793" y="23622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5208793" y="19578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208793" y="15534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549945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2"/>
            <p:cNvSpPr/>
            <p:nvPr/>
          </p:nvSpPr>
          <p:spPr>
            <a:xfrm>
              <a:off x="5820961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3"/>
            <p:cNvSpPr/>
            <p:nvPr/>
          </p:nvSpPr>
          <p:spPr>
            <a:xfrm>
              <a:off x="61478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4"/>
            <p:cNvSpPr/>
            <p:nvPr/>
          </p:nvSpPr>
          <p:spPr>
            <a:xfrm>
              <a:off x="6474693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5"/>
            <p:cNvSpPr/>
            <p:nvPr/>
          </p:nvSpPr>
          <p:spPr>
            <a:xfrm>
              <a:off x="680155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2842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87"/>
            <p:cNvSpPr/>
            <p:nvPr/>
          </p:nvSpPr>
          <p:spPr>
            <a:xfrm>
              <a:off x="5418134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32855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647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2984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6816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30138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8541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32919" y="1070964"/>
              <a:ext cx="99592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7737614" y="281953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7737614" y="2496547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7737614" y="217356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99"/>
            <p:cNvSpPr/>
            <p:nvPr/>
          </p:nvSpPr>
          <p:spPr>
            <a:xfrm>
              <a:off x="7737614" y="185057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0"/>
            <p:cNvSpPr/>
            <p:nvPr/>
          </p:nvSpPr>
          <p:spPr>
            <a:xfrm>
              <a:off x="7737614" y="1527590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1"/>
            <p:cNvSpPr/>
            <p:nvPr/>
          </p:nvSpPr>
          <p:spPr>
            <a:xfrm>
              <a:off x="7819990" y="1454492"/>
              <a:ext cx="1647531" cy="1559833"/>
            </a:xfrm>
            <a:custGeom>
              <a:avLst/>
              <a:gdLst/>
              <a:ahLst/>
              <a:cxnLst/>
              <a:rect l="0" t="0" r="0" b="0"/>
              <a:pathLst>
                <a:path w="1647531" h="1559833">
                  <a:moveTo>
                    <a:pt x="0" y="1559833"/>
                  </a:moveTo>
                  <a:lnTo>
                    <a:pt x="152458" y="1425162"/>
                  </a:lnTo>
                  <a:lnTo>
                    <a:pt x="295080" y="1309650"/>
                  </a:lnTo>
                  <a:lnTo>
                    <a:pt x="447538" y="1163292"/>
                  </a:lnTo>
                  <a:lnTo>
                    <a:pt x="595078" y="1026329"/>
                  </a:lnTo>
                  <a:lnTo>
                    <a:pt x="747536" y="893731"/>
                  </a:lnTo>
                  <a:lnTo>
                    <a:pt x="895076" y="746655"/>
                  </a:lnTo>
                  <a:lnTo>
                    <a:pt x="1047535" y="604419"/>
                  </a:lnTo>
                  <a:lnTo>
                    <a:pt x="1199993" y="449290"/>
                  </a:lnTo>
                  <a:lnTo>
                    <a:pt x="1347533" y="296765"/>
                  </a:lnTo>
                  <a:lnTo>
                    <a:pt x="1499991" y="16168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2"/>
            <p:cNvSpPr/>
            <p:nvPr/>
          </p:nvSpPr>
          <p:spPr>
            <a:xfrm>
              <a:off x="7819990" y="2211207"/>
              <a:ext cx="747536" cy="782471"/>
            </a:xfrm>
            <a:custGeom>
              <a:avLst/>
              <a:gdLst/>
              <a:ahLst/>
              <a:cxnLst/>
              <a:rect l="0" t="0" r="0" b="0"/>
              <a:pathLst>
                <a:path w="747536" h="782471">
                  <a:moveTo>
                    <a:pt x="0" y="782471"/>
                  </a:moveTo>
                  <a:lnTo>
                    <a:pt x="152458" y="646066"/>
                  </a:lnTo>
                  <a:lnTo>
                    <a:pt x="295080" y="502724"/>
                  </a:lnTo>
                  <a:lnTo>
                    <a:pt x="447538" y="348924"/>
                  </a:lnTo>
                  <a:lnTo>
                    <a:pt x="595078" y="165518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3"/>
            <p:cNvSpPr/>
            <p:nvPr/>
          </p:nvSpPr>
          <p:spPr>
            <a:xfrm>
              <a:off x="7819990" y="1395961"/>
              <a:ext cx="1647531" cy="1597492"/>
            </a:xfrm>
            <a:custGeom>
              <a:avLst/>
              <a:gdLst/>
              <a:ahLst/>
              <a:cxnLst/>
              <a:rect l="0" t="0" r="0" b="0"/>
              <a:pathLst>
                <a:path w="1647531" h="1597492">
                  <a:moveTo>
                    <a:pt x="0" y="1597492"/>
                  </a:moveTo>
                  <a:lnTo>
                    <a:pt x="152458" y="1460595"/>
                  </a:lnTo>
                  <a:lnTo>
                    <a:pt x="295080" y="1324752"/>
                  </a:lnTo>
                  <a:lnTo>
                    <a:pt x="447538" y="1176314"/>
                  </a:lnTo>
                  <a:lnTo>
                    <a:pt x="595078" y="1039010"/>
                  </a:lnTo>
                  <a:lnTo>
                    <a:pt x="747536" y="891719"/>
                  </a:lnTo>
                  <a:lnTo>
                    <a:pt x="895076" y="742620"/>
                  </a:lnTo>
                  <a:lnTo>
                    <a:pt x="1047535" y="595510"/>
                  </a:lnTo>
                  <a:lnTo>
                    <a:pt x="1199993" y="443890"/>
                  </a:lnTo>
                  <a:lnTo>
                    <a:pt x="1347533" y="294912"/>
                  </a:lnTo>
                  <a:lnTo>
                    <a:pt x="1499991" y="15023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4"/>
            <p:cNvSpPr/>
            <p:nvPr/>
          </p:nvSpPr>
          <p:spPr>
            <a:xfrm>
              <a:off x="7370005" y="277405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70005" y="245106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70005" y="2128020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70005" y="180509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70005" y="148210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702819" y="28195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702819" y="24965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7702819" y="21735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7702819" y="18505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7702819" y="15275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797244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5"/>
            <p:cNvSpPr/>
            <p:nvPr/>
          </p:nvSpPr>
          <p:spPr>
            <a:xfrm>
              <a:off x="826752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856752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8867525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16752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19"/>
            <p:cNvSpPr/>
            <p:nvPr/>
          </p:nvSpPr>
          <p:spPr>
            <a:xfrm>
              <a:off x="946752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0"/>
            <p:cNvSpPr/>
            <p:nvPr/>
          </p:nvSpPr>
          <p:spPr>
            <a:xfrm>
              <a:off x="789112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9422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8617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5816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278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923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60141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7776" y="1009170"/>
              <a:ext cx="1391959" cy="197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05840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10069334" y="2676909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10069334" y="225516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10069334" y="1833424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2"/>
            <p:cNvSpPr/>
            <p:nvPr/>
          </p:nvSpPr>
          <p:spPr>
            <a:xfrm>
              <a:off x="10069334" y="141168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10151710" y="1962745"/>
              <a:ext cx="1647531" cy="1051580"/>
            </a:xfrm>
            <a:custGeom>
              <a:avLst/>
              <a:gdLst/>
              <a:ahLst/>
              <a:cxnLst/>
              <a:rect l="0" t="0" r="0" b="0"/>
              <a:pathLst>
                <a:path w="1647531" h="1051580">
                  <a:moveTo>
                    <a:pt x="0" y="1051580"/>
                  </a:moveTo>
                  <a:lnTo>
                    <a:pt x="152458" y="966032"/>
                  </a:lnTo>
                  <a:lnTo>
                    <a:pt x="295080" y="885084"/>
                  </a:lnTo>
                  <a:lnTo>
                    <a:pt x="447538" y="784928"/>
                  </a:lnTo>
                  <a:lnTo>
                    <a:pt x="595078" y="680102"/>
                  </a:lnTo>
                  <a:lnTo>
                    <a:pt x="747536" y="597035"/>
                  </a:lnTo>
                  <a:lnTo>
                    <a:pt x="895076" y="513745"/>
                  </a:lnTo>
                  <a:lnTo>
                    <a:pt x="1047535" y="430824"/>
                  </a:lnTo>
                  <a:lnTo>
                    <a:pt x="1199993" y="331847"/>
                  </a:lnTo>
                  <a:lnTo>
                    <a:pt x="1347533" y="231538"/>
                  </a:lnTo>
                  <a:lnTo>
                    <a:pt x="1499991" y="11990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10151710" y="2436188"/>
              <a:ext cx="747536" cy="553864"/>
            </a:xfrm>
            <a:custGeom>
              <a:avLst/>
              <a:gdLst/>
              <a:ahLst/>
              <a:cxnLst/>
              <a:rect l="0" t="0" r="0" b="0"/>
              <a:pathLst>
                <a:path w="747536" h="553864">
                  <a:moveTo>
                    <a:pt x="0" y="553864"/>
                  </a:moveTo>
                  <a:lnTo>
                    <a:pt x="152458" y="446590"/>
                  </a:lnTo>
                  <a:lnTo>
                    <a:pt x="295080" y="365184"/>
                  </a:lnTo>
                  <a:lnTo>
                    <a:pt x="447538" y="256981"/>
                  </a:lnTo>
                  <a:lnTo>
                    <a:pt x="595078" y="136650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10151710" y="1395961"/>
              <a:ext cx="1647531" cy="1562353"/>
            </a:xfrm>
            <a:custGeom>
              <a:avLst/>
              <a:gdLst/>
              <a:ahLst/>
              <a:cxnLst/>
              <a:rect l="0" t="0" r="0" b="0"/>
              <a:pathLst>
                <a:path w="1647531" h="1562353">
                  <a:moveTo>
                    <a:pt x="0" y="1562353"/>
                  </a:moveTo>
                  <a:lnTo>
                    <a:pt x="152458" y="1425212"/>
                  </a:lnTo>
                  <a:lnTo>
                    <a:pt x="295080" y="1287360"/>
                  </a:lnTo>
                  <a:lnTo>
                    <a:pt x="447538" y="1147466"/>
                  </a:lnTo>
                  <a:lnTo>
                    <a:pt x="595078" y="1005536"/>
                  </a:lnTo>
                  <a:lnTo>
                    <a:pt x="747536" y="862399"/>
                  </a:lnTo>
                  <a:lnTo>
                    <a:pt x="895076" y="722487"/>
                  </a:lnTo>
                  <a:lnTo>
                    <a:pt x="1047535" y="582236"/>
                  </a:lnTo>
                  <a:lnTo>
                    <a:pt x="1199993" y="443273"/>
                  </a:lnTo>
                  <a:lnTo>
                    <a:pt x="1347533" y="300156"/>
                  </a:lnTo>
                  <a:lnTo>
                    <a:pt x="1499991" y="151377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9701725" y="263142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55898" y="2209684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55898" y="1787942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55898" y="1366199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34539" y="26769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1"/>
            <p:cNvSpPr/>
            <p:nvPr/>
          </p:nvSpPr>
          <p:spPr>
            <a:xfrm>
              <a:off x="10034539" y="22551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2"/>
            <p:cNvSpPr/>
            <p:nvPr/>
          </p:nvSpPr>
          <p:spPr>
            <a:xfrm>
              <a:off x="10034539" y="18334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3"/>
            <p:cNvSpPr/>
            <p:nvPr/>
          </p:nvSpPr>
          <p:spPr>
            <a:xfrm>
              <a:off x="10034539" y="14116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4"/>
            <p:cNvSpPr/>
            <p:nvPr/>
          </p:nvSpPr>
          <p:spPr>
            <a:xfrm>
              <a:off x="10304168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5"/>
            <p:cNvSpPr/>
            <p:nvPr/>
          </p:nvSpPr>
          <p:spPr>
            <a:xfrm>
              <a:off x="10599249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6"/>
            <p:cNvSpPr/>
            <p:nvPr/>
          </p:nvSpPr>
          <p:spPr>
            <a:xfrm>
              <a:off x="10899247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47"/>
            <p:cNvSpPr/>
            <p:nvPr/>
          </p:nvSpPr>
          <p:spPr>
            <a:xfrm>
              <a:off x="11199245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48"/>
            <p:cNvSpPr/>
            <p:nvPr/>
          </p:nvSpPr>
          <p:spPr>
            <a:xfrm>
              <a:off x="11499244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49"/>
            <p:cNvSpPr/>
            <p:nvPr/>
          </p:nvSpPr>
          <p:spPr>
            <a:xfrm>
              <a:off x="11799242" y="309524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0"/>
            <p:cNvSpPr/>
            <p:nvPr/>
          </p:nvSpPr>
          <p:spPr>
            <a:xfrm>
              <a:off x="10222849" y="3154957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11142" y="3156445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7898" y="3132216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7536" y="3154838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4501" y="3158410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956" y="3156445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33134" y="3420885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91348" y="1040156"/>
              <a:ext cx="1768256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l159"/>
            <p:cNvSpPr/>
            <p:nvPr/>
          </p:nvSpPr>
          <p:spPr>
            <a:xfrm>
              <a:off x="919867" y="5601943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0"/>
            <p:cNvSpPr/>
            <p:nvPr/>
          </p:nvSpPr>
          <p:spPr>
            <a:xfrm>
              <a:off x="919867" y="5001908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1"/>
            <p:cNvSpPr/>
            <p:nvPr/>
          </p:nvSpPr>
          <p:spPr>
            <a:xfrm>
              <a:off x="919867" y="4401874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2"/>
            <p:cNvSpPr/>
            <p:nvPr/>
          </p:nvSpPr>
          <p:spPr>
            <a:xfrm>
              <a:off x="994180" y="3914124"/>
              <a:ext cx="1486246" cy="1553661"/>
            </a:xfrm>
            <a:custGeom>
              <a:avLst/>
              <a:gdLst/>
              <a:ahLst/>
              <a:cxnLst/>
              <a:rect l="0" t="0" r="0" b="0"/>
              <a:pathLst>
                <a:path w="1486246" h="1553661">
                  <a:moveTo>
                    <a:pt x="0" y="1553661"/>
                  </a:moveTo>
                  <a:lnTo>
                    <a:pt x="137533" y="1414851"/>
                  </a:lnTo>
                  <a:lnTo>
                    <a:pt x="266193" y="1281632"/>
                  </a:lnTo>
                  <a:lnTo>
                    <a:pt x="403726" y="1153539"/>
                  </a:lnTo>
                  <a:lnTo>
                    <a:pt x="536823" y="1010583"/>
                  </a:lnTo>
                  <a:lnTo>
                    <a:pt x="674356" y="860479"/>
                  </a:lnTo>
                  <a:lnTo>
                    <a:pt x="807453" y="697401"/>
                  </a:lnTo>
                  <a:lnTo>
                    <a:pt x="944986" y="525903"/>
                  </a:lnTo>
                  <a:lnTo>
                    <a:pt x="1082519" y="377003"/>
                  </a:lnTo>
                  <a:lnTo>
                    <a:pt x="1215616" y="237508"/>
                  </a:lnTo>
                  <a:lnTo>
                    <a:pt x="1353149" y="113727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3"/>
            <p:cNvSpPr/>
            <p:nvPr/>
          </p:nvSpPr>
          <p:spPr>
            <a:xfrm>
              <a:off x="994180" y="4855684"/>
              <a:ext cx="674356" cy="620093"/>
            </a:xfrm>
            <a:custGeom>
              <a:avLst/>
              <a:gdLst/>
              <a:ahLst/>
              <a:cxnLst/>
              <a:rect l="0" t="0" r="0" b="0"/>
              <a:pathLst>
                <a:path w="674356" h="620093">
                  <a:moveTo>
                    <a:pt x="0" y="620093"/>
                  </a:moveTo>
                  <a:lnTo>
                    <a:pt x="137533" y="500519"/>
                  </a:lnTo>
                  <a:lnTo>
                    <a:pt x="266193" y="398708"/>
                  </a:lnTo>
                  <a:lnTo>
                    <a:pt x="403726" y="290647"/>
                  </a:lnTo>
                  <a:lnTo>
                    <a:pt x="536823" y="146995"/>
                  </a:lnTo>
                  <a:lnTo>
                    <a:pt x="67435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4"/>
            <p:cNvSpPr/>
            <p:nvPr/>
          </p:nvSpPr>
          <p:spPr>
            <a:xfrm>
              <a:off x="994180" y="4709846"/>
              <a:ext cx="1486246" cy="822642"/>
            </a:xfrm>
            <a:custGeom>
              <a:avLst/>
              <a:gdLst/>
              <a:ahLst/>
              <a:cxnLst/>
              <a:rect l="0" t="0" r="0" b="0"/>
              <a:pathLst>
                <a:path w="1486246" h="822642">
                  <a:moveTo>
                    <a:pt x="0" y="822642"/>
                  </a:moveTo>
                  <a:lnTo>
                    <a:pt x="137533" y="758565"/>
                  </a:lnTo>
                  <a:lnTo>
                    <a:pt x="266193" y="686640"/>
                  </a:lnTo>
                  <a:lnTo>
                    <a:pt x="403726" y="617013"/>
                  </a:lnTo>
                  <a:lnTo>
                    <a:pt x="536823" y="538825"/>
                  </a:lnTo>
                  <a:lnTo>
                    <a:pt x="674356" y="462150"/>
                  </a:lnTo>
                  <a:lnTo>
                    <a:pt x="807453" y="381829"/>
                  </a:lnTo>
                  <a:lnTo>
                    <a:pt x="944986" y="299862"/>
                  </a:lnTo>
                  <a:lnTo>
                    <a:pt x="1082519" y="217532"/>
                  </a:lnTo>
                  <a:lnTo>
                    <a:pt x="1215616" y="140246"/>
                  </a:lnTo>
                  <a:lnTo>
                    <a:pt x="1353149" y="68815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5"/>
            <p:cNvSpPr/>
            <p:nvPr/>
          </p:nvSpPr>
          <p:spPr>
            <a:xfrm>
              <a:off x="789431" y="5556461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20065" y="4956427"/>
              <a:ext cx="237172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52258" y="435639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85073" y="56019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69"/>
            <p:cNvSpPr/>
            <p:nvPr/>
          </p:nvSpPr>
          <p:spPr>
            <a:xfrm>
              <a:off x="885073" y="5001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0"/>
            <p:cNvSpPr/>
            <p:nvPr/>
          </p:nvSpPr>
          <p:spPr>
            <a:xfrm>
              <a:off x="885073" y="4401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1"/>
            <p:cNvSpPr/>
            <p:nvPr/>
          </p:nvSpPr>
          <p:spPr>
            <a:xfrm>
              <a:off x="113171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2"/>
            <p:cNvSpPr/>
            <p:nvPr/>
          </p:nvSpPr>
          <p:spPr>
            <a:xfrm>
              <a:off x="139790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3"/>
            <p:cNvSpPr/>
            <p:nvPr/>
          </p:nvSpPr>
          <p:spPr>
            <a:xfrm>
              <a:off x="166853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4"/>
            <p:cNvSpPr/>
            <p:nvPr/>
          </p:nvSpPr>
          <p:spPr>
            <a:xfrm>
              <a:off x="193916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5"/>
            <p:cNvSpPr/>
            <p:nvPr/>
          </p:nvSpPr>
          <p:spPr>
            <a:xfrm>
              <a:off x="220979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6"/>
            <p:cNvSpPr/>
            <p:nvPr/>
          </p:nvSpPr>
          <p:spPr>
            <a:xfrm>
              <a:off x="248042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77"/>
            <p:cNvSpPr/>
            <p:nvPr/>
          </p:nvSpPr>
          <p:spPr>
            <a:xfrm>
              <a:off x="1050393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9800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7187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7457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5053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214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94961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6477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802454" y="3558319"/>
              <a:ext cx="186969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24002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l187"/>
            <p:cNvSpPr/>
            <p:nvPr/>
          </p:nvSpPr>
          <p:spPr>
            <a:xfrm>
              <a:off x="2911868" y="5328889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88"/>
            <p:cNvSpPr/>
            <p:nvPr/>
          </p:nvSpPr>
          <p:spPr>
            <a:xfrm>
              <a:off x="2911868" y="498326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89"/>
            <p:cNvSpPr/>
            <p:nvPr/>
          </p:nvSpPr>
          <p:spPr>
            <a:xfrm>
              <a:off x="2911868" y="463764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0"/>
            <p:cNvSpPr/>
            <p:nvPr/>
          </p:nvSpPr>
          <p:spPr>
            <a:xfrm>
              <a:off x="2911868" y="429201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1"/>
            <p:cNvSpPr/>
            <p:nvPr/>
          </p:nvSpPr>
          <p:spPr>
            <a:xfrm>
              <a:off x="2911868" y="3946390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2"/>
            <p:cNvSpPr/>
            <p:nvPr/>
          </p:nvSpPr>
          <p:spPr>
            <a:xfrm>
              <a:off x="3001622" y="3974515"/>
              <a:ext cx="1795082" cy="1557973"/>
            </a:xfrm>
            <a:custGeom>
              <a:avLst/>
              <a:gdLst/>
              <a:ahLst/>
              <a:cxnLst/>
              <a:rect l="0" t="0" r="0" b="0"/>
              <a:pathLst>
                <a:path w="1795082" h="1557973">
                  <a:moveTo>
                    <a:pt x="0" y="1557973"/>
                  </a:moveTo>
                  <a:lnTo>
                    <a:pt x="166112" y="1430958"/>
                  </a:lnTo>
                  <a:lnTo>
                    <a:pt x="321507" y="1308352"/>
                  </a:lnTo>
                  <a:lnTo>
                    <a:pt x="487619" y="1160371"/>
                  </a:lnTo>
                  <a:lnTo>
                    <a:pt x="648373" y="1027654"/>
                  </a:lnTo>
                  <a:lnTo>
                    <a:pt x="814485" y="889249"/>
                  </a:lnTo>
                  <a:lnTo>
                    <a:pt x="975238" y="748082"/>
                  </a:lnTo>
                  <a:lnTo>
                    <a:pt x="1141350" y="611277"/>
                  </a:lnTo>
                  <a:lnTo>
                    <a:pt x="1307463" y="458604"/>
                  </a:lnTo>
                  <a:lnTo>
                    <a:pt x="1468216" y="308280"/>
                  </a:lnTo>
                  <a:lnTo>
                    <a:pt x="1634328" y="156031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3"/>
            <p:cNvSpPr/>
            <p:nvPr/>
          </p:nvSpPr>
          <p:spPr>
            <a:xfrm>
              <a:off x="3001622" y="4750393"/>
              <a:ext cx="814485" cy="774429"/>
            </a:xfrm>
            <a:custGeom>
              <a:avLst/>
              <a:gdLst/>
              <a:ahLst/>
              <a:cxnLst/>
              <a:rect l="0" t="0" r="0" b="0"/>
              <a:pathLst>
                <a:path w="814485" h="774429">
                  <a:moveTo>
                    <a:pt x="0" y="774429"/>
                  </a:moveTo>
                  <a:lnTo>
                    <a:pt x="166112" y="631646"/>
                  </a:lnTo>
                  <a:lnTo>
                    <a:pt x="321507" y="493555"/>
                  </a:lnTo>
                  <a:lnTo>
                    <a:pt x="487619" y="321461"/>
                  </a:lnTo>
                  <a:lnTo>
                    <a:pt x="648373" y="167126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4"/>
            <p:cNvSpPr/>
            <p:nvPr/>
          </p:nvSpPr>
          <p:spPr>
            <a:xfrm>
              <a:off x="3001622" y="3914124"/>
              <a:ext cx="1795082" cy="1614180"/>
            </a:xfrm>
            <a:custGeom>
              <a:avLst/>
              <a:gdLst/>
              <a:ahLst/>
              <a:cxnLst/>
              <a:rect l="0" t="0" r="0" b="0"/>
              <a:pathLst>
                <a:path w="1795082" h="1614180">
                  <a:moveTo>
                    <a:pt x="0" y="1614180"/>
                  </a:moveTo>
                  <a:lnTo>
                    <a:pt x="166112" y="1475229"/>
                  </a:lnTo>
                  <a:lnTo>
                    <a:pt x="321507" y="1337969"/>
                  </a:lnTo>
                  <a:lnTo>
                    <a:pt x="487619" y="1192749"/>
                  </a:lnTo>
                  <a:lnTo>
                    <a:pt x="648373" y="1053939"/>
                  </a:lnTo>
                  <a:lnTo>
                    <a:pt x="814485" y="905522"/>
                  </a:lnTo>
                  <a:lnTo>
                    <a:pt x="975238" y="758668"/>
                  </a:lnTo>
                  <a:lnTo>
                    <a:pt x="1141350" y="610358"/>
                  </a:lnTo>
                  <a:lnTo>
                    <a:pt x="1307463" y="458233"/>
                  </a:lnTo>
                  <a:lnTo>
                    <a:pt x="1468216" y="306517"/>
                  </a:lnTo>
                  <a:lnTo>
                    <a:pt x="1634328" y="154909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195"/>
            <p:cNvSpPr/>
            <p:nvPr/>
          </p:nvSpPr>
          <p:spPr>
            <a:xfrm>
              <a:off x="2700112" y="528489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700112" y="493927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700112" y="4592098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700112" y="424837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700112" y="3901265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7073" y="53288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1"/>
            <p:cNvSpPr/>
            <p:nvPr/>
          </p:nvSpPr>
          <p:spPr>
            <a:xfrm>
              <a:off x="2877073" y="49832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2"/>
            <p:cNvSpPr/>
            <p:nvPr/>
          </p:nvSpPr>
          <p:spPr>
            <a:xfrm>
              <a:off x="2877073" y="46376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3"/>
            <p:cNvSpPr/>
            <p:nvPr/>
          </p:nvSpPr>
          <p:spPr>
            <a:xfrm>
              <a:off x="2877073" y="42920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4"/>
            <p:cNvSpPr/>
            <p:nvPr/>
          </p:nvSpPr>
          <p:spPr>
            <a:xfrm>
              <a:off x="2877073" y="39463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5"/>
            <p:cNvSpPr/>
            <p:nvPr/>
          </p:nvSpPr>
          <p:spPr>
            <a:xfrm>
              <a:off x="316773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6"/>
            <p:cNvSpPr/>
            <p:nvPr/>
          </p:nvSpPr>
          <p:spPr>
            <a:xfrm>
              <a:off x="348924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07"/>
            <p:cNvSpPr/>
            <p:nvPr/>
          </p:nvSpPr>
          <p:spPr>
            <a:xfrm>
              <a:off x="381610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08"/>
            <p:cNvSpPr/>
            <p:nvPr/>
          </p:nvSpPr>
          <p:spPr>
            <a:xfrm>
              <a:off x="4142973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09"/>
            <p:cNvSpPr/>
            <p:nvPr/>
          </p:nvSpPr>
          <p:spPr>
            <a:xfrm>
              <a:off x="446983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0"/>
            <p:cNvSpPr/>
            <p:nvPr/>
          </p:nvSpPr>
          <p:spPr>
            <a:xfrm>
              <a:off x="479670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1"/>
            <p:cNvSpPr/>
            <p:nvPr/>
          </p:nvSpPr>
          <p:spPr>
            <a:xfrm>
              <a:off x="3086414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01135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475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41264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5096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418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6821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6378" y="3558319"/>
              <a:ext cx="985569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l220"/>
            <p:cNvSpPr/>
            <p:nvPr/>
          </p:nvSpPr>
          <p:spPr>
            <a:xfrm>
              <a:off x="5420118" y="5293147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1"/>
            <p:cNvSpPr/>
            <p:nvPr/>
          </p:nvSpPr>
          <p:spPr>
            <a:xfrm>
              <a:off x="5420118" y="4949969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2"/>
            <p:cNvSpPr/>
            <p:nvPr/>
          </p:nvSpPr>
          <p:spPr>
            <a:xfrm>
              <a:off x="5420118" y="4606791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3"/>
            <p:cNvSpPr/>
            <p:nvPr/>
          </p:nvSpPr>
          <p:spPr>
            <a:xfrm>
              <a:off x="5420118" y="4263612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4"/>
            <p:cNvSpPr/>
            <p:nvPr/>
          </p:nvSpPr>
          <p:spPr>
            <a:xfrm>
              <a:off x="5420118" y="3920434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5"/>
            <p:cNvSpPr/>
            <p:nvPr/>
          </p:nvSpPr>
          <p:spPr>
            <a:xfrm>
              <a:off x="5501848" y="4308094"/>
              <a:ext cx="1634600" cy="1224394"/>
            </a:xfrm>
            <a:custGeom>
              <a:avLst/>
              <a:gdLst/>
              <a:ahLst/>
              <a:cxnLst/>
              <a:rect l="0" t="0" r="0" b="0"/>
              <a:pathLst>
                <a:path w="1634600" h="1224394">
                  <a:moveTo>
                    <a:pt x="0" y="1224394"/>
                  </a:moveTo>
                  <a:lnTo>
                    <a:pt x="151261" y="1128795"/>
                  </a:lnTo>
                  <a:lnTo>
                    <a:pt x="292764" y="1020478"/>
                  </a:lnTo>
                  <a:lnTo>
                    <a:pt x="444025" y="933451"/>
                  </a:lnTo>
                  <a:lnTo>
                    <a:pt x="590408" y="827011"/>
                  </a:lnTo>
                  <a:lnTo>
                    <a:pt x="741669" y="721505"/>
                  </a:lnTo>
                  <a:lnTo>
                    <a:pt x="888051" y="614610"/>
                  </a:lnTo>
                  <a:lnTo>
                    <a:pt x="1039313" y="500960"/>
                  </a:lnTo>
                  <a:lnTo>
                    <a:pt x="1190574" y="386523"/>
                  </a:lnTo>
                  <a:lnTo>
                    <a:pt x="1336956" y="263163"/>
                  </a:lnTo>
                  <a:lnTo>
                    <a:pt x="1488218" y="127974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6"/>
            <p:cNvSpPr/>
            <p:nvPr/>
          </p:nvSpPr>
          <p:spPr>
            <a:xfrm>
              <a:off x="5501848" y="4804294"/>
              <a:ext cx="741669" cy="698792"/>
            </a:xfrm>
            <a:custGeom>
              <a:avLst/>
              <a:gdLst/>
              <a:ahLst/>
              <a:cxnLst/>
              <a:rect l="0" t="0" r="0" b="0"/>
              <a:pathLst>
                <a:path w="741669" h="698792">
                  <a:moveTo>
                    <a:pt x="0" y="698792"/>
                  </a:moveTo>
                  <a:lnTo>
                    <a:pt x="151261" y="572094"/>
                  </a:lnTo>
                  <a:lnTo>
                    <a:pt x="292764" y="445849"/>
                  </a:lnTo>
                  <a:lnTo>
                    <a:pt x="444025" y="295262"/>
                  </a:lnTo>
                  <a:lnTo>
                    <a:pt x="590408" y="142344"/>
                  </a:lnTo>
                  <a:lnTo>
                    <a:pt x="7416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27"/>
            <p:cNvSpPr/>
            <p:nvPr/>
          </p:nvSpPr>
          <p:spPr>
            <a:xfrm>
              <a:off x="5501848" y="3914124"/>
              <a:ext cx="1634600" cy="1587860"/>
            </a:xfrm>
            <a:custGeom>
              <a:avLst/>
              <a:gdLst/>
              <a:ahLst/>
              <a:cxnLst/>
              <a:rect l="0" t="0" r="0" b="0"/>
              <a:pathLst>
                <a:path w="1634600" h="1587860">
                  <a:moveTo>
                    <a:pt x="0" y="1587860"/>
                  </a:moveTo>
                  <a:lnTo>
                    <a:pt x="151261" y="1460882"/>
                  </a:lnTo>
                  <a:lnTo>
                    <a:pt x="292764" y="1319718"/>
                  </a:lnTo>
                  <a:lnTo>
                    <a:pt x="444025" y="1182180"/>
                  </a:lnTo>
                  <a:lnTo>
                    <a:pt x="590408" y="1039407"/>
                  </a:lnTo>
                  <a:lnTo>
                    <a:pt x="741669" y="896803"/>
                  </a:lnTo>
                  <a:lnTo>
                    <a:pt x="888051" y="750558"/>
                  </a:lnTo>
                  <a:lnTo>
                    <a:pt x="1039313" y="602770"/>
                  </a:lnTo>
                  <a:lnTo>
                    <a:pt x="1190574" y="454164"/>
                  </a:lnTo>
                  <a:lnTo>
                    <a:pt x="1336956" y="302588"/>
                  </a:lnTo>
                  <a:lnTo>
                    <a:pt x="1488218" y="150586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28"/>
            <p:cNvSpPr/>
            <p:nvPr/>
          </p:nvSpPr>
          <p:spPr>
            <a:xfrm>
              <a:off x="5052509" y="524766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52509" y="4904487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52509" y="456130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38876" y="4218131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38876" y="387495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85323" y="52931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4"/>
            <p:cNvSpPr/>
            <p:nvPr/>
          </p:nvSpPr>
          <p:spPr>
            <a:xfrm>
              <a:off x="5385323" y="49499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5"/>
            <p:cNvSpPr/>
            <p:nvPr/>
          </p:nvSpPr>
          <p:spPr>
            <a:xfrm>
              <a:off x="5385323" y="46067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6"/>
            <p:cNvSpPr/>
            <p:nvPr/>
          </p:nvSpPr>
          <p:spPr>
            <a:xfrm>
              <a:off x="5385323" y="42636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37"/>
            <p:cNvSpPr/>
            <p:nvPr/>
          </p:nvSpPr>
          <p:spPr>
            <a:xfrm>
              <a:off x="5385323" y="39204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38"/>
            <p:cNvSpPr/>
            <p:nvPr/>
          </p:nvSpPr>
          <p:spPr>
            <a:xfrm>
              <a:off x="565310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39"/>
            <p:cNvSpPr/>
            <p:nvPr/>
          </p:nvSpPr>
          <p:spPr>
            <a:xfrm>
              <a:off x="594587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0"/>
            <p:cNvSpPr/>
            <p:nvPr/>
          </p:nvSpPr>
          <p:spPr>
            <a:xfrm>
              <a:off x="624351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1"/>
            <p:cNvSpPr/>
            <p:nvPr/>
          </p:nvSpPr>
          <p:spPr>
            <a:xfrm>
              <a:off x="654116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2"/>
            <p:cNvSpPr/>
            <p:nvPr/>
          </p:nvSpPr>
          <p:spPr>
            <a:xfrm>
              <a:off x="683880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3"/>
            <p:cNvSpPr/>
            <p:nvPr/>
          </p:nvSpPr>
          <p:spPr>
            <a:xfrm>
              <a:off x="713644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4"/>
            <p:cNvSpPr/>
            <p:nvPr/>
          </p:nvSpPr>
          <p:spPr>
            <a:xfrm>
              <a:off x="5571790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57767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6216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9452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4062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8162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680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8118" y="3589037"/>
              <a:ext cx="7620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l253"/>
            <p:cNvSpPr/>
            <p:nvPr/>
          </p:nvSpPr>
          <p:spPr>
            <a:xfrm>
              <a:off x="7737614" y="5227955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4"/>
            <p:cNvSpPr/>
            <p:nvPr/>
          </p:nvSpPr>
          <p:spPr>
            <a:xfrm>
              <a:off x="7737614" y="4766338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5"/>
            <p:cNvSpPr/>
            <p:nvPr/>
          </p:nvSpPr>
          <p:spPr>
            <a:xfrm>
              <a:off x="7737614" y="430472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6"/>
            <p:cNvSpPr/>
            <p:nvPr/>
          </p:nvSpPr>
          <p:spPr>
            <a:xfrm>
              <a:off x="7737614" y="384310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57"/>
            <p:cNvSpPr/>
            <p:nvPr/>
          </p:nvSpPr>
          <p:spPr>
            <a:xfrm>
              <a:off x="7819990" y="3941120"/>
              <a:ext cx="1647531" cy="1574948"/>
            </a:xfrm>
            <a:custGeom>
              <a:avLst/>
              <a:gdLst/>
              <a:ahLst/>
              <a:cxnLst/>
              <a:rect l="0" t="0" r="0" b="0"/>
              <a:pathLst>
                <a:path w="1647531" h="1574948">
                  <a:moveTo>
                    <a:pt x="0" y="1574948"/>
                  </a:moveTo>
                  <a:lnTo>
                    <a:pt x="152458" y="1430124"/>
                  </a:lnTo>
                  <a:lnTo>
                    <a:pt x="295080" y="1302007"/>
                  </a:lnTo>
                  <a:lnTo>
                    <a:pt x="447538" y="1165078"/>
                  </a:lnTo>
                  <a:lnTo>
                    <a:pt x="595078" y="1035156"/>
                  </a:lnTo>
                  <a:lnTo>
                    <a:pt x="747536" y="900240"/>
                  </a:lnTo>
                  <a:lnTo>
                    <a:pt x="895076" y="756230"/>
                  </a:lnTo>
                  <a:lnTo>
                    <a:pt x="1047535" y="602542"/>
                  </a:lnTo>
                  <a:lnTo>
                    <a:pt x="1199993" y="449544"/>
                  </a:lnTo>
                  <a:lnTo>
                    <a:pt x="1347533" y="292747"/>
                  </a:lnTo>
                  <a:lnTo>
                    <a:pt x="1499991" y="14043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58"/>
            <p:cNvSpPr/>
            <p:nvPr/>
          </p:nvSpPr>
          <p:spPr>
            <a:xfrm>
              <a:off x="7819990" y="4772926"/>
              <a:ext cx="747536" cy="758247"/>
            </a:xfrm>
            <a:custGeom>
              <a:avLst/>
              <a:gdLst/>
              <a:ahLst/>
              <a:cxnLst/>
              <a:rect l="0" t="0" r="0" b="0"/>
              <a:pathLst>
                <a:path w="747536" h="758247">
                  <a:moveTo>
                    <a:pt x="0" y="758247"/>
                  </a:moveTo>
                  <a:lnTo>
                    <a:pt x="152458" y="616173"/>
                  </a:lnTo>
                  <a:lnTo>
                    <a:pt x="295080" y="486385"/>
                  </a:lnTo>
                  <a:lnTo>
                    <a:pt x="447538" y="324682"/>
                  </a:lnTo>
                  <a:lnTo>
                    <a:pt x="595078" y="169432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59"/>
            <p:cNvSpPr/>
            <p:nvPr/>
          </p:nvSpPr>
          <p:spPr>
            <a:xfrm>
              <a:off x="7819990" y="3914124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77135"/>
                  </a:lnTo>
                  <a:lnTo>
                    <a:pt x="295080" y="1338417"/>
                  </a:lnTo>
                  <a:lnTo>
                    <a:pt x="447538" y="1196999"/>
                  </a:lnTo>
                  <a:lnTo>
                    <a:pt x="595078" y="1056002"/>
                  </a:lnTo>
                  <a:lnTo>
                    <a:pt x="747536" y="912336"/>
                  </a:lnTo>
                  <a:lnTo>
                    <a:pt x="895076" y="763715"/>
                  </a:lnTo>
                  <a:lnTo>
                    <a:pt x="1047535" y="610654"/>
                  </a:lnTo>
                  <a:lnTo>
                    <a:pt x="1199993" y="456983"/>
                  </a:lnTo>
                  <a:lnTo>
                    <a:pt x="1347533" y="303817"/>
                  </a:lnTo>
                  <a:lnTo>
                    <a:pt x="1499991" y="151025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tx260"/>
            <p:cNvSpPr/>
            <p:nvPr/>
          </p:nvSpPr>
          <p:spPr>
            <a:xfrm>
              <a:off x="7370005" y="518247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70005" y="472085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70005" y="425923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70005" y="379762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702819" y="52279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5"/>
            <p:cNvSpPr/>
            <p:nvPr/>
          </p:nvSpPr>
          <p:spPr>
            <a:xfrm>
              <a:off x="7702819" y="47663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6"/>
            <p:cNvSpPr/>
            <p:nvPr/>
          </p:nvSpPr>
          <p:spPr>
            <a:xfrm>
              <a:off x="7702819" y="43047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67"/>
            <p:cNvSpPr/>
            <p:nvPr/>
          </p:nvSpPr>
          <p:spPr>
            <a:xfrm>
              <a:off x="7702819" y="384310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68"/>
            <p:cNvSpPr/>
            <p:nvPr/>
          </p:nvSpPr>
          <p:spPr>
            <a:xfrm>
              <a:off x="797244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69"/>
            <p:cNvSpPr/>
            <p:nvPr/>
          </p:nvSpPr>
          <p:spPr>
            <a:xfrm>
              <a:off x="826752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0"/>
            <p:cNvSpPr/>
            <p:nvPr/>
          </p:nvSpPr>
          <p:spPr>
            <a:xfrm>
              <a:off x="856752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1"/>
            <p:cNvSpPr/>
            <p:nvPr/>
          </p:nvSpPr>
          <p:spPr>
            <a:xfrm>
              <a:off x="886752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2"/>
            <p:cNvSpPr/>
            <p:nvPr/>
          </p:nvSpPr>
          <p:spPr>
            <a:xfrm>
              <a:off x="916752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3"/>
            <p:cNvSpPr/>
            <p:nvPr/>
          </p:nvSpPr>
          <p:spPr>
            <a:xfrm>
              <a:off x="946752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tx274"/>
            <p:cNvSpPr/>
            <p:nvPr/>
          </p:nvSpPr>
          <p:spPr>
            <a:xfrm>
              <a:off x="7891129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9422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8617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581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278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9236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60141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32187" y="3553676"/>
              <a:ext cx="823138" cy="17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24002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l283"/>
            <p:cNvSpPr/>
            <p:nvPr/>
          </p:nvSpPr>
          <p:spPr>
            <a:xfrm>
              <a:off x="10069334" y="529447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4"/>
            <p:cNvSpPr/>
            <p:nvPr/>
          </p:nvSpPr>
          <p:spPr>
            <a:xfrm>
              <a:off x="10069334" y="4885148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5"/>
            <p:cNvSpPr/>
            <p:nvPr/>
          </p:nvSpPr>
          <p:spPr>
            <a:xfrm>
              <a:off x="10069334" y="4475822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6"/>
            <p:cNvSpPr/>
            <p:nvPr/>
          </p:nvSpPr>
          <p:spPr>
            <a:xfrm>
              <a:off x="10069334" y="406649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7"/>
            <p:cNvSpPr/>
            <p:nvPr/>
          </p:nvSpPr>
          <p:spPr>
            <a:xfrm>
              <a:off x="10151710" y="3968978"/>
              <a:ext cx="1647531" cy="1554926"/>
            </a:xfrm>
            <a:custGeom>
              <a:avLst/>
              <a:gdLst/>
              <a:ahLst/>
              <a:cxnLst/>
              <a:rect l="0" t="0" r="0" b="0"/>
              <a:pathLst>
                <a:path w="1647531" h="1554926">
                  <a:moveTo>
                    <a:pt x="0" y="1554926"/>
                  </a:moveTo>
                  <a:lnTo>
                    <a:pt x="152458" y="1430217"/>
                  </a:lnTo>
                  <a:lnTo>
                    <a:pt x="295080" y="1295705"/>
                  </a:lnTo>
                  <a:lnTo>
                    <a:pt x="447538" y="1187346"/>
                  </a:lnTo>
                  <a:lnTo>
                    <a:pt x="595078" y="1055847"/>
                  </a:lnTo>
                  <a:lnTo>
                    <a:pt x="747536" y="916996"/>
                  </a:lnTo>
                  <a:lnTo>
                    <a:pt x="895076" y="771959"/>
                  </a:lnTo>
                  <a:lnTo>
                    <a:pt x="1047535" y="585602"/>
                  </a:lnTo>
                  <a:lnTo>
                    <a:pt x="1199993" y="432375"/>
                  </a:lnTo>
                  <a:lnTo>
                    <a:pt x="1347533" y="263922"/>
                  </a:lnTo>
                  <a:lnTo>
                    <a:pt x="1499991" y="11759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88"/>
            <p:cNvSpPr/>
            <p:nvPr/>
          </p:nvSpPr>
          <p:spPr>
            <a:xfrm>
              <a:off x="10151710" y="4948376"/>
              <a:ext cx="747536" cy="578646"/>
            </a:xfrm>
            <a:custGeom>
              <a:avLst/>
              <a:gdLst/>
              <a:ahLst/>
              <a:cxnLst/>
              <a:rect l="0" t="0" r="0" b="0"/>
              <a:pathLst>
                <a:path w="747536" h="578646">
                  <a:moveTo>
                    <a:pt x="0" y="578646"/>
                  </a:moveTo>
                  <a:lnTo>
                    <a:pt x="152458" y="439776"/>
                  </a:lnTo>
                  <a:lnTo>
                    <a:pt x="295080" y="345609"/>
                  </a:lnTo>
                  <a:lnTo>
                    <a:pt x="447538" y="238040"/>
                  </a:lnTo>
                  <a:lnTo>
                    <a:pt x="595078" y="125656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89"/>
            <p:cNvSpPr/>
            <p:nvPr/>
          </p:nvSpPr>
          <p:spPr>
            <a:xfrm>
              <a:off x="10151710" y="3914124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82882"/>
                  </a:lnTo>
                  <a:lnTo>
                    <a:pt x="295080" y="1347804"/>
                  </a:lnTo>
                  <a:lnTo>
                    <a:pt x="447538" y="1207679"/>
                  </a:lnTo>
                  <a:lnTo>
                    <a:pt x="595078" y="1063184"/>
                  </a:lnTo>
                  <a:lnTo>
                    <a:pt x="747536" y="919727"/>
                  </a:lnTo>
                  <a:lnTo>
                    <a:pt x="895076" y="768393"/>
                  </a:lnTo>
                  <a:lnTo>
                    <a:pt x="1047535" y="611518"/>
                  </a:lnTo>
                  <a:lnTo>
                    <a:pt x="1199993" y="458215"/>
                  </a:lnTo>
                  <a:lnTo>
                    <a:pt x="1347533" y="294735"/>
                  </a:lnTo>
                  <a:lnTo>
                    <a:pt x="1499991" y="14102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0"/>
            <p:cNvSpPr/>
            <p:nvPr/>
          </p:nvSpPr>
          <p:spPr>
            <a:xfrm>
              <a:off x="9701725" y="524899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701725" y="483966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701725" y="4430280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701725" y="4021014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34539" y="52944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5"/>
            <p:cNvSpPr/>
            <p:nvPr/>
          </p:nvSpPr>
          <p:spPr>
            <a:xfrm>
              <a:off x="10034539" y="48851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6"/>
            <p:cNvSpPr/>
            <p:nvPr/>
          </p:nvSpPr>
          <p:spPr>
            <a:xfrm>
              <a:off x="10034539" y="44758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7"/>
            <p:cNvSpPr/>
            <p:nvPr/>
          </p:nvSpPr>
          <p:spPr>
            <a:xfrm>
              <a:off x="10034539" y="4066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98"/>
            <p:cNvSpPr/>
            <p:nvPr/>
          </p:nvSpPr>
          <p:spPr>
            <a:xfrm>
              <a:off x="10304168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99"/>
            <p:cNvSpPr/>
            <p:nvPr/>
          </p:nvSpPr>
          <p:spPr>
            <a:xfrm>
              <a:off x="1059924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0"/>
            <p:cNvSpPr/>
            <p:nvPr/>
          </p:nvSpPr>
          <p:spPr>
            <a:xfrm>
              <a:off x="10899247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1"/>
            <p:cNvSpPr/>
            <p:nvPr/>
          </p:nvSpPr>
          <p:spPr>
            <a:xfrm>
              <a:off x="1119924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2"/>
            <p:cNvSpPr/>
            <p:nvPr/>
          </p:nvSpPr>
          <p:spPr>
            <a:xfrm>
              <a:off x="1149924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3"/>
            <p:cNvSpPr/>
            <p:nvPr/>
          </p:nvSpPr>
          <p:spPr>
            <a:xfrm>
              <a:off x="1179924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tx304"/>
            <p:cNvSpPr/>
            <p:nvPr/>
          </p:nvSpPr>
          <p:spPr>
            <a:xfrm>
              <a:off x="10222849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11142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7898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753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450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956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33134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8732" y="3558319"/>
              <a:ext cx="147348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87976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3"/>
            <p:cNvSpPr/>
            <p:nvPr/>
          </p:nvSpPr>
          <p:spPr>
            <a:xfrm>
              <a:off x="4257565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9" name="pl314"/>
            <p:cNvSpPr/>
            <p:nvPr/>
          </p:nvSpPr>
          <p:spPr>
            <a:xfrm>
              <a:off x="4279510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15"/>
            <p:cNvSpPr/>
            <p:nvPr/>
          </p:nvSpPr>
          <p:spPr>
            <a:xfrm>
              <a:off x="556793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1" name="pl316"/>
            <p:cNvSpPr/>
            <p:nvPr/>
          </p:nvSpPr>
          <p:spPr>
            <a:xfrm>
              <a:off x="5589883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17"/>
            <p:cNvSpPr/>
            <p:nvPr/>
          </p:nvSpPr>
          <p:spPr>
            <a:xfrm>
              <a:off x="687830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3" name="pl318"/>
            <p:cNvSpPr/>
            <p:nvPr/>
          </p:nvSpPr>
          <p:spPr>
            <a:xfrm>
              <a:off x="690025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tx319"/>
            <p:cNvSpPr/>
            <p:nvPr/>
          </p:nvSpPr>
          <p:spPr>
            <a:xfrm>
              <a:off x="4546610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</a:t>
              </a:r>
              <a:r>
                <a:rPr sz="96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856982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167354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dirty="0"/>
              <a:t>Cenários da Receita</a:t>
            </a:r>
            <a:r>
              <a:rPr lang="pt-BR" dirty="0"/>
              <a:t> Orçamentária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65398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Resultado até </a:t>
            </a:r>
            <a:r>
              <a:rPr lang="pt-BR" b="1" dirty="0"/>
              <a:t>JUNHO/2024</a:t>
            </a:r>
            <a:endParaRPr b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89634"/>
              </p:ext>
            </p:extLst>
          </p:nvPr>
        </p:nvGraphicFramePr>
        <p:xfrm>
          <a:off x="157885" y="897996"/>
          <a:ext cx="11694912" cy="5351040"/>
        </p:xfrm>
        <a:graphic>
          <a:graphicData uri="http://schemas.openxmlformats.org/drawingml/2006/table">
            <a:tbl>
              <a:tblPr/>
              <a:tblGrid>
                <a:gridCol w="34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493453660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0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pt-BR"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Previsão para o Exercício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  <a:endParaRPr lang="pt-BR"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Até junho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</a:t>
                      </a:r>
                      <a:r>
                        <a:rPr lang="pt-BR"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até junho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 323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 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7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PLOA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pt-BR"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2024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(R$)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(%)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23.381.672.683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24.243.738.608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22.187.670.278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20.580.579.510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-3.663.159.098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-1.607.090.768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13.150.144.559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13.775.543.768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12.035.052.735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11.714.825.462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-2.060.718.306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-320.227.273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8.798.994.351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9.519.660.558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8.061.603.810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8.193.861.188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-1.325.799.370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-13,93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132.257.378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1,64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633.993.986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634.530.392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509.685.101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481.916.888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-152.613.504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-24,05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-27.768.213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-5,45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509.613.835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532.827.036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595.128.665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388.565.430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-144.261.607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-27,07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-206.563.235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-34,71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IRRF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1.437.631.006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1.415.983.046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1.334.771.777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1.232.234.395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-183.748.651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-102.537.382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tributárias</a:t>
                      </a: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1.769.911.380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1.672.542.736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1.533.863.383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1.418.247.563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-254.295.174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-115.615.820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1.2. CONTRIBUIÇÕES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1.039.423.034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937.895.909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917.903.088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863.736.640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-74.159.268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-54.166.448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1.3. RECEITA PATRIMONIAL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879.523.561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1.267.704.299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1.140.724.491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1.004.020.240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-263.684.059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-136.704.251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1.4. RECEITA AGROPECUÁRIA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181.066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399.550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218.484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120,67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399.550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1.5. RECEITA INDUSTRIAL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1.6. RECEITA DE SERVIÇOS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135.597.437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126.659.380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785.802.643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88.071.088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-38.588.292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-30,47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-697.731.555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-88,79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5.788.774.339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5.776.597.523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5.078.017.810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4.933.934.559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-842.662.964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-144.083.251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Cota-Parte do FPE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2.490.422.876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2.599.193.054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2.360.084.436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2.280.592.940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-318.600.114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-79.491.496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58.057.124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58.080.494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-4.433.101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50.686.697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-7.393.797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-12,73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55.119.798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-1.243,37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do FUNDEB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2.097.131.344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2.203.908.774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1.878.082.999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1.815.992.016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-387.916.758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-17,60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-62.090.983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1.143.162.994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915.415.201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844.283.477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786.662.907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-128.752.294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-57.620.570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-6,82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2.388.229.584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2.359.173.457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2.230.169.510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1.975.595.060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-383.578.397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-254.574.449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Contribuições ao PROTEGE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564.958.917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535.880.026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494.580.436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448.711.569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-87.168.457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-45.868.868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330.150.165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326.337.806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295.499.956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287.107.088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-39.230.718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-12,02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-8.392.868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-2,84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758.775.967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578.281.549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Demais Receitas Correntes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734.344.535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918.674.076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782.980.419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704.390.926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-214.283.151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-23,33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-78.589.493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-10,04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65.737.865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144.456.451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77.409.118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97.942.987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-46.513.464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-32,20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20.533.869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26,53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2.2. ALIENAÇÃO DE BENS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8.383.454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62.884.987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2.569.520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63.428.021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543.034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60.858.501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2.368,48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9.013.487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8.654.214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8.273.991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6.030.976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-2.623.238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-30,31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-2.243.015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-27,11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48.266.924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72.843.496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66.495.608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28.443.990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-44.399.506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-60,95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-38.051.618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-57,22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74.000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73.754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-33.754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-45,77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-30.000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-42,86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23.447.410.548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24.388.195.059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22.265.079.397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20.678.522.497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-3.709.672.562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-15,21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-1.586.556.900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-7,13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828.419.007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808.862.415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853.848.042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809.323.125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460.710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-44.524.917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-5,21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7695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 TOTAL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24.275.849.386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25.197.074.267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23.118.927.439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21.487.848.712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-3.709.225.556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-14,72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-1.631.078.727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-7,06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1EDFA4AE-202B-47CE-B825-05FC8A28EA19}"/>
              </a:ext>
            </a:extLst>
          </p:cNvPr>
          <p:cNvSpPr txBox="1"/>
          <p:nvPr/>
        </p:nvSpPr>
        <p:spPr>
          <a:xfrm>
            <a:off x="6261315" y="615432"/>
            <a:ext cx="34160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 (R$ milhões)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57200" y="1188720"/>
          <a:ext cx="10116000" cy="496824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9.273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12.638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13.316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17.237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20.679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-3.680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-3.710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25.483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27.947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28.819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31.492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32.618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35.475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36.537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39.309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40.423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B6B4827-FE7F-4CCE-B450-3BBCA1FB1A01}"/>
              </a:ext>
            </a:extLst>
          </p:cNvPr>
          <p:cNvSpPr txBox="1"/>
          <p:nvPr/>
        </p:nvSpPr>
        <p:spPr>
          <a:xfrm>
            <a:off x="5756135" y="701040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84205" y="4747372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84205" y="3784541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084205" y="2821710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84205" y="1858880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306080" y="1818183"/>
              <a:ext cx="4437495" cy="3599843"/>
            </a:xfrm>
            <a:custGeom>
              <a:avLst/>
              <a:gdLst/>
              <a:ahLst/>
              <a:cxnLst/>
              <a:rect l="0" t="0" r="0" b="0"/>
              <a:pathLst>
                <a:path w="4437495" h="3599843">
                  <a:moveTo>
                    <a:pt x="0" y="3599843"/>
                  </a:moveTo>
                  <a:lnTo>
                    <a:pt x="410633" y="3306349"/>
                  </a:lnTo>
                  <a:lnTo>
                    <a:pt x="794775" y="2999164"/>
                  </a:lnTo>
                  <a:lnTo>
                    <a:pt x="1205409" y="2675216"/>
                  </a:lnTo>
                  <a:lnTo>
                    <a:pt x="1602796" y="2363282"/>
                  </a:lnTo>
                  <a:lnTo>
                    <a:pt x="2013430" y="2060972"/>
                  </a:lnTo>
                  <a:lnTo>
                    <a:pt x="2410818" y="1748269"/>
                  </a:lnTo>
                  <a:lnTo>
                    <a:pt x="2821452" y="1438414"/>
                  </a:lnTo>
                  <a:lnTo>
                    <a:pt x="3232086" y="1117212"/>
                  </a:lnTo>
                  <a:lnTo>
                    <a:pt x="3629474" y="751472"/>
                  </a:lnTo>
                  <a:lnTo>
                    <a:pt x="4040108" y="374087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306080" y="3719211"/>
              <a:ext cx="2410818" cy="1656116"/>
            </a:xfrm>
            <a:custGeom>
              <a:avLst/>
              <a:gdLst/>
              <a:ahLst/>
              <a:cxnLst/>
              <a:rect l="0" t="0" r="0" b="0"/>
              <a:pathLst>
                <a:path w="2410818" h="1656116">
                  <a:moveTo>
                    <a:pt x="0" y="1656116"/>
                  </a:moveTo>
                  <a:lnTo>
                    <a:pt x="410633" y="1332461"/>
                  </a:lnTo>
                  <a:lnTo>
                    <a:pt x="794775" y="1034925"/>
                  </a:lnTo>
                  <a:lnTo>
                    <a:pt x="1205409" y="696475"/>
                  </a:lnTo>
                  <a:lnTo>
                    <a:pt x="1602796" y="331328"/>
                  </a:lnTo>
                  <a:lnTo>
                    <a:pt x="2013430" y="76"/>
                  </a:lnTo>
                  <a:lnTo>
                    <a:pt x="241081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306080" y="1510423"/>
              <a:ext cx="4437495" cy="3864904"/>
            </a:xfrm>
            <a:custGeom>
              <a:avLst/>
              <a:gdLst/>
              <a:ahLst/>
              <a:cxnLst/>
              <a:rect l="0" t="0" r="0" b="0"/>
              <a:pathLst>
                <a:path w="4437495" h="3864904">
                  <a:moveTo>
                    <a:pt x="0" y="3864904"/>
                  </a:moveTo>
                  <a:lnTo>
                    <a:pt x="410633" y="3549587"/>
                  </a:lnTo>
                  <a:lnTo>
                    <a:pt x="794775" y="3237606"/>
                  </a:lnTo>
                  <a:lnTo>
                    <a:pt x="1205409" y="2917671"/>
                  </a:lnTo>
                  <a:lnTo>
                    <a:pt x="1602796" y="2552528"/>
                  </a:lnTo>
                  <a:lnTo>
                    <a:pt x="2013430" y="2205997"/>
                  </a:lnTo>
                  <a:lnTo>
                    <a:pt x="2410818" y="1851609"/>
                  </a:lnTo>
                  <a:lnTo>
                    <a:pt x="2821452" y="1508926"/>
                  </a:lnTo>
                  <a:lnTo>
                    <a:pt x="3232086" y="1167642"/>
                  </a:lnTo>
                  <a:lnTo>
                    <a:pt x="3629474" y="784123"/>
                  </a:lnTo>
                  <a:lnTo>
                    <a:pt x="4040108" y="41496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804643" y="4701890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04643" y="3739059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804643" y="277616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804643" y="181339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9411" y="47473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9411" y="37845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9411" y="28217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9411" y="18588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1671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11489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9511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753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555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57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35394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23383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8161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5823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50811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529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82486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388620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tx34"/>
            <p:cNvSpPr/>
            <p:nvPr/>
          </p:nvSpPr>
          <p:spPr>
            <a:xfrm>
              <a:off x="2752544" y="1070964"/>
              <a:ext cx="154456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035040" y="1005840"/>
              <a:ext cx="5486400" cy="50363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6499993" y="5418750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6499993" y="4511905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6499993" y="3605059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6499993" y="2698213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499993" y="1791368"/>
              <a:ext cx="4951857" cy="0"/>
            </a:xfrm>
            <a:custGeom>
              <a:avLst/>
              <a:gdLst/>
              <a:ahLst/>
              <a:cxnLst/>
              <a:rect l="0" t="0" r="0" b="0"/>
              <a:pathLst>
                <a:path w="4951857">
                  <a:moveTo>
                    <a:pt x="0" y="0"/>
                  </a:moveTo>
                  <a:lnTo>
                    <a:pt x="4951857" y="0"/>
                  </a:lnTo>
                  <a:lnTo>
                    <a:pt x="495185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725078" y="1864337"/>
              <a:ext cx="4501688" cy="802545"/>
            </a:xfrm>
            <a:custGeom>
              <a:avLst/>
              <a:gdLst/>
              <a:ahLst/>
              <a:cxnLst/>
              <a:rect l="0" t="0" r="0" b="0"/>
              <a:pathLst>
                <a:path w="4501688" h="802545">
                  <a:moveTo>
                    <a:pt x="0" y="802545"/>
                  </a:moveTo>
                  <a:lnTo>
                    <a:pt x="416574" y="790130"/>
                  </a:lnTo>
                  <a:lnTo>
                    <a:pt x="806272" y="661179"/>
                  </a:lnTo>
                  <a:lnTo>
                    <a:pt x="1222846" y="503296"/>
                  </a:lnTo>
                  <a:lnTo>
                    <a:pt x="1625982" y="616453"/>
                  </a:lnTo>
                  <a:lnTo>
                    <a:pt x="2042557" y="707094"/>
                  </a:lnTo>
                  <a:lnTo>
                    <a:pt x="2445693" y="609205"/>
                  </a:lnTo>
                  <a:lnTo>
                    <a:pt x="2862267" y="636033"/>
                  </a:lnTo>
                  <a:lnTo>
                    <a:pt x="3278841" y="529163"/>
                  </a:lnTo>
                  <a:lnTo>
                    <a:pt x="3681977" y="109677"/>
                  </a:lnTo>
                  <a:lnTo>
                    <a:pt x="4098552" y="0"/>
                  </a:lnTo>
                  <a:lnTo>
                    <a:pt x="4501688" y="31053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725078" y="1979598"/>
              <a:ext cx="2445693" cy="3438428"/>
            </a:xfrm>
            <a:custGeom>
              <a:avLst/>
              <a:gdLst/>
              <a:ahLst/>
              <a:cxnLst/>
              <a:rect l="0" t="0" r="0" b="0"/>
              <a:pathLst>
                <a:path w="2445693" h="3438428">
                  <a:moveTo>
                    <a:pt x="0" y="285120"/>
                  </a:moveTo>
                  <a:lnTo>
                    <a:pt x="416574" y="390792"/>
                  </a:lnTo>
                  <a:lnTo>
                    <a:pt x="806272" y="636798"/>
                  </a:lnTo>
                  <a:lnTo>
                    <a:pt x="1222846" y="251452"/>
                  </a:lnTo>
                  <a:lnTo>
                    <a:pt x="1625982" y="0"/>
                  </a:lnTo>
                  <a:lnTo>
                    <a:pt x="2042557" y="319246"/>
                  </a:lnTo>
                  <a:lnTo>
                    <a:pt x="2445693" y="3438428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6725078" y="1510423"/>
              <a:ext cx="4501688" cy="969923"/>
            </a:xfrm>
            <a:custGeom>
              <a:avLst/>
              <a:gdLst/>
              <a:ahLst/>
              <a:cxnLst/>
              <a:rect l="0" t="0" r="0" b="0"/>
              <a:pathLst>
                <a:path w="4501688" h="969923">
                  <a:moveTo>
                    <a:pt x="0" y="754295"/>
                  </a:moveTo>
                  <a:lnTo>
                    <a:pt x="416574" y="938503"/>
                  </a:lnTo>
                  <a:lnTo>
                    <a:pt x="806272" y="969923"/>
                  </a:lnTo>
                  <a:lnTo>
                    <a:pt x="1222846" y="895010"/>
                  </a:lnTo>
                  <a:lnTo>
                    <a:pt x="1625982" y="469209"/>
                  </a:lnTo>
                  <a:lnTo>
                    <a:pt x="2042557" y="644513"/>
                  </a:lnTo>
                  <a:lnTo>
                    <a:pt x="2445693" y="570507"/>
                  </a:lnTo>
                  <a:lnTo>
                    <a:pt x="2862267" y="680755"/>
                  </a:lnTo>
                  <a:lnTo>
                    <a:pt x="3278841" y="693935"/>
                  </a:lnTo>
                  <a:lnTo>
                    <a:pt x="3681977" y="296137"/>
                  </a:lnTo>
                  <a:lnTo>
                    <a:pt x="4098552" y="431359"/>
                  </a:lnTo>
                  <a:lnTo>
                    <a:pt x="450168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4"/>
            <p:cNvSpPr/>
            <p:nvPr/>
          </p:nvSpPr>
          <p:spPr>
            <a:xfrm>
              <a:off x="6369557" y="537326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6288237" y="446791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6288237" y="356106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6288237" y="26526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6288237" y="1747731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4" name="pl49"/>
            <p:cNvSpPr/>
            <p:nvPr/>
          </p:nvSpPr>
          <p:spPr>
            <a:xfrm>
              <a:off x="6465199" y="54187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6465199" y="45119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6465199" y="36050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65199" y="2698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65199" y="17913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7141652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7947924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876763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9587345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040705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226766" y="561340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7060332" y="5673120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7859818" y="5674608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686285" y="5650379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9485636" y="5673001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10322313" y="5676573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70" name="tx65"/>
            <p:cNvSpPr/>
            <p:nvPr/>
          </p:nvSpPr>
          <p:spPr>
            <a:xfrm>
              <a:off x="11128480" y="5674608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933580" y="5939048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72" name="tx67"/>
            <p:cNvSpPr/>
            <p:nvPr/>
          </p:nvSpPr>
          <p:spPr>
            <a:xfrm rot="-5400000">
              <a:off x="5367408" y="3388620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401743" y="1070964"/>
              <a:ext cx="114835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74" name="rc69"/>
            <p:cNvSpPr/>
            <p:nvPr/>
          </p:nvSpPr>
          <p:spPr>
            <a:xfrm>
              <a:off x="4101108" y="6042165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0"/>
            <p:cNvSpPr/>
            <p:nvPr/>
          </p:nvSpPr>
          <p:spPr>
            <a:xfrm>
              <a:off x="4170697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4192642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2"/>
            <p:cNvSpPr/>
            <p:nvPr/>
          </p:nvSpPr>
          <p:spPr>
            <a:xfrm>
              <a:off x="5481069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5503015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4"/>
            <p:cNvSpPr/>
            <p:nvPr/>
          </p:nvSpPr>
          <p:spPr>
            <a:xfrm>
              <a:off x="6791441" y="6111754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6813387" y="622148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4459742" y="6175941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5770114" y="6176001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7080486" y="6151831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gdLst/>
              <a:ahLst/>
              <a:cxnLst/>
              <a:rect l="0" t="0" r="0" b="0"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gdLst/>
              <a:ahLst/>
              <a:cxnLst/>
              <a:rect l="0" t="0" r="0" b="0"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gdLst/>
              <a:ahLst/>
              <a:cxnLst/>
              <a:rect l="0" t="0" r="0" b="0"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1009DDB-3EE8-44E8-955D-DD6D649BD349}"/>
              </a:ext>
            </a:extLst>
          </p:cNvPr>
          <p:cNvSpPr txBox="1"/>
          <p:nvPr/>
        </p:nvSpPr>
        <p:spPr>
          <a:xfrm>
            <a:off x="5151087" y="679581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gdLst/>
              <a:ahLst/>
              <a:cxnLst/>
              <a:rect l="0" t="0" r="0" b="0"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gdLst/>
              <a:ahLst/>
              <a:cxnLst/>
              <a:rect l="0" t="0" r="0" b="0"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gdLst/>
              <a:ahLst/>
              <a:cxnLst/>
              <a:rect l="0" t="0" r="0" b="0"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91A824D-1541-4B30-BB1B-AE16B1F6CCD9}"/>
              </a:ext>
            </a:extLst>
          </p:cNvPr>
          <p:cNvSpPr txBox="1"/>
          <p:nvPr/>
        </p:nvSpPr>
        <p:spPr>
          <a:xfrm>
            <a:off x="4797722" y="645597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Comparativo mensal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3053"/>
              </p:ext>
            </p:extLst>
          </p:nvPr>
        </p:nvGraphicFramePr>
        <p:xfrm>
          <a:off x="457200" y="1188720"/>
          <a:ext cx="10116000" cy="4968240"/>
        </p:xfrm>
        <a:graphic>
          <a:graphicData uri="http://schemas.openxmlformats.org/drawingml/2006/table">
            <a:tbl>
              <a:tblPr/>
              <a:tblGrid>
                <a:gridCol w="11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  <a:r>
                        <a:rPr sz="11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pt-BR" sz="11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Calibri"/>
                        </a:rPr>
                        <a:t>12 meses</a:t>
                      </a:r>
                      <a:r>
                        <a:rPr sz="11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  <a:endParaRPr sz="11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6.438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5.494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8.871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9.364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8.582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-4,24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12.073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12.711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15.153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15.392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18.127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18.793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21.225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22.324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-99,97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-2.699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24.293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25.728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29.124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31.112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32.936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34.847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36.612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dirty="0"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920240"/>
            <a:ext cx="10972800" cy="4480559"/>
            <a:chOff x="548640" y="1920240"/>
            <a:chExt cx="10972800" cy="4480559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75204" y="4912143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75204" y="4200370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075204" y="2776825"/>
              <a:ext cx="4890246" cy="0"/>
            </a:xfrm>
            <a:custGeom>
              <a:avLst/>
              <a:gdLst/>
              <a:ahLst/>
              <a:cxnLst/>
              <a:rect l="0" t="0" r="0" b="0"/>
              <a:pathLst>
                <a:path w="4890246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297488" y="2377111"/>
              <a:ext cx="4445678" cy="1913665"/>
            </a:xfrm>
            <a:custGeom>
              <a:avLst/>
              <a:gdLst/>
              <a:ahLst/>
              <a:cxnLst/>
              <a:rect l="0" t="0" r="0" b="0"/>
              <a:pathLst>
                <a:path w="4445678" h="1913665">
                  <a:moveTo>
                    <a:pt x="0" y="1913665"/>
                  </a:moveTo>
                  <a:lnTo>
                    <a:pt x="411391" y="1763471"/>
                  </a:lnTo>
                  <a:lnTo>
                    <a:pt x="796240" y="1739256"/>
                  </a:lnTo>
                  <a:lnTo>
                    <a:pt x="1207632" y="1761996"/>
                  </a:lnTo>
                  <a:lnTo>
                    <a:pt x="1605752" y="1363364"/>
                  </a:lnTo>
                  <a:lnTo>
                    <a:pt x="2017143" y="1058929"/>
                  </a:lnTo>
                  <a:lnTo>
                    <a:pt x="2415264" y="751300"/>
                  </a:lnTo>
                  <a:lnTo>
                    <a:pt x="2826655" y="512222"/>
                  </a:lnTo>
                  <a:lnTo>
                    <a:pt x="3238046" y="366045"/>
                  </a:lnTo>
                  <a:lnTo>
                    <a:pt x="3636166" y="235356"/>
                  </a:lnTo>
                  <a:lnTo>
                    <a:pt x="4047558" y="277105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297488" y="2844570"/>
              <a:ext cx="2415264" cy="2204795"/>
            </a:xfrm>
            <a:custGeom>
              <a:avLst/>
              <a:gdLst/>
              <a:ahLst/>
              <a:cxnLst/>
              <a:rect l="0" t="0" r="0" b="0"/>
              <a:pathLst>
                <a:path w="2415264" h="2204795">
                  <a:moveTo>
                    <a:pt x="0" y="821905"/>
                  </a:moveTo>
                  <a:lnTo>
                    <a:pt x="411391" y="623550"/>
                  </a:lnTo>
                  <a:lnTo>
                    <a:pt x="796240" y="715727"/>
                  </a:lnTo>
                  <a:lnTo>
                    <a:pt x="1207632" y="611830"/>
                  </a:lnTo>
                  <a:lnTo>
                    <a:pt x="1605752" y="216495"/>
                  </a:lnTo>
                  <a:lnTo>
                    <a:pt x="2017143" y="0"/>
                  </a:lnTo>
                  <a:lnTo>
                    <a:pt x="2415264" y="220479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2"/>
            <p:cNvSpPr/>
            <p:nvPr/>
          </p:nvSpPr>
          <p:spPr>
            <a:xfrm>
              <a:off x="795642" y="4866601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37B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795642" y="415482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38B</a:t>
              </a:r>
            </a:p>
          </p:txBody>
        </p:sp>
        <p:sp>
          <p:nvSpPr>
            <p:cNvPr id="19" name="tx14"/>
            <p:cNvSpPr/>
            <p:nvPr/>
          </p:nvSpPr>
          <p:spPr>
            <a:xfrm>
              <a:off x="795642" y="3443056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20" name="tx15"/>
            <p:cNvSpPr/>
            <p:nvPr/>
          </p:nvSpPr>
          <p:spPr>
            <a:xfrm>
              <a:off x="795642" y="273134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21" name="pl16"/>
            <p:cNvSpPr/>
            <p:nvPr/>
          </p:nvSpPr>
          <p:spPr>
            <a:xfrm>
              <a:off x="1040410" y="4912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40410" y="42003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40410" y="34885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040410" y="27768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70887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505120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3314632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12414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4933655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5"/>
            <p:cNvSpPr/>
            <p:nvPr/>
          </p:nvSpPr>
          <p:spPr>
            <a:xfrm>
              <a:off x="574316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627559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41701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33282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022434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4848912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5644880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3477986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8" name="tx33"/>
            <p:cNvSpPr/>
            <p:nvPr/>
          </p:nvSpPr>
          <p:spPr>
            <a:xfrm rot="-5400000">
              <a:off x="-118991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9" name="rc34"/>
            <p:cNvSpPr/>
            <p:nvPr/>
          </p:nvSpPr>
          <p:spPr>
            <a:xfrm>
              <a:off x="1601964" y="5972576"/>
              <a:ext cx="383672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35"/>
            <p:cNvSpPr/>
            <p:nvPr/>
          </p:nvSpPr>
          <p:spPr>
            <a:xfrm>
              <a:off x="1747469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176941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39"/>
            <p:cNvSpPr/>
            <p:nvPr/>
          </p:nvSpPr>
          <p:spPr>
            <a:xfrm>
              <a:off x="293765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295959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3"/>
            <p:cNvSpPr/>
            <p:nvPr/>
          </p:nvSpPr>
          <p:spPr>
            <a:xfrm>
              <a:off x="419133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421328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7"/>
            <p:cNvSpPr/>
            <p:nvPr/>
          </p:nvSpPr>
          <p:spPr>
            <a:xfrm>
              <a:off x="2042840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3233023" y="6106352"/>
              <a:ext cx="84730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2023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4486705" y="6106412"/>
              <a:ext cx="84730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2864754" y="1985364"/>
              <a:ext cx="1311146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56" name="rc5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6493798" y="5331071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6493798" y="4583150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6493798" y="3835229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6493798" y="3087308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6493798" y="2339387"/>
              <a:ext cx="4958052" cy="0"/>
            </a:xfrm>
            <a:custGeom>
              <a:avLst/>
              <a:gdLst/>
              <a:ahLst/>
              <a:cxnLst/>
              <a:rect l="0" t="0" r="0" b="0"/>
              <a:pathLst>
                <a:path w="4958052">
                  <a:moveTo>
                    <a:pt x="0" y="0"/>
                  </a:moveTo>
                  <a:lnTo>
                    <a:pt x="4958052" y="0"/>
                  </a:lnTo>
                  <a:lnTo>
                    <a:pt x="495805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6719164" y="2537789"/>
              <a:ext cx="4507320" cy="623335"/>
            </a:xfrm>
            <a:custGeom>
              <a:avLst/>
              <a:gdLst/>
              <a:ahLst/>
              <a:cxnLst/>
              <a:rect l="0" t="0" r="0" b="0"/>
              <a:pathLst>
                <a:path w="4507320" h="623335">
                  <a:moveTo>
                    <a:pt x="0" y="623335"/>
                  </a:moveTo>
                  <a:lnTo>
                    <a:pt x="417095" y="612811"/>
                  </a:lnTo>
                  <a:lnTo>
                    <a:pt x="807281" y="508576"/>
                  </a:lnTo>
                  <a:lnTo>
                    <a:pt x="1224376" y="398610"/>
                  </a:lnTo>
                  <a:lnTo>
                    <a:pt x="1628017" y="490081"/>
                  </a:lnTo>
                  <a:lnTo>
                    <a:pt x="2045112" y="568920"/>
                  </a:lnTo>
                  <a:lnTo>
                    <a:pt x="2448753" y="475915"/>
                  </a:lnTo>
                  <a:lnTo>
                    <a:pt x="2865848" y="498659"/>
                  </a:lnTo>
                  <a:lnTo>
                    <a:pt x="3282943" y="406945"/>
                  </a:lnTo>
                  <a:lnTo>
                    <a:pt x="3686584" y="79530"/>
                  </a:lnTo>
                  <a:lnTo>
                    <a:pt x="4103679" y="0"/>
                  </a:lnTo>
                  <a:lnTo>
                    <a:pt x="4507320" y="130501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6719164" y="2612458"/>
              <a:ext cx="2448753" cy="2718015"/>
            </a:xfrm>
            <a:custGeom>
              <a:avLst/>
              <a:gdLst/>
              <a:ahLst/>
              <a:cxnLst/>
              <a:rect l="0" t="0" r="0" b="0"/>
              <a:pathLst>
                <a:path w="2448753" h="2718015">
                  <a:moveTo>
                    <a:pt x="0" y="292157"/>
                  </a:moveTo>
                  <a:lnTo>
                    <a:pt x="417095" y="329713"/>
                  </a:lnTo>
                  <a:lnTo>
                    <a:pt x="807281" y="530766"/>
                  </a:lnTo>
                  <a:lnTo>
                    <a:pt x="1224376" y="214767"/>
                  </a:lnTo>
                  <a:lnTo>
                    <a:pt x="1628017" y="0"/>
                  </a:lnTo>
                  <a:lnTo>
                    <a:pt x="2045112" y="266761"/>
                  </a:lnTo>
                  <a:lnTo>
                    <a:pt x="2448753" y="271801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6719164" y="2377111"/>
              <a:ext cx="4507320" cy="1183510"/>
            </a:xfrm>
            <a:custGeom>
              <a:avLst/>
              <a:gdLst/>
              <a:ahLst/>
              <a:cxnLst/>
              <a:rect l="0" t="0" r="0" b="0"/>
              <a:pathLst>
                <a:path w="4507320" h="1183510">
                  <a:moveTo>
                    <a:pt x="0" y="1183510"/>
                  </a:moveTo>
                  <a:lnTo>
                    <a:pt x="417095" y="615668"/>
                  </a:lnTo>
                  <a:lnTo>
                    <a:pt x="807281" y="643809"/>
                  </a:lnTo>
                  <a:lnTo>
                    <a:pt x="1224376" y="583182"/>
                  </a:lnTo>
                  <a:lnTo>
                    <a:pt x="1628017" y="231882"/>
                  </a:lnTo>
                  <a:lnTo>
                    <a:pt x="2045112" y="409703"/>
                  </a:lnTo>
                  <a:lnTo>
                    <a:pt x="2448753" y="313340"/>
                  </a:lnTo>
                  <a:lnTo>
                    <a:pt x="2865848" y="408117"/>
                  </a:lnTo>
                  <a:lnTo>
                    <a:pt x="3282943" y="414022"/>
                  </a:lnTo>
                  <a:lnTo>
                    <a:pt x="3686584" y="102882"/>
                  </a:lnTo>
                  <a:lnTo>
                    <a:pt x="4103679" y="204546"/>
                  </a:lnTo>
                  <a:lnTo>
                    <a:pt x="450732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0"/>
            <p:cNvSpPr/>
            <p:nvPr/>
          </p:nvSpPr>
          <p:spPr>
            <a:xfrm>
              <a:off x="6363362" y="528558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6282042" y="453915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6282042" y="379123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6282042" y="304176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6282042" y="2295751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70" name="pl65"/>
            <p:cNvSpPr/>
            <p:nvPr/>
          </p:nvSpPr>
          <p:spPr>
            <a:xfrm>
              <a:off x="6459003" y="53310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6459003" y="45831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6459003" y="3835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6459003" y="30873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6459003" y="23393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7136259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7943541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8764277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9585013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0405748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1226484" y="547814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76"/>
            <p:cNvSpPr/>
            <p:nvPr/>
          </p:nvSpPr>
          <p:spPr>
            <a:xfrm>
              <a:off x="7054940" y="5537855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7855434" y="5539343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3" name="tx78"/>
            <p:cNvSpPr/>
            <p:nvPr/>
          </p:nvSpPr>
          <p:spPr>
            <a:xfrm>
              <a:off x="8682927" y="5515114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4" name="tx79"/>
            <p:cNvSpPr/>
            <p:nvPr/>
          </p:nvSpPr>
          <p:spPr>
            <a:xfrm>
              <a:off x="9483303" y="5537736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10321006" y="5541308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11128198" y="5539343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8930483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8" name="tx83"/>
            <p:cNvSpPr/>
            <p:nvPr/>
          </p:nvSpPr>
          <p:spPr>
            <a:xfrm rot="-5400000">
              <a:off x="5367408" y="3778188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89" name="rc84"/>
            <p:cNvSpPr/>
            <p:nvPr/>
          </p:nvSpPr>
          <p:spPr>
            <a:xfrm>
              <a:off x="6985119" y="597257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85"/>
            <p:cNvSpPr/>
            <p:nvPr/>
          </p:nvSpPr>
          <p:spPr>
            <a:xfrm>
              <a:off x="713062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87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88"/>
            <p:cNvSpPr/>
            <p:nvPr/>
          </p:nvSpPr>
          <p:spPr>
            <a:xfrm>
              <a:off x="7152569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89"/>
            <p:cNvSpPr/>
            <p:nvPr/>
          </p:nvSpPr>
          <p:spPr>
            <a:xfrm>
              <a:off x="845364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5" name="pl90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847559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3"/>
            <p:cNvSpPr/>
            <p:nvPr/>
          </p:nvSpPr>
          <p:spPr>
            <a:xfrm>
              <a:off x="9776673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9798618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97"/>
            <p:cNvSpPr/>
            <p:nvPr/>
          </p:nvSpPr>
          <p:spPr>
            <a:xfrm>
              <a:off x="7425995" y="610635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49020" y="610641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10072044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388465" y="1985364"/>
              <a:ext cx="116871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50EF155-E8F1-4E5D-A2DB-7D073801DBEA}"/>
              </a:ext>
            </a:extLst>
          </p:cNvPr>
          <p:cNvSpPr txBox="1"/>
          <p:nvPr/>
        </p:nvSpPr>
        <p:spPr>
          <a:xfrm>
            <a:off x="120676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R$ 39,90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6F4BEE5-71FE-4203-A4D4-95C480B3B0E8}"/>
              </a:ext>
            </a:extLst>
          </p:cNvPr>
          <p:cNvSpPr txBox="1"/>
          <p:nvPr/>
        </p:nvSpPr>
        <p:spPr>
          <a:xfrm>
            <a:off x="6035040" y="980648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+0,83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x Projetado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3078F79-7458-4A4B-96C4-D767305DD894}"/>
              </a:ext>
            </a:extLst>
          </p:cNvPr>
          <p:cNvSpPr txBox="1"/>
          <p:nvPr/>
        </p:nvSpPr>
        <p:spPr>
          <a:xfrm>
            <a:off x="3077858" y="972225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R$ 39,07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D8220F2-BA5C-40EA-BEAD-745E82ABB186}"/>
              </a:ext>
            </a:extLst>
          </p:cNvPr>
          <p:cNvSpPr txBox="1"/>
          <p:nvPr/>
        </p:nvSpPr>
        <p:spPr>
          <a:xfrm>
            <a:off x="8992221" y="972226"/>
            <a:ext cx="2871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R$ 40,56 bi</a:t>
            </a:r>
          </a:p>
          <a:p>
            <a:pPr algn="ctr"/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RCL 12 meses- Dez/24</a:t>
            </a:r>
          </a:p>
        </p:txBody>
      </p:sp>
      <p:graphicFrame>
        <p:nvGraphicFramePr>
          <p:cNvPr id="111" name="Gráfico 110">
            <a:extLst>
              <a:ext uri="{FF2B5EF4-FFF2-40B4-BE49-F238E27FC236}">
                <a16:creationId xmlns:a16="http://schemas.microsoft.com/office/drawing/2014/main" id="{98D7E69D-2E21-41BC-961B-438B24096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505626"/>
              </p:ext>
            </p:extLst>
          </p:nvPr>
        </p:nvGraphicFramePr>
        <p:xfrm>
          <a:off x="458415" y="1927328"/>
          <a:ext cx="5467350" cy="378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97108A1-70FE-4ECE-9EA7-65B771878CD3}"/>
              </a:ext>
            </a:extLst>
          </p:cNvPr>
          <p:cNvSpPr txBox="1"/>
          <p:nvPr/>
        </p:nvSpPr>
        <p:spPr>
          <a:xfrm>
            <a:off x="8297125" y="4187493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Pegar Mês fechado</a:t>
            </a:r>
          </a:p>
        </p:txBody>
      </p:sp>
    </p:spTree>
    <p:extLst>
      <p:ext uri="{BB962C8B-B14F-4D97-AF65-F5344CB8AC3E}">
        <p14:creationId xmlns:p14="http://schemas.microsoft.com/office/powerpoint/2010/main" val="73267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438150"/>
            <a:ext cx="8528632" cy="392113"/>
          </a:xfrm>
        </p:spPr>
        <p:txBody>
          <a:bodyPr>
            <a:normAutofit fontScale="92500" lnSpcReduction="20000"/>
          </a:bodyPr>
          <a:lstStyle/>
          <a:p>
            <a:r>
              <a:t>Arrecadação total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t>03/07/2024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737360"/>
          <a:ext cx="6912000" cy="3063240"/>
        </p:xfrm>
        <a:graphic>
          <a:graphicData uri="http://schemas.openxmlformats.org/drawingml/2006/table">
            <a:tbl>
              <a:tblPr/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Adicional 2%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-8,01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2.969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14.542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16.696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3.050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16.832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40,68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18,45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gdLst/>
              <a:ahLst/>
              <a:cxnLst/>
              <a:rect l="0" t="0" r="0" b="0"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gdLst/>
              <a:ahLst/>
              <a:cxnLst/>
              <a:rect l="0" t="0" r="0" b="0"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gdLst/>
              <a:ahLst/>
              <a:cxnLst/>
              <a:rect l="0" t="0" r="0" b="0"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395134A-1ACA-4CA6-B3A4-00238A9E73DE}"/>
              </a:ext>
            </a:extLst>
          </p:cNvPr>
          <p:cNvSpPr txBox="1"/>
          <p:nvPr/>
        </p:nvSpPr>
        <p:spPr>
          <a:xfrm>
            <a:off x="5184990" y="1297943"/>
            <a:ext cx="28544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Unidade de medida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2083</Words>
  <Application>Microsoft Office PowerPoint</Application>
  <PresentationFormat>Widescreen</PresentationFormat>
  <Paragraphs>1444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Microsoft YaHei</vt:lpstr>
      <vt:lpstr>Arial</vt:lpstr>
      <vt:lpstr>Calibri</vt:lpstr>
      <vt:lpstr>RRF_template_01</vt:lpstr>
      <vt:lpstr>Acompanhamento Receitas</vt:lpstr>
      <vt:lpstr>Cenários da Receita Orçamentária</vt:lpstr>
      <vt:lpstr>Receita Total Líquida</vt:lpstr>
      <vt:lpstr>Receita Total Líquida</vt:lpstr>
      <vt:lpstr>Trnsferências Correntes</vt:lpstr>
      <vt:lpstr>Trnsferências Correntes</vt:lpstr>
      <vt:lpstr>Receita Corrente Líquida (RCL)</vt:lpstr>
      <vt:lpstr>Receita Corrente Líquida (RCL)</vt:lpstr>
      <vt:lpstr>Receitas Tributárias</vt:lpstr>
      <vt:lpstr>Receitas Tributárias</vt:lpstr>
      <vt:lpstr>Detalhamento das Receitas com ICMS</vt:lpstr>
      <vt:lpstr>Receitas com ICMS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Paulo Scalco</cp:lastModifiedBy>
  <cp:revision>22</cp:revision>
  <dcterms:created xsi:type="dcterms:W3CDTF">2024-06-04T13:29:54Z</dcterms:created>
  <dcterms:modified xsi:type="dcterms:W3CDTF">2024-07-03T19:50:25Z</dcterms:modified>
</cp:coreProperties>
</file>