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2" r:id="rId6"/>
    <p:sldId id="264" r:id="rId7"/>
    <p:sldId id="260" r:id="rId8"/>
    <p:sldId id="261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2EF"/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rrf.economia@goias.gov.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oias.gov.br/economia/rrf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4610101" y="5674786"/>
            <a:ext cx="16776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  <p:cxnSp>
        <p:nvCxnSpPr>
          <p:cNvPr id="13" name="Google Shape;97;p1">
            <a:extLst>
              <a:ext uri="{FF2B5EF4-FFF2-40B4-BE49-F238E27FC236}">
                <a16:creationId xmlns:a16="http://schemas.microsoft.com/office/drawing/2014/main" id="{702CC660-5243-4637-BA40-9715ABC425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2555" y="5619345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05;p2">
            <a:extLst>
              <a:ext uri="{FF2B5EF4-FFF2-40B4-BE49-F238E27FC236}">
                <a16:creationId xmlns:a16="http://schemas.microsoft.com/office/drawing/2014/main" id="{FA8293DE-D603-4C5F-95AA-E3B19769D683}"/>
              </a:ext>
            </a:extLst>
          </p:cNvPr>
          <p:cNvSpPr txBox="1"/>
          <p:nvPr userDrawn="1"/>
        </p:nvSpPr>
        <p:spPr>
          <a:xfrm>
            <a:off x="6202870" y="5692249"/>
            <a:ext cx="11546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Gerência de projeções e Análises Fiscais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864F5F6-004E-448D-9B6C-49EAD3145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3A037A5E-9D08-4C2F-B552-931AD93909DE}"/>
              </a:ext>
            </a:extLst>
          </p:cNvPr>
          <p:cNvSpPr txBox="1">
            <a:spLocks/>
          </p:cNvSpPr>
          <p:nvPr userDrawn="1"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RONALDO RAMOS CAIADO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Governador do Estado de Goiás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FRANCISCO SÉRVULO FREIRE NOGUEIRA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Secretário de Estado da Economia</a:t>
            </a:r>
          </a:p>
          <a:p>
            <a:pPr marL="114300" indent="0" algn="l">
              <a:lnSpc>
                <a:spcPts val="1000"/>
              </a:lnSpc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RENATA LACERDA NOLETO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Secretária-Adjunta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WEDERSON XAVIER DE OLIVEIRA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Subsecretário do Tesouro Estadual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JULIANA CAMILO MANZI PORTO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Superintendente 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PAULO ROBERTO SCALCO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Gerente de Projeções e Análises Fiscais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DIEGO COTA PACHECO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Assessor Especial de Monitoramento Fiscal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e Planejamento 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1" dirty="0">
                <a:solidFill>
                  <a:schemeClr val="bg1"/>
                </a:solidFill>
              </a:rPr>
              <a:t>EQUIPE TÉCNICA 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b="1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Natanael Soares Leite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Raphael Maciel de Lima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Paulo Roberto Scalco</a:t>
            </a:r>
            <a:endParaRPr lang="pt-BR" sz="1400" dirty="0">
              <a:solidFill>
                <a:schemeClr val="bg1"/>
              </a:solidFill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 userDrawn="1"/>
        </p:nvSpPr>
        <p:spPr>
          <a:xfrm>
            <a:off x="6280593" y="4328913"/>
            <a:ext cx="4498505" cy="1366751"/>
          </a:xfrm>
          <a:prstGeom prst="roundRect">
            <a:avLst/>
          </a:prstGeom>
          <a:solidFill>
            <a:srgbClr val="005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SECRETARIA DO ESTADO DA ECONOMIA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Telefone: (62) 3269-2071 / (62) 3269-2072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E-mail: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3"/>
              </a:rPr>
              <a:t>rrf.economia@goias.gov.br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Site: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4"/>
              </a:rPr>
              <a:t>https://goias.gov.br/economia/rrf/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É permitida a reprodução total ou parcial, desde que ditada a fonte.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ixabay.com/en/pie-chart-graph-circle-information-34974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/>
          <a:lstStyle/>
          <a:p>
            <a:r>
              <a:t>Acompanhamento Receitas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/>
          <a:lstStyle/>
          <a:p>
            <a:r>
              <a:t>Ultima atualização - 2024-06-24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- PROTEGE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7D26DDD-9A79-4372-80E6-C79E9479B7C8}"/>
              </a:ext>
            </a:extLst>
          </p:cNvPr>
          <p:cNvGrpSpPr/>
          <p:nvPr/>
        </p:nvGrpSpPr>
        <p:grpSpPr>
          <a:xfrm>
            <a:off x="365202" y="830262"/>
            <a:ext cx="7411552" cy="4751931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05F19373-9A2A-4EA8-AC4C-33435DCA8275}"/>
              </a:ext>
            </a:extLst>
          </p:cNvPr>
          <p:cNvGraphicFramePr>
            <a:graphicFrameLocks noGrp="1"/>
          </p:cNvGraphicFramePr>
          <p:nvPr/>
        </p:nvGraphicFramePr>
        <p:xfrm>
          <a:off x="8331191" y="1466251"/>
          <a:ext cx="3328359" cy="3058160"/>
        </p:xfrm>
        <a:graphic>
          <a:graphicData uri="http://schemas.openxmlformats.org/drawingml/2006/table">
            <a:tbl>
              <a:tblPr/>
              <a:tblGrid>
                <a:gridCol w="1004398">
                  <a:extLst>
                    <a:ext uri="{9D8B030D-6E8A-4147-A177-3AD203B41FA5}">
                      <a16:colId xmlns:a16="http://schemas.microsoft.com/office/drawing/2014/main" val="236835836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184036945"/>
                    </a:ext>
                  </a:extLst>
                </a:gridCol>
                <a:gridCol w="1235390">
                  <a:extLst>
                    <a:ext uri="{9D8B030D-6E8A-4147-A177-3AD203B41FA5}">
                      <a16:colId xmlns:a16="http://schemas.microsoft.com/office/drawing/2014/main" val="1381786996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7885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480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455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768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39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6808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9736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9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42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pic>
        <p:nvPicPr>
          <p:cNvPr id="127" name="Imagem 126">
            <a:extLst>
              <a:ext uri="{FF2B5EF4-FFF2-40B4-BE49-F238E27FC236}">
                <a16:creationId xmlns:a16="http://schemas.microsoft.com/office/drawing/2014/main" id="{49D3A117-427F-4E31-9C0E-167AB7419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05355" y="1625328"/>
            <a:ext cx="3558242" cy="3130141"/>
          </a:xfrm>
          <a:prstGeom prst="rect">
            <a:avLst/>
          </a:prstGeom>
        </p:spPr>
      </p:pic>
      <p:graphicFrame>
        <p:nvGraphicFramePr>
          <p:cNvPr id="128" name="Tabela 127">
            <a:extLst>
              <a:ext uri="{FF2B5EF4-FFF2-40B4-BE49-F238E27FC236}">
                <a16:creationId xmlns:a16="http://schemas.microsoft.com/office/drawing/2014/main" id="{64C13A85-5C4B-4DFF-B463-C4A9A0689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07509"/>
              </p:ext>
            </p:extLst>
          </p:nvPr>
        </p:nvGraphicFramePr>
        <p:xfrm>
          <a:off x="365202" y="1590629"/>
          <a:ext cx="6814457" cy="3164840"/>
        </p:xfrm>
        <a:graphic>
          <a:graphicData uri="http://schemas.openxmlformats.org/drawingml/2006/table">
            <a:tbl>
              <a:tblPr/>
              <a:tblGrid>
                <a:gridCol w="1922417">
                  <a:extLst>
                    <a:ext uri="{9D8B030D-6E8A-4147-A177-3AD203B41FA5}">
                      <a16:colId xmlns:a16="http://schemas.microsoft.com/office/drawing/2014/main" val="184730064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02859708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6917103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80469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659064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93033963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PERCENTUAL (%)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PERCENTUAL (%)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40678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89763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79,14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83,17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2393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520700" marR="12700" lvl="1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 de 2%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08874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520700" marR="12700" lvl="1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1942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520700" marR="12700" lvl="1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FUNDEINFRA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892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10,68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7,66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62818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4,08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2,89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016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23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Totais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7D26DDD-9A79-4372-80E6-C79E9479B7C8}"/>
              </a:ext>
            </a:extLst>
          </p:cNvPr>
          <p:cNvGrpSpPr/>
          <p:nvPr/>
        </p:nvGrpSpPr>
        <p:grpSpPr>
          <a:xfrm>
            <a:off x="365202" y="830262"/>
            <a:ext cx="7411552" cy="4751931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05F19373-9A2A-4EA8-AC4C-33435DCA8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90873"/>
              </p:ext>
            </p:extLst>
          </p:nvPr>
        </p:nvGraphicFramePr>
        <p:xfrm>
          <a:off x="8331191" y="1466251"/>
          <a:ext cx="3328359" cy="3058160"/>
        </p:xfrm>
        <a:graphic>
          <a:graphicData uri="http://schemas.openxmlformats.org/drawingml/2006/table">
            <a:tbl>
              <a:tblPr/>
              <a:tblGrid>
                <a:gridCol w="1004398">
                  <a:extLst>
                    <a:ext uri="{9D8B030D-6E8A-4147-A177-3AD203B41FA5}">
                      <a16:colId xmlns:a16="http://schemas.microsoft.com/office/drawing/2014/main" val="236835836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184036945"/>
                    </a:ext>
                  </a:extLst>
                </a:gridCol>
                <a:gridCol w="1235390">
                  <a:extLst>
                    <a:ext uri="{9D8B030D-6E8A-4147-A177-3AD203B41FA5}">
                      <a16:colId xmlns:a16="http://schemas.microsoft.com/office/drawing/2014/main" val="1381786996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7885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480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455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768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39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6808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9736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971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- ICMS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7D26DDD-9A79-4372-80E6-C79E9479B7C8}"/>
              </a:ext>
            </a:extLst>
          </p:cNvPr>
          <p:cNvGrpSpPr/>
          <p:nvPr/>
        </p:nvGrpSpPr>
        <p:grpSpPr>
          <a:xfrm>
            <a:off x="365202" y="830262"/>
            <a:ext cx="7411552" cy="4751931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05F19373-9A2A-4EA8-AC4C-33435DCA8275}"/>
              </a:ext>
            </a:extLst>
          </p:cNvPr>
          <p:cNvGraphicFramePr>
            <a:graphicFrameLocks noGrp="1"/>
          </p:cNvGraphicFramePr>
          <p:nvPr/>
        </p:nvGraphicFramePr>
        <p:xfrm>
          <a:off x="8331191" y="1466251"/>
          <a:ext cx="3328359" cy="3058160"/>
        </p:xfrm>
        <a:graphic>
          <a:graphicData uri="http://schemas.openxmlformats.org/drawingml/2006/table">
            <a:tbl>
              <a:tblPr/>
              <a:tblGrid>
                <a:gridCol w="1004398">
                  <a:extLst>
                    <a:ext uri="{9D8B030D-6E8A-4147-A177-3AD203B41FA5}">
                      <a16:colId xmlns:a16="http://schemas.microsoft.com/office/drawing/2014/main" val="236835836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184036945"/>
                    </a:ext>
                  </a:extLst>
                </a:gridCol>
                <a:gridCol w="1235390">
                  <a:extLst>
                    <a:ext uri="{9D8B030D-6E8A-4147-A177-3AD203B41FA5}">
                      <a16:colId xmlns:a16="http://schemas.microsoft.com/office/drawing/2014/main" val="1381786996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7885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480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455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768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39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6808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9736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9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1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613304-E232-4FB0-BECA-A5F083A3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Receitas totais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1E67102-7EDF-43D6-8B44-4D1E38F162E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Acumulado mês X acumulado mês anterior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DC1B7A2-90C2-4FC1-84BD-2801AB4E6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180989"/>
              </p:ext>
            </p:extLst>
          </p:nvPr>
        </p:nvGraphicFramePr>
        <p:xfrm>
          <a:off x="365202" y="945787"/>
          <a:ext cx="8308536" cy="5217160"/>
        </p:xfrm>
        <a:graphic>
          <a:graphicData uri="http://schemas.openxmlformats.org/drawingml/2006/table">
            <a:tbl>
              <a:tblPr/>
              <a:tblGrid>
                <a:gridCol w="1038567">
                  <a:extLst>
                    <a:ext uri="{9D8B030D-6E8A-4147-A177-3AD203B41FA5}">
                      <a16:colId xmlns:a16="http://schemas.microsoft.com/office/drawing/2014/main" val="3034359882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1729919701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4090357958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2582984874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4043665542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385648608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2896597624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254966967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GRUPO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</a:t>
                      </a:r>
                      <a:r>
                        <a:rPr lang="pt-BR" sz="1000" b="1" i="0" u="none" cap="none" dirty="0" err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Acvumulado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PARTICIPAÇÃO PERCENTUAL (%)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Mensal</a:t>
                      </a: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Mês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mês ano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Var (%)</a:t>
                      </a:r>
                    </a:p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Mês /Mês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282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GRUPO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2024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129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COMBUSTÍVEL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5.921.307.395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3.203.406.598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24,79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3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INDÚSTRIA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4.919.881.043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2.638.559.089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20,42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09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5.032.930.611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2.628.905.429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20,35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83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COMÉRCIO VAREJISTA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4.152.785.139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2.265.567.072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17,53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420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ENERGIA ELÉTRICA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1.346.681.998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727.200.346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5,63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44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OUTROS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966.984.368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582.167.707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4,51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24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PRESTAÇÃO DE SERVIÇO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757.479.033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389.488.423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3,01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846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COMUNICAÇÃO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522.677.840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248.388.615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1,92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785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PRODUÇÃO AGROPECUÁRIA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423.931.299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176.083.903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1,36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781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140.026.775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61.156.082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0,47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3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24.184.685.501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12.920.923.261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100,00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100,00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097244"/>
                  </a:ext>
                </a:extLst>
              </a:tr>
            </a:tbl>
          </a:graphicData>
        </a:graphic>
      </p:graphicFrame>
      <p:pic>
        <p:nvPicPr>
          <p:cNvPr id="1026" name="Picture 2" descr="Vetor plano de gráfico de barras horizontal | Vetor Premium">
            <a:extLst>
              <a:ext uri="{FF2B5EF4-FFF2-40B4-BE49-F238E27FC236}">
                <a16:creationId xmlns:a16="http://schemas.microsoft.com/office/drawing/2014/main" id="{E5B5F046-7598-4DAD-BBFB-7245FDB3D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77" y="2544263"/>
            <a:ext cx="2143125" cy="36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54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613304-E232-4FB0-BECA-A5F083A3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Receitas totais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1E67102-7EDF-43D6-8B44-4D1E38F162E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Projetado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DC1B7A2-90C2-4FC1-84BD-2801AB4E6F1F}"/>
              </a:ext>
            </a:extLst>
          </p:cNvPr>
          <p:cNvGraphicFramePr>
            <a:graphicFrameLocks noGrp="1"/>
          </p:cNvGraphicFramePr>
          <p:nvPr/>
        </p:nvGraphicFramePr>
        <p:xfrm>
          <a:off x="365202" y="945787"/>
          <a:ext cx="8308536" cy="5217160"/>
        </p:xfrm>
        <a:graphic>
          <a:graphicData uri="http://schemas.openxmlformats.org/drawingml/2006/table">
            <a:tbl>
              <a:tblPr/>
              <a:tblGrid>
                <a:gridCol w="1038567">
                  <a:extLst>
                    <a:ext uri="{9D8B030D-6E8A-4147-A177-3AD203B41FA5}">
                      <a16:colId xmlns:a16="http://schemas.microsoft.com/office/drawing/2014/main" val="3034359882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1729919701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4090357958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2582984874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4043665542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385648608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2896597624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254966967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GRUPO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</a:t>
                      </a:r>
                      <a:r>
                        <a:rPr lang="pt-BR" sz="1000" b="1" i="0" u="none" cap="none" dirty="0" err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Acvumulado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PARTICIPAÇÃO PERCENTUAL (%)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Mensal</a:t>
                      </a: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Mês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mês ano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Var (%)</a:t>
                      </a:r>
                    </a:p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Mês /Mês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282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GRUPO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2024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129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COMBUSTÍVEL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5.921.307.395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3.203.406.598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24,79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3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INDÚSTRIA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4.919.881.043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2.638.559.089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20,42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09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5.032.930.611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2.628.905.429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20,35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83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COMÉRCIO VAREJISTA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4.152.785.139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2.265.567.072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17,53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420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ENERGIA ELÉTRICA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1.346.681.998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727.200.346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5,63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44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OUTROS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966.984.368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582.167.707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4,51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24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PRESTAÇÃO DE SERVIÇO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757.479.033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389.488.423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3,01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846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COMUNICAÇÃO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522.677.840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248.388.615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1,92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785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PRODUÇÃO AGROPECUÁRIA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423.931.299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176.083.903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1,36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781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140.026.775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61.156.082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0,47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3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24.184.685.501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12.920.923.261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100,00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100,00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09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55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- IPVA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7D26DDD-9A79-4372-80E6-C79E9479B7C8}"/>
              </a:ext>
            </a:extLst>
          </p:cNvPr>
          <p:cNvGrpSpPr/>
          <p:nvPr/>
        </p:nvGrpSpPr>
        <p:grpSpPr>
          <a:xfrm>
            <a:off x="365202" y="830262"/>
            <a:ext cx="7411552" cy="4751931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05F19373-9A2A-4EA8-AC4C-33435DCA8275}"/>
              </a:ext>
            </a:extLst>
          </p:cNvPr>
          <p:cNvGraphicFramePr>
            <a:graphicFrameLocks noGrp="1"/>
          </p:cNvGraphicFramePr>
          <p:nvPr/>
        </p:nvGraphicFramePr>
        <p:xfrm>
          <a:off x="8331191" y="1466251"/>
          <a:ext cx="3328359" cy="3058160"/>
        </p:xfrm>
        <a:graphic>
          <a:graphicData uri="http://schemas.openxmlformats.org/drawingml/2006/table">
            <a:tbl>
              <a:tblPr/>
              <a:tblGrid>
                <a:gridCol w="1004398">
                  <a:extLst>
                    <a:ext uri="{9D8B030D-6E8A-4147-A177-3AD203B41FA5}">
                      <a16:colId xmlns:a16="http://schemas.microsoft.com/office/drawing/2014/main" val="236835836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184036945"/>
                    </a:ext>
                  </a:extLst>
                </a:gridCol>
                <a:gridCol w="1235390">
                  <a:extLst>
                    <a:ext uri="{9D8B030D-6E8A-4147-A177-3AD203B41FA5}">
                      <a16:colId xmlns:a16="http://schemas.microsoft.com/office/drawing/2014/main" val="1381786996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7885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480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455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768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39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6808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9736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9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31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- ITCD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7D26DDD-9A79-4372-80E6-C79E9479B7C8}"/>
              </a:ext>
            </a:extLst>
          </p:cNvPr>
          <p:cNvGrpSpPr/>
          <p:nvPr/>
        </p:nvGrpSpPr>
        <p:grpSpPr>
          <a:xfrm>
            <a:off x="365202" y="830262"/>
            <a:ext cx="7411552" cy="4751931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05F19373-9A2A-4EA8-AC4C-33435DCA8275}"/>
              </a:ext>
            </a:extLst>
          </p:cNvPr>
          <p:cNvGraphicFramePr>
            <a:graphicFrameLocks noGrp="1"/>
          </p:cNvGraphicFramePr>
          <p:nvPr/>
        </p:nvGraphicFramePr>
        <p:xfrm>
          <a:off x="8331191" y="1466251"/>
          <a:ext cx="3328359" cy="3058160"/>
        </p:xfrm>
        <a:graphic>
          <a:graphicData uri="http://schemas.openxmlformats.org/drawingml/2006/table">
            <a:tbl>
              <a:tblPr/>
              <a:tblGrid>
                <a:gridCol w="1004398">
                  <a:extLst>
                    <a:ext uri="{9D8B030D-6E8A-4147-A177-3AD203B41FA5}">
                      <a16:colId xmlns:a16="http://schemas.microsoft.com/office/drawing/2014/main" val="236835836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184036945"/>
                    </a:ext>
                  </a:extLst>
                </a:gridCol>
                <a:gridCol w="1235390">
                  <a:extLst>
                    <a:ext uri="{9D8B030D-6E8A-4147-A177-3AD203B41FA5}">
                      <a16:colId xmlns:a16="http://schemas.microsoft.com/office/drawing/2014/main" val="1381786996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7885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480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455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768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39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6808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9736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9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78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- FUNDEINFRA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7D26DDD-9A79-4372-80E6-C79E9479B7C8}"/>
              </a:ext>
            </a:extLst>
          </p:cNvPr>
          <p:cNvGrpSpPr/>
          <p:nvPr/>
        </p:nvGrpSpPr>
        <p:grpSpPr>
          <a:xfrm>
            <a:off x="365202" y="830262"/>
            <a:ext cx="7411552" cy="4751931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05F19373-9A2A-4EA8-AC4C-33435DCA8275}"/>
              </a:ext>
            </a:extLst>
          </p:cNvPr>
          <p:cNvGraphicFramePr>
            <a:graphicFrameLocks noGrp="1"/>
          </p:cNvGraphicFramePr>
          <p:nvPr/>
        </p:nvGraphicFramePr>
        <p:xfrm>
          <a:off x="8331191" y="1466251"/>
          <a:ext cx="3328359" cy="3058160"/>
        </p:xfrm>
        <a:graphic>
          <a:graphicData uri="http://schemas.openxmlformats.org/drawingml/2006/table">
            <a:tbl>
              <a:tblPr/>
              <a:tblGrid>
                <a:gridCol w="1004398">
                  <a:extLst>
                    <a:ext uri="{9D8B030D-6E8A-4147-A177-3AD203B41FA5}">
                      <a16:colId xmlns:a16="http://schemas.microsoft.com/office/drawing/2014/main" val="236835836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184036945"/>
                    </a:ext>
                  </a:extLst>
                </a:gridCol>
                <a:gridCol w="1235390">
                  <a:extLst>
                    <a:ext uri="{9D8B030D-6E8A-4147-A177-3AD203B41FA5}">
                      <a16:colId xmlns:a16="http://schemas.microsoft.com/office/drawing/2014/main" val="1381786996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7885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480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455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768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39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6808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9736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9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739432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834</Words>
  <Application>Microsoft Office PowerPoint</Application>
  <PresentationFormat>Widescreen</PresentationFormat>
  <Paragraphs>442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Microsoft JhengHei</vt:lpstr>
      <vt:lpstr>Microsoft YaHei</vt:lpstr>
      <vt:lpstr>20</vt:lpstr>
      <vt:lpstr>Arial</vt:lpstr>
      <vt:lpstr>Calibri</vt:lpstr>
      <vt:lpstr>RRF_template_01</vt:lpstr>
      <vt:lpstr>Acompanhamento Receitas</vt:lpstr>
      <vt:lpstr>Receitas Tributárias</vt:lpstr>
      <vt:lpstr>Receitas Tributárias</vt:lpstr>
      <vt:lpstr>Receitas Tributárias</vt:lpstr>
      <vt:lpstr>Receitas totais</vt:lpstr>
      <vt:lpstr>Receitas totais</vt:lpstr>
      <vt:lpstr>Receitas Tributárias</vt:lpstr>
      <vt:lpstr>Receitas Tributárias</vt:lpstr>
      <vt:lpstr>Receitas Tributárias</vt:lpstr>
      <vt:lpstr>Receitas Tributárias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Raphael Maciel de Lima</cp:lastModifiedBy>
  <cp:revision>18</cp:revision>
  <dcterms:created xsi:type="dcterms:W3CDTF">2024-06-04T13:29:54Z</dcterms:created>
  <dcterms:modified xsi:type="dcterms:W3CDTF">2024-06-24T18:15:50Z</dcterms:modified>
</cp:coreProperties>
</file>