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C"/>
    <a:srgbClr val="003774"/>
    <a:srgbClr val="00579E"/>
    <a:srgbClr val="002E23"/>
    <a:srgbClr val="FFFFFF"/>
    <a:srgbClr val="AC9A63"/>
    <a:srgbClr val="003930"/>
    <a:srgbClr val="008666"/>
    <a:srgbClr val="002E6B"/>
    <a:srgbClr val="004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B2E6583-5007-AB0E-57ED-7ACFC3B011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C358624-DBA9-2BBE-C4D9-4184583EB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F358C70-32DC-AC4A-1653-A1444CA786A6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8B1DFFF-4A23-7C5D-7561-19319635BB05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gradFill flip="none" rotWithShape="1">
            <a:gsLst>
              <a:gs pos="0">
                <a:srgbClr val="003774"/>
              </a:gs>
              <a:gs pos="21000">
                <a:srgbClr val="00579E"/>
              </a:gs>
              <a:gs pos="100000">
                <a:srgbClr val="009E3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7" y="113777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41306" y="489023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241306" y="896145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004E66-2BB0-4185-66C9-96C9EBCA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 anchor="t" anchorCtr="0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8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28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13/08/2024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13/08/2024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13/08/2024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19/08/2024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Cenários da Receita Orçamentária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10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988000"/>
                <a:gridCol w="864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144000">
                <a:tc rowSpan="3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Previsões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x Realizado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Acum24/Acum23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Cenário atual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 vMerge="true"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LOA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(2024)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Até agosto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2024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(R$)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Dif. (%)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40.622,72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43.323,33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27.791,98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25.394,74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26.149,47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-1.642,51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754,73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1.1. IMPOSTOS, TAXAS E CONTRIBUIÇÕES DE MELHORIA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23.444,62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25.024,12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15.916,86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13.878,12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15.266,16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-650,71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1.388,04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15.331,23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16.866,88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11.009,40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9.298,96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10.903,73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-105,68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1.604,76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1.298,41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1.343,77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737,60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596,11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-147,44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902,87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974,44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683,47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475,90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-143,58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IRRF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2.633,38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2.692,34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1.618,53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1.526,66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1.500,83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-117,71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-25,84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receitas tributárias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3.278,73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3.146,69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1.931,85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1.772,92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1.795,55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-136,30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1.2. CONTRIBUIÇÕES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1.767,87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1.739,59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1.074,14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1.053,05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-58,23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1.3. RECEITA PATRIMONIAL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1.397,43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2.074,40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1.399,40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1.304,29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1.4. RECEITA AGROPECUÁRIA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124,7 %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1.5. RECEITA INDUSTRIAL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1.6. RECEITA DE SERVIÇOS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146,78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803,68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115,24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-31,53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-688,44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-85,7 %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1.7.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9.719,83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10.029,29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6.584,12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5.830,77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6.016,43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-567,68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185,66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Cota-Parte do FPE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4.261,89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4.383,92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2.941,45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2.642,08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2.739,70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97,62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da LC 61/1989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104,25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65,91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68,51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3.728,4 %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Transferências do FUNDEB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3.630,95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3.925,63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2.542,20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2.171,81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2.238,17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66,36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Outras Transferências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1.732,52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1.615,49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1.034,55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1.015,09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970,05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-64,50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-45,04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1.9. OUTRAS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4.046,06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4.221,26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2.670,52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2.522,33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2.431,04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-239,48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-91,29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Contribuições ao PROTEGE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973,59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951,55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567,30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545,74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-70,83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Contribuição PROTEGE - Lei 20.367/2018 - Art. 3º, I e II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568,95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569,24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373,49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336,68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-33,43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1.138,83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825,58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647,10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620,50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-113,99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Demais Receitas Correntes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1.364,69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1.874,90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1.033,37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920,61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-112,76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36,75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123,86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295,76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155,33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88,50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142,91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54,41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61,5 %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2.1. OPERAÇÕES DE CRÉDITO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2.2. ALIENAÇÃO DE BENS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64,13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1.513,1 %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AMORTIZAÇÃO DE EMPRÉSTIMOS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9,79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-24,9 %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2.3. TRANSFERENCIAS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94,96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200,61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81,65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74,67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71,49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-10,16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-12,4 %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2.4. OUTRAS RECEITAS DE CAPITAL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0,3 %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 TOTAL LÍQUIDA (EXCETO INTRAORÇAMENTÁRIA)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40.746,57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43.619,09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25.483,25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-5,9 %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809,14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3,2 %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1016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Receitas Intraorçamentárias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1.409,57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1.475,38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919,98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971,57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945,54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25,56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2,8 %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-26,04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-2,7 %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RECEITA TOTAL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42.156,18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45.094,49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28.867,31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26.454,82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27.237,92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-1.629,39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-5,6 %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783,10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3,0 %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669280" y="685800"/>
            <a:ext cx="5944514" cy="183794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4.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Cota-Parte do FPE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12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-12,73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-32,16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-44,89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1.929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-54,67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41,37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-42,28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2.642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-201,76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85308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363593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874102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384610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7863942" y="189511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0"/>
            <p:cNvSpPr/>
            <p:nvPr/>
          </p:nvSpPr>
          <p:spPr>
            <a:xfrm>
              <a:off x="8047811" y="1973513"/>
              <a:ext cx="3677370" cy="2209186"/>
            </a:xfrm>
            <a:custGeom>
              <a:avLst/>
              <a:pathLst>
                <a:path w="3677370" h="2209186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  <a:lnTo>
                    <a:pt x="3677370" y="446345"/>
                  </a:lnTo>
                  <a:lnTo>
                    <a:pt x="3348054" y="632541"/>
                  </a:lnTo>
                  <a:lnTo>
                    <a:pt x="3007760" y="806832"/>
                  </a:lnTo>
                  <a:lnTo>
                    <a:pt x="2678443" y="946762"/>
                  </a:lnTo>
                  <a:lnTo>
                    <a:pt x="2338149" y="1078987"/>
                  </a:lnTo>
                  <a:lnTo>
                    <a:pt x="1997855" y="1229097"/>
                  </a:lnTo>
                  <a:lnTo>
                    <a:pt x="1668538" y="1362996"/>
                  </a:lnTo>
                  <a:lnTo>
                    <a:pt x="1328244" y="1523144"/>
                  </a:lnTo>
                  <a:lnTo>
                    <a:pt x="998927" y="1692994"/>
                  </a:lnTo>
                  <a:lnTo>
                    <a:pt x="658633" y="1849510"/>
                  </a:lnTo>
                  <a:lnTo>
                    <a:pt x="340294" y="1990924"/>
                  </a:lnTo>
                  <a:lnTo>
                    <a:pt x="0" y="220918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1973513"/>
              <a:ext cx="3677370" cy="2172072"/>
            </a:xfrm>
            <a:custGeom>
              <a:avLst/>
              <a:pathLst>
                <a:path w="3677370" h="2172072">
                  <a:moveTo>
                    <a:pt x="0" y="2172072"/>
                  </a:moveTo>
                  <a:lnTo>
                    <a:pt x="340294" y="1903142"/>
                  </a:lnTo>
                  <a:lnTo>
                    <a:pt x="658633" y="1728900"/>
                  </a:lnTo>
                  <a:lnTo>
                    <a:pt x="998927" y="1536050"/>
                  </a:lnTo>
                  <a:lnTo>
                    <a:pt x="1328244" y="1326771"/>
                  </a:lnTo>
                  <a:lnTo>
                    <a:pt x="1668538" y="1129445"/>
                  </a:lnTo>
                  <a:lnTo>
                    <a:pt x="1997855" y="964462"/>
                  </a:lnTo>
                  <a:lnTo>
                    <a:pt x="2338149" y="779506"/>
                  </a:lnTo>
                  <a:lnTo>
                    <a:pt x="2678443" y="616586"/>
                  </a:lnTo>
                  <a:lnTo>
                    <a:pt x="3007760" y="444171"/>
                  </a:lnTo>
                  <a:lnTo>
                    <a:pt x="3348054" y="229421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419858"/>
              <a:ext cx="3677370" cy="1762841"/>
            </a:xfrm>
            <a:custGeom>
              <a:avLst/>
              <a:pathLst>
                <a:path w="3677370" h="1762841">
                  <a:moveTo>
                    <a:pt x="3677370" y="0"/>
                  </a:moveTo>
                  <a:lnTo>
                    <a:pt x="3348054" y="186196"/>
                  </a:lnTo>
                  <a:lnTo>
                    <a:pt x="3007760" y="360487"/>
                  </a:lnTo>
                  <a:lnTo>
                    <a:pt x="2678443" y="500417"/>
                  </a:lnTo>
                  <a:lnTo>
                    <a:pt x="2338149" y="632642"/>
                  </a:lnTo>
                  <a:lnTo>
                    <a:pt x="1997855" y="782752"/>
                  </a:lnTo>
                  <a:lnTo>
                    <a:pt x="1668538" y="916651"/>
                  </a:lnTo>
                  <a:lnTo>
                    <a:pt x="1328244" y="1076799"/>
                  </a:lnTo>
                  <a:lnTo>
                    <a:pt x="998927" y="1246649"/>
                  </a:lnTo>
                  <a:lnTo>
                    <a:pt x="658633" y="1403165"/>
                  </a:lnTo>
                  <a:lnTo>
                    <a:pt x="340294" y="1544579"/>
                  </a:lnTo>
                  <a:lnTo>
                    <a:pt x="0" y="1762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196686"/>
              <a:ext cx="3677370" cy="1967457"/>
            </a:xfrm>
            <a:custGeom>
              <a:avLst/>
              <a:pathLst>
                <a:path w="3677370" h="1967457">
                  <a:moveTo>
                    <a:pt x="0" y="1967457"/>
                  </a:moveTo>
                  <a:lnTo>
                    <a:pt x="340294" y="1723860"/>
                  </a:lnTo>
                  <a:lnTo>
                    <a:pt x="658633" y="1566033"/>
                  </a:lnTo>
                  <a:lnTo>
                    <a:pt x="998927" y="1391349"/>
                  </a:lnTo>
                  <a:lnTo>
                    <a:pt x="1328244" y="1201785"/>
                  </a:lnTo>
                  <a:lnTo>
                    <a:pt x="1668538" y="1023048"/>
                  </a:lnTo>
                  <a:lnTo>
                    <a:pt x="1997855" y="873607"/>
                  </a:lnTo>
                  <a:lnTo>
                    <a:pt x="2338149" y="706074"/>
                  </a:lnTo>
                  <a:lnTo>
                    <a:pt x="2678443" y="558501"/>
                  </a:lnTo>
                  <a:lnTo>
                    <a:pt x="3007760" y="402329"/>
                  </a:lnTo>
                  <a:lnTo>
                    <a:pt x="3348054" y="207808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2461767"/>
              <a:ext cx="3677370" cy="1718926"/>
            </a:xfrm>
            <a:custGeom>
              <a:avLst/>
              <a:pathLst>
                <a:path w="3677370" h="1718926">
                  <a:moveTo>
                    <a:pt x="0" y="1718926"/>
                  </a:moveTo>
                  <a:lnTo>
                    <a:pt x="340294" y="1493936"/>
                  </a:lnTo>
                  <a:lnTo>
                    <a:pt x="658633" y="1358776"/>
                  </a:lnTo>
                  <a:lnTo>
                    <a:pt x="998927" y="1203133"/>
                  </a:lnTo>
                  <a:lnTo>
                    <a:pt x="1328244" y="1007077"/>
                  </a:lnTo>
                  <a:lnTo>
                    <a:pt x="1668538" y="845897"/>
                  </a:lnTo>
                  <a:lnTo>
                    <a:pt x="1997855" y="725567"/>
                  </a:lnTo>
                  <a:lnTo>
                    <a:pt x="2338149" y="587534"/>
                  </a:lnTo>
                  <a:lnTo>
                    <a:pt x="2678443" y="466603"/>
                  </a:lnTo>
                  <a:lnTo>
                    <a:pt x="3007760" y="360885"/>
                  </a:lnTo>
                  <a:lnTo>
                    <a:pt x="3348054" y="188737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8047811" y="3001518"/>
              <a:ext cx="2338149" cy="1162624"/>
            </a:xfrm>
            <a:custGeom>
              <a:avLst/>
              <a:pathLst>
                <a:path w="2338149" h="1162624">
                  <a:moveTo>
                    <a:pt x="0" y="1162624"/>
                  </a:moveTo>
                  <a:lnTo>
                    <a:pt x="340294" y="919028"/>
                  </a:lnTo>
                  <a:lnTo>
                    <a:pt x="658633" y="767432"/>
                  </a:lnTo>
                  <a:lnTo>
                    <a:pt x="998927" y="608491"/>
                  </a:lnTo>
                  <a:lnTo>
                    <a:pt x="1328244" y="423713"/>
                  </a:lnTo>
                  <a:lnTo>
                    <a:pt x="1668538" y="224727"/>
                  </a:lnTo>
                  <a:lnTo>
                    <a:pt x="1997855" y="95981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16"/>
            <p:cNvSpPr/>
            <p:nvPr/>
          </p:nvSpPr>
          <p:spPr>
            <a:xfrm>
              <a:off x="7911656" y="3859874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7957376" y="393821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365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251950" y="3616277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1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297670" y="3694672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862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540145" y="3464682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585865" y="3544400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1172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8880439" y="330574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8926159" y="338413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1497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209756" y="3120962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255476" y="3199357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1874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550050" y="2921976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595770" y="3000371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2281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9879367" y="2793230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9925087" y="2871625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2544</a:t>
              </a:r>
            </a:p>
          </p:txBody>
        </p:sp>
        <p:sp>
          <p:nvSpPr>
            <p:cNvPr id="36" name="pg30"/>
            <p:cNvSpPr/>
            <p:nvPr/>
          </p:nvSpPr>
          <p:spPr>
            <a:xfrm>
              <a:off x="10219661" y="2697249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1"/>
            <p:cNvSpPr/>
            <p:nvPr/>
          </p:nvSpPr>
          <p:spPr>
            <a:xfrm>
              <a:off x="10265381" y="2775644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2740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809091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3319599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82856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1" name="tx35"/>
            <p:cNvSpPr/>
            <p:nvPr/>
          </p:nvSpPr>
          <p:spPr>
            <a:xfrm>
              <a:off x="7652187" y="2340974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2" name="tx36"/>
            <p:cNvSpPr/>
            <p:nvPr/>
          </p:nvSpPr>
          <p:spPr>
            <a:xfrm>
              <a:off x="7652187" y="1849994"/>
              <a:ext cx="149125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5B</a:t>
              </a:r>
            </a:p>
          </p:txBody>
        </p:sp>
        <p:sp>
          <p:nvSpPr>
            <p:cNvPr id="43" name="pl37"/>
            <p:cNvSpPr/>
            <p:nvPr/>
          </p:nvSpPr>
          <p:spPr>
            <a:xfrm>
              <a:off x="7829148" y="3853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3363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7829148" y="28741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7829148" y="2384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7829148" y="1895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5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6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7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1" name="tx55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62" name="rc56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57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1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65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5" name="tx69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6" name="tx70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7" name="tx71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8" name="tx72"/>
            <p:cNvSpPr/>
            <p:nvPr/>
          </p:nvSpPr>
          <p:spPr>
            <a:xfrm>
              <a:off x="9113989" y="1619604"/>
              <a:ext cx="1545014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Cota-Parte do FPE</a:t>
              </a:r>
            </a:p>
          </p:txBody>
        </p:sp>
      </p:grpSp>
      <p:sp>
        <p:nvSpPr>
          <p:cNvPr id="79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Transferências Correntes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Transferências do FUNDEB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936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  <a:gridCol w="72000"/>
                <a:gridCol w="720000"/>
                <a:gridCol w="720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-23,31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1.189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1.214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-1,88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-25,20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-21,04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-46,23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-13,03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-59,27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-96,54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2.238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-207,50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-304,03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2.463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863942" y="3785791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863942" y="3252944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863942" y="2720096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7863942" y="2187249"/>
              <a:ext cx="4045108" cy="0"/>
            </a:xfrm>
            <a:custGeom>
              <a:avLst/>
              <a:pathLst>
                <a:path w="4045108" h="0">
                  <a:moveTo>
                    <a:pt x="0" y="0"/>
                  </a:moveTo>
                  <a:lnTo>
                    <a:pt x="4045108" y="0"/>
                  </a:lnTo>
                  <a:lnTo>
                    <a:pt x="404510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9"/>
            <p:cNvSpPr/>
            <p:nvPr/>
          </p:nvSpPr>
          <p:spPr>
            <a:xfrm>
              <a:off x="8047811" y="1973513"/>
              <a:ext cx="3677370" cy="2205156"/>
            </a:xfrm>
            <a:custGeom>
              <a:avLst/>
              <a:pathLst>
                <a:path w="3677370" h="220515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  <a:lnTo>
                    <a:pt x="3677370" y="506729"/>
                  </a:lnTo>
                  <a:lnTo>
                    <a:pt x="3348054" y="669590"/>
                  </a:lnTo>
                  <a:lnTo>
                    <a:pt x="3007760" y="830180"/>
                  </a:lnTo>
                  <a:lnTo>
                    <a:pt x="2678443" y="998354"/>
                  </a:lnTo>
                  <a:lnTo>
                    <a:pt x="2338149" y="1154596"/>
                  </a:lnTo>
                  <a:lnTo>
                    <a:pt x="1997855" y="1313021"/>
                  </a:lnTo>
                  <a:lnTo>
                    <a:pt x="1668538" y="1466930"/>
                  </a:lnTo>
                  <a:lnTo>
                    <a:pt x="1328244" y="1623226"/>
                  </a:lnTo>
                  <a:lnTo>
                    <a:pt x="998927" y="1776715"/>
                  </a:lnTo>
                  <a:lnTo>
                    <a:pt x="658633" y="1919050"/>
                  </a:lnTo>
                  <a:lnTo>
                    <a:pt x="340294" y="2056802"/>
                  </a:lnTo>
                  <a:lnTo>
                    <a:pt x="0" y="2205156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047811" y="1973513"/>
              <a:ext cx="3677370" cy="2166576"/>
            </a:xfrm>
            <a:custGeom>
              <a:avLst/>
              <a:pathLst>
                <a:path w="3677370" h="2166576">
                  <a:moveTo>
                    <a:pt x="0" y="2166576"/>
                  </a:moveTo>
                  <a:lnTo>
                    <a:pt x="340294" y="1977330"/>
                  </a:lnTo>
                  <a:lnTo>
                    <a:pt x="658633" y="1801608"/>
                  </a:lnTo>
                  <a:lnTo>
                    <a:pt x="998927" y="1620040"/>
                  </a:lnTo>
                  <a:lnTo>
                    <a:pt x="1328244" y="1424244"/>
                  </a:lnTo>
                  <a:lnTo>
                    <a:pt x="1668538" y="1224868"/>
                  </a:lnTo>
                  <a:lnTo>
                    <a:pt x="1997855" y="1028535"/>
                  </a:lnTo>
                  <a:lnTo>
                    <a:pt x="2338149" y="826443"/>
                  </a:lnTo>
                  <a:lnTo>
                    <a:pt x="2678443" y="627134"/>
                  </a:lnTo>
                  <a:lnTo>
                    <a:pt x="3007760" y="412605"/>
                  </a:lnTo>
                  <a:lnTo>
                    <a:pt x="3348054" y="207752"/>
                  </a:lnTo>
                  <a:lnTo>
                    <a:pt x="367737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047811" y="2480242"/>
              <a:ext cx="3677370" cy="1698427"/>
            </a:xfrm>
            <a:custGeom>
              <a:avLst/>
              <a:pathLst>
                <a:path w="3677370" h="1698427">
                  <a:moveTo>
                    <a:pt x="3677370" y="0"/>
                  </a:moveTo>
                  <a:lnTo>
                    <a:pt x="3348054" y="162861"/>
                  </a:lnTo>
                  <a:lnTo>
                    <a:pt x="3007760" y="323451"/>
                  </a:lnTo>
                  <a:lnTo>
                    <a:pt x="2678443" y="491625"/>
                  </a:lnTo>
                  <a:lnTo>
                    <a:pt x="2338149" y="647867"/>
                  </a:lnTo>
                  <a:lnTo>
                    <a:pt x="1997855" y="806292"/>
                  </a:lnTo>
                  <a:lnTo>
                    <a:pt x="1668538" y="960201"/>
                  </a:lnTo>
                  <a:lnTo>
                    <a:pt x="1328244" y="1116497"/>
                  </a:lnTo>
                  <a:lnTo>
                    <a:pt x="998927" y="1269985"/>
                  </a:lnTo>
                  <a:lnTo>
                    <a:pt x="658633" y="1412320"/>
                  </a:lnTo>
                  <a:lnTo>
                    <a:pt x="340294" y="1550073"/>
                  </a:lnTo>
                  <a:lnTo>
                    <a:pt x="0" y="16984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047811" y="2226878"/>
              <a:ext cx="3677370" cy="1932502"/>
            </a:xfrm>
            <a:custGeom>
              <a:avLst/>
              <a:pathLst>
                <a:path w="3677370" h="1932502">
                  <a:moveTo>
                    <a:pt x="0" y="1932502"/>
                  </a:moveTo>
                  <a:lnTo>
                    <a:pt x="340294" y="1763701"/>
                  </a:lnTo>
                  <a:lnTo>
                    <a:pt x="658633" y="1606964"/>
                  </a:lnTo>
                  <a:lnTo>
                    <a:pt x="998927" y="1445013"/>
                  </a:lnTo>
                  <a:lnTo>
                    <a:pt x="1328244" y="1270370"/>
                  </a:lnTo>
                  <a:lnTo>
                    <a:pt x="1668538" y="1092534"/>
                  </a:lnTo>
                  <a:lnTo>
                    <a:pt x="1997855" y="917413"/>
                  </a:lnTo>
                  <a:lnTo>
                    <a:pt x="2338149" y="737155"/>
                  </a:lnTo>
                  <a:lnTo>
                    <a:pt x="2678443" y="559380"/>
                  </a:lnTo>
                  <a:lnTo>
                    <a:pt x="3007760" y="368028"/>
                  </a:lnTo>
                  <a:lnTo>
                    <a:pt x="3348054" y="185306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047811" y="2437830"/>
              <a:ext cx="3677370" cy="1744870"/>
            </a:xfrm>
            <a:custGeom>
              <a:avLst/>
              <a:pathLst>
                <a:path w="3677370" h="1744870">
                  <a:moveTo>
                    <a:pt x="0" y="1744870"/>
                  </a:moveTo>
                  <a:lnTo>
                    <a:pt x="340294" y="1591346"/>
                  </a:lnTo>
                  <a:lnTo>
                    <a:pt x="658633" y="1455208"/>
                  </a:lnTo>
                  <a:lnTo>
                    <a:pt x="998927" y="1314656"/>
                  </a:lnTo>
                  <a:lnTo>
                    <a:pt x="1328244" y="1166879"/>
                  </a:lnTo>
                  <a:lnTo>
                    <a:pt x="1668538" y="1014766"/>
                  </a:lnTo>
                  <a:lnTo>
                    <a:pt x="1997855" y="880077"/>
                  </a:lnTo>
                  <a:lnTo>
                    <a:pt x="2338149" y="723563"/>
                  </a:lnTo>
                  <a:lnTo>
                    <a:pt x="2678443" y="568568"/>
                  </a:lnTo>
                  <a:lnTo>
                    <a:pt x="3007760" y="379707"/>
                  </a:lnTo>
                  <a:lnTo>
                    <a:pt x="3348054" y="211704"/>
                  </a:lnTo>
                  <a:lnTo>
                    <a:pt x="3677370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8047811" y="3126037"/>
              <a:ext cx="2338149" cy="1033342"/>
            </a:xfrm>
            <a:custGeom>
              <a:avLst/>
              <a:pathLst>
                <a:path w="2338149" h="1033342">
                  <a:moveTo>
                    <a:pt x="0" y="1033342"/>
                  </a:moveTo>
                  <a:lnTo>
                    <a:pt x="340294" y="860070"/>
                  </a:lnTo>
                  <a:lnTo>
                    <a:pt x="658633" y="720228"/>
                  </a:lnTo>
                  <a:lnTo>
                    <a:pt x="998927" y="559280"/>
                  </a:lnTo>
                  <a:lnTo>
                    <a:pt x="1328244" y="395847"/>
                  </a:lnTo>
                  <a:lnTo>
                    <a:pt x="1668538" y="224955"/>
                  </a:lnTo>
                  <a:lnTo>
                    <a:pt x="1997855" y="69693"/>
                  </a:lnTo>
                  <a:lnTo>
                    <a:pt x="2338149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5"/>
            <p:cNvSpPr/>
            <p:nvPr/>
          </p:nvSpPr>
          <p:spPr>
            <a:xfrm>
              <a:off x="7911656" y="3855110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6"/>
            <p:cNvSpPr/>
            <p:nvPr/>
          </p:nvSpPr>
          <p:spPr>
            <a:xfrm>
              <a:off x="7957376" y="393350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299</a:t>
              </a:r>
            </a:p>
          </p:txBody>
        </p:sp>
        <p:sp>
          <p:nvSpPr>
            <p:cNvPr id="23" name="pg17"/>
            <p:cNvSpPr/>
            <p:nvPr/>
          </p:nvSpPr>
          <p:spPr>
            <a:xfrm>
              <a:off x="8251950" y="3681838"/>
              <a:ext cx="272309" cy="169038"/>
            </a:xfrm>
            <a:custGeom>
              <a:avLst/>
              <a:pathLst>
                <a:path w="272309" h="169038">
                  <a:moveTo>
                    <a:pt x="27432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8"/>
            <p:cNvSpPr/>
            <p:nvPr/>
          </p:nvSpPr>
          <p:spPr>
            <a:xfrm>
              <a:off x="8297670" y="376023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624</a:t>
              </a:r>
            </a:p>
          </p:txBody>
        </p:sp>
        <p:sp>
          <p:nvSpPr>
            <p:cNvPr id="25" name="pg19"/>
            <p:cNvSpPr/>
            <p:nvPr/>
          </p:nvSpPr>
          <p:spPr>
            <a:xfrm>
              <a:off x="8570290" y="3541996"/>
              <a:ext cx="272309" cy="169038"/>
            </a:xfrm>
            <a:custGeom>
              <a:avLst/>
              <a:pathLst>
                <a:path w="272309" h="169038">
                  <a:moveTo>
                    <a:pt x="27431" y="169038"/>
                  </a:moveTo>
                  <a:lnTo>
                    <a:pt x="244877" y="169038"/>
                  </a:lnTo>
                  <a:lnTo>
                    <a:pt x="243772" y="169016"/>
                  </a:lnTo>
                  <a:lnTo>
                    <a:pt x="248183" y="168838"/>
                  </a:lnTo>
                  <a:lnTo>
                    <a:pt x="252509" y="167955"/>
                  </a:lnTo>
                  <a:lnTo>
                    <a:pt x="256636" y="166389"/>
                  </a:lnTo>
                  <a:lnTo>
                    <a:pt x="260460" y="164182"/>
                  </a:lnTo>
                  <a:lnTo>
                    <a:pt x="263879" y="161390"/>
                  </a:lnTo>
                  <a:lnTo>
                    <a:pt x="266807" y="158086"/>
                  </a:lnTo>
                  <a:lnTo>
                    <a:pt x="269166" y="154354"/>
                  </a:lnTo>
                  <a:lnTo>
                    <a:pt x="270897" y="150293"/>
                  </a:lnTo>
                  <a:lnTo>
                    <a:pt x="271953" y="146006"/>
                  </a:lnTo>
                  <a:lnTo>
                    <a:pt x="272309" y="141606"/>
                  </a:lnTo>
                  <a:lnTo>
                    <a:pt x="272309" y="27432"/>
                  </a:lnTo>
                  <a:lnTo>
                    <a:pt x="271953" y="23031"/>
                  </a:lnTo>
                  <a:lnTo>
                    <a:pt x="270897" y="18745"/>
                  </a:lnTo>
                  <a:lnTo>
                    <a:pt x="269166" y="14683"/>
                  </a:lnTo>
                  <a:lnTo>
                    <a:pt x="266807" y="10952"/>
                  </a:lnTo>
                  <a:lnTo>
                    <a:pt x="263879" y="7647"/>
                  </a:lnTo>
                  <a:lnTo>
                    <a:pt x="260460" y="4855"/>
                  </a:lnTo>
                  <a:lnTo>
                    <a:pt x="256636" y="2648"/>
                  </a:lnTo>
                  <a:lnTo>
                    <a:pt x="252509" y="1083"/>
                  </a:lnTo>
                  <a:lnTo>
                    <a:pt x="248183" y="200"/>
                  </a:lnTo>
                  <a:lnTo>
                    <a:pt x="24487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0"/>
            <p:cNvSpPr/>
            <p:nvPr/>
          </p:nvSpPr>
          <p:spPr>
            <a:xfrm>
              <a:off x="8616010" y="362039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887</a:t>
              </a:r>
            </a:p>
          </p:txBody>
        </p:sp>
        <p:sp>
          <p:nvSpPr>
            <p:cNvPr id="27" name="pg21"/>
            <p:cNvSpPr/>
            <p:nvPr/>
          </p:nvSpPr>
          <p:spPr>
            <a:xfrm>
              <a:off x="8880439" y="3381048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2"/>
            <p:cNvSpPr/>
            <p:nvPr/>
          </p:nvSpPr>
          <p:spPr>
            <a:xfrm>
              <a:off x="8926159" y="345944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1189</a:t>
              </a:r>
            </a:p>
          </p:txBody>
        </p:sp>
        <p:sp>
          <p:nvSpPr>
            <p:cNvPr id="29" name="pg23"/>
            <p:cNvSpPr/>
            <p:nvPr/>
          </p:nvSpPr>
          <p:spPr>
            <a:xfrm>
              <a:off x="9209756" y="3217615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4"/>
            <p:cNvSpPr/>
            <p:nvPr/>
          </p:nvSpPr>
          <p:spPr>
            <a:xfrm>
              <a:off x="9255476" y="3296010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1495</a:t>
              </a:r>
            </a:p>
          </p:txBody>
        </p:sp>
        <p:sp>
          <p:nvSpPr>
            <p:cNvPr id="31" name="pg25"/>
            <p:cNvSpPr/>
            <p:nvPr/>
          </p:nvSpPr>
          <p:spPr>
            <a:xfrm>
              <a:off x="9550050" y="3046723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6"/>
            <p:cNvSpPr/>
            <p:nvPr/>
          </p:nvSpPr>
          <p:spPr>
            <a:xfrm>
              <a:off x="9595770" y="3125118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1816</a:t>
              </a:r>
            </a:p>
          </p:txBody>
        </p:sp>
        <p:sp>
          <p:nvSpPr>
            <p:cNvPr id="33" name="pg27"/>
            <p:cNvSpPr/>
            <p:nvPr/>
          </p:nvSpPr>
          <p:spPr>
            <a:xfrm>
              <a:off x="9879367" y="2891461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1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9925087" y="2969856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2107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219661" y="2821767"/>
              <a:ext cx="332598" cy="169038"/>
            </a:xfrm>
            <a:custGeom>
              <a:avLst/>
              <a:pathLst>
                <a:path w="332598" h="169038">
                  <a:moveTo>
                    <a:pt x="27431" y="169038"/>
                  </a:moveTo>
                  <a:lnTo>
                    <a:pt x="305166" y="169038"/>
                  </a:lnTo>
                  <a:lnTo>
                    <a:pt x="304062" y="169016"/>
                  </a:lnTo>
                  <a:lnTo>
                    <a:pt x="308473" y="168838"/>
                  </a:lnTo>
                  <a:lnTo>
                    <a:pt x="312798" y="167955"/>
                  </a:lnTo>
                  <a:lnTo>
                    <a:pt x="316926" y="166389"/>
                  </a:lnTo>
                  <a:lnTo>
                    <a:pt x="320749" y="164182"/>
                  </a:lnTo>
                  <a:lnTo>
                    <a:pt x="324169" y="161390"/>
                  </a:lnTo>
                  <a:lnTo>
                    <a:pt x="327097" y="158086"/>
                  </a:lnTo>
                  <a:lnTo>
                    <a:pt x="329456" y="154354"/>
                  </a:lnTo>
                  <a:lnTo>
                    <a:pt x="331187" y="150293"/>
                  </a:lnTo>
                  <a:lnTo>
                    <a:pt x="332243" y="146006"/>
                  </a:lnTo>
                  <a:lnTo>
                    <a:pt x="332598" y="141606"/>
                  </a:lnTo>
                  <a:lnTo>
                    <a:pt x="332598" y="27432"/>
                  </a:lnTo>
                  <a:lnTo>
                    <a:pt x="332243" y="23031"/>
                  </a:lnTo>
                  <a:lnTo>
                    <a:pt x="331187" y="18745"/>
                  </a:lnTo>
                  <a:lnTo>
                    <a:pt x="329456" y="14683"/>
                  </a:lnTo>
                  <a:lnTo>
                    <a:pt x="327097" y="10952"/>
                  </a:lnTo>
                  <a:lnTo>
                    <a:pt x="324169" y="7647"/>
                  </a:lnTo>
                  <a:lnTo>
                    <a:pt x="320749" y="4855"/>
                  </a:lnTo>
                  <a:lnTo>
                    <a:pt x="316926" y="2648"/>
                  </a:lnTo>
                  <a:lnTo>
                    <a:pt x="312798" y="1083"/>
                  </a:lnTo>
                  <a:lnTo>
                    <a:pt x="308473" y="200"/>
                  </a:lnTo>
                  <a:lnTo>
                    <a:pt x="305166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265381" y="2900110"/>
              <a:ext cx="24115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2238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741798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3208950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39" name="tx33"/>
            <p:cNvSpPr/>
            <p:nvPr/>
          </p:nvSpPr>
          <p:spPr>
            <a:xfrm>
              <a:off x="7652187" y="2674555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40" name="tx34"/>
            <p:cNvSpPr/>
            <p:nvPr/>
          </p:nvSpPr>
          <p:spPr>
            <a:xfrm>
              <a:off x="7652187" y="2143612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41" name="pl35"/>
            <p:cNvSpPr/>
            <p:nvPr/>
          </p:nvSpPr>
          <p:spPr>
            <a:xfrm>
              <a:off x="7829148" y="37857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7829148" y="3252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7829148" y="2720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7829148" y="21872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8388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904673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9716349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2"/>
            <p:cNvSpPr/>
            <p:nvPr/>
          </p:nvSpPr>
          <p:spPr>
            <a:xfrm>
              <a:off x="10385960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3"/>
            <p:cNvSpPr/>
            <p:nvPr/>
          </p:nvSpPr>
          <p:spPr>
            <a:xfrm>
              <a:off x="1105557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4"/>
            <p:cNvSpPr/>
            <p:nvPr/>
          </p:nvSpPr>
          <p:spPr>
            <a:xfrm>
              <a:off x="11725182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5"/>
            <p:cNvSpPr/>
            <p:nvPr/>
          </p:nvSpPr>
          <p:spPr>
            <a:xfrm>
              <a:off x="830678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895863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9635000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10284251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970828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11626896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9844155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8" name="tx52"/>
            <p:cNvSpPr/>
            <p:nvPr/>
          </p:nvSpPr>
          <p:spPr>
            <a:xfrm rot="-5400000">
              <a:off x="7013931" y="3010687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9" name="rc53"/>
            <p:cNvSpPr/>
            <p:nvPr/>
          </p:nvSpPr>
          <p:spPr>
            <a:xfrm>
              <a:off x="7951778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4"/>
            <p:cNvSpPr/>
            <p:nvPr/>
          </p:nvSpPr>
          <p:spPr>
            <a:xfrm>
              <a:off x="8097283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pl55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8119228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58"/>
            <p:cNvSpPr/>
            <p:nvPr/>
          </p:nvSpPr>
          <p:spPr>
            <a:xfrm>
              <a:off x="9383624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pl59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9405570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2"/>
            <p:cNvSpPr/>
            <p:nvPr/>
          </p:nvSpPr>
          <p:spPr>
            <a:xfrm>
              <a:off x="1066996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69191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2" name="tx66"/>
            <p:cNvSpPr/>
            <p:nvPr/>
          </p:nvSpPr>
          <p:spPr>
            <a:xfrm>
              <a:off x="8392654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3" name="tx67"/>
            <p:cNvSpPr/>
            <p:nvPr/>
          </p:nvSpPr>
          <p:spPr>
            <a:xfrm>
              <a:off x="9678995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4" name="tx68"/>
            <p:cNvSpPr/>
            <p:nvPr/>
          </p:nvSpPr>
          <p:spPr>
            <a:xfrm>
              <a:off x="10965337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5" name="tx69"/>
            <p:cNvSpPr/>
            <p:nvPr/>
          </p:nvSpPr>
          <p:spPr>
            <a:xfrm>
              <a:off x="9073493" y="1619604"/>
              <a:ext cx="162600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Transf. do FUNDEB</a:t>
              </a:r>
            </a:p>
          </p:txBody>
        </p:sp>
      </p:grpSp>
      <p:sp>
        <p:nvSpPr>
          <p:cNvPr id="76" name=""/>
          <p:cNvSpPr>
            <a:spLocks noGrp="1"/>
          </p:cNvSpPr>
          <p:nvPr>
            <p:ph/>
          </p:nvPr>
        </p:nvSpPr>
        <p:spPr>
          <a:xfrm>
            <a:off x="137160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Arrecadação Bruta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274320" y="1737360"/>
          <a:ext cx="3657600" cy="2743200"/>
        </p:xfrm>
        <a:graphic>
          <a:graphicData uri="http://schemas.openxmlformats.org/drawingml/2006/table">
            <a:tbl>
              <a:tblPr/>
              <a:tblGrid>
                <a:gridCol w="1008000"/>
                <a:gridCol w="648000"/>
                <a:gridCol w="648000"/>
                <a:gridCol w="72000"/>
                <a:gridCol w="648000"/>
                <a:gridCol w="648000"/>
                <a:gridCol w="72000"/>
                <a:gridCol w="648000"/>
                <a:gridCol w="864000"/>
                <a:gridCol w="72000"/>
                <a:gridCol w="756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ICMS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1.775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18.088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2.380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18.354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-605,13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-266,18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Adicional 2%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1905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PROTEGE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-109,14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-103,22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FUNDEINFRA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-72,72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-41,77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IPVA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1.547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-128,72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-146,42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ITCD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2.670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1.994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19.756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22.106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2.928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22.580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-964,41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E5F5EB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-707,98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7406640" y="1554480"/>
            <a:ext cx="4572000" cy="3657600"/>
            <a:chOff x="7406640" y="1554480"/>
            <a:chExt cx="4572000" cy="3657600"/>
          </a:xfrm>
        </p:grpSpPr>
        <p:sp>
          <p:nvSpPr>
            <p:cNvPr id="9" name="rc3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7406639" y="1554480"/>
              <a:ext cx="45720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7931749" y="3695570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7931749" y="3058398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7931749" y="2421226"/>
              <a:ext cx="3977301" cy="0"/>
            </a:xfrm>
            <a:custGeom>
              <a:avLst/>
              <a:pathLst>
                <a:path w="3977301" h="0">
                  <a:moveTo>
                    <a:pt x="0" y="0"/>
                  </a:moveTo>
                  <a:lnTo>
                    <a:pt x="3977301" y="0"/>
                  </a:lnTo>
                  <a:lnTo>
                    <a:pt x="397730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8"/>
            <p:cNvSpPr/>
            <p:nvPr/>
          </p:nvSpPr>
          <p:spPr>
            <a:xfrm>
              <a:off x="8112535" y="1973513"/>
              <a:ext cx="3615729" cy="2206239"/>
            </a:xfrm>
            <a:custGeom>
              <a:avLst/>
              <a:pathLst>
                <a:path w="3615729" h="2206239">
                  <a:moveTo>
                    <a:pt x="0" y="2176150"/>
                  </a:moveTo>
                  <a:lnTo>
                    <a:pt x="334589" y="1997466"/>
                  </a:lnTo>
                  <a:lnTo>
                    <a:pt x="647593" y="1815157"/>
                  </a:lnTo>
                  <a:lnTo>
                    <a:pt x="982183" y="1629905"/>
                  </a:lnTo>
                  <a:lnTo>
                    <a:pt x="1305979" y="1432584"/>
                  </a:lnTo>
                  <a:lnTo>
                    <a:pt x="1640569" y="1228683"/>
                  </a:lnTo>
                  <a:lnTo>
                    <a:pt x="1964366" y="1034916"/>
                  </a:lnTo>
                  <a:lnTo>
                    <a:pt x="2298956" y="840068"/>
                  </a:lnTo>
                  <a:lnTo>
                    <a:pt x="2633545" y="635388"/>
                  </a:lnTo>
                  <a:lnTo>
                    <a:pt x="2957342" y="407593"/>
                  </a:lnTo>
                  <a:lnTo>
                    <a:pt x="3291932" y="202460"/>
                  </a:lnTo>
                  <a:lnTo>
                    <a:pt x="3615729" y="0"/>
                  </a:lnTo>
                  <a:lnTo>
                    <a:pt x="3615729" y="398192"/>
                  </a:lnTo>
                  <a:lnTo>
                    <a:pt x="3291932" y="568917"/>
                  </a:lnTo>
                  <a:lnTo>
                    <a:pt x="2957342" y="742316"/>
                  </a:lnTo>
                  <a:lnTo>
                    <a:pt x="2633545" y="938377"/>
                  </a:lnTo>
                  <a:lnTo>
                    <a:pt x="2298956" y="1111322"/>
                  </a:lnTo>
                  <a:lnTo>
                    <a:pt x="1964366" y="1274436"/>
                  </a:lnTo>
                  <a:lnTo>
                    <a:pt x="1640569" y="1436468"/>
                  </a:lnTo>
                  <a:lnTo>
                    <a:pt x="1305979" y="1603467"/>
                  </a:lnTo>
                  <a:lnTo>
                    <a:pt x="982183" y="1763887"/>
                  </a:lnTo>
                  <a:lnTo>
                    <a:pt x="647593" y="1912237"/>
                  </a:lnTo>
                  <a:lnTo>
                    <a:pt x="334589" y="2057645"/>
                  </a:lnTo>
                  <a:lnTo>
                    <a:pt x="0" y="2206239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8112535" y="1973513"/>
              <a:ext cx="3615729" cy="2176150"/>
            </a:xfrm>
            <a:custGeom>
              <a:avLst/>
              <a:pathLst>
                <a:path w="3615729" h="2176150">
                  <a:moveTo>
                    <a:pt x="0" y="2176150"/>
                  </a:moveTo>
                  <a:lnTo>
                    <a:pt x="334589" y="1997466"/>
                  </a:lnTo>
                  <a:lnTo>
                    <a:pt x="647593" y="1815157"/>
                  </a:lnTo>
                  <a:lnTo>
                    <a:pt x="982183" y="1629905"/>
                  </a:lnTo>
                  <a:lnTo>
                    <a:pt x="1305979" y="1432584"/>
                  </a:lnTo>
                  <a:lnTo>
                    <a:pt x="1640569" y="1228683"/>
                  </a:lnTo>
                  <a:lnTo>
                    <a:pt x="1964366" y="1034916"/>
                  </a:lnTo>
                  <a:lnTo>
                    <a:pt x="2298956" y="840068"/>
                  </a:lnTo>
                  <a:lnTo>
                    <a:pt x="2633545" y="635388"/>
                  </a:lnTo>
                  <a:lnTo>
                    <a:pt x="2957342" y="407593"/>
                  </a:lnTo>
                  <a:lnTo>
                    <a:pt x="3291932" y="202460"/>
                  </a:lnTo>
                  <a:lnTo>
                    <a:pt x="36157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8112535" y="2371705"/>
              <a:ext cx="3615729" cy="1808047"/>
            </a:xfrm>
            <a:custGeom>
              <a:avLst/>
              <a:pathLst>
                <a:path w="3615729" h="1808047">
                  <a:moveTo>
                    <a:pt x="3615729" y="0"/>
                  </a:moveTo>
                  <a:lnTo>
                    <a:pt x="3291932" y="170725"/>
                  </a:lnTo>
                  <a:lnTo>
                    <a:pt x="2957342" y="344124"/>
                  </a:lnTo>
                  <a:lnTo>
                    <a:pt x="2633545" y="540185"/>
                  </a:lnTo>
                  <a:lnTo>
                    <a:pt x="2298956" y="713129"/>
                  </a:lnTo>
                  <a:lnTo>
                    <a:pt x="1964366" y="876244"/>
                  </a:lnTo>
                  <a:lnTo>
                    <a:pt x="1640569" y="1038276"/>
                  </a:lnTo>
                  <a:lnTo>
                    <a:pt x="1305979" y="1205275"/>
                  </a:lnTo>
                  <a:lnTo>
                    <a:pt x="982183" y="1365695"/>
                  </a:lnTo>
                  <a:lnTo>
                    <a:pt x="647593" y="1514045"/>
                  </a:lnTo>
                  <a:lnTo>
                    <a:pt x="334589" y="1659453"/>
                  </a:lnTo>
                  <a:lnTo>
                    <a:pt x="0" y="180804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8112535" y="2088584"/>
              <a:ext cx="3615729" cy="2073367"/>
            </a:xfrm>
            <a:custGeom>
              <a:avLst/>
              <a:pathLst>
                <a:path w="3615729" h="2073367">
                  <a:moveTo>
                    <a:pt x="0" y="2073367"/>
                  </a:moveTo>
                  <a:lnTo>
                    <a:pt x="334589" y="1906478"/>
                  </a:lnTo>
                  <a:lnTo>
                    <a:pt x="647593" y="1736506"/>
                  </a:lnTo>
                  <a:lnTo>
                    <a:pt x="982183" y="1559441"/>
                  </a:lnTo>
                  <a:lnTo>
                    <a:pt x="1305979" y="1371742"/>
                  </a:lnTo>
                  <a:lnTo>
                    <a:pt x="1640569" y="1177391"/>
                  </a:lnTo>
                  <a:lnTo>
                    <a:pt x="1964366" y="991983"/>
                  </a:lnTo>
                  <a:lnTo>
                    <a:pt x="2298956" y="805403"/>
                  </a:lnTo>
                  <a:lnTo>
                    <a:pt x="2633545" y="608770"/>
                  </a:lnTo>
                  <a:lnTo>
                    <a:pt x="2957342" y="389457"/>
                  </a:lnTo>
                  <a:lnTo>
                    <a:pt x="3291932" y="193084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8112535" y="2323955"/>
              <a:ext cx="3615729" cy="1858745"/>
            </a:xfrm>
            <a:custGeom>
              <a:avLst/>
              <a:pathLst>
                <a:path w="3615729" h="1858745">
                  <a:moveTo>
                    <a:pt x="0" y="1858745"/>
                  </a:moveTo>
                  <a:lnTo>
                    <a:pt x="334589" y="1717888"/>
                  </a:lnTo>
                  <a:lnTo>
                    <a:pt x="647593" y="1565101"/>
                  </a:lnTo>
                  <a:lnTo>
                    <a:pt x="982183" y="1401234"/>
                  </a:lnTo>
                  <a:lnTo>
                    <a:pt x="1305979" y="1241555"/>
                  </a:lnTo>
                  <a:lnTo>
                    <a:pt x="1640569" y="1082201"/>
                  </a:lnTo>
                  <a:lnTo>
                    <a:pt x="1964366" y="920150"/>
                  </a:lnTo>
                  <a:lnTo>
                    <a:pt x="2298956" y="750003"/>
                  </a:lnTo>
                  <a:lnTo>
                    <a:pt x="2633545" y="563657"/>
                  </a:lnTo>
                  <a:lnTo>
                    <a:pt x="2957342" y="341926"/>
                  </a:lnTo>
                  <a:lnTo>
                    <a:pt x="3291932" y="169377"/>
                  </a:lnTo>
                  <a:lnTo>
                    <a:pt x="3615729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8112535" y="2924201"/>
              <a:ext cx="2298956" cy="1225994"/>
            </a:xfrm>
            <a:custGeom>
              <a:avLst/>
              <a:pathLst>
                <a:path w="2298956" h="1225994">
                  <a:moveTo>
                    <a:pt x="0" y="1225994"/>
                  </a:moveTo>
                  <a:lnTo>
                    <a:pt x="334589" y="1065045"/>
                  </a:lnTo>
                  <a:lnTo>
                    <a:pt x="647593" y="906088"/>
                  </a:lnTo>
                  <a:lnTo>
                    <a:pt x="982183" y="718030"/>
                  </a:lnTo>
                  <a:lnTo>
                    <a:pt x="1305979" y="533952"/>
                  </a:lnTo>
                  <a:lnTo>
                    <a:pt x="1640569" y="340609"/>
                  </a:lnTo>
                  <a:lnTo>
                    <a:pt x="1964366" y="127063"/>
                  </a:lnTo>
                  <a:lnTo>
                    <a:pt x="2298956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4"/>
            <p:cNvSpPr/>
            <p:nvPr/>
          </p:nvSpPr>
          <p:spPr>
            <a:xfrm>
              <a:off x="7931749" y="3824134"/>
              <a:ext cx="362945" cy="191800"/>
            </a:xfrm>
            <a:custGeom>
              <a:avLst/>
              <a:pathLst>
                <a:path w="362945" h="191800">
                  <a:moveTo>
                    <a:pt x="26059" y="191800"/>
                  </a:moveTo>
                  <a:lnTo>
                    <a:pt x="335513" y="191800"/>
                  </a:lnTo>
                  <a:lnTo>
                    <a:pt x="334408" y="191778"/>
                  </a:lnTo>
                  <a:lnTo>
                    <a:pt x="338819" y="191600"/>
                  </a:lnTo>
                  <a:lnTo>
                    <a:pt x="343145" y="190717"/>
                  </a:lnTo>
                  <a:lnTo>
                    <a:pt x="347272" y="189152"/>
                  </a:lnTo>
                  <a:lnTo>
                    <a:pt x="351096" y="186944"/>
                  </a:lnTo>
                  <a:lnTo>
                    <a:pt x="354515" y="184152"/>
                  </a:lnTo>
                  <a:lnTo>
                    <a:pt x="357443" y="180848"/>
                  </a:lnTo>
                  <a:lnTo>
                    <a:pt x="359802" y="177117"/>
                  </a:lnTo>
                  <a:lnTo>
                    <a:pt x="361533" y="173055"/>
                  </a:lnTo>
                  <a:lnTo>
                    <a:pt x="362589" y="168769"/>
                  </a:lnTo>
                  <a:lnTo>
                    <a:pt x="362945" y="164368"/>
                  </a:lnTo>
                  <a:lnTo>
                    <a:pt x="362945" y="27432"/>
                  </a:lnTo>
                  <a:lnTo>
                    <a:pt x="362589" y="23031"/>
                  </a:lnTo>
                  <a:lnTo>
                    <a:pt x="361533" y="18745"/>
                  </a:lnTo>
                  <a:lnTo>
                    <a:pt x="359802" y="14683"/>
                  </a:lnTo>
                  <a:lnTo>
                    <a:pt x="357443" y="10952"/>
                  </a:lnTo>
                  <a:lnTo>
                    <a:pt x="354515" y="7647"/>
                  </a:lnTo>
                  <a:lnTo>
                    <a:pt x="351096" y="4855"/>
                  </a:lnTo>
                  <a:lnTo>
                    <a:pt x="347272" y="2648"/>
                  </a:lnTo>
                  <a:lnTo>
                    <a:pt x="343145" y="1083"/>
                  </a:lnTo>
                  <a:lnTo>
                    <a:pt x="338819" y="200"/>
                  </a:lnTo>
                  <a:lnTo>
                    <a:pt x="335513" y="0"/>
                  </a:lnTo>
                  <a:lnTo>
                    <a:pt x="26059" y="0"/>
                  </a:lnTo>
                  <a:lnTo>
                    <a:pt x="29366" y="200"/>
                  </a:lnTo>
                  <a:lnTo>
                    <a:pt x="24955" y="22"/>
                  </a:lnTo>
                  <a:lnTo>
                    <a:pt x="20572" y="554"/>
                  </a:lnTo>
                  <a:lnTo>
                    <a:pt x="16332" y="1782"/>
                  </a:lnTo>
                  <a:lnTo>
                    <a:pt x="12343" y="3675"/>
                  </a:lnTo>
                  <a:lnTo>
                    <a:pt x="8710" y="6183"/>
                  </a:lnTo>
                  <a:lnTo>
                    <a:pt x="5526" y="9241"/>
                  </a:lnTo>
                  <a:lnTo>
                    <a:pt x="2874" y="12770"/>
                  </a:lnTo>
                  <a:lnTo>
                    <a:pt x="823" y="16679"/>
                  </a:lnTo>
                  <a:lnTo>
                    <a:pt x="0" y="19144"/>
                  </a:lnTo>
                  <a:lnTo>
                    <a:pt x="0" y="172655"/>
                  </a:lnTo>
                  <a:lnTo>
                    <a:pt x="823" y="175121"/>
                  </a:lnTo>
                  <a:lnTo>
                    <a:pt x="2874" y="179030"/>
                  </a:lnTo>
                  <a:lnTo>
                    <a:pt x="5526" y="182559"/>
                  </a:lnTo>
                  <a:lnTo>
                    <a:pt x="8710" y="185617"/>
                  </a:lnTo>
                  <a:lnTo>
                    <a:pt x="12343" y="188125"/>
                  </a:lnTo>
                  <a:lnTo>
                    <a:pt x="16332" y="190018"/>
                  </a:lnTo>
                  <a:lnTo>
                    <a:pt x="20572" y="191246"/>
                  </a:lnTo>
                  <a:lnTo>
                    <a:pt x="24955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5"/>
            <p:cNvSpPr/>
            <p:nvPr/>
          </p:nvSpPr>
          <p:spPr>
            <a:xfrm>
              <a:off x="7976096" y="385837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2,86</a:t>
              </a:r>
            </a:p>
          </p:txBody>
        </p:sp>
        <p:sp>
          <p:nvSpPr>
            <p:cNvPr id="22" name="pg16"/>
            <p:cNvSpPr/>
            <p:nvPr/>
          </p:nvSpPr>
          <p:spPr>
            <a:xfrm>
              <a:off x="8264966" y="366318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7"/>
            <p:cNvSpPr/>
            <p:nvPr/>
          </p:nvSpPr>
          <p:spPr>
            <a:xfrm>
              <a:off x="8310686" y="369742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5,39</a:t>
              </a:r>
            </a:p>
          </p:txBody>
        </p:sp>
        <p:sp>
          <p:nvSpPr>
            <p:cNvPr id="24" name="pg18"/>
            <p:cNvSpPr/>
            <p:nvPr/>
          </p:nvSpPr>
          <p:spPr>
            <a:xfrm>
              <a:off x="8577970" y="350422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19"/>
            <p:cNvSpPr/>
            <p:nvPr/>
          </p:nvSpPr>
          <p:spPr>
            <a:xfrm>
              <a:off x="8623690" y="353846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7,89</a:t>
              </a:r>
            </a:p>
          </p:txBody>
        </p:sp>
        <p:sp>
          <p:nvSpPr>
            <p:cNvPr id="26" name="pg20"/>
            <p:cNvSpPr/>
            <p:nvPr/>
          </p:nvSpPr>
          <p:spPr>
            <a:xfrm>
              <a:off x="8873572" y="3316171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1"/>
            <p:cNvSpPr/>
            <p:nvPr/>
          </p:nvSpPr>
          <p:spPr>
            <a:xfrm>
              <a:off x="8919292" y="335040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10,84</a:t>
              </a:r>
            </a:p>
          </p:txBody>
        </p:sp>
        <p:sp>
          <p:nvSpPr>
            <p:cNvPr id="28" name="pg22"/>
            <p:cNvSpPr/>
            <p:nvPr/>
          </p:nvSpPr>
          <p:spPr>
            <a:xfrm>
              <a:off x="9197369" y="3132092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3"/>
            <p:cNvSpPr/>
            <p:nvPr/>
          </p:nvSpPr>
          <p:spPr>
            <a:xfrm>
              <a:off x="9243089" y="316633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13,73</a:t>
              </a:r>
            </a:p>
          </p:txBody>
        </p:sp>
        <p:sp>
          <p:nvSpPr>
            <p:cNvPr id="30" name="pg24"/>
            <p:cNvSpPr/>
            <p:nvPr/>
          </p:nvSpPr>
          <p:spPr>
            <a:xfrm>
              <a:off x="9531959" y="2938749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5"/>
            <p:cNvSpPr/>
            <p:nvPr/>
          </p:nvSpPr>
          <p:spPr>
            <a:xfrm>
              <a:off x="9577679" y="297298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16,76</a:t>
              </a:r>
            </a:p>
          </p:txBody>
        </p:sp>
        <p:sp>
          <p:nvSpPr>
            <p:cNvPr id="32" name="pg26"/>
            <p:cNvSpPr/>
            <p:nvPr/>
          </p:nvSpPr>
          <p:spPr>
            <a:xfrm>
              <a:off x="9855755" y="2725204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7"/>
            <p:cNvSpPr/>
            <p:nvPr/>
          </p:nvSpPr>
          <p:spPr>
            <a:xfrm>
              <a:off x="9901475" y="2759441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20,11</a:t>
              </a:r>
            </a:p>
          </p:txBody>
        </p:sp>
        <p:sp>
          <p:nvSpPr>
            <p:cNvPr id="34" name="pg28"/>
            <p:cNvSpPr/>
            <p:nvPr/>
          </p:nvSpPr>
          <p:spPr>
            <a:xfrm>
              <a:off x="10190345" y="2598140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29"/>
            <p:cNvSpPr/>
            <p:nvPr/>
          </p:nvSpPr>
          <p:spPr>
            <a:xfrm>
              <a:off x="10236065" y="263237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22,11</a:t>
              </a:r>
            </a:p>
          </p:txBody>
        </p:sp>
        <p:sp>
          <p:nvSpPr>
            <p:cNvPr id="36" name="tx30"/>
            <p:cNvSpPr/>
            <p:nvPr/>
          </p:nvSpPr>
          <p:spPr>
            <a:xfrm>
              <a:off x="7652187" y="365008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7" name="tx31"/>
            <p:cNvSpPr/>
            <p:nvPr/>
          </p:nvSpPr>
          <p:spPr>
            <a:xfrm>
              <a:off x="7652187" y="301291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8" name="tx32"/>
            <p:cNvSpPr/>
            <p:nvPr/>
          </p:nvSpPr>
          <p:spPr>
            <a:xfrm>
              <a:off x="7652187" y="237568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9" name="pl33"/>
            <p:cNvSpPr/>
            <p:nvPr/>
          </p:nvSpPr>
          <p:spPr>
            <a:xfrm>
              <a:off x="7896954" y="36955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4"/>
            <p:cNvSpPr/>
            <p:nvPr/>
          </p:nvSpPr>
          <p:spPr>
            <a:xfrm>
              <a:off x="7896954" y="3058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5"/>
            <p:cNvSpPr/>
            <p:nvPr/>
          </p:nvSpPr>
          <p:spPr>
            <a:xfrm>
              <a:off x="7896954" y="2421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6"/>
            <p:cNvSpPr/>
            <p:nvPr/>
          </p:nvSpPr>
          <p:spPr>
            <a:xfrm>
              <a:off x="844712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7"/>
            <p:cNvSpPr/>
            <p:nvPr/>
          </p:nvSpPr>
          <p:spPr>
            <a:xfrm>
              <a:off x="909471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8"/>
            <p:cNvSpPr/>
            <p:nvPr/>
          </p:nvSpPr>
          <p:spPr>
            <a:xfrm>
              <a:off x="9753105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39"/>
            <p:cNvSpPr/>
            <p:nvPr/>
          </p:nvSpPr>
          <p:spPr>
            <a:xfrm>
              <a:off x="10411491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0"/>
            <p:cNvSpPr/>
            <p:nvPr/>
          </p:nvSpPr>
          <p:spPr>
            <a:xfrm>
              <a:off x="11069878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1"/>
            <p:cNvSpPr/>
            <p:nvPr/>
          </p:nvSpPr>
          <p:spPr>
            <a:xfrm>
              <a:off x="11728264" y="429315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8365805" y="435287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49" name="tx43"/>
            <p:cNvSpPr/>
            <p:nvPr/>
          </p:nvSpPr>
          <p:spPr>
            <a:xfrm>
              <a:off x="9006612" y="4354361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0" name="tx44"/>
            <p:cNvSpPr/>
            <p:nvPr/>
          </p:nvSpPr>
          <p:spPr>
            <a:xfrm>
              <a:off x="9671755" y="4330132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1" name="tx45"/>
            <p:cNvSpPr/>
            <p:nvPr/>
          </p:nvSpPr>
          <p:spPr>
            <a:xfrm>
              <a:off x="10309782" y="435275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2" name="tx46"/>
            <p:cNvSpPr/>
            <p:nvPr/>
          </p:nvSpPr>
          <p:spPr>
            <a:xfrm>
              <a:off x="10985135" y="435632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3" name="tx47"/>
            <p:cNvSpPr/>
            <p:nvPr/>
          </p:nvSpPr>
          <p:spPr>
            <a:xfrm>
              <a:off x="11629978" y="4354361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4" name="tx48"/>
            <p:cNvSpPr/>
            <p:nvPr/>
          </p:nvSpPr>
          <p:spPr>
            <a:xfrm>
              <a:off x="9878058" y="4612606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5" name="tx49"/>
            <p:cNvSpPr/>
            <p:nvPr/>
          </p:nvSpPr>
          <p:spPr>
            <a:xfrm rot="-5400000">
              <a:off x="6739008" y="3002502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56" name="rc50"/>
            <p:cNvSpPr/>
            <p:nvPr/>
          </p:nvSpPr>
          <p:spPr>
            <a:xfrm>
              <a:off x="7985681" y="4783856"/>
              <a:ext cx="386943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1"/>
            <p:cNvSpPr/>
            <p:nvPr/>
          </p:nvSpPr>
          <p:spPr>
            <a:xfrm>
              <a:off x="8131186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pl52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3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4"/>
            <p:cNvSpPr/>
            <p:nvPr/>
          </p:nvSpPr>
          <p:spPr>
            <a:xfrm>
              <a:off x="8153131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55"/>
            <p:cNvSpPr/>
            <p:nvPr/>
          </p:nvSpPr>
          <p:spPr>
            <a:xfrm>
              <a:off x="9417527" y="48534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56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57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58"/>
            <p:cNvSpPr/>
            <p:nvPr/>
          </p:nvSpPr>
          <p:spPr>
            <a:xfrm>
              <a:off x="9439473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59"/>
            <p:cNvSpPr/>
            <p:nvPr/>
          </p:nvSpPr>
          <p:spPr>
            <a:xfrm>
              <a:off x="10703869" y="48534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pl60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725814" y="49631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9" name="tx63"/>
            <p:cNvSpPr/>
            <p:nvPr/>
          </p:nvSpPr>
          <p:spPr>
            <a:xfrm>
              <a:off x="8426557" y="49176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70" name="tx64"/>
            <p:cNvSpPr/>
            <p:nvPr/>
          </p:nvSpPr>
          <p:spPr>
            <a:xfrm>
              <a:off x="9712898" y="49176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71" name="tx65"/>
            <p:cNvSpPr/>
            <p:nvPr/>
          </p:nvSpPr>
          <p:spPr>
            <a:xfrm>
              <a:off x="10999240" y="48935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2" name="tx66"/>
            <p:cNvSpPr/>
            <p:nvPr/>
          </p:nvSpPr>
          <p:spPr>
            <a:xfrm>
              <a:off x="9204015" y="1619514"/>
              <a:ext cx="1432768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TOTAL</a:t>
              </a:r>
            </a:p>
          </p:txBody>
        </p:sp>
      </p:grpSp>
      <p:sp>
        <p:nvSpPr>
          <p:cNvPr id="73" name=""/>
          <p:cNvSpPr>
            <a:spLocks noGrp="1"/>
          </p:cNvSpPr>
          <p:nvPr>
            <p:ph/>
          </p:nvPr>
        </p:nvSpPr>
        <p:spPr>
          <a:xfrm>
            <a:off x="1280160" y="146304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milhões de R$)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Detalhamento das Receitas com ICMS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Macro-setores estratégicos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16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36576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440000"/>
                <a:gridCol w="684000"/>
                <a:gridCol w="684000"/>
                <a:gridCol w="72000"/>
                <a:gridCol w="684000"/>
                <a:gridCol w="684000"/>
                <a:gridCol w="72000"/>
                <a:gridCol w="684000"/>
                <a:gridCol w="9e+05"/>
                <a:gridCol w="72000"/>
                <a:gridCol w="684000"/>
                <a:gridCol w="9e+05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COMBUSTÍVEL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4.555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-302,96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-30,53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COMUNICAÇÃO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-31,84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ATACADISTA E DISTRIBUIDOR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-39,45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105,53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COMÉRCIO VAREJISTA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2.758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2.875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-43,48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229,11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ENERGIA ELÉTRICA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1.006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1.328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-89,36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-322,38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EXTRATOR MINERAL OU FÓSSIL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76,96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INDÚSTRIA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21,64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393,91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PRESTAÇÃO DE SERVIÇO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-5,58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37,69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PRODUÇÃO AGROPECUÁRIA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-9,52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-37,08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OUTROS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-35,53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Total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1.775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15.429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18.088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17.594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2.305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-529,81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493,19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pSp xmlns:pic="http://schemas.openxmlformats.org/drawingml/2006/picture">
        <p:nvGrpSpPr>
          <p:cNvPr id="8" name=""/>
          <p:cNvGrpSpPr/>
          <p:nvPr/>
        </p:nvGrpSpPr>
        <p:grpSpPr>
          <a:xfrm>
            <a:off x="8229600" y="1371600"/>
            <a:ext cx="3657600" cy="4572000"/>
            <a:chOff x="8229600" y="1371600"/>
            <a:chExt cx="3657600" cy="4572000"/>
          </a:xfrm>
        </p:grpSpPr>
        <p:sp>
          <p:nvSpPr>
            <p:cNvPr id="9" name="rc3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4"/>
            <p:cNvSpPr/>
            <p:nvPr/>
          </p:nvSpPr>
          <p:spPr>
            <a:xfrm>
              <a:off x="8229600" y="1371600"/>
              <a:ext cx="36576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5"/>
            <p:cNvSpPr/>
            <p:nvPr/>
          </p:nvSpPr>
          <p:spPr>
            <a:xfrm>
              <a:off x="10262346" y="538414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6"/>
            <p:cNvSpPr/>
            <p:nvPr/>
          </p:nvSpPr>
          <p:spPr>
            <a:xfrm>
              <a:off x="10262346" y="503005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7"/>
            <p:cNvSpPr/>
            <p:nvPr/>
          </p:nvSpPr>
          <p:spPr>
            <a:xfrm>
              <a:off x="10262346" y="467596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8"/>
            <p:cNvSpPr/>
            <p:nvPr/>
          </p:nvSpPr>
          <p:spPr>
            <a:xfrm>
              <a:off x="10262346" y="432186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9"/>
            <p:cNvSpPr/>
            <p:nvPr/>
          </p:nvSpPr>
          <p:spPr>
            <a:xfrm>
              <a:off x="10262346" y="396777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0"/>
            <p:cNvSpPr/>
            <p:nvPr/>
          </p:nvSpPr>
          <p:spPr>
            <a:xfrm>
              <a:off x="10262346" y="3613684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1"/>
            <p:cNvSpPr/>
            <p:nvPr/>
          </p:nvSpPr>
          <p:spPr>
            <a:xfrm>
              <a:off x="10262346" y="325959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2"/>
            <p:cNvSpPr/>
            <p:nvPr/>
          </p:nvSpPr>
          <p:spPr>
            <a:xfrm>
              <a:off x="10262346" y="2905499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3"/>
            <p:cNvSpPr/>
            <p:nvPr/>
          </p:nvSpPr>
          <p:spPr>
            <a:xfrm>
              <a:off x="10262346" y="2551407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4"/>
            <p:cNvSpPr/>
            <p:nvPr/>
          </p:nvSpPr>
          <p:spPr>
            <a:xfrm>
              <a:off x="10262346" y="2197315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15"/>
            <p:cNvSpPr/>
            <p:nvPr/>
          </p:nvSpPr>
          <p:spPr>
            <a:xfrm>
              <a:off x="10262346" y="1843222"/>
              <a:ext cx="1555264" cy="0"/>
            </a:xfrm>
            <a:custGeom>
              <a:avLst/>
              <a:pathLst>
                <a:path w="1555264" h="0">
                  <a:moveTo>
                    <a:pt x="0" y="0"/>
                  </a:moveTo>
                  <a:lnTo>
                    <a:pt x="1555264" y="0"/>
                  </a:lnTo>
                  <a:lnTo>
                    <a:pt x="1555264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16"/>
            <p:cNvSpPr/>
            <p:nvPr/>
          </p:nvSpPr>
          <p:spPr>
            <a:xfrm>
              <a:off x="10631242" y="1683880"/>
              <a:ext cx="70200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17"/>
            <p:cNvSpPr/>
            <p:nvPr/>
          </p:nvSpPr>
          <p:spPr>
            <a:xfrm>
              <a:off x="10631242" y="2037973"/>
              <a:ext cx="28696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18"/>
            <p:cNvSpPr/>
            <p:nvPr/>
          </p:nvSpPr>
          <p:spPr>
            <a:xfrm>
              <a:off x="10631242" y="2392065"/>
              <a:ext cx="307681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19"/>
            <p:cNvSpPr/>
            <p:nvPr/>
          </p:nvSpPr>
          <p:spPr>
            <a:xfrm>
              <a:off x="10631242" y="2746158"/>
              <a:ext cx="35468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0"/>
            <p:cNvSpPr/>
            <p:nvPr/>
          </p:nvSpPr>
          <p:spPr>
            <a:xfrm>
              <a:off x="10631242" y="3100250"/>
              <a:ext cx="57507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1"/>
            <p:cNvSpPr/>
            <p:nvPr/>
          </p:nvSpPr>
          <p:spPr>
            <a:xfrm>
              <a:off x="10631242" y="3454343"/>
              <a:ext cx="820173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2"/>
            <p:cNvSpPr/>
            <p:nvPr/>
          </p:nvSpPr>
          <p:spPr>
            <a:xfrm>
              <a:off x="10631242" y="3808435"/>
              <a:ext cx="51288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3"/>
            <p:cNvSpPr/>
            <p:nvPr/>
          </p:nvSpPr>
          <p:spPr>
            <a:xfrm>
              <a:off x="10631242" y="4162528"/>
              <a:ext cx="261549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4"/>
            <p:cNvSpPr/>
            <p:nvPr/>
          </p:nvSpPr>
          <p:spPr>
            <a:xfrm>
              <a:off x="10333039" y="4516620"/>
              <a:ext cx="298203" cy="318683"/>
            </a:xfrm>
            <a:prstGeom prst="rect">
              <a:avLst/>
            </a:prstGeom>
            <a:solidFill>
              <a:srgbClr val="BF1E2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25"/>
            <p:cNvSpPr/>
            <p:nvPr/>
          </p:nvSpPr>
          <p:spPr>
            <a:xfrm>
              <a:off x="10631242" y="4870713"/>
              <a:ext cx="1115674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26"/>
            <p:cNvSpPr/>
            <p:nvPr/>
          </p:nvSpPr>
          <p:spPr>
            <a:xfrm>
              <a:off x="10631242" y="5224805"/>
              <a:ext cx="487017" cy="318683"/>
            </a:xfrm>
            <a:prstGeom prst="rect">
              <a:avLst/>
            </a:prstGeom>
            <a:solidFill>
              <a:srgbClr val="009E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27"/>
            <p:cNvSpPr/>
            <p:nvPr/>
          </p:nvSpPr>
          <p:spPr>
            <a:xfrm>
              <a:off x="11081223" y="1758703"/>
              <a:ext cx="362717" cy="169038"/>
            </a:xfrm>
            <a:custGeom>
              <a:avLst/>
              <a:pathLst>
                <a:path w="362717" h="169038">
                  <a:moveTo>
                    <a:pt x="27432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8"/>
            <p:cNvSpPr/>
            <p:nvPr/>
          </p:nvSpPr>
          <p:spPr>
            <a:xfrm>
              <a:off x="11126943" y="178875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24,84</a:t>
              </a:r>
            </a:p>
          </p:txBody>
        </p:sp>
        <p:sp>
          <p:nvSpPr>
            <p:cNvPr id="35" name="pg29"/>
            <p:cNvSpPr/>
            <p:nvPr/>
          </p:nvSpPr>
          <p:spPr>
            <a:xfrm>
              <a:off x="10666183" y="211279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0"/>
            <p:cNvSpPr/>
            <p:nvPr/>
          </p:nvSpPr>
          <p:spPr>
            <a:xfrm>
              <a:off x="10711903" y="214284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10,15</a:t>
              </a:r>
            </a:p>
          </p:txBody>
        </p:sp>
        <p:sp>
          <p:nvSpPr>
            <p:cNvPr id="37" name="pg31"/>
            <p:cNvSpPr/>
            <p:nvPr/>
          </p:nvSpPr>
          <p:spPr>
            <a:xfrm>
              <a:off x="10686900" y="246688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2"/>
            <p:cNvSpPr/>
            <p:nvPr/>
          </p:nvSpPr>
          <p:spPr>
            <a:xfrm>
              <a:off x="10732620" y="249694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10,89</a:t>
              </a:r>
            </a:p>
          </p:txBody>
        </p:sp>
        <p:sp>
          <p:nvSpPr>
            <p:cNvPr id="39" name="pg33"/>
            <p:cNvSpPr/>
            <p:nvPr/>
          </p:nvSpPr>
          <p:spPr>
            <a:xfrm>
              <a:off x="10733904" y="2820980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4"/>
            <p:cNvSpPr/>
            <p:nvPr/>
          </p:nvSpPr>
          <p:spPr>
            <a:xfrm>
              <a:off x="10779624" y="2851032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12,55</a:t>
              </a:r>
            </a:p>
          </p:txBody>
        </p:sp>
        <p:sp>
          <p:nvSpPr>
            <p:cNvPr id="41" name="pg35"/>
            <p:cNvSpPr/>
            <p:nvPr/>
          </p:nvSpPr>
          <p:spPr>
            <a:xfrm>
              <a:off x="10954296" y="3175073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36"/>
            <p:cNvSpPr/>
            <p:nvPr/>
          </p:nvSpPr>
          <p:spPr>
            <a:xfrm>
              <a:off x="11000016" y="3205125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20,35</a:t>
              </a:r>
            </a:p>
          </p:txBody>
        </p:sp>
        <p:sp>
          <p:nvSpPr>
            <p:cNvPr id="43" name="pg37"/>
            <p:cNvSpPr/>
            <p:nvPr/>
          </p:nvSpPr>
          <p:spPr>
            <a:xfrm>
              <a:off x="11199392" y="3529165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38"/>
            <p:cNvSpPr/>
            <p:nvPr/>
          </p:nvSpPr>
          <p:spPr>
            <a:xfrm>
              <a:off x="11245112" y="355921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29,02</a:t>
              </a:r>
            </a:p>
          </p:txBody>
        </p:sp>
        <p:sp>
          <p:nvSpPr>
            <p:cNvPr id="45" name="pg39"/>
            <p:cNvSpPr/>
            <p:nvPr/>
          </p:nvSpPr>
          <p:spPr>
            <a:xfrm>
              <a:off x="10892109" y="388325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1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0"/>
            <p:cNvSpPr/>
            <p:nvPr/>
          </p:nvSpPr>
          <p:spPr>
            <a:xfrm>
              <a:off x="10937829" y="391331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18,15</a:t>
              </a:r>
            </a:p>
          </p:txBody>
        </p:sp>
        <p:sp>
          <p:nvSpPr>
            <p:cNvPr id="47" name="pg41"/>
            <p:cNvSpPr/>
            <p:nvPr/>
          </p:nvSpPr>
          <p:spPr>
            <a:xfrm>
              <a:off x="10670914" y="4237350"/>
              <a:ext cx="302427" cy="169038"/>
            </a:xfrm>
            <a:custGeom>
              <a:avLst/>
              <a:pathLst>
                <a:path w="302427" h="169038">
                  <a:moveTo>
                    <a:pt x="27431" y="169038"/>
                  </a:moveTo>
                  <a:lnTo>
                    <a:pt x="274995" y="169038"/>
                  </a:lnTo>
                  <a:lnTo>
                    <a:pt x="273890" y="169016"/>
                  </a:lnTo>
                  <a:lnTo>
                    <a:pt x="278302" y="168838"/>
                  </a:lnTo>
                  <a:lnTo>
                    <a:pt x="282627" y="167955"/>
                  </a:lnTo>
                  <a:lnTo>
                    <a:pt x="286755" y="166389"/>
                  </a:lnTo>
                  <a:lnTo>
                    <a:pt x="290578" y="164182"/>
                  </a:lnTo>
                  <a:lnTo>
                    <a:pt x="293998" y="161390"/>
                  </a:lnTo>
                  <a:lnTo>
                    <a:pt x="296925" y="158086"/>
                  </a:lnTo>
                  <a:lnTo>
                    <a:pt x="299285" y="154354"/>
                  </a:lnTo>
                  <a:lnTo>
                    <a:pt x="301015" y="150293"/>
                  </a:lnTo>
                  <a:lnTo>
                    <a:pt x="302072" y="146006"/>
                  </a:lnTo>
                  <a:lnTo>
                    <a:pt x="302427" y="141606"/>
                  </a:lnTo>
                  <a:lnTo>
                    <a:pt x="302427" y="27431"/>
                  </a:lnTo>
                  <a:lnTo>
                    <a:pt x="302072" y="23031"/>
                  </a:lnTo>
                  <a:lnTo>
                    <a:pt x="301015" y="18745"/>
                  </a:lnTo>
                  <a:lnTo>
                    <a:pt x="299285" y="14683"/>
                  </a:lnTo>
                  <a:lnTo>
                    <a:pt x="296925" y="10952"/>
                  </a:lnTo>
                  <a:lnTo>
                    <a:pt x="293998" y="7647"/>
                  </a:lnTo>
                  <a:lnTo>
                    <a:pt x="290578" y="4855"/>
                  </a:lnTo>
                  <a:lnTo>
                    <a:pt x="286755" y="2648"/>
                  </a:lnTo>
                  <a:lnTo>
                    <a:pt x="282627" y="1083"/>
                  </a:lnTo>
                  <a:lnTo>
                    <a:pt x="278302" y="200"/>
                  </a:lnTo>
                  <a:lnTo>
                    <a:pt x="27499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2"/>
            <p:cNvSpPr/>
            <p:nvPr/>
          </p:nvSpPr>
          <p:spPr>
            <a:xfrm>
              <a:off x="10716634" y="4267402"/>
              <a:ext cx="21098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9,25</a:t>
              </a:r>
            </a:p>
          </p:txBody>
        </p:sp>
        <p:sp>
          <p:nvSpPr>
            <p:cNvPr id="49" name="pg43"/>
            <p:cNvSpPr/>
            <p:nvPr/>
          </p:nvSpPr>
          <p:spPr>
            <a:xfrm>
              <a:off x="10262346" y="4591443"/>
              <a:ext cx="340766" cy="169038"/>
            </a:xfrm>
            <a:custGeom>
              <a:avLst/>
              <a:pathLst>
                <a:path w="340766" h="169038">
                  <a:moveTo>
                    <a:pt x="0" y="169038"/>
                  </a:moveTo>
                  <a:lnTo>
                    <a:pt x="313334" y="169038"/>
                  </a:lnTo>
                  <a:lnTo>
                    <a:pt x="312230" y="169016"/>
                  </a:lnTo>
                  <a:lnTo>
                    <a:pt x="316641" y="168838"/>
                  </a:lnTo>
                  <a:lnTo>
                    <a:pt x="320967" y="167955"/>
                  </a:lnTo>
                  <a:lnTo>
                    <a:pt x="325094" y="166389"/>
                  </a:lnTo>
                  <a:lnTo>
                    <a:pt x="328918" y="164182"/>
                  </a:lnTo>
                  <a:lnTo>
                    <a:pt x="332337" y="161390"/>
                  </a:lnTo>
                  <a:lnTo>
                    <a:pt x="335265" y="158086"/>
                  </a:lnTo>
                  <a:lnTo>
                    <a:pt x="337624" y="154354"/>
                  </a:lnTo>
                  <a:lnTo>
                    <a:pt x="339355" y="150293"/>
                  </a:lnTo>
                  <a:lnTo>
                    <a:pt x="340411" y="146006"/>
                  </a:lnTo>
                  <a:lnTo>
                    <a:pt x="340766" y="141606"/>
                  </a:lnTo>
                  <a:lnTo>
                    <a:pt x="340766" y="27431"/>
                  </a:lnTo>
                  <a:lnTo>
                    <a:pt x="340411" y="23031"/>
                  </a:lnTo>
                  <a:lnTo>
                    <a:pt x="339355" y="18745"/>
                  </a:lnTo>
                  <a:lnTo>
                    <a:pt x="337624" y="14683"/>
                  </a:lnTo>
                  <a:lnTo>
                    <a:pt x="335265" y="10952"/>
                  </a:lnTo>
                  <a:lnTo>
                    <a:pt x="332337" y="7647"/>
                  </a:lnTo>
                  <a:lnTo>
                    <a:pt x="328918" y="4855"/>
                  </a:lnTo>
                  <a:lnTo>
                    <a:pt x="325094" y="2648"/>
                  </a:lnTo>
                  <a:lnTo>
                    <a:pt x="320967" y="1083"/>
                  </a:lnTo>
                  <a:lnTo>
                    <a:pt x="316641" y="200"/>
                  </a:lnTo>
                  <a:lnTo>
                    <a:pt x="3133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4"/>
            <p:cNvSpPr/>
            <p:nvPr/>
          </p:nvSpPr>
          <p:spPr>
            <a:xfrm>
              <a:off x="10250016" y="4621495"/>
              <a:ext cx="307376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-10,55</a:t>
              </a:r>
            </a:p>
          </p:txBody>
        </p:sp>
        <p:sp>
          <p:nvSpPr>
            <p:cNvPr id="51" name="pg45"/>
            <p:cNvSpPr/>
            <p:nvPr/>
          </p:nvSpPr>
          <p:spPr>
            <a:xfrm>
              <a:off x="11494893" y="4945535"/>
              <a:ext cx="322717" cy="169038"/>
            </a:xfrm>
            <a:custGeom>
              <a:avLst/>
              <a:pathLst>
                <a:path w="322717" h="169038">
                  <a:moveTo>
                    <a:pt x="27431" y="169038"/>
                  </a:moveTo>
                  <a:lnTo>
                    <a:pt x="322717" y="169038"/>
                  </a:lnTo>
                  <a:lnTo>
                    <a:pt x="32271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5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46"/>
            <p:cNvSpPr/>
            <p:nvPr/>
          </p:nvSpPr>
          <p:spPr>
            <a:xfrm>
              <a:off x="11540613" y="4975587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39,47</a:t>
              </a:r>
            </a:p>
          </p:txBody>
        </p:sp>
        <p:sp>
          <p:nvSpPr>
            <p:cNvPr id="53" name="pg47"/>
            <p:cNvSpPr/>
            <p:nvPr/>
          </p:nvSpPr>
          <p:spPr>
            <a:xfrm>
              <a:off x="10866236" y="5299628"/>
              <a:ext cx="362717" cy="169038"/>
            </a:xfrm>
            <a:custGeom>
              <a:avLst/>
              <a:pathLst>
                <a:path w="362717" h="169038">
                  <a:moveTo>
                    <a:pt x="27431" y="169038"/>
                  </a:moveTo>
                  <a:lnTo>
                    <a:pt x="335285" y="169038"/>
                  </a:lnTo>
                  <a:lnTo>
                    <a:pt x="334180" y="169016"/>
                  </a:lnTo>
                  <a:lnTo>
                    <a:pt x="338591" y="168838"/>
                  </a:lnTo>
                  <a:lnTo>
                    <a:pt x="342917" y="167955"/>
                  </a:lnTo>
                  <a:lnTo>
                    <a:pt x="347045" y="166389"/>
                  </a:lnTo>
                  <a:lnTo>
                    <a:pt x="350868" y="164182"/>
                  </a:lnTo>
                  <a:lnTo>
                    <a:pt x="354287" y="161390"/>
                  </a:lnTo>
                  <a:lnTo>
                    <a:pt x="357215" y="158086"/>
                  </a:lnTo>
                  <a:lnTo>
                    <a:pt x="359574" y="154354"/>
                  </a:lnTo>
                  <a:lnTo>
                    <a:pt x="361305" y="150293"/>
                  </a:lnTo>
                  <a:lnTo>
                    <a:pt x="362361" y="146006"/>
                  </a:lnTo>
                  <a:lnTo>
                    <a:pt x="362717" y="141606"/>
                  </a:lnTo>
                  <a:lnTo>
                    <a:pt x="362717" y="27432"/>
                  </a:lnTo>
                  <a:lnTo>
                    <a:pt x="362361" y="23031"/>
                  </a:lnTo>
                  <a:lnTo>
                    <a:pt x="361305" y="18745"/>
                  </a:lnTo>
                  <a:lnTo>
                    <a:pt x="359574" y="14683"/>
                  </a:lnTo>
                  <a:lnTo>
                    <a:pt x="357215" y="10952"/>
                  </a:lnTo>
                  <a:lnTo>
                    <a:pt x="354287" y="7647"/>
                  </a:lnTo>
                  <a:lnTo>
                    <a:pt x="350868" y="4855"/>
                  </a:lnTo>
                  <a:lnTo>
                    <a:pt x="347045" y="2648"/>
                  </a:lnTo>
                  <a:lnTo>
                    <a:pt x="342917" y="1083"/>
                  </a:lnTo>
                  <a:lnTo>
                    <a:pt x="338591" y="200"/>
                  </a:lnTo>
                  <a:lnTo>
                    <a:pt x="3352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41606"/>
                  </a:lnTo>
                  <a:lnTo>
                    <a:pt x="88" y="139399"/>
                  </a:lnTo>
                  <a:lnTo>
                    <a:pt x="88" y="143813"/>
                  </a:lnTo>
                  <a:lnTo>
                    <a:pt x="797" y="148171"/>
                  </a:lnTo>
                  <a:lnTo>
                    <a:pt x="2195" y="152358"/>
                  </a:lnTo>
                  <a:lnTo>
                    <a:pt x="4246" y="156267"/>
                  </a:lnTo>
                  <a:lnTo>
                    <a:pt x="6898" y="159797"/>
                  </a:lnTo>
                  <a:lnTo>
                    <a:pt x="10082" y="162855"/>
                  </a:lnTo>
                  <a:lnTo>
                    <a:pt x="13716" y="165363"/>
                  </a:lnTo>
                  <a:lnTo>
                    <a:pt x="17704" y="167255"/>
                  </a:lnTo>
                  <a:lnTo>
                    <a:pt x="21944" y="168484"/>
                  </a:lnTo>
                  <a:lnTo>
                    <a:pt x="26327" y="169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48"/>
            <p:cNvSpPr/>
            <p:nvPr/>
          </p:nvSpPr>
          <p:spPr>
            <a:xfrm>
              <a:off x="10911956" y="5329680"/>
              <a:ext cx="271277" cy="93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17,23</a:t>
              </a:r>
            </a:p>
          </p:txBody>
        </p:sp>
        <p:sp>
          <p:nvSpPr>
            <p:cNvPr id="55" name="tx49"/>
            <p:cNvSpPr/>
            <p:nvPr/>
          </p:nvSpPr>
          <p:spPr>
            <a:xfrm>
              <a:off x="10007725" y="5352226"/>
              <a:ext cx="191990" cy="628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</a:t>
              </a:r>
            </a:p>
          </p:txBody>
        </p:sp>
        <p:sp>
          <p:nvSpPr>
            <p:cNvPr id="56" name="tx50"/>
            <p:cNvSpPr/>
            <p:nvPr/>
          </p:nvSpPr>
          <p:spPr>
            <a:xfrm>
              <a:off x="9830282" y="4996995"/>
              <a:ext cx="369433" cy="63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OUTROS</a:t>
              </a:r>
            </a:p>
          </p:txBody>
        </p:sp>
        <p:sp>
          <p:nvSpPr>
            <p:cNvPr id="57" name="tx51"/>
            <p:cNvSpPr/>
            <p:nvPr/>
          </p:nvSpPr>
          <p:spPr>
            <a:xfrm>
              <a:off x="8980892" y="4611698"/>
              <a:ext cx="1218822" cy="95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AGROPECUÁRIA</a:t>
              </a:r>
            </a:p>
          </p:txBody>
        </p:sp>
        <p:sp>
          <p:nvSpPr>
            <p:cNvPr id="58" name="tx52"/>
            <p:cNvSpPr/>
            <p:nvPr/>
          </p:nvSpPr>
          <p:spPr>
            <a:xfrm>
              <a:off x="9110390" y="4259672"/>
              <a:ext cx="1089325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PRESTAÇÃO DE SERVIÇO</a:t>
              </a:r>
            </a:p>
          </p:txBody>
        </p:sp>
        <p:sp>
          <p:nvSpPr>
            <p:cNvPr id="59" name="tx53"/>
            <p:cNvSpPr/>
            <p:nvPr/>
          </p:nvSpPr>
          <p:spPr>
            <a:xfrm>
              <a:off x="9734308" y="3920211"/>
              <a:ext cx="465407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INDÚSTRIA</a:t>
              </a:r>
            </a:p>
          </p:txBody>
        </p:sp>
        <p:sp>
          <p:nvSpPr>
            <p:cNvPr id="60" name="tx54"/>
            <p:cNvSpPr/>
            <p:nvPr/>
          </p:nvSpPr>
          <p:spPr>
            <a:xfrm>
              <a:off x="8836931" y="3566119"/>
              <a:ext cx="1362784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EXTRATOR MINERAL OU FÓSSIL</a:t>
              </a:r>
            </a:p>
          </p:txBody>
        </p:sp>
        <p:sp>
          <p:nvSpPr>
            <p:cNvPr id="61" name="tx55"/>
            <p:cNvSpPr/>
            <p:nvPr/>
          </p:nvSpPr>
          <p:spPr>
            <a:xfrm>
              <a:off x="9364705" y="3212026"/>
              <a:ext cx="835010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ENERGIA ELÉTRICA</a:t>
              </a:r>
            </a:p>
          </p:txBody>
        </p:sp>
        <p:sp>
          <p:nvSpPr>
            <p:cNvPr id="62" name="tx56"/>
            <p:cNvSpPr/>
            <p:nvPr/>
          </p:nvSpPr>
          <p:spPr>
            <a:xfrm>
              <a:off x="9230442" y="2857934"/>
              <a:ext cx="969272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VAREJISTA</a:t>
              </a:r>
            </a:p>
          </p:txBody>
        </p:sp>
        <p:sp>
          <p:nvSpPr>
            <p:cNvPr id="63" name="tx57"/>
            <p:cNvSpPr/>
            <p:nvPr/>
          </p:nvSpPr>
          <p:spPr>
            <a:xfrm>
              <a:off x="8433974" y="2503842"/>
              <a:ext cx="1765741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COMÉRCIO ATACADISTA E DISTRIBUIDOR</a:t>
              </a:r>
            </a:p>
          </p:txBody>
        </p:sp>
        <p:sp>
          <p:nvSpPr>
            <p:cNvPr id="64" name="tx58"/>
            <p:cNvSpPr/>
            <p:nvPr/>
          </p:nvSpPr>
          <p:spPr>
            <a:xfrm>
              <a:off x="9542401" y="2135117"/>
              <a:ext cx="657314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COMUNICAÇÃO</a:t>
              </a:r>
            </a:p>
          </p:txBody>
        </p:sp>
        <p:sp>
          <p:nvSpPr>
            <p:cNvPr id="65" name="tx59"/>
            <p:cNvSpPr/>
            <p:nvPr/>
          </p:nvSpPr>
          <p:spPr>
            <a:xfrm>
              <a:off x="9580690" y="1795657"/>
              <a:ext cx="619025" cy="78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COMBUSTÍVEL</a:t>
              </a:r>
            </a:p>
          </p:txBody>
        </p:sp>
        <p:sp>
          <p:nvSpPr>
            <p:cNvPr id="66" name="pl60"/>
            <p:cNvSpPr/>
            <p:nvPr/>
          </p:nvSpPr>
          <p:spPr>
            <a:xfrm>
              <a:off x="10227551" y="538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1"/>
            <p:cNvSpPr/>
            <p:nvPr/>
          </p:nvSpPr>
          <p:spPr>
            <a:xfrm>
              <a:off x="10227551" y="5030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2"/>
            <p:cNvSpPr/>
            <p:nvPr/>
          </p:nvSpPr>
          <p:spPr>
            <a:xfrm>
              <a:off x="10227551" y="46759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3"/>
            <p:cNvSpPr/>
            <p:nvPr/>
          </p:nvSpPr>
          <p:spPr>
            <a:xfrm>
              <a:off x="10227551" y="4321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4"/>
            <p:cNvSpPr/>
            <p:nvPr/>
          </p:nvSpPr>
          <p:spPr>
            <a:xfrm>
              <a:off x="10227551" y="3967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5"/>
            <p:cNvSpPr/>
            <p:nvPr/>
          </p:nvSpPr>
          <p:spPr>
            <a:xfrm>
              <a:off x="10227551" y="3613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6"/>
            <p:cNvSpPr/>
            <p:nvPr/>
          </p:nvSpPr>
          <p:spPr>
            <a:xfrm>
              <a:off x="10227551" y="32595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7"/>
            <p:cNvSpPr/>
            <p:nvPr/>
          </p:nvSpPr>
          <p:spPr>
            <a:xfrm>
              <a:off x="10227551" y="290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8"/>
            <p:cNvSpPr/>
            <p:nvPr/>
          </p:nvSpPr>
          <p:spPr>
            <a:xfrm>
              <a:off x="10227551" y="25514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69"/>
            <p:cNvSpPr/>
            <p:nvPr/>
          </p:nvSpPr>
          <p:spPr>
            <a:xfrm>
              <a:off x="10227551" y="2197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0"/>
            <p:cNvSpPr/>
            <p:nvPr/>
          </p:nvSpPr>
          <p:spPr>
            <a:xfrm>
              <a:off x="10227551" y="1843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1"/>
            <p:cNvSpPr/>
            <p:nvPr/>
          </p:nvSpPr>
          <p:spPr>
            <a:xfrm>
              <a:off x="10348584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2"/>
            <p:cNvSpPr/>
            <p:nvPr/>
          </p:nvSpPr>
          <p:spPr>
            <a:xfrm>
              <a:off x="10631242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3"/>
            <p:cNvSpPr/>
            <p:nvPr/>
          </p:nvSpPr>
          <p:spPr>
            <a:xfrm>
              <a:off x="10913901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4"/>
            <p:cNvSpPr/>
            <p:nvPr/>
          </p:nvSpPr>
          <p:spPr>
            <a:xfrm>
              <a:off x="11196560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5"/>
            <p:cNvSpPr/>
            <p:nvPr/>
          </p:nvSpPr>
          <p:spPr>
            <a:xfrm>
              <a:off x="11479218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6"/>
            <p:cNvSpPr/>
            <p:nvPr/>
          </p:nvSpPr>
          <p:spPr>
            <a:xfrm>
              <a:off x="11761877" y="559660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77"/>
            <p:cNvSpPr/>
            <p:nvPr/>
          </p:nvSpPr>
          <p:spPr>
            <a:xfrm>
              <a:off x="10286175" y="5657925"/>
              <a:ext cx="124817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4" name="tx78"/>
            <p:cNvSpPr/>
            <p:nvPr/>
          </p:nvSpPr>
          <p:spPr>
            <a:xfrm>
              <a:off x="10607228" y="5657925"/>
              <a:ext cx="48029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79"/>
            <p:cNvSpPr/>
            <p:nvPr/>
          </p:nvSpPr>
          <p:spPr>
            <a:xfrm>
              <a:off x="10865872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6" name="tx80"/>
            <p:cNvSpPr/>
            <p:nvPr/>
          </p:nvSpPr>
          <p:spPr>
            <a:xfrm>
              <a:off x="11148530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7" name="tx81"/>
            <p:cNvSpPr/>
            <p:nvPr/>
          </p:nvSpPr>
          <p:spPr>
            <a:xfrm>
              <a:off x="11431189" y="5657883"/>
              <a:ext cx="96058" cy="631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tx82"/>
            <p:cNvSpPr/>
            <p:nvPr/>
          </p:nvSpPr>
          <p:spPr>
            <a:xfrm>
              <a:off x="11713848" y="5657925"/>
              <a:ext cx="96058" cy="631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9" name="tx83"/>
            <p:cNvSpPr/>
            <p:nvPr/>
          </p:nvSpPr>
          <p:spPr>
            <a:xfrm>
              <a:off x="10728014" y="5749984"/>
              <a:ext cx="623927" cy="101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Variação (%)</a:t>
              </a:r>
            </a:p>
          </p:txBody>
        </p:sp>
        <p:sp>
          <p:nvSpPr>
            <p:cNvPr id="90" name="tx84"/>
            <p:cNvSpPr/>
            <p:nvPr/>
          </p:nvSpPr>
          <p:spPr>
            <a:xfrm rot="-5400000">
              <a:off x="7951461" y="3563663"/>
              <a:ext cx="749957" cy="100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Grupo de ICMS</a:t>
              </a:r>
            </a:p>
          </p:txBody>
        </p:sp>
        <p:sp>
          <p:nvSpPr>
            <p:cNvPr id="91" name="tx85"/>
            <p:cNvSpPr/>
            <p:nvPr/>
          </p:nvSpPr>
          <p:spPr>
            <a:xfrm>
              <a:off x="9238484" y="1438026"/>
              <a:ext cx="2692888" cy="958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mês / Acumulado mês ano anterior</a:t>
              </a:r>
            </a:p>
          </p:txBody>
        </p:sp>
      </p:grpSp>
      <p:sp>
        <p:nvSpPr>
          <p:cNvPr id="92" name=""/>
          <p:cNvSpPr>
            <a:spLocks noGrp="1"/>
          </p:cNvSpPr>
          <p:nvPr>
            <p:ph/>
          </p:nvPr>
        </p:nvSpPr>
        <p:spPr>
          <a:xfrm>
            <a:off x="155448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
Receita Total
Cenário da Receita
Transferências Correntes
Receitas tributárias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
2.
3.
4.
5.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6858000" y="914400"/>
            <a:ext cx="2743200" cy="914400"/>
          </a:xfrm>
        </p:spPr>
        <p:txBody>
          <a:bodyPr/>
          <a:lstStyle/>
          <a:p>
            <a:r>
              <a:rPr/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Receita Corrente Líquida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075204" y="5155061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075204" y="4542664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075204" y="3930266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075204" y="3317869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075204" y="2705472"/>
              <a:ext cx="4890246" cy="0"/>
            </a:xfrm>
            <a:custGeom>
              <a:avLst/>
              <a:pathLst>
                <a:path w="4890246" h="0">
                  <a:moveTo>
                    <a:pt x="0" y="0"/>
                  </a:moveTo>
                  <a:lnTo>
                    <a:pt x="4890246" y="0"/>
                  </a:lnTo>
                  <a:lnTo>
                    <a:pt x="489024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0"/>
            <p:cNvSpPr/>
            <p:nvPr/>
          </p:nvSpPr>
          <p:spPr>
            <a:xfrm>
              <a:off x="1297488" y="2559991"/>
              <a:ext cx="4445678" cy="2953362"/>
            </a:xfrm>
            <a:custGeom>
              <a:avLst/>
              <a:pathLst>
                <a:path w="4445678" h="2953362">
                  <a:moveTo>
                    <a:pt x="0" y="2661865"/>
                  </a:moveTo>
                  <a:lnTo>
                    <a:pt x="411391" y="2449528"/>
                  </a:lnTo>
                  <a:lnTo>
                    <a:pt x="796240" y="2346580"/>
                  </a:lnTo>
                  <a:lnTo>
                    <a:pt x="1207632" y="2281877"/>
                  </a:lnTo>
                  <a:lnTo>
                    <a:pt x="1605752" y="1842145"/>
                  </a:lnTo>
                  <a:lnTo>
                    <a:pt x="2017143" y="1489781"/>
                  </a:lnTo>
                  <a:lnTo>
                    <a:pt x="2415264" y="1131242"/>
                  </a:lnTo>
                  <a:lnTo>
                    <a:pt x="2826655" y="835052"/>
                  </a:lnTo>
                  <a:lnTo>
                    <a:pt x="3238046" y="619003"/>
                  </a:lnTo>
                  <a:lnTo>
                    <a:pt x="3636166" y="405221"/>
                  </a:lnTo>
                  <a:lnTo>
                    <a:pt x="4047558" y="343414"/>
                  </a:lnTo>
                  <a:lnTo>
                    <a:pt x="4445678" y="0"/>
                  </a:lnTo>
                  <a:lnTo>
                    <a:pt x="4445678" y="2203255"/>
                  </a:lnTo>
                  <a:lnTo>
                    <a:pt x="4047558" y="2336675"/>
                  </a:lnTo>
                  <a:lnTo>
                    <a:pt x="3636166" y="2203029"/>
                  </a:lnTo>
                  <a:lnTo>
                    <a:pt x="3238046" y="2214130"/>
                  </a:lnTo>
                  <a:lnTo>
                    <a:pt x="2826655" y="2249618"/>
                  </a:lnTo>
                  <a:lnTo>
                    <a:pt x="2415264" y="2364826"/>
                  </a:lnTo>
                  <a:lnTo>
                    <a:pt x="2017143" y="2535645"/>
                  </a:lnTo>
                  <a:lnTo>
                    <a:pt x="1605752" y="2707141"/>
                  </a:lnTo>
                  <a:lnTo>
                    <a:pt x="1207632" y="2953362"/>
                  </a:lnTo>
                  <a:lnTo>
                    <a:pt x="796240" y="2849529"/>
                  </a:lnTo>
                  <a:lnTo>
                    <a:pt x="411391" y="2788250"/>
                  </a:lnTo>
                  <a:lnTo>
                    <a:pt x="0" y="2834360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297488" y="2559991"/>
              <a:ext cx="4445678" cy="2661865"/>
            </a:xfrm>
            <a:custGeom>
              <a:avLst/>
              <a:pathLst>
                <a:path w="4445678" h="2661865">
                  <a:moveTo>
                    <a:pt x="0" y="2661865"/>
                  </a:moveTo>
                  <a:lnTo>
                    <a:pt x="411391" y="2449528"/>
                  </a:lnTo>
                  <a:lnTo>
                    <a:pt x="796240" y="2346580"/>
                  </a:lnTo>
                  <a:lnTo>
                    <a:pt x="1207632" y="2281877"/>
                  </a:lnTo>
                  <a:lnTo>
                    <a:pt x="1605752" y="1842145"/>
                  </a:lnTo>
                  <a:lnTo>
                    <a:pt x="2017143" y="1489781"/>
                  </a:lnTo>
                  <a:lnTo>
                    <a:pt x="2415264" y="1131242"/>
                  </a:lnTo>
                  <a:lnTo>
                    <a:pt x="2826655" y="835052"/>
                  </a:lnTo>
                  <a:lnTo>
                    <a:pt x="3238046" y="619003"/>
                  </a:lnTo>
                  <a:lnTo>
                    <a:pt x="3636166" y="405221"/>
                  </a:lnTo>
                  <a:lnTo>
                    <a:pt x="4047558" y="343414"/>
                  </a:lnTo>
                  <a:lnTo>
                    <a:pt x="444567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297488" y="4763020"/>
              <a:ext cx="4445678" cy="750333"/>
            </a:xfrm>
            <a:custGeom>
              <a:avLst/>
              <a:pathLst>
                <a:path w="4445678" h="750333">
                  <a:moveTo>
                    <a:pt x="4445678" y="226"/>
                  </a:moveTo>
                  <a:lnTo>
                    <a:pt x="4047558" y="133646"/>
                  </a:lnTo>
                  <a:lnTo>
                    <a:pt x="3636166" y="0"/>
                  </a:lnTo>
                  <a:lnTo>
                    <a:pt x="3238046" y="11101"/>
                  </a:lnTo>
                  <a:lnTo>
                    <a:pt x="2826655" y="46589"/>
                  </a:lnTo>
                  <a:lnTo>
                    <a:pt x="2415264" y="161796"/>
                  </a:lnTo>
                  <a:lnTo>
                    <a:pt x="2017143" y="332616"/>
                  </a:lnTo>
                  <a:lnTo>
                    <a:pt x="1605752" y="504112"/>
                  </a:lnTo>
                  <a:lnTo>
                    <a:pt x="1207632" y="750333"/>
                  </a:lnTo>
                  <a:lnTo>
                    <a:pt x="796240" y="646500"/>
                  </a:lnTo>
                  <a:lnTo>
                    <a:pt x="411391" y="585221"/>
                  </a:lnTo>
                  <a:lnTo>
                    <a:pt x="0" y="6313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3"/>
            <p:cNvSpPr/>
            <p:nvPr/>
          </p:nvSpPr>
          <p:spPr>
            <a:xfrm>
              <a:off x="1297488" y="3661619"/>
              <a:ext cx="4445678" cy="1646485"/>
            </a:xfrm>
            <a:custGeom>
              <a:avLst/>
              <a:pathLst>
                <a:path w="4445678" h="1646485">
                  <a:moveTo>
                    <a:pt x="0" y="1646485"/>
                  </a:moveTo>
                  <a:lnTo>
                    <a:pt x="411391" y="1517261"/>
                  </a:lnTo>
                  <a:lnTo>
                    <a:pt x="796240" y="1496426"/>
                  </a:lnTo>
                  <a:lnTo>
                    <a:pt x="1207632" y="1515992"/>
                  </a:lnTo>
                  <a:lnTo>
                    <a:pt x="1605752" y="1173015"/>
                  </a:lnTo>
                  <a:lnTo>
                    <a:pt x="2017143" y="911085"/>
                  </a:lnTo>
                  <a:lnTo>
                    <a:pt x="2415264" y="646406"/>
                  </a:lnTo>
                  <a:lnTo>
                    <a:pt x="2826655" y="440707"/>
                  </a:lnTo>
                  <a:lnTo>
                    <a:pt x="3238046" y="314939"/>
                  </a:lnTo>
                  <a:lnTo>
                    <a:pt x="3636166" y="202497"/>
                  </a:lnTo>
                  <a:lnTo>
                    <a:pt x="4047558" y="238417"/>
                  </a:lnTo>
                  <a:lnTo>
                    <a:pt x="4445678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9" name="pl14"/>
            <p:cNvSpPr/>
            <p:nvPr/>
          </p:nvSpPr>
          <p:spPr>
            <a:xfrm>
              <a:off x="1297488" y="4217040"/>
              <a:ext cx="2826655" cy="1091064"/>
            </a:xfrm>
            <a:custGeom>
              <a:avLst/>
              <a:pathLst>
                <a:path w="2826655" h="1091064">
                  <a:moveTo>
                    <a:pt x="0" y="1091064"/>
                  </a:moveTo>
                  <a:lnTo>
                    <a:pt x="411391" y="920402"/>
                  </a:lnTo>
                  <a:lnTo>
                    <a:pt x="796240" y="999710"/>
                  </a:lnTo>
                  <a:lnTo>
                    <a:pt x="1207632" y="910319"/>
                  </a:lnTo>
                  <a:lnTo>
                    <a:pt x="1605752" y="570179"/>
                  </a:lnTo>
                  <a:lnTo>
                    <a:pt x="2017143" y="257945"/>
                  </a:lnTo>
                  <a:lnTo>
                    <a:pt x="2415264" y="0"/>
                  </a:lnTo>
                  <a:lnTo>
                    <a:pt x="2826655" y="88486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5"/>
            <p:cNvSpPr/>
            <p:nvPr/>
          </p:nvSpPr>
          <p:spPr>
            <a:xfrm>
              <a:off x="1076342" y="5327284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122062" y="534835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1487733" y="5198060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1533453" y="52191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1970034" y="5177226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015754" y="5216365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283974" y="5196791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329694" y="5217857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38,96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2682095" y="485381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2727815" y="487488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39,52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3093486" y="4591885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3139206" y="461295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39,95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3491606" y="4327205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3537326" y="4348271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40,38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3902997" y="4121507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3948717" y="414257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40,72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4314389" y="3995738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4360109" y="4016804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40,92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4712509" y="3883296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4758229" y="390436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41,11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5123900" y="3919216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5169620" y="3940282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41,05</a:t>
              </a:r>
            </a:p>
          </p:txBody>
        </p:sp>
        <p:sp>
          <p:nvSpPr>
            <p:cNvPr id="42" name="pg37"/>
            <p:cNvSpPr/>
            <p:nvPr/>
          </p:nvSpPr>
          <p:spPr>
            <a:xfrm>
              <a:off x="5522021" y="3680799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BF1E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38"/>
            <p:cNvSpPr/>
            <p:nvPr/>
          </p:nvSpPr>
          <p:spPr>
            <a:xfrm>
              <a:off x="5567741" y="370186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BF1E2E">
                      <a:alpha val="100000"/>
                    </a:srgbClr>
                  </a:solidFill>
                  <a:latin typeface="Arial"/>
                  <a:cs typeface="Arial"/>
                </a:rPr>
                <a:t>41,44</a:t>
              </a:r>
            </a:p>
          </p:txBody>
        </p:sp>
        <p:sp>
          <p:nvSpPr>
            <p:cNvPr id="44" name="pg39"/>
            <p:cNvSpPr/>
            <p:nvPr/>
          </p:nvSpPr>
          <p:spPr>
            <a:xfrm>
              <a:off x="1076342" y="498204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0"/>
            <p:cNvSpPr/>
            <p:nvPr/>
          </p:nvSpPr>
          <p:spPr>
            <a:xfrm>
              <a:off x="1122062" y="501628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38,75</a:t>
              </a:r>
            </a:p>
          </p:txBody>
        </p:sp>
        <p:sp>
          <p:nvSpPr>
            <p:cNvPr id="46" name="pg41"/>
            <p:cNvSpPr/>
            <p:nvPr/>
          </p:nvSpPr>
          <p:spPr>
            <a:xfrm>
              <a:off x="1487733" y="4811381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2"/>
            <p:cNvSpPr/>
            <p:nvPr/>
          </p:nvSpPr>
          <p:spPr>
            <a:xfrm>
              <a:off x="1533453" y="4845618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39,03</a:t>
              </a:r>
            </a:p>
          </p:txBody>
        </p:sp>
        <p:sp>
          <p:nvSpPr>
            <p:cNvPr id="48" name="pg43"/>
            <p:cNvSpPr/>
            <p:nvPr/>
          </p:nvSpPr>
          <p:spPr>
            <a:xfrm>
              <a:off x="1911570" y="489068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957290" y="492492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38,9</a:t>
              </a:r>
            </a:p>
          </p:txBody>
        </p:sp>
        <p:sp>
          <p:nvSpPr>
            <p:cNvPr id="50" name="pg45"/>
            <p:cNvSpPr/>
            <p:nvPr/>
          </p:nvSpPr>
          <p:spPr>
            <a:xfrm>
              <a:off x="2283974" y="4801298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46"/>
            <p:cNvSpPr/>
            <p:nvPr/>
          </p:nvSpPr>
          <p:spPr>
            <a:xfrm>
              <a:off x="2329694" y="4835535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39,05</a:t>
              </a:r>
            </a:p>
          </p:txBody>
        </p:sp>
        <p:sp>
          <p:nvSpPr>
            <p:cNvPr id="52" name="pg47"/>
            <p:cNvSpPr/>
            <p:nvPr/>
          </p:nvSpPr>
          <p:spPr>
            <a:xfrm>
              <a:off x="2721082" y="446115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48"/>
            <p:cNvSpPr/>
            <p:nvPr/>
          </p:nvSpPr>
          <p:spPr>
            <a:xfrm>
              <a:off x="2766802" y="44953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39,6</a:t>
              </a:r>
            </a:p>
          </p:txBody>
        </p:sp>
        <p:sp>
          <p:nvSpPr>
            <p:cNvPr id="54" name="pg49"/>
            <p:cNvSpPr/>
            <p:nvPr/>
          </p:nvSpPr>
          <p:spPr>
            <a:xfrm>
              <a:off x="3093486" y="4148924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0"/>
            <p:cNvSpPr/>
            <p:nvPr/>
          </p:nvSpPr>
          <p:spPr>
            <a:xfrm>
              <a:off x="3139206" y="4183161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40,11</a:t>
              </a:r>
            </a:p>
          </p:txBody>
        </p:sp>
        <p:sp>
          <p:nvSpPr>
            <p:cNvPr id="56" name="pg51"/>
            <p:cNvSpPr/>
            <p:nvPr/>
          </p:nvSpPr>
          <p:spPr>
            <a:xfrm>
              <a:off x="3491606" y="3890978"/>
              <a:ext cx="442291" cy="191800"/>
            </a:xfrm>
            <a:custGeom>
              <a:avLst/>
              <a:pathLst>
                <a:path w="442291" h="191800">
                  <a:moveTo>
                    <a:pt x="27432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1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2"/>
            <p:cNvSpPr/>
            <p:nvPr/>
          </p:nvSpPr>
          <p:spPr>
            <a:xfrm>
              <a:off x="3537326" y="392521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40,53</a:t>
              </a:r>
            </a:p>
          </p:txBody>
        </p:sp>
        <p:sp>
          <p:nvSpPr>
            <p:cNvPr id="58" name="pg53"/>
            <p:cNvSpPr/>
            <p:nvPr/>
          </p:nvSpPr>
          <p:spPr>
            <a:xfrm>
              <a:off x="3902997" y="4775838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4"/>
            <p:cNvSpPr/>
            <p:nvPr/>
          </p:nvSpPr>
          <p:spPr>
            <a:xfrm>
              <a:off x="3948717" y="481007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39,09</a:t>
              </a:r>
            </a:p>
          </p:txBody>
        </p:sp>
        <p:sp>
          <p:nvSpPr>
            <p:cNvPr id="60" name="tx55"/>
            <p:cNvSpPr/>
            <p:nvPr/>
          </p:nvSpPr>
          <p:spPr>
            <a:xfrm>
              <a:off x="795642" y="5109520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39B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795642" y="4497182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795642" y="3886273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41B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795642" y="3273876"/>
              <a:ext cx="216931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42B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795642" y="2659931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43B</a:t>
              </a:r>
            </a:p>
          </p:txBody>
        </p:sp>
        <p:sp>
          <p:nvSpPr>
            <p:cNvPr id="65" name="pl60"/>
            <p:cNvSpPr/>
            <p:nvPr/>
          </p:nvSpPr>
          <p:spPr>
            <a:xfrm>
              <a:off x="1040410" y="5155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1"/>
            <p:cNvSpPr/>
            <p:nvPr/>
          </p:nvSpPr>
          <p:spPr>
            <a:xfrm>
              <a:off x="1040410" y="4542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2"/>
            <p:cNvSpPr/>
            <p:nvPr/>
          </p:nvSpPr>
          <p:spPr>
            <a:xfrm>
              <a:off x="1040410" y="3930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3"/>
            <p:cNvSpPr/>
            <p:nvPr/>
          </p:nvSpPr>
          <p:spPr>
            <a:xfrm>
              <a:off x="1040410" y="33178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4"/>
            <p:cNvSpPr/>
            <p:nvPr/>
          </p:nvSpPr>
          <p:spPr>
            <a:xfrm>
              <a:off x="1040410" y="27054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170887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6"/>
            <p:cNvSpPr/>
            <p:nvPr/>
          </p:nvSpPr>
          <p:spPr>
            <a:xfrm>
              <a:off x="2505120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31463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68"/>
            <p:cNvSpPr/>
            <p:nvPr/>
          </p:nvSpPr>
          <p:spPr>
            <a:xfrm>
              <a:off x="412414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69"/>
            <p:cNvSpPr/>
            <p:nvPr/>
          </p:nvSpPr>
          <p:spPr>
            <a:xfrm>
              <a:off x="4933655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0"/>
            <p:cNvSpPr/>
            <p:nvPr/>
          </p:nvSpPr>
          <p:spPr>
            <a:xfrm>
              <a:off x="574316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1"/>
            <p:cNvSpPr/>
            <p:nvPr/>
          </p:nvSpPr>
          <p:spPr>
            <a:xfrm>
              <a:off x="1627559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77" name="tx72"/>
            <p:cNvSpPr/>
            <p:nvPr/>
          </p:nvSpPr>
          <p:spPr>
            <a:xfrm>
              <a:off x="2417014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78" name="tx73"/>
            <p:cNvSpPr/>
            <p:nvPr/>
          </p:nvSpPr>
          <p:spPr>
            <a:xfrm>
              <a:off x="3233282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79" name="tx74"/>
            <p:cNvSpPr/>
            <p:nvPr/>
          </p:nvSpPr>
          <p:spPr>
            <a:xfrm>
              <a:off x="4022434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80" name="tx75"/>
            <p:cNvSpPr/>
            <p:nvPr/>
          </p:nvSpPr>
          <p:spPr>
            <a:xfrm>
              <a:off x="4848912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81" name="tx76"/>
            <p:cNvSpPr/>
            <p:nvPr/>
          </p:nvSpPr>
          <p:spPr>
            <a:xfrm>
              <a:off x="564488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82" name="tx77"/>
            <p:cNvSpPr/>
            <p:nvPr/>
          </p:nvSpPr>
          <p:spPr>
            <a:xfrm>
              <a:off x="3477986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83" name="tx78"/>
            <p:cNvSpPr/>
            <p:nvPr/>
          </p:nvSpPr>
          <p:spPr>
            <a:xfrm rot="-5400000">
              <a:off x="155931" y="3969253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84" name="rc79"/>
            <p:cNvSpPr/>
            <p:nvPr/>
          </p:nvSpPr>
          <p:spPr>
            <a:xfrm>
              <a:off x="2228806" y="6155456"/>
              <a:ext cx="25830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0"/>
            <p:cNvSpPr/>
            <p:nvPr/>
          </p:nvSpPr>
          <p:spPr>
            <a:xfrm>
              <a:off x="2374310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l81"/>
            <p:cNvSpPr/>
            <p:nvPr/>
          </p:nvSpPr>
          <p:spPr>
            <a:xfrm>
              <a:off x="23962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7" name="pl82"/>
            <p:cNvSpPr/>
            <p:nvPr/>
          </p:nvSpPr>
          <p:spPr>
            <a:xfrm>
              <a:off x="2396256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8" name="rc83"/>
            <p:cNvSpPr/>
            <p:nvPr/>
          </p:nvSpPr>
          <p:spPr>
            <a:xfrm>
              <a:off x="3564493" y="622504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358643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358643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86"/>
            <p:cNvSpPr/>
            <p:nvPr/>
          </p:nvSpPr>
          <p:spPr>
            <a:xfrm>
              <a:off x="2669681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92" name="tx87"/>
            <p:cNvSpPr/>
            <p:nvPr/>
          </p:nvSpPr>
          <p:spPr>
            <a:xfrm>
              <a:off x="3859864" y="628929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93" name="tx88"/>
            <p:cNvSpPr/>
            <p:nvPr/>
          </p:nvSpPr>
          <p:spPr>
            <a:xfrm>
              <a:off x="2290397" y="2168244"/>
              <a:ext cx="2459861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acumulada em 12 meses</a:t>
              </a:r>
            </a:p>
          </p:txBody>
        </p:sp>
        <p:sp>
          <p:nvSpPr>
            <p:cNvPr id="94" name="rc89"/>
            <p:cNvSpPr/>
            <p:nvPr/>
          </p:nvSpPr>
          <p:spPr>
            <a:xfrm>
              <a:off x="6035040" y="210312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6595477" y="5658885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6595477" y="5067722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6595477" y="4476559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6595477" y="3885396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6595477" y="3294233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6595477" y="2703070"/>
              <a:ext cx="4856373" cy="0"/>
            </a:xfrm>
            <a:custGeom>
              <a:avLst/>
              <a:pathLst>
                <a:path w="4856373" h="0">
                  <a:moveTo>
                    <a:pt x="0" y="0"/>
                  </a:moveTo>
                  <a:lnTo>
                    <a:pt x="4856373" y="0"/>
                  </a:lnTo>
                  <a:lnTo>
                    <a:pt x="485637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96"/>
            <p:cNvSpPr/>
            <p:nvPr/>
          </p:nvSpPr>
          <p:spPr>
            <a:xfrm>
              <a:off x="6816222" y="2559991"/>
              <a:ext cx="4414884" cy="1378990"/>
            </a:xfrm>
            <a:custGeom>
              <a:avLst/>
              <a:pathLst>
                <a:path w="4414884" h="1378990">
                  <a:moveTo>
                    <a:pt x="0" y="870087"/>
                  </a:moveTo>
                  <a:lnTo>
                    <a:pt x="408541" y="1015508"/>
                  </a:lnTo>
                  <a:lnTo>
                    <a:pt x="790725" y="1061925"/>
                  </a:lnTo>
                  <a:lnTo>
                    <a:pt x="1199267" y="961925"/>
                  </a:lnTo>
                  <a:lnTo>
                    <a:pt x="1594629" y="382475"/>
                  </a:lnTo>
                  <a:lnTo>
                    <a:pt x="2003171" y="675781"/>
                  </a:lnTo>
                  <a:lnTo>
                    <a:pt x="2398534" y="516837"/>
                  </a:lnTo>
                  <a:lnTo>
                    <a:pt x="2807075" y="673166"/>
                  </a:lnTo>
                  <a:lnTo>
                    <a:pt x="3215617" y="682905"/>
                  </a:lnTo>
                  <a:lnTo>
                    <a:pt x="3610980" y="169698"/>
                  </a:lnTo>
                  <a:lnTo>
                    <a:pt x="4019521" y="337387"/>
                  </a:lnTo>
                  <a:lnTo>
                    <a:pt x="4414884" y="0"/>
                  </a:lnTo>
                  <a:lnTo>
                    <a:pt x="4414884" y="405426"/>
                  </a:lnTo>
                  <a:lnTo>
                    <a:pt x="4019521" y="714740"/>
                  </a:lnTo>
                  <a:lnTo>
                    <a:pt x="3610980" y="561004"/>
                  </a:lnTo>
                  <a:lnTo>
                    <a:pt x="3215617" y="1031507"/>
                  </a:lnTo>
                  <a:lnTo>
                    <a:pt x="2807075" y="1022579"/>
                  </a:lnTo>
                  <a:lnTo>
                    <a:pt x="2398534" y="879258"/>
                  </a:lnTo>
                  <a:lnTo>
                    <a:pt x="2003171" y="1024977"/>
                  </a:lnTo>
                  <a:lnTo>
                    <a:pt x="1594629" y="756076"/>
                  </a:lnTo>
                  <a:lnTo>
                    <a:pt x="1199267" y="1287311"/>
                  </a:lnTo>
                  <a:lnTo>
                    <a:pt x="790725" y="1378990"/>
                  </a:lnTo>
                  <a:lnTo>
                    <a:pt x="408541" y="1336435"/>
                  </a:lnTo>
                  <a:lnTo>
                    <a:pt x="0" y="1203114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97"/>
            <p:cNvSpPr/>
            <p:nvPr/>
          </p:nvSpPr>
          <p:spPr>
            <a:xfrm>
              <a:off x="6816222" y="2559991"/>
              <a:ext cx="4414884" cy="1061925"/>
            </a:xfrm>
            <a:custGeom>
              <a:avLst/>
              <a:pathLst>
                <a:path w="4414884" h="1061925">
                  <a:moveTo>
                    <a:pt x="0" y="870087"/>
                  </a:moveTo>
                  <a:lnTo>
                    <a:pt x="408541" y="1015508"/>
                  </a:lnTo>
                  <a:lnTo>
                    <a:pt x="790725" y="1061925"/>
                  </a:lnTo>
                  <a:lnTo>
                    <a:pt x="1199267" y="961925"/>
                  </a:lnTo>
                  <a:lnTo>
                    <a:pt x="1594629" y="382475"/>
                  </a:lnTo>
                  <a:lnTo>
                    <a:pt x="2003171" y="675781"/>
                  </a:lnTo>
                  <a:lnTo>
                    <a:pt x="2398534" y="516837"/>
                  </a:lnTo>
                  <a:lnTo>
                    <a:pt x="2807075" y="673166"/>
                  </a:lnTo>
                  <a:lnTo>
                    <a:pt x="3215617" y="682905"/>
                  </a:lnTo>
                  <a:lnTo>
                    <a:pt x="3610980" y="169698"/>
                  </a:lnTo>
                  <a:lnTo>
                    <a:pt x="4019521" y="337387"/>
                  </a:lnTo>
                  <a:lnTo>
                    <a:pt x="441488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98"/>
            <p:cNvSpPr/>
            <p:nvPr/>
          </p:nvSpPr>
          <p:spPr>
            <a:xfrm>
              <a:off x="6816222" y="2965417"/>
              <a:ext cx="4414884" cy="973563"/>
            </a:xfrm>
            <a:custGeom>
              <a:avLst/>
              <a:pathLst>
                <a:path w="4414884" h="973563">
                  <a:moveTo>
                    <a:pt x="4414884" y="0"/>
                  </a:moveTo>
                  <a:lnTo>
                    <a:pt x="4019521" y="309314"/>
                  </a:lnTo>
                  <a:lnTo>
                    <a:pt x="3610980" y="155577"/>
                  </a:lnTo>
                  <a:lnTo>
                    <a:pt x="3215617" y="626081"/>
                  </a:lnTo>
                  <a:lnTo>
                    <a:pt x="2807075" y="617152"/>
                  </a:lnTo>
                  <a:lnTo>
                    <a:pt x="2398534" y="473831"/>
                  </a:lnTo>
                  <a:lnTo>
                    <a:pt x="2003171" y="619550"/>
                  </a:lnTo>
                  <a:lnTo>
                    <a:pt x="1594629" y="350650"/>
                  </a:lnTo>
                  <a:lnTo>
                    <a:pt x="1199267" y="881885"/>
                  </a:lnTo>
                  <a:lnTo>
                    <a:pt x="790725" y="973563"/>
                  </a:lnTo>
                  <a:lnTo>
                    <a:pt x="408541" y="931009"/>
                  </a:lnTo>
                  <a:lnTo>
                    <a:pt x="0" y="79768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4" name="pl99"/>
            <p:cNvSpPr/>
            <p:nvPr/>
          </p:nvSpPr>
          <p:spPr>
            <a:xfrm>
              <a:off x="6816222" y="3016706"/>
              <a:ext cx="4414884" cy="985379"/>
            </a:xfrm>
            <a:custGeom>
              <a:avLst/>
              <a:pathLst>
                <a:path w="4414884" h="985379">
                  <a:moveTo>
                    <a:pt x="0" y="985379"/>
                  </a:moveTo>
                  <a:lnTo>
                    <a:pt x="408541" y="968743"/>
                  </a:lnTo>
                  <a:lnTo>
                    <a:pt x="790725" y="803966"/>
                  </a:lnTo>
                  <a:lnTo>
                    <a:pt x="1199267" y="630129"/>
                  </a:lnTo>
                  <a:lnTo>
                    <a:pt x="1594629" y="774729"/>
                  </a:lnTo>
                  <a:lnTo>
                    <a:pt x="2003171" y="899360"/>
                  </a:lnTo>
                  <a:lnTo>
                    <a:pt x="2398534" y="752336"/>
                  </a:lnTo>
                  <a:lnTo>
                    <a:pt x="2807075" y="788290"/>
                  </a:lnTo>
                  <a:lnTo>
                    <a:pt x="3215617" y="643306"/>
                  </a:lnTo>
                  <a:lnTo>
                    <a:pt x="3610980" y="125722"/>
                  </a:lnTo>
                  <a:lnTo>
                    <a:pt x="4019521" y="0"/>
                  </a:lnTo>
                  <a:lnTo>
                    <a:pt x="4414884" y="206298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0"/>
            <p:cNvSpPr/>
            <p:nvPr/>
          </p:nvSpPr>
          <p:spPr>
            <a:xfrm>
              <a:off x="6816222" y="3134744"/>
              <a:ext cx="2807075" cy="2378609"/>
            </a:xfrm>
            <a:custGeom>
              <a:avLst/>
              <a:pathLst>
                <a:path w="2807075" h="2378609">
                  <a:moveTo>
                    <a:pt x="0" y="461847"/>
                  </a:moveTo>
                  <a:lnTo>
                    <a:pt x="408541" y="521216"/>
                  </a:lnTo>
                  <a:lnTo>
                    <a:pt x="790725" y="839044"/>
                  </a:lnTo>
                  <a:lnTo>
                    <a:pt x="1199267" y="339508"/>
                  </a:lnTo>
                  <a:lnTo>
                    <a:pt x="1594629" y="0"/>
                  </a:lnTo>
                  <a:lnTo>
                    <a:pt x="2003171" y="178505"/>
                  </a:lnTo>
                  <a:lnTo>
                    <a:pt x="2398534" y="136295"/>
                  </a:lnTo>
                  <a:lnTo>
                    <a:pt x="2807075" y="2378609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1"/>
            <p:cNvSpPr/>
            <p:nvPr/>
          </p:nvSpPr>
          <p:spPr>
            <a:xfrm>
              <a:off x="6634063" y="3270531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2"/>
            <p:cNvSpPr/>
            <p:nvPr/>
          </p:nvSpPr>
          <p:spPr>
            <a:xfrm>
              <a:off x="6679783" y="3304768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3,24</a:t>
              </a:r>
            </a:p>
          </p:txBody>
        </p:sp>
        <p:sp>
          <p:nvSpPr>
            <p:cNvPr id="108" name="pg103"/>
            <p:cNvSpPr/>
            <p:nvPr/>
          </p:nvSpPr>
          <p:spPr>
            <a:xfrm>
              <a:off x="7042605" y="3329900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4"/>
            <p:cNvSpPr/>
            <p:nvPr/>
          </p:nvSpPr>
          <p:spPr>
            <a:xfrm>
              <a:off x="7088325" y="336413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3,19</a:t>
              </a:r>
            </a:p>
          </p:txBody>
        </p:sp>
        <p:sp>
          <p:nvSpPr>
            <p:cNvPr id="110" name="pg105"/>
            <p:cNvSpPr/>
            <p:nvPr/>
          </p:nvSpPr>
          <p:spPr>
            <a:xfrm>
              <a:off x="7424789" y="3647728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6"/>
            <p:cNvSpPr/>
            <p:nvPr/>
          </p:nvSpPr>
          <p:spPr>
            <a:xfrm>
              <a:off x="7470509" y="3681965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2,93</a:t>
              </a:r>
            </a:p>
          </p:txBody>
        </p:sp>
        <p:sp>
          <p:nvSpPr>
            <p:cNvPr id="112" name="pg107"/>
            <p:cNvSpPr/>
            <p:nvPr/>
          </p:nvSpPr>
          <p:spPr>
            <a:xfrm>
              <a:off x="7833330" y="3148192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08"/>
            <p:cNvSpPr/>
            <p:nvPr/>
          </p:nvSpPr>
          <p:spPr>
            <a:xfrm>
              <a:off x="7879050" y="3182429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3,35</a:t>
              </a:r>
            </a:p>
          </p:txBody>
        </p:sp>
        <p:sp>
          <p:nvSpPr>
            <p:cNvPr id="114" name="pg109"/>
            <p:cNvSpPr/>
            <p:nvPr/>
          </p:nvSpPr>
          <p:spPr>
            <a:xfrm>
              <a:off x="8228693" y="2808683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0"/>
            <p:cNvSpPr/>
            <p:nvPr/>
          </p:nvSpPr>
          <p:spPr>
            <a:xfrm>
              <a:off x="8274413" y="284292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3,63</a:t>
              </a:r>
            </a:p>
          </p:txBody>
        </p:sp>
        <p:sp>
          <p:nvSpPr>
            <p:cNvPr id="116" name="pg111"/>
            <p:cNvSpPr/>
            <p:nvPr/>
          </p:nvSpPr>
          <p:spPr>
            <a:xfrm>
              <a:off x="8637235" y="298718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2"/>
            <p:cNvSpPr/>
            <p:nvPr/>
          </p:nvSpPr>
          <p:spPr>
            <a:xfrm>
              <a:off x="8682955" y="302142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18" name="pg113"/>
            <p:cNvSpPr/>
            <p:nvPr/>
          </p:nvSpPr>
          <p:spPr>
            <a:xfrm>
              <a:off x="9032597" y="294497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4"/>
            <p:cNvSpPr/>
            <p:nvPr/>
          </p:nvSpPr>
          <p:spPr>
            <a:xfrm>
              <a:off x="9078317" y="297921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120" name="pg115"/>
            <p:cNvSpPr/>
            <p:nvPr/>
          </p:nvSpPr>
          <p:spPr>
            <a:xfrm>
              <a:off x="9441139" y="5187292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16"/>
            <p:cNvSpPr/>
            <p:nvPr/>
          </p:nvSpPr>
          <p:spPr>
            <a:xfrm>
              <a:off x="9486859" y="52215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1,62</a:t>
              </a:r>
            </a:p>
          </p:txBody>
        </p:sp>
        <p:sp>
          <p:nvSpPr>
            <p:cNvPr id="122" name="pl117"/>
            <p:cNvSpPr/>
            <p:nvPr/>
          </p:nvSpPr>
          <p:spPr>
            <a:xfrm>
              <a:off x="6816222" y="2762704"/>
              <a:ext cx="4414884" cy="1017744"/>
            </a:xfrm>
            <a:custGeom>
              <a:avLst/>
              <a:pathLst>
                <a:path w="4414884" h="1017744">
                  <a:moveTo>
                    <a:pt x="0" y="833887"/>
                  </a:moveTo>
                  <a:lnTo>
                    <a:pt x="408541" y="973258"/>
                  </a:lnTo>
                  <a:lnTo>
                    <a:pt x="790725" y="1017744"/>
                  </a:lnTo>
                  <a:lnTo>
                    <a:pt x="1199267" y="921905"/>
                  </a:lnTo>
                  <a:lnTo>
                    <a:pt x="1594629" y="366563"/>
                  </a:lnTo>
                  <a:lnTo>
                    <a:pt x="2003171" y="647666"/>
                  </a:lnTo>
                  <a:lnTo>
                    <a:pt x="2398534" y="495334"/>
                  </a:lnTo>
                  <a:lnTo>
                    <a:pt x="2807075" y="645159"/>
                  </a:lnTo>
                  <a:lnTo>
                    <a:pt x="3215617" y="654493"/>
                  </a:lnTo>
                  <a:lnTo>
                    <a:pt x="3610980" y="162638"/>
                  </a:lnTo>
                  <a:lnTo>
                    <a:pt x="4019521" y="323351"/>
                  </a:lnTo>
                  <a:lnTo>
                    <a:pt x="441488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23" name="tx118"/>
            <p:cNvSpPr/>
            <p:nvPr/>
          </p:nvSpPr>
          <p:spPr>
            <a:xfrm>
              <a:off x="6282042" y="5613403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1.5B</a:t>
              </a:r>
            </a:p>
          </p:txBody>
        </p:sp>
        <p:sp>
          <p:nvSpPr>
            <p:cNvPr id="124" name="tx119"/>
            <p:cNvSpPr/>
            <p:nvPr/>
          </p:nvSpPr>
          <p:spPr>
            <a:xfrm>
              <a:off x="6282042" y="5022240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2.0B</a:t>
              </a:r>
            </a:p>
          </p:txBody>
        </p:sp>
        <p:sp>
          <p:nvSpPr>
            <p:cNvPr id="125" name="tx120"/>
            <p:cNvSpPr/>
            <p:nvPr/>
          </p:nvSpPr>
          <p:spPr>
            <a:xfrm>
              <a:off x="6282042" y="4431077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2.5B</a:t>
              </a:r>
            </a:p>
          </p:txBody>
        </p:sp>
        <p:sp>
          <p:nvSpPr>
            <p:cNvPr id="126" name="tx121"/>
            <p:cNvSpPr/>
            <p:nvPr/>
          </p:nvSpPr>
          <p:spPr>
            <a:xfrm>
              <a:off x="6282042" y="3839854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3.0B</a:t>
              </a:r>
            </a:p>
          </p:txBody>
        </p:sp>
        <p:sp>
          <p:nvSpPr>
            <p:cNvPr id="127" name="tx122"/>
            <p:cNvSpPr/>
            <p:nvPr/>
          </p:nvSpPr>
          <p:spPr>
            <a:xfrm>
              <a:off x="6282042" y="3248691"/>
              <a:ext cx="25080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3.5B</a:t>
              </a:r>
            </a:p>
          </p:txBody>
        </p:sp>
        <p:sp>
          <p:nvSpPr>
            <p:cNvPr id="128" name="tx123"/>
            <p:cNvSpPr/>
            <p:nvPr/>
          </p:nvSpPr>
          <p:spPr>
            <a:xfrm>
              <a:off x="6282042" y="2657588"/>
              <a:ext cx="25080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4.0B</a:t>
              </a:r>
            </a:p>
          </p:txBody>
        </p:sp>
        <p:sp>
          <p:nvSpPr>
            <p:cNvPr id="129" name="pl124"/>
            <p:cNvSpPr/>
            <p:nvPr/>
          </p:nvSpPr>
          <p:spPr>
            <a:xfrm>
              <a:off x="6560683" y="5658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5"/>
            <p:cNvSpPr/>
            <p:nvPr/>
          </p:nvSpPr>
          <p:spPr>
            <a:xfrm>
              <a:off x="6560683" y="5067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26"/>
            <p:cNvSpPr/>
            <p:nvPr/>
          </p:nvSpPr>
          <p:spPr>
            <a:xfrm>
              <a:off x="6560683" y="4476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27"/>
            <p:cNvSpPr/>
            <p:nvPr/>
          </p:nvSpPr>
          <p:spPr>
            <a:xfrm>
              <a:off x="6560683" y="3885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28"/>
            <p:cNvSpPr/>
            <p:nvPr/>
          </p:nvSpPr>
          <p:spPr>
            <a:xfrm>
              <a:off x="6560683" y="32942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29"/>
            <p:cNvSpPr/>
            <p:nvPr/>
          </p:nvSpPr>
          <p:spPr>
            <a:xfrm>
              <a:off x="6560683" y="2703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0"/>
            <p:cNvSpPr/>
            <p:nvPr/>
          </p:nvSpPr>
          <p:spPr>
            <a:xfrm>
              <a:off x="722476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1"/>
            <p:cNvSpPr/>
            <p:nvPr/>
          </p:nvSpPr>
          <p:spPr>
            <a:xfrm>
              <a:off x="8015489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2"/>
            <p:cNvSpPr/>
            <p:nvPr/>
          </p:nvSpPr>
          <p:spPr>
            <a:xfrm>
              <a:off x="8819393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3"/>
            <p:cNvSpPr/>
            <p:nvPr/>
          </p:nvSpPr>
          <p:spPr>
            <a:xfrm>
              <a:off x="9623297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4"/>
            <p:cNvSpPr/>
            <p:nvPr/>
          </p:nvSpPr>
          <p:spPr>
            <a:xfrm>
              <a:off x="10427202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5"/>
            <p:cNvSpPr/>
            <p:nvPr/>
          </p:nvSpPr>
          <p:spPr>
            <a:xfrm>
              <a:off x="11231106" y="56610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36"/>
            <p:cNvSpPr/>
            <p:nvPr/>
          </p:nvSpPr>
          <p:spPr>
            <a:xfrm>
              <a:off x="7143443" y="5720735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42" name="tx137"/>
            <p:cNvSpPr/>
            <p:nvPr/>
          </p:nvSpPr>
          <p:spPr>
            <a:xfrm>
              <a:off x="7927383" y="5722223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43" name="tx138"/>
            <p:cNvSpPr/>
            <p:nvPr/>
          </p:nvSpPr>
          <p:spPr>
            <a:xfrm>
              <a:off x="8738044" y="5697994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44" name="tx139"/>
            <p:cNvSpPr/>
            <p:nvPr/>
          </p:nvSpPr>
          <p:spPr>
            <a:xfrm>
              <a:off x="9521588" y="5720616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45" name="tx140"/>
            <p:cNvSpPr/>
            <p:nvPr/>
          </p:nvSpPr>
          <p:spPr>
            <a:xfrm>
              <a:off x="10342459" y="5724188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46" name="tx141"/>
            <p:cNvSpPr/>
            <p:nvPr/>
          </p:nvSpPr>
          <p:spPr>
            <a:xfrm>
              <a:off x="11132820" y="5722223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47" name="tx142"/>
            <p:cNvSpPr/>
            <p:nvPr/>
          </p:nvSpPr>
          <p:spPr>
            <a:xfrm>
              <a:off x="8981322" y="59827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48" name="tx143"/>
            <p:cNvSpPr/>
            <p:nvPr/>
          </p:nvSpPr>
          <p:spPr>
            <a:xfrm rot="-5400000">
              <a:off x="5642331" y="3969253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49" name="rc144"/>
            <p:cNvSpPr/>
            <p:nvPr/>
          </p:nvSpPr>
          <p:spPr>
            <a:xfrm>
              <a:off x="7035959" y="6155456"/>
              <a:ext cx="397540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5"/>
            <p:cNvSpPr/>
            <p:nvPr/>
          </p:nvSpPr>
          <p:spPr>
            <a:xfrm>
              <a:off x="718146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pl146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47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48"/>
            <p:cNvSpPr/>
            <p:nvPr/>
          </p:nvSpPr>
          <p:spPr>
            <a:xfrm>
              <a:off x="7203409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rc149"/>
            <p:cNvSpPr/>
            <p:nvPr/>
          </p:nvSpPr>
          <p:spPr>
            <a:xfrm>
              <a:off x="8504488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5" name="pl150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1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2"/>
            <p:cNvSpPr/>
            <p:nvPr/>
          </p:nvSpPr>
          <p:spPr>
            <a:xfrm>
              <a:off x="8526434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rc153"/>
            <p:cNvSpPr/>
            <p:nvPr/>
          </p:nvSpPr>
          <p:spPr>
            <a:xfrm>
              <a:off x="9827513" y="622504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9" name="pl154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0" name="pl155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1" name="pl156"/>
            <p:cNvSpPr/>
            <p:nvPr/>
          </p:nvSpPr>
          <p:spPr>
            <a:xfrm>
              <a:off x="9849458" y="63347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2" name="tx157"/>
            <p:cNvSpPr/>
            <p:nvPr/>
          </p:nvSpPr>
          <p:spPr>
            <a:xfrm>
              <a:off x="7476835" y="628923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63" name="tx158"/>
            <p:cNvSpPr/>
            <p:nvPr/>
          </p:nvSpPr>
          <p:spPr>
            <a:xfrm>
              <a:off x="8799859" y="628929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64" name="tx159"/>
            <p:cNvSpPr/>
            <p:nvPr/>
          </p:nvSpPr>
          <p:spPr>
            <a:xfrm>
              <a:off x="10122884" y="626512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65" name="tx160"/>
            <p:cNvSpPr/>
            <p:nvPr/>
          </p:nvSpPr>
          <p:spPr>
            <a:xfrm>
              <a:off x="8520565" y="2168244"/>
              <a:ext cx="100619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66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R$ 39,09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67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R$ 40,72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12 meses)</a:t>
            </a:r>
          </a:p>
        </p:txBody>
      </p:sp>
      <p:sp>
        <p:nvSpPr>
          <p:cNvPr id="168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-1,63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69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R$ 41,44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para Dez/24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5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</a:t>
                      </a:r>
                      <a:b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</a:b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Realizado X Projetado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12M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40.111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7,20 %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82,14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159,57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40.532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13,59 %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11,31 %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-11,00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148,57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-47,10 %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6,73 %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-1.780,80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-1.632,23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7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2103120"/>
            <a:ext cx="10972800" cy="4480560"/>
            <a:chOff x="548640" y="210312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210312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5"/>
            <p:cNvSpPr/>
            <p:nvPr/>
          </p:nvSpPr>
          <p:spPr>
            <a:xfrm>
              <a:off x="1090387" y="2424975"/>
              <a:ext cx="4761160" cy="33473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6"/>
            <p:cNvSpPr/>
            <p:nvPr/>
          </p:nvSpPr>
          <p:spPr>
            <a:xfrm>
              <a:off x="1306804" y="2577129"/>
              <a:ext cx="4328327" cy="3033451"/>
            </a:xfrm>
            <a:custGeom>
              <a:avLst/>
              <a:pathLst>
                <a:path w="4328327" h="3033451">
                  <a:moveTo>
                    <a:pt x="0" y="2991899"/>
                  </a:moveTo>
                  <a:lnTo>
                    <a:pt x="400531" y="2747806"/>
                  </a:lnTo>
                  <a:lnTo>
                    <a:pt x="775222" y="2506296"/>
                  </a:lnTo>
                  <a:lnTo>
                    <a:pt x="1175754" y="2258628"/>
                  </a:lnTo>
                  <a:lnTo>
                    <a:pt x="1563366" y="1975963"/>
                  </a:lnTo>
                  <a:lnTo>
                    <a:pt x="1963897" y="1707706"/>
                  </a:lnTo>
                  <a:lnTo>
                    <a:pt x="2351509" y="1433367"/>
                  </a:lnTo>
                  <a:lnTo>
                    <a:pt x="2752041" y="1168090"/>
                  </a:lnTo>
                  <a:lnTo>
                    <a:pt x="3152573" y="903895"/>
                  </a:lnTo>
                  <a:lnTo>
                    <a:pt x="3540184" y="607005"/>
                  </a:lnTo>
                  <a:lnTo>
                    <a:pt x="3940716" y="321229"/>
                  </a:lnTo>
                  <a:lnTo>
                    <a:pt x="4328327" y="0"/>
                  </a:lnTo>
                  <a:lnTo>
                    <a:pt x="4328327" y="521108"/>
                  </a:lnTo>
                  <a:lnTo>
                    <a:pt x="3940716" y="790849"/>
                  </a:lnTo>
                  <a:lnTo>
                    <a:pt x="3540184" y="1030820"/>
                  </a:lnTo>
                  <a:lnTo>
                    <a:pt x="3152573" y="1280122"/>
                  </a:lnTo>
                  <a:lnTo>
                    <a:pt x="2752041" y="1501970"/>
                  </a:lnTo>
                  <a:lnTo>
                    <a:pt x="2351509" y="1724728"/>
                  </a:lnTo>
                  <a:lnTo>
                    <a:pt x="1963897" y="1955095"/>
                  </a:lnTo>
                  <a:lnTo>
                    <a:pt x="1563366" y="2180354"/>
                  </a:lnTo>
                  <a:lnTo>
                    <a:pt x="1175754" y="2417712"/>
                  </a:lnTo>
                  <a:lnTo>
                    <a:pt x="775222" y="2625682"/>
                  </a:lnTo>
                  <a:lnTo>
                    <a:pt x="400531" y="2828482"/>
                  </a:lnTo>
                  <a:lnTo>
                    <a:pt x="0" y="3033451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306804" y="2577129"/>
              <a:ext cx="4328327" cy="2991899"/>
            </a:xfrm>
            <a:custGeom>
              <a:avLst/>
              <a:pathLst>
                <a:path w="4328327" h="2991899">
                  <a:moveTo>
                    <a:pt x="0" y="2991899"/>
                  </a:moveTo>
                  <a:lnTo>
                    <a:pt x="400531" y="2747806"/>
                  </a:lnTo>
                  <a:lnTo>
                    <a:pt x="775222" y="2506296"/>
                  </a:lnTo>
                  <a:lnTo>
                    <a:pt x="1175754" y="2258628"/>
                  </a:lnTo>
                  <a:lnTo>
                    <a:pt x="1563366" y="1975963"/>
                  </a:lnTo>
                  <a:lnTo>
                    <a:pt x="1963897" y="1707706"/>
                  </a:lnTo>
                  <a:lnTo>
                    <a:pt x="2351509" y="1433367"/>
                  </a:lnTo>
                  <a:lnTo>
                    <a:pt x="2752041" y="1168090"/>
                  </a:lnTo>
                  <a:lnTo>
                    <a:pt x="3152573" y="903895"/>
                  </a:lnTo>
                  <a:lnTo>
                    <a:pt x="3540184" y="607005"/>
                  </a:lnTo>
                  <a:lnTo>
                    <a:pt x="3940716" y="321229"/>
                  </a:lnTo>
                  <a:lnTo>
                    <a:pt x="432832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306804" y="3098238"/>
              <a:ext cx="4328327" cy="2512342"/>
            </a:xfrm>
            <a:custGeom>
              <a:avLst/>
              <a:pathLst>
                <a:path w="4328327" h="2512342">
                  <a:moveTo>
                    <a:pt x="4328327" y="0"/>
                  </a:moveTo>
                  <a:lnTo>
                    <a:pt x="3940716" y="269741"/>
                  </a:lnTo>
                  <a:lnTo>
                    <a:pt x="3540184" y="509711"/>
                  </a:lnTo>
                  <a:lnTo>
                    <a:pt x="3152573" y="759014"/>
                  </a:lnTo>
                  <a:lnTo>
                    <a:pt x="2752041" y="980862"/>
                  </a:lnTo>
                  <a:lnTo>
                    <a:pt x="2351509" y="1203620"/>
                  </a:lnTo>
                  <a:lnTo>
                    <a:pt x="1963897" y="1433986"/>
                  </a:lnTo>
                  <a:lnTo>
                    <a:pt x="1563366" y="1659245"/>
                  </a:lnTo>
                  <a:lnTo>
                    <a:pt x="1175754" y="1896603"/>
                  </a:lnTo>
                  <a:lnTo>
                    <a:pt x="775222" y="2104574"/>
                  </a:lnTo>
                  <a:lnTo>
                    <a:pt x="400531" y="2307374"/>
                  </a:lnTo>
                  <a:lnTo>
                    <a:pt x="0" y="251234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306804" y="2837684"/>
              <a:ext cx="4328327" cy="2752121"/>
            </a:xfrm>
            <a:custGeom>
              <a:avLst/>
              <a:pathLst>
                <a:path w="4328327" h="2752121">
                  <a:moveTo>
                    <a:pt x="0" y="2752121"/>
                  </a:moveTo>
                  <a:lnTo>
                    <a:pt x="400531" y="2527590"/>
                  </a:lnTo>
                  <a:lnTo>
                    <a:pt x="775222" y="2305435"/>
                  </a:lnTo>
                  <a:lnTo>
                    <a:pt x="1175754" y="2077615"/>
                  </a:lnTo>
                  <a:lnTo>
                    <a:pt x="1563366" y="1817604"/>
                  </a:lnTo>
                  <a:lnTo>
                    <a:pt x="1963897" y="1570846"/>
                  </a:lnTo>
                  <a:lnTo>
                    <a:pt x="2351509" y="1318493"/>
                  </a:lnTo>
                  <a:lnTo>
                    <a:pt x="2752041" y="1074476"/>
                  </a:lnTo>
                  <a:lnTo>
                    <a:pt x="3152573" y="831455"/>
                  </a:lnTo>
                  <a:lnTo>
                    <a:pt x="3540184" y="558358"/>
                  </a:lnTo>
                  <a:lnTo>
                    <a:pt x="3940716" y="295485"/>
                  </a:lnTo>
                  <a:lnTo>
                    <a:pt x="4328327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306804" y="3056833"/>
              <a:ext cx="4328327" cy="2563377"/>
            </a:xfrm>
            <a:custGeom>
              <a:avLst/>
              <a:pathLst>
                <a:path w="4328327" h="2563377">
                  <a:moveTo>
                    <a:pt x="0" y="2563377"/>
                  </a:moveTo>
                  <a:lnTo>
                    <a:pt x="400531" y="2354385"/>
                  </a:lnTo>
                  <a:lnTo>
                    <a:pt x="775222" y="2135645"/>
                  </a:lnTo>
                  <a:lnTo>
                    <a:pt x="1175754" y="1904968"/>
                  </a:lnTo>
                  <a:lnTo>
                    <a:pt x="1563366" y="1682846"/>
                  </a:lnTo>
                  <a:lnTo>
                    <a:pt x="1963897" y="1467577"/>
                  </a:lnTo>
                  <a:lnTo>
                    <a:pt x="2351509" y="1244907"/>
                  </a:lnTo>
                  <a:lnTo>
                    <a:pt x="2752041" y="1024266"/>
                  </a:lnTo>
                  <a:lnTo>
                    <a:pt x="3152573" y="795544"/>
                  </a:lnTo>
                  <a:lnTo>
                    <a:pt x="3540184" y="535108"/>
                  </a:lnTo>
                  <a:lnTo>
                    <a:pt x="3940716" y="266380"/>
                  </a:lnTo>
                  <a:lnTo>
                    <a:pt x="4328327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306804" y="4025624"/>
              <a:ext cx="2752041" cy="1564180"/>
            </a:xfrm>
            <a:custGeom>
              <a:avLst/>
              <a:pathLst>
                <a:path w="2752041" h="1564180">
                  <a:moveTo>
                    <a:pt x="0" y="1564180"/>
                  </a:moveTo>
                  <a:lnTo>
                    <a:pt x="400531" y="1333712"/>
                  </a:lnTo>
                  <a:lnTo>
                    <a:pt x="775222" y="1121842"/>
                  </a:lnTo>
                  <a:lnTo>
                    <a:pt x="1175754" y="880839"/>
                  </a:lnTo>
                  <a:lnTo>
                    <a:pt x="1563366" y="620825"/>
                  </a:lnTo>
                  <a:lnTo>
                    <a:pt x="1963897" y="369795"/>
                  </a:lnTo>
                  <a:lnTo>
                    <a:pt x="2351509" y="113549"/>
                  </a:lnTo>
                  <a:lnTo>
                    <a:pt x="2752041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2"/>
            <p:cNvSpPr/>
            <p:nvPr/>
          </p:nvSpPr>
          <p:spPr>
            <a:xfrm>
              <a:off x="1124645" y="526374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3"/>
            <p:cNvSpPr/>
            <p:nvPr/>
          </p:nvSpPr>
          <p:spPr>
            <a:xfrm>
              <a:off x="1170365" y="5297981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19" name="pg14"/>
            <p:cNvSpPr/>
            <p:nvPr/>
          </p:nvSpPr>
          <p:spPr>
            <a:xfrm>
              <a:off x="1525177" y="5033275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5"/>
            <p:cNvSpPr/>
            <p:nvPr/>
          </p:nvSpPr>
          <p:spPr>
            <a:xfrm>
              <a:off x="1570897" y="506751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6,84</a:t>
              </a:r>
            </a:p>
          </p:txBody>
        </p:sp>
        <p:sp>
          <p:nvSpPr>
            <p:cNvPr id="21" name="pg16"/>
            <p:cNvSpPr/>
            <p:nvPr/>
          </p:nvSpPr>
          <p:spPr>
            <a:xfrm>
              <a:off x="1899868" y="4821406"/>
              <a:ext cx="364317" cy="191800"/>
            </a:xfrm>
            <a:custGeom>
              <a:avLst/>
              <a:pathLst>
                <a:path w="364317" h="191800">
                  <a:moveTo>
                    <a:pt x="27432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17"/>
            <p:cNvSpPr/>
            <p:nvPr/>
          </p:nvSpPr>
          <p:spPr>
            <a:xfrm>
              <a:off x="1945588" y="4855643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9,93</a:t>
              </a:r>
            </a:p>
          </p:txBody>
        </p:sp>
        <p:sp>
          <p:nvSpPr>
            <p:cNvPr id="23" name="pg18"/>
            <p:cNvSpPr/>
            <p:nvPr/>
          </p:nvSpPr>
          <p:spPr>
            <a:xfrm>
              <a:off x="2261412" y="458040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19"/>
            <p:cNvSpPr/>
            <p:nvPr/>
          </p:nvSpPr>
          <p:spPr>
            <a:xfrm>
              <a:off x="2307132" y="461464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13,44</a:t>
              </a:r>
            </a:p>
          </p:txBody>
        </p:sp>
        <p:sp>
          <p:nvSpPr>
            <p:cNvPr id="25" name="pg20"/>
            <p:cNvSpPr/>
            <p:nvPr/>
          </p:nvSpPr>
          <p:spPr>
            <a:xfrm>
              <a:off x="2649024" y="4320389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1"/>
            <p:cNvSpPr/>
            <p:nvPr/>
          </p:nvSpPr>
          <p:spPr>
            <a:xfrm>
              <a:off x="2694744" y="4354626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17,24</a:t>
              </a:r>
            </a:p>
          </p:txBody>
        </p:sp>
        <p:sp>
          <p:nvSpPr>
            <p:cNvPr id="27" name="pg22"/>
            <p:cNvSpPr/>
            <p:nvPr/>
          </p:nvSpPr>
          <p:spPr>
            <a:xfrm>
              <a:off x="3088543" y="406935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3"/>
            <p:cNvSpPr/>
            <p:nvPr/>
          </p:nvSpPr>
          <p:spPr>
            <a:xfrm>
              <a:off x="3134263" y="410359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20,9</a:t>
              </a:r>
            </a:p>
          </p:txBody>
        </p:sp>
        <p:sp>
          <p:nvSpPr>
            <p:cNvPr id="29" name="pg24"/>
            <p:cNvSpPr/>
            <p:nvPr/>
          </p:nvSpPr>
          <p:spPr>
            <a:xfrm>
              <a:off x="3437167" y="3813112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5"/>
            <p:cNvSpPr/>
            <p:nvPr/>
          </p:nvSpPr>
          <p:spPr>
            <a:xfrm>
              <a:off x="3482887" y="384735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24,64</a:t>
              </a:r>
            </a:p>
          </p:txBody>
        </p:sp>
        <p:sp>
          <p:nvSpPr>
            <p:cNvPr id="31" name="pg26"/>
            <p:cNvSpPr/>
            <p:nvPr/>
          </p:nvSpPr>
          <p:spPr>
            <a:xfrm>
              <a:off x="3837699" y="3699563"/>
              <a:ext cx="442291" cy="191800"/>
            </a:xfrm>
            <a:custGeom>
              <a:avLst/>
              <a:pathLst>
                <a:path w="442291" h="191800">
                  <a:moveTo>
                    <a:pt x="27431" y="191800"/>
                  </a:moveTo>
                  <a:lnTo>
                    <a:pt x="414859" y="191800"/>
                  </a:lnTo>
                  <a:lnTo>
                    <a:pt x="413755" y="191778"/>
                  </a:lnTo>
                  <a:lnTo>
                    <a:pt x="418166" y="191600"/>
                  </a:lnTo>
                  <a:lnTo>
                    <a:pt x="422491" y="190717"/>
                  </a:lnTo>
                  <a:lnTo>
                    <a:pt x="426619" y="189152"/>
                  </a:lnTo>
                  <a:lnTo>
                    <a:pt x="430442" y="186944"/>
                  </a:lnTo>
                  <a:lnTo>
                    <a:pt x="433862" y="184152"/>
                  </a:lnTo>
                  <a:lnTo>
                    <a:pt x="436790" y="180848"/>
                  </a:lnTo>
                  <a:lnTo>
                    <a:pt x="439149" y="177117"/>
                  </a:lnTo>
                  <a:lnTo>
                    <a:pt x="440880" y="173055"/>
                  </a:lnTo>
                  <a:lnTo>
                    <a:pt x="441936" y="168769"/>
                  </a:lnTo>
                  <a:lnTo>
                    <a:pt x="442291" y="164368"/>
                  </a:lnTo>
                  <a:lnTo>
                    <a:pt x="442291" y="27432"/>
                  </a:lnTo>
                  <a:lnTo>
                    <a:pt x="441936" y="23031"/>
                  </a:lnTo>
                  <a:lnTo>
                    <a:pt x="440880" y="18745"/>
                  </a:lnTo>
                  <a:lnTo>
                    <a:pt x="439149" y="14683"/>
                  </a:lnTo>
                  <a:lnTo>
                    <a:pt x="436790" y="10952"/>
                  </a:lnTo>
                  <a:lnTo>
                    <a:pt x="433862" y="7647"/>
                  </a:lnTo>
                  <a:lnTo>
                    <a:pt x="430442" y="4855"/>
                  </a:lnTo>
                  <a:lnTo>
                    <a:pt x="426619" y="2648"/>
                  </a:lnTo>
                  <a:lnTo>
                    <a:pt x="422491" y="1083"/>
                  </a:lnTo>
                  <a:lnTo>
                    <a:pt x="418166" y="200"/>
                  </a:lnTo>
                  <a:lnTo>
                    <a:pt x="414859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27"/>
            <p:cNvSpPr/>
            <p:nvPr/>
          </p:nvSpPr>
          <p:spPr>
            <a:xfrm>
              <a:off x="3883419" y="3733800"/>
              <a:ext cx="350851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26,29</a:t>
              </a:r>
            </a:p>
          </p:txBody>
        </p:sp>
        <p:sp>
          <p:nvSpPr>
            <p:cNvPr id="33" name="pl28"/>
            <p:cNvSpPr/>
            <p:nvPr/>
          </p:nvSpPr>
          <p:spPr>
            <a:xfrm>
              <a:off x="1090387" y="2424975"/>
              <a:ext cx="0" cy="3347388"/>
            </a:xfrm>
            <a:custGeom>
              <a:avLst/>
              <a:pathLst>
                <a:path w="0" h="3347388">
                  <a:moveTo>
                    <a:pt x="0" y="334738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29"/>
            <p:cNvSpPr/>
            <p:nvPr/>
          </p:nvSpPr>
          <p:spPr>
            <a:xfrm>
              <a:off x="805131" y="5097168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10B</a:t>
              </a:r>
            </a:p>
          </p:txBody>
        </p:sp>
        <p:sp>
          <p:nvSpPr>
            <p:cNvPr id="35" name="tx30"/>
            <p:cNvSpPr/>
            <p:nvPr/>
          </p:nvSpPr>
          <p:spPr>
            <a:xfrm>
              <a:off x="805131" y="4411556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20B</a:t>
              </a:r>
            </a:p>
          </p:txBody>
        </p:sp>
        <p:sp>
          <p:nvSpPr>
            <p:cNvPr id="36" name="tx31"/>
            <p:cNvSpPr/>
            <p:nvPr/>
          </p:nvSpPr>
          <p:spPr>
            <a:xfrm>
              <a:off x="805131" y="3725884"/>
              <a:ext cx="2169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30B</a:t>
              </a:r>
            </a:p>
          </p:txBody>
        </p:sp>
        <p:sp>
          <p:nvSpPr>
            <p:cNvPr id="37" name="tx32"/>
            <p:cNvSpPr/>
            <p:nvPr/>
          </p:nvSpPr>
          <p:spPr>
            <a:xfrm>
              <a:off x="805131" y="3040331"/>
              <a:ext cx="21693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40B</a:t>
              </a:r>
            </a:p>
          </p:txBody>
        </p:sp>
        <p:sp>
          <p:nvSpPr>
            <p:cNvPr id="38" name="pl33"/>
            <p:cNvSpPr/>
            <p:nvPr/>
          </p:nvSpPr>
          <p:spPr>
            <a:xfrm>
              <a:off x="1052429" y="51426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4"/>
            <p:cNvSpPr/>
            <p:nvPr/>
          </p:nvSpPr>
          <p:spPr>
            <a:xfrm>
              <a:off x="1052429" y="44570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5"/>
            <p:cNvSpPr/>
            <p:nvPr/>
          </p:nvSpPr>
          <p:spPr>
            <a:xfrm>
              <a:off x="1052429" y="37714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6"/>
            <p:cNvSpPr/>
            <p:nvPr/>
          </p:nvSpPr>
          <p:spPr>
            <a:xfrm>
              <a:off x="1052429" y="30858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37"/>
            <p:cNvSpPr/>
            <p:nvPr/>
          </p:nvSpPr>
          <p:spPr>
            <a:xfrm>
              <a:off x="1090387" y="5772364"/>
              <a:ext cx="4761160" cy="0"/>
            </a:xfrm>
            <a:custGeom>
              <a:avLst/>
              <a:pathLst>
                <a:path w="4761160" h="0">
                  <a:moveTo>
                    <a:pt x="0" y="0"/>
                  </a:moveTo>
                  <a:lnTo>
                    <a:pt x="476116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38"/>
            <p:cNvSpPr/>
            <p:nvPr/>
          </p:nvSpPr>
          <p:spPr>
            <a:xfrm>
              <a:off x="170733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39"/>
            <p:cNvSpPr/>
            <p:nvPr/>
          </p:nvSpPr>
          <p:spPr>
            <a:xfrm>
              <a:off x="2482558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0"/>
            <p:cNvSpPr/>
            <p:nvPr/>
          </p:nvSpPr>
          <p:spPr>
            <a:xfrm>
              <a:off x="3270702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1"/>
            <p:cNvSpPr/>
            <p:nvPr/>
          </p:nvSpPr>
          <p:spPr>
            <a:xfrm>
              <a:off x="405884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2"/>
            <p:cNvSpPr/>
            <p:nvPr/>
          </p:nvSpPr>
          <p:spPr>
            <a:xfrm>
              <a:off x="4846988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3"/>
            <p:cNvSpPr/>
            <p:nvPr/>
          </p:nvSpPr>
          <p:spPr>
            <a:xfrm>
              <a:off x="5635131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4"/>
            <p:cNvSpPr/>
            <p:nvPr/>
          </p:nvSpPr>
          <p:spPr>
            <a:xfrm>
              <a:off x="1626016" y="583777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50" name="tx45"/>
            <p:cNvSpPr/>
            <p:nvPr/>
          </p:nvSpPr>
          <p:spPr>
            <a:xfrm>
              <a:off x="2394452" y="583925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51" name="tx46"/>
            <p:cNvSpPr/>
            <p:nvPr/>
          </p:nvSpPr>
          <p:spPr>
            <a:xfrm>
              <a:off x="3189352" y="581503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52" name="tx47"/>
            <p:cNvSpPr/>
            <p:nvPr/>
          </p:nvSpPr>
          <p:spPr>
            <a:xfrm>
              <a:off x="3957136" y="583765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53" name="tx48"/>
            <p:cNvSpPr/>
            <p:nvPr/>
          </p:nvSpPr>
          <p:spPr>
            <a:xfrm>
              <a:off x="4762245" y="584122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54" name="tx49"/>
            <p:cNvSpPr/>
            <p:nvPr/>
          </p:nvSpPr>
          <p:spPr>
            <a:xfrm>
              <a:off x="5536845" y="583925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55" name="tx50"/>
            <p:cNvSpPr/>
            <p:nvPr/>
          </p:nvSpPr>
          <p:spPr>
            <a:xfrm>
              <a:off x="3428626" y="610295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6" name="tx51"/>
            <p:cNvSpPr/>
            <p:nvPr/>
          </p:nvSpPr>
          <p:spPr>
            <a:xfrm rot="-5400000">
              <a:off x="162257" y="403125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57" name="tx52"/>
            <p:cNvSpPr/>
            <p:nvPr/>
          </p:nvSpPr>
          <p:spPr>
            <a:xfrm>
              <a:off x="2825485" y="2176892"/>
              <a:ext cx="1290964" cy="1330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RTL acumulada</a:t>
              </a:r>
            </a:p>
          </p:txBody>
        </p:sp>
        <p:sp>
          <p:nvSpPr>
            <p:cNvPr id="58" name="rc53"/>
            <p:cNvSpPr/>
            <p:nvPr/>
          </p:nvSpPr>
          <p:spPr>
            <a:xfrm>
              <a:off x="5927463" y="2103120"/>
              <a:ext cx="215152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4"/>
            <p:cNvSpPr/>
            <p:nvPr/>
          </p:nvSpPr>
          <p:spPr>
            <a:xfrm>
              <a:off x="6142616" y="2103120"/>
              <a:ext cx="5378823" cy="41092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55"/>
            <p:cNvSpPr/>
            <p:nvPr/>
          </p:nvSpPr>
          <p:spPr>
            <a:xfrm>
              <a:off x="6616558" y="2424975"/>
              <a:ext cx="4828966" cy="33473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56"/>
            <p:cNvSpPr/>
            <p:nvPr/>
          </p:nvSpPr>
          <p:spPr>
            <a:xfrm>
              <a:off x="6836056" y="2577129"/>
              <a:ext cx="4389969" cy="1735315"/>
            </a:xfrm>
            <a:custGeom>
              <a:avLst/>
              <a:pathLst>
                <a:path w="4389969" h="1735315">
                  <a:moveTo>
                    <a:pt x="0" y="908414"/>
                  </a:moveTo>
                  <a:lnTo>
                    <a:pt x="406236" y="1130260"/>
                  </a:lnTo>
                  <a:lnTo>
                    <a:pt x="786263" y="1168100"/>
                  </a:lnTo>
                  <a:lnTo>
                    <a:pt x="1192499" y="1077880"/>
                  </a:lnTo>
                  <a:lnTo>
                    <a:pt x="1585630" y="565078"/>
                  </a:lnTo>
                  <a:lnTo>
                    <a:pt x="1991866" y="776202"/>
                  </a:lnTo>
                  <a:lnTo>
                    <a:pt x="2384998" y="687074"/>
                  </a:lnTo>
                  <a:lnTo>
                    <a:pt x="2791234" y="819849"/>
                  </a:lnTo>
                  <a:lnTo>
                    <a:pt x="3197470" y="835721"/>
                  </a:lnTo>
                  <a:lnTo>
                    <a:pt x="3590602" y="356644"/>
                  </a:lnTo>
                  <a:lnTo>
                    <a:pt x="3996838" y="519496"/>
                  </a:lnTo>
                  <a:lnTo>
                    <a:pt x="4389969" y="0"/>
                  </a:lnTo>
                  <a:lnTo>
                    <a:pt x="4389969" y="754443"/>
                  </a:lnTo>
                  <a:lnTo>
                    <a:pt x="3996838" y="1190672"/>
                  </a:lnTo>
                  <a:lnTo>
                    <a:pt x="3590602" y="1053923"/>
                  </a:lnTo>
                  <a:lnTo>
                    <a:pt x="3197470" y="1456211"/>
                  </a:lnTo>
                  <a:lnTo>
                    <a:pt x="2791234" y="1442883"/>
                  </a:lnTo>
                  <a:lnTo>
                    <a:pt x="2384998" y="1331390"/>
                  </a:lnTo>
                  <a:lnTo>
                    <a:pt x="1991866" y="1406232"/>
                  </a:lnTo>
                  <a:lnTo>
                    <a:pt x="1585630" y="1228948"/>
                  </a:lnTo>
                  <a:lnTo>
                    <a:pt x="1192499" y="1659556"/>
                  </a:lnTo>
                  <a:lnTo>
                    <a:pt x="786263" y="1735315"/>
                  </a:lnTo>
                  <a:lnTo>
                    <a:pt x="406236" y="1703540"/>
                  </a:lnTo>
                  <a:lnTo>
                    <a:pt x="0" y="1517253"/>
                  </a:lnTo>
                  <a:close/>
                </a:path>
              </a:pathLst>
            </a:custGeom>
            <a:solidFill>
              <a:srgbClr val="CCCCCC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l57"/>
            <p:cNvSpPr/>
            <p:nvPr/>
          </p:nvSpPr>
          <p:spPr>
            <a:xfrm>
              <a:off x="6836056" y="2577129"/>
              <a:ext cx="4389969" cy="1168100"/>
            </a:xfrm>
            <a:custGeom>
              <a:avLst/>
              <a:pathLst>
                <a:path w="4389969" h="1168100">
                  <a:moveTo>
                    <a:pt x="0" y="908414"/>
                  </a:moveTo>
                  <a:lnTo>
                    <a:pt x="406236" y="1130260"/>
                  </a:lnTo>
                  <a:lnTo>
                    <a:pt x="786263" y="1168100"/>
                  </a:lnTo>
                  <a:lnTo>
                    <a:pt x="1192499" y="1077880"/>
                  </a:lnTo>
                  <a:lnTo>
                    <a:pt x="1585630" y="565078"/>
                  </a:lnTo>
                  <a:lnTo>
                    <a:pt x="1991866" y="776202"/>
                  </a:lnTo>
                  <a:lnTo>
                    <a:pt x="2384998" y="687074"/>
                  </a:lnTo>
                  <a:lnTo>
                    <a:pt x="2791234" y="819849"/>
                  </a:lnTo>
                  <a:lnTo>
                    <a:pt x="3197470" y="835721"/>
                  </a:lnTo>
                  <a:lnTo>
                    <a:pt x="3590602" y="356644"/>
                  </a:lnTo>
                  <a:lnTo>
                    <a:pt x="3996838" y="519496"/>
                  </a:lnTo>
                  <a:lnTo>
                    <a:pt x="43899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3" name="pl58"/>
            <p:cNvSpPr/>
            <p:nvPr/>
          </p:nvSpPr>
          <p:spPr>
            <a:xfrm>
              <a:off x="6836056" y="3331573"/>
              <a:ext cx="4389969" cy="980871"/>
            </a:xfrm>
            <a:custGeom>
              <a:avLst/>
              <a:pathLst>
                <a:path w="4389969" h="980871">
                  <a:moveTo>
                    <a:pt x="4389969" y="0"/>
                  </a:moveTo>
                  <a:lnTo>
                    <a:pt x="3996838" y="436228"/>
                  </a:lnTo>
                  <a:lnTo>
                    <a:pt x="3590602" y="299479"/>
                  </a:lnTo>
                  <a:lnTo>
                    <a:pt x="3197470" y="701767"/>
                  </a:lnTo>
                  <a:lnTo>
                    <a:pt x="2791234" y="688439"/>
                  </a:lnTo>
                  <a:lnTo>
                    <a:pt x="2384998" y="576946"/>
                  </a:lnTo>
                  <a:lnTo>
                    <a:pt x="1991866" y="651788"/>
                  </a:lnTo>
                  <a:lnTo>
                    <a:pt x="1585630" y="474505"/>
                  </a:lnTo>
                  <a:lnTo>
                    <a:pt x="1192499" y="905112"/>
                  </a:lnTo>
                  <a:lnTo>
                    <a:pt x="786263" y="980871"/>
                  </a:lnTo>
                  <a:lnTo>
                    <a:pt x="406236" y="949096"/>
                  </a:lnTo>
                  <a:lnTo>
                    <a:pt x="0" y="76280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59"/>
            <p:cNvSpPr/>
            <p:nvPr/>
          </p:nvSpPr>
          <p:spPr>
            <a:xfrm>
              <a:off x="6836056" y="2954351"/>
              <a:ext cx="4389969" cy="1074485"/>
            </a:xfrm>
            <a:custGeom>
              <a:avLst/>
              <a:pathLst>
                <a:path w="4389969" h="1074485">
                  <a:moveTo>
                    <a:pt x="0" y="835612"/>
                  </a:moveTo>
                  <a:lnTo>
                    <a:pt x="406236" y="1039678"/>
                  </a:lnTo>
                  <a:lnTo>
                    <a:pt x="786263" y="1074485"/>
                  </a:lnTo>
                  <a:lnTo>
                    <a:pt x="1192499" y="991496"/>
                  </a:lnTo>
                  <a:lnTo>
                    <a:pt x="1585630" y="519792"/>
                  </a:lnTo>
                  <a:lnTo>
                    <a:pt x="1991866" y="713995"/>
                  </a:lnTo>
                  <a:lnTo>
                    <a:pt x="2384998" y="632010"/>
                  </a:lnTo>
                  <a:lnTo>
                    <a:pt x="2791234" y="754144"/>
                  </a:lnTo>
                  <a:lnTo>
                    <a:pt x="3197470" y="768744"/>
                  </a:lnTo>
                  <a:lnTo>
                    <a:pt x="3590602" y="328061"/>
                  </a:lnTo>
                  <a:lnTo>
                    <a:pt x="3996838" y="477862"/>
                  </a:lnTo>
                  <a:lnTo>
                    <a:pt x="4389969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65" name="pl60"/>
            <p:cNvSpPr/>
            <p:nvPr/>
          </p:nvSpPr>
          <p:spPr>
            <a:xfrm>
              <a:off x="6836056" y="3346419"/>
              <a:ext cx="4389969" cy="889063"/>
            </a:xfrm>
            <a:custGeom>
              <a:avLst/>
              <a:pathLst>
                <a:path w="4389969" h="889063">
                  <a:moveTo>
                    <a:pt x="0" y="889063"/>
                  </a:moveTo>
                  <a:lnTo>
                    <a:pt x="406236" y="875310"/>
                  </a:lnTo>
                  <a:lnTo>
                    <a:pt x="786263" y="732457"/>
                  </a:lnTo>
                  <a:lnTo>
                    <a:pt x="1192499" y="557554"/>
                  </a:lnTo>
                  <a:lnTo>
                    <a:pt x="1585630" y="682910"/>
                  </a:lnTo>
                  <a:lnTo>
                    <a:pt x="1991866" y="783322"/>
                  </a:lnTo>
                  <a:lnTo>
                    <a:pt x="2384998" y="674880"/>
                  </a:lnTo>
                  <a:lnTo>
                    <a:pt x="2791234" y="704600"/>
                  </a:lnTo>
                  <a:lnTo>
                    <a:pt x="3197470" y="586209"/>
                  </a:lnTo>
                  <a:lnTo>
                    <a:pt x="3590602" y="121501"/>
                  </a:lnTo>
                  <a:lnTo>
                    <a:pt x="3996838" y="0"/>
                  </a:lnTo>
                  <a:lnTo>
                    <a:pt x="4389969" y="34401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1"/>
            <p:cNvSpPr/>
            <p:nvPr/>
          </p:nvSpPr>
          <p:spPr>
            <a:xfrm>
              <a:off x="6653897" y="3463902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2"/>
            <p:cNvSpPr/>
            <p:nvPr/>
          </p:nvSpPr>
          <p:spPr>
            <a:xfrm>
              <a:off x="6699617" y="349814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3,48</a:t>
              </a:r>
            </a:p>
          </p:txBody>
        </p:sp>
        <p:sp>
          <p:nvSpPr>
            <p:cNvPr id="68" name="pg63"/>
            <p:cNvSpPr/>
            <p:nvPr/>
          </p:nvSpPr>
          <p:spPr>
            <a:xfrm>
              <a:off x="7060133" y="3580966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4"/>
            <p:cNvSpPr/>
            <p:nvPr/>
          </p:nvSpPr>
          <p:spPr>
            <a:xfrm>
              <a:off x="7105853" y="361520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3,36</a:t>
              </a:r>
            </a:p>
          </p:txBody>
        </p:sp>
        <p:sp>
          <p:nvSpPr>
            <p:cNvPr id="70" name="pg65"/>
            <p:cNvSpPr/>
            <p:nvPr/>
          </p:nvSpPr>
          <p:spPr>
            <a:xfrm>
              <a:off x="7440161" y="3853493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66"/>
            <p:cNvSpPr/>
            <p:nvPr/>
          </p:nvSpPr>
          <p:spPr>
            <a:xfrm>
              <a:off x="7485881" y="3887730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3,09</a:t>
              </a:r>
            </a:p>
          </p:txBody>
        </p:sp>
        <p:sp>
          <p:nvSpPr>
            <p:cNvPr id="72" name="pg67"/>
            <p:cNvSpPr/>
            <p:nvPr/>
          </p:nvSpPr>
          <p:spPr>
            <a:xfrm>
              <a:off x="7846397" y="342660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7892117" y="346084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3,52</a:t>
              </a:r>
            </a:p>
          </p:txBody>
        </p:sp>
        <p:sp>
          <p:nvSpPr>
            <p:cNvPr id="74" name="pg69"/>
            <p:cNvSpPr/>
            <p:nvPr/>
          </p:nvSpPr>
          <p:spPr>
            <a:xfrm>
              <a:off x="8239528" y="3148044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0"/>
            <p:cNvSpPr/>
            <p:nvPr/>
          </p:nvSpPr>
          <p:spPr>
            <a:xfrm>
              <a:off x="8285248" y="3182282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3,79</a:t>
              </a:r>
            </a:p>
          </p:txBody>
        </p:sp>
        <p:sp>
          <p:nvSpPr>
            <p:cNvPr id="76" name="pg71"/>
            <p:cNvSpPr/>
            <p:nvPr/>
          </p:nvSpPr>
          <p:spPr>
            <a:xfrm>
              <a:off x="8645764" y="3279686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2"/>
            <p:cNvSpPr/>
            <p:nvPr/>
          </p:nvSpPr>
          <p:spPr>
            <a:xfrm>
              <a:off x="8691484" y="3313924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3,66</a:t>
              </a:r>
            </a:p>
          </p:txBody>
        </p:sp>
        <p:sp>
          <p:nvSpPr>
            <p:cNvPr id="78" name="pg73"/>
            <p:cNvSpPr/>
            <p:nvPr/>
          </p:nvSpPr>
          <p:spPr>
            <a:xfrm>
              <a:off x="9038896" y="3203250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2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4"/>
            <p:cNvSpPr/>
            <p:nvPr/>
          </p:nvSpPr>
          <p:spPr>
            <a:xfrm>
              <a:off x="9084616" y="3237487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3,74</a:t>
              </a:r>
            </a:p>
          </p:txBody>
        </p:sp>
        <p:sp>
          <p:nvSpPr>
            <p:cNvPr id="80" name="pg75"/>
            <p:cNvSpPr/>
            <p:nvPr/>
          </p:nvSpPr>
          <p:spPr>
            <a:xfrm>
              <a:off x="9445132" y="5294149"/>
              <a:ext cx="364317" cy="191800"/>
            </a:xfrm>
            <a:custGeom>
              <a:avLst/>
              <a:pathLst>
                <a:path w="364317" h="191800">
                  <a:moveTo>
                    <a:pt x="27431" y="191800"/>
                  </a:moveTo>
                  <a:lnTo>
                    <a:pt x="336885" y="191800"/>
                  </a:lnTo>
                  <a:lnTo>
                    <a:pt x="335780" y="191778"/>
                  </a:lnTo>
                  <a:lnTo>
                    <a:pt x="340191" y="191600"/>
                  </a:lnTo>
                  <a:lnTo>
                    <a:pt x="344517" y="190717"/>
                  </a:lnTo>
                  <a:lnTo>
                    <a:pt x="348645" y="189152"/>
                  </a:lnTo>
                  <a:lnTo>
                    <a:pt x="352468" y="186944"/>
                  </a:lnTo>
                  <a:lnTo>
                    <a:pt x="355887" y="184152"/>
                  </a:lnTo>
                  <a:lnTo>
                    <a:pt x="358815" y="180848"/>
                  </a:lnTo>
                  <a:lnTo>
                    <a:pt x="361174" y="177117"/>
                  </a:lnTo>
                  <a:lnTo>
                    <a:pt x="362905" y="173055"/>
                  </a:lnTo>
                  <a:lnTo>
                    <a:pt x="363961" y="168769"/>
                  </a:lnTo>
                  <a:lnTo>
                    <a:pt x="364317" y="164368"/>
                  </a:lnTo>
                  <a:lnTo>
                    <a:pt x="364317" y="27431"/>
                  </a:lnTo>
                  <a:lnTo>
                    <a:pt x="363961" y="23031"/>
                  </a:lnTo>
                  <a:lnTo>
                    <a:pt x="362905" y="18745"/>
                  </a:lnTo>
                  <a:lnTo>
                    <a:pt x="361174" y="14683"/>
                  </a:lnTo>
                  <a:lnTo>
                    <a:pt x="358815" y="10952"/>
                  </a:lnTo>
                  <a:lnTo>
                    <a:pt x="355887" y="7647"/>
                  </a:lnTo>
                  <a:lnTo>
                    <a:pt x="352468" y="4855"/>
                  </a:lnTo>
                  <a:lnTo>
                    <a:pt x="348645" y="2648"/>
                  </a:lnTo>
                  <a:lnTo>
                    <a:pt x="344517" y="1083"/>
                  </a:lnTo>
                  <a:lnTo>
                    <a:pt x="340191" y="200"/>
                  </a:lnTo>
                  <a:lnTo>
                    <a:pt x="3368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76"/>
            <p:cNvSpPr/>
            <p:nvPr/>
          </p:nvSpPr>
          <p:spPr>
            <a:xfrm>
              <a:off x="9490852" y="5328386"/>
              <a:ext cx="272877" cy="1206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2E54">
                      <a:alpha val="100000"/>
                    </a:srgbClr>
                  </a:solidFill>
                  <a:latin typeface="Arial"/>
                  <a:cs typeface="Arial"/>
                </a:rPr>
                <a:t>1,66</a:t>
              </a:r>
            </a:p>
          </p:txBody>
        </p:sp>
        <p:sp>
          <p:nvSpPr>
            <p:cNvPr id="82" name="pl77"/>
            <p:cNvSpPr/>
            <p:nvPr/>
          </p:nvSpPr>
          <p:spPr>
            <a:xfrm>
              <a:off x="6836056" y="3474106"/>
              <a:ext cx="2791234" cy="2146104"/>
            </a:xfrm>
            <a:custGeom>
              <a:avLst/>
              <a:pathLst>
                <a:path w="2791234" h="2146104">
                  <a:moveTo>
                    <a:pt x="0" y="315857"/>
                  </a:moveTo>
                  <a:lnTo>
                    <a:pt x="406236" y="432922"/>
                  </a:lnTo>
                  <a:lnTo>
                    <a:pt x="786263" y="705448"/>
                  </a:lnTo>
                  <a:lnTo>
                    <a:pt x="1192499" y="278560"/>
                  </a:lnTo>
                  <a:lnTo>
                    <a:pt x="1585630" y="0"/>
                  </a:lnTo>
                  <a:lnTo>
                    <a:pt x="1991866" y="131641"/>
                  </a:lnTo>
                  <a:lnTo>
                    <a:pt x="2384998" y="55205"/>
                  </a:lnTo>
                  <a:lnTo>
                    <a:pt x="2791234" y="2146104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616558" y="2424975"/>
              <a:ext cx="0" cy="3347388"/>
            </a:xfrm>
            <a:custGeom>
              <a:avLst/>
              <a:pathLst>
                <a:path w="0" h="3347388">
                  <a:moveTo>
                    <a:pt x="0" y="3347388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79"/>
            <p:cNvSpPr/>
            <p:nvPr/>
          </p:nvSpPr>
          <p:spPr>
            <a:xfrm>
              <a:off x="6399108" y="5230805"/>
              <a:ext cx="14912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2B</a:t>
              </a:r>
            </a:p>
          </p:txBody>
        </p:sp>
        <p:sp>
          <p:nvSpPr>
            <p:cNvPr id="85" name="tx80"/>
            <p:cNvSpPr/>
            <p:nvPr/>
          </p:nvSpPr>
          <p:spPr>
            <a:xfrm>
              <a:off x="6399108" y="4224650"/>
              <a:ext cx="149125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399108" y="3221947"/>
              <a:ext cx="149125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4B</a:t>
              </a:r>
            </a:p>
          </p:txBody>
        </p:sp>
        <p:sp>
          <p:nvSpPr>
            <p:cNvPr id="87" name="pl82"/>
            <p:cNvSpPr/>
            <p:nvPr/>
          </p:nvSpPr>
          <p:spPr>
            <a:xfrm>
              <a:off x="6578600" y="52747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3"/>
            <p:cNvSpPr/>
            <p:nvPr/>
          </p:nvSpPr>
          <p:spPr>
            <a:xfrm>
              <a:off x="6578600" y="42701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4"/>
            <p:cNvSpPr/>
            <p:nvPr/>
          </p:nvSpPr>
          <p:spPr>
            <a:xfrm>
              <a:off x="6578600" y="32655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5"/>
            <p:cNvSpPr/>
            <p:nvPr/>
          </p:nvSpPr>
          <p:spPr>
            <a:xfrm>
              <a:off x="6616558" y="5772364"/>
              <a:ext cx="4828966" cy="0"/>
            </a:xfrm>
            <a:custGeom>
              <a:avLst/>
              <a:pathLst>
                <a:path w="4828966" h="0">
                  <a:moveTo>
                    <a:pt x="0" y="0"/>
                  </a:moveTo>
                  <a:lnTo>
                    <a:pt x="4828966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7242292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8028555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8827923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9627290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10426658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11226026" y="5772364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2"/>
            <p:cNvSpPr/>
            <p:nvPr/>
          </p:nvSpPr>
          <p:spPr>
            <a:xfrm>
              <a:off x="7160972" y="5837771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98" name="tx93"/>
            <p:cNvSpPr/>
            <p:nvPr/>
          </p:nvSpPr>
          <p:spPr>
            <a:xfrm>
              <a:off x="7940449" y="5839259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99" name="tx94"/>
            <p:cNvSpPr/>
            <p:nvPr/>
          </p:nvSpPr>
          <p:spPr>
            <a:xfrm>
              <a:off x="8746573" y="5815030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0" name="tx95"/>
            <p:cNvSpPr/>
            <p:nvPr/>
          </p:nvSpPr>
          <p:spPr>
            <a:xfrm>
              <a:off x="9525581" y="5837652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1" name="tx96"/>
            <p:cNvSpPr/>
            <p:nvPr/>
          </p:nvSpPr>
          <p:spPr>
            <a:xfrm>
              <a:off x="10341915" y="5841224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11127740" y="5839259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806608" y="5992073"/>
              <a:ext cx="44886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Meses</a:t>
              </a:r>
            </a:p>
          </p:txBody>
        </p:sp>
        <p:sp>
          <p:nvSpPr>
            <p:cNvPr id="104" name="tx99"/>
            <p:cNvSpPr/>
            <p:nvPr/>
          </p:nvSpPr>
          <p:spPr>
            <a:xfrm rot="-5400000">
              <a:off x="5756234" y="4031251"/>
              <a:ext cx="1007938" cy="134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R$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8075430" y="2141977"/>
              <a:ext cx="1911221" cy="167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Receita Líquida mensal</a:t>
              </a:r>
            </a:p>
          </p:txBody>
        </p:sp>
        <p:sp>
          <p:nvSpPr>
            <p:cNvPr id="106" name="rc101"/>
            <p:cNvSpPr/>
            <p:nvPr/>
          </p:nvSpPr>
          <p:spPr>
            <a:xfrm>
              <a:off x="4041008" y="6212393"/>
              <a:ext cx="3988062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2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3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4"/>
            <p:cNvSpPr/>
            <p:nvPr/>
          </p:nvSpPr>
          <p:spPr>
            <a:xfrm>
              <a:off x="421478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9E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5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07"/>
            <p:cNvSpPr/>
            <p:nvPr/>
          </p:nvSpPr>
          <p:spPr>
            <a:xfrm>
              <a:off x="5537809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2E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4" name="pl109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6860834" y="639803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F1E2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4488210" y="6352495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5811235" y="6352554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7134259" y="6328385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</p:grpSp>
      <p:sp>
        <p:nvSpPr>
          <p:cNvPr id="119" name=""/>
          <p:cNvSpPr>
            <a:spLocks noGrp="1"/>
          </p:cNvSpPr>
          <p:nvPr>
            <p:ph/>
          </p:nvPr>
        </p:nvSpPr>
        <p:spPr>
          <a:xfrm>
            <a:off x="182880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R$ 26,29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0" name=""/>
          <p:cNvSpPr>
            <a:spLocks noGrp="1"/>
          </p:cNvSpPr>
          <p:nvPr>
            <p:ph/>
          </p:nvPr>
        </p:nvSpPr>
        <p:spPr>
          <a:xfrm>
            <a:off x="3145536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R$ 27,95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Projetado até ago/24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05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(Acum. jan/24 a ago/24)</a:t>
            </a:r>
          </a:p>
        </p:txBody>
      </p:sp>
      <p:sp>
        <p:nvSpPr>
          <p:cNvPr id="121" name=""/>
          <p:cNvSpPr>
            <a:spLocks noGrp="1"/>
          </p:cNvSpPr>
          <p:nvPr>
            <p:ph/>
          </p:nvPr>
        </p:nvSpPr>
        <p:spPr>
          <a:xfrm>
            <a:off x="6108192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- R$ -1,66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Realizado x Projetado</a:t>
            </a:r>
          </a:p>
        </p:txBody>
      </p:sp>
      <p:sp>
        <p:nvSpPr>
          <p:cNvPr id="122" name=""/>
          <p:cNvSpPr>
            <a:spLocks noGrp="1"/>
          </p:cNvSpPr>
          <p:nvPr>
            <p:ph/>
          </p:nvPr>
        </p:nvSpPr>
        <p:spPr>
          <a:xfrm>
            <a:off x="9070848" y="1005840"/>
            <a:ext cx="2871216" cy="822960"/>
          </a:xfrm>
          <a:solidFill>
            <a:srgbClr val="008E52">
              <a:alpha val="100000"/>
            </a:srgbClr>
          </a:solidFill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R$ 43,62 bi</a:t>
            </a:r>
          </a:p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Previsão acum. para Dez/24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44288" y="112354"/>
            <a:ext cx="10515601" cy="438149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244288" y="487600"/>
            <a:ext cx="10515600" cy="392113"/>
          </a:xfrm>
        </p:spPr>
        <p:txBody>
          <a:bodyPr/>
          <a:lstStyle/>
          <a:p>
            <a:r>
              <a:rPr/>
              <a:t>Resultados preliminares em 19/08/24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/>
          <a:p>
            <a:r>
              <a:rPr/>
              <a:t>19/08/2024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/>
          <a:p>
            <a:fld id="{FAACE0D2-E678-453C-8082-E08B461DE721}" type="slidenum">
              <a:rPr/>
              <a:t>8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097280"/>
          <a:ext cx="3657600" cy="2743200"/>
        </p:xfrm>
        <a:graphic>
          <a:graphicData uri="http://schemas.openxmlformats.org/drawingml/2006/table">
            <a:tbl>
              <a:tblPr/>
              <a:tblGrid>
                <a:gridCol w="1296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  <a:gridCol w="72000"/>
                <a:gridCol w="936000"/>
                <a:gridCol w="936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(Ano)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6350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8E52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14,61 %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6.083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6.840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6.753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10,28 %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12,44 %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86,60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9.273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9.993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-3,14 %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-150,03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-63,42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12.638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13.445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13.316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4,48 %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6,39 %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192,30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128,87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15.878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17.237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17,06 %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8,56 %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128,91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19.017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20.708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16,61 %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9,89 %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62,31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191,22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22.265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24.636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24.388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15,08 %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10,65 %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56,79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248,01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1.656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25.483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26.292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27.947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-48,54 %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3,18 %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-1.902,95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BF1E2E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-1.654,93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3.336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28.819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31.492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32.618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35.475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36.537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39.309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3.885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40.423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4.310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43.619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762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5F5E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5303520" y="82296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(Valores em milhões de R$)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1855" y="1695965"/>
            <a:ext cx="5275772" cy="5062644"/>
          </a:xfrm>
        </p:spPr>
        <p:txBody>
          <a:bodyPr/>
          <a:lstStyle/>
          <a:p>
            <a:r>
              <a:rPr/>
              <a:t>
Cenário da Receita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 hasCustomPrompt="1"/>
          </p:nvPr>
        </p:nvSpPr>
        <p:spPr>
          <a:xfrm>
            <a:off x="6096000" y="1695965"/>
            <a:ext cx="5721627" cy="5062644"/>
          </a:xfrm>
        </p:spPr>
        <p:txBody>
          <a:bodyPr/>
          <a:lstStyle/>
          <a:p>
            <a:r>
              <a:rPr/>
              <a:t>
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57</cp:revision>
  <dcterms:created xsi:type="dcterms:W3CDTF">2024-06-04T13:29:54Z</dcterms:created>
  <dcterms:modified xsi:type="dcterms:W3CDTF">2024-08-19T10:42:34Z</dcterms:modified>
</cp:coreProperties>
</file>