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E23"/>
    <a:srgbClr val="FFFFFF"/>
    <a:srgbClr val="003774"/>
    <a:srgbClr val="AC9A63"/>
    <a:srgbClr val="003930"/>
    <a:srgbClr val="008666"/>
    <a:srgbClr val="002E6B"/>
    <a:srgbClr val="00579E"/>
    <a:srgbClr val="004983"/>
    <a:srgbClr val="00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4ACA-3954-42E3-B51E-F6598EAA97F2}" type="datetimeFigureOut">
              <a:rPr lang="pt-BR" smtClean="0"/>
              <a:t>11/07/2024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3135C-CF49-4777-8373-BD8944E8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72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8588439-4FFA-D7FA-FB21-A64F1AB11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lang="pt-BR" sz="4800" b="1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000" b="0" i="0" u="none" strike="noStrike" cap="none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  <p:pic>
        <p:nvPicPr>
          <p:cNvPr id="8" name="Google Shape;108;p2">
            <a:extLst>
              <a:ext uri="{FF2B5EF4-FFF2-40B4-BE49-F238E27FC236}">
                <a16:creationId xmlns:a16="http://schemas.microsoft.com/office/drawing/2014/main" id="{8C659ED9-5019-8891-8BA8-89CAA0ECB09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10456850" y="262313"/>
            <a:ext cx="1533873" cy="4616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0AC68A-0BA7-1254-0CE1-1AE52420A3DE}"/>
              </a:ext>
            </a:extLst>
          </p:cNvPr>
          <p:cNvCxnSpPr>
            <a:cxnSpLocks/>
          </p:cNvCxnSpPr>
          <p:nvPr userDrawn="1"/>
        </p:nvCxnSpPr>
        <p:spPr>
          <a:xfrm flipH="1">
            <a:off x="6832122" y="3571337"/>
            <a:ext cx="535577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ACD8D5-5C9F-ABF3-DF10-4775EE638966}"/>
              </a:ext>
            </a:extLst>
          </p:cNvPr>
          <p:cNvCxnSpPr>
            <a:cxnSpLocks/>
          </p:cNvCxnSpPr>
          <p:nvPr userDrawn="1"/>
        </p:nvCxnSpPr>
        <p:spPr>
          <a:xfrm>
            <a:off x="6555231" y="1900517"/>
            <a:ext cx="0" cy="160944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5F743B7-4ABA-84BC-9CDE-7D278CFDACE7}"/>
              </a:ext>
            </a:extLst>
          </p:cNvPr>
          <p:cNvGrpSpPr/>
          <p:nvPr userDrawn="1"/>
        </p:nvGrpSpPr>
        <p:grpSpPr>
          <a:xfrm rot="16200000">
            <a:off x="10738339" y="5403536"/>
            <a:ext cx="45719" cy="2861603"/>
            <a:chOff x="68577" y="-3604"/>
            <a:chExt cx="45720" cy="81799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8980EA9-8F8C-5D62-5802-6F2BE667B933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9D02B1-16A3-6853-9EA8-2C35CC80A6C7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760A27A-B74B-2D9E-0D4F-9EEA0A4E8784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2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847EC4F-048C-499A-9D4E-DFDB1061565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B02893F-FD53-419E-9D45-9790A94DA4D0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D85877-CCAC-EB62-C471-24B21E53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8C1C99A-960A-26D2-7643-D6AEFECE76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6DE49A4-2DB7-B45D-85D2-4895E1D19F6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2797EB-1FCF-2863-4665-ADF21A9023C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080AD34-88E1-7C36-A729-BC4471FF87D3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8168C81-FD49-BA99-CD7E-27586FCBE44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91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162227"/>
            <a:ext cx="2628900" cy="501473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999145"/>
            <a:ext cx="7734300" cy="517781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0A56DB4-4AEF-4152-BDB3-329CCB6072FA}" type="datetime1">
              <a:rPr lang="pt-BR" smtClean="0"/>
              <a:t>11/07/2024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 rot="5400000">
            <a:off x="9957810" y="-233765"/>
            <a:ext cx="163082" cy="2628902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  <p:cxnSp>
        <p:nvCxnSpPr>
          <p:cNvPr id="13" name="Conector reto 12"/>
          <p:cNvCxnSpPr/>
          <p:nvPr userDrawn="1"/>
        </p:nvCxnSpPr>
        <p:spPr>
          <a:xfrm>
            <a:off x="3603121" y="6472341"/>
            <a:ext cx="4985759" cy="0"/>
          </a:xfrm>
          <a:prstGeom prst="line">
            <a:avLst/>
          </a:prstGeom>
          <a:ln w="12700" cap="rnd">
            <a:solidFill>
              <a:srgbClr val="008666">
                <a:alpha val="5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68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369B4E-BFA5-002B-042A-4E23520610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572"/>
          </a:xfrm>
          <a:prstGeom prst="rect">
            <a:avLst/>
          </a:prstGeom>
        </p:spPr>
      </p:pic>
      <p:pic>
        <p:nvPicPr>
          <p:cNvPr id="4" name="Google Shape;108;p2">
            <a:extLst>
              <a:ext uri="{FF2B5EF4-FFF2-40B4-BE49-F238E27FC236}">
                <a16:creationId xmlns:a16="http://schemas.microsoft.com/office/drawing/2014/main" id="{6EC717BB-88F6-B68B-608F-04D88F9F36B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2230" r="118"/>
          <a:stretch/>
        </p:blipFill>
        <p:spPr>
          <a:xfrm>
            <a:off x="6096000" y="2814918"/>
            <a:ext cx="4797743" cy="1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FF3A2D-3AF6-A8C7-370D-C9BBAE6D25EA}"/>
              </a:ext>
            </a:extLst>
          </p:cNvPr>
          <p:cNvSpPr txBox="1"/>
          <p:nvPr userDrawn="1"/>
        </p:nvSpPr>
        <p:spPr>
          <a:xfrm>
            <a:off x="9038031" y="139056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goias.gov.br/economia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A2809B-C1EA-1785-5269-BA47C0409E51}"/>
              </a:ext>
            </a:extLst>
          </p:cNvPr>
          <p:cNvGrpSpPr/>
          <p:nvPr userDrawn="1"/>
        </p:nvGrpSpPr>
        <p:grpSpPr>
          <a:xfrm rot="16200000">
            <a:off x="10499841" y="-1359757"/>
            <a:ext cx="45719" cy="2762180"/>
            <a:chOff x="68578" y="-3604"/>
            <a:chExt cx="45719" cy="81799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6F30BCB-8857-B0BD-5DB0-EC54E22ACA6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949B62-1867-E2AA-C1A3-6713B0CC2B9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4ED8BA-208A-CA3C-AA2A-358E84C63DCE}"/>
                </a:ext>
              </a:extLst>
            </p:cNvPr>
            <p:cNvSpPr/>
            <p:nvPr userDrawn="1"/>
          </p:nvSpPr>
          <p:spPr>
            <a:xfrm>
              <a:off x="68578" y="540786"/>
              <a:ext cx="45719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18802F-CDD9-C776-9891-F44A8253B81A}"/>
              </a:ext>
            </a:extLst>
          </p:cNvPr>
          <p:cNvSpPr txBox="1"/>
          <p:nvPr userDrawn="1"/>
        </p:nvSpPr>
        <p:spPr>
          <a:xfrm>
            <a:off x="9330397" y="6257279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Boletim elaborado </a:t>
            </a:r>
            <a:r>
              <a:rPr lang="pt-BR" sz="800" b="1" dirty="0">
                <a:solidFill>
                  <a:schemeClr val="bg1"/>
                </a:solidFill>
              </a:rPr>
              <a:t>na Secretaria de Estado</a:t>
            </a:r>
            <a:r>
              <a:rPr lang="pt-BR" sz="800" b="1" baseline="0" dirty="0">
                <a:solidFill>
                  <a:schemeClr val="bg1"/>
                </a:solidFill>
              </a:rPr>
              <a:t> da Economia</a:t>
            </a:r>
            <a:r>
              <a:rPr lang="pt-BR" sz="800" baseline="0" dirty="0">
                <a:solidFill>
                  <a:schemeClr val="bg1"/>
                </a:solidFill>
              </a:rPr>
              <a:t> pela </a:t>
            </a:r>
            <a:r>
              <a:rPr lang="pt-BR" sz="800" b="1" baseline="0" dirty="0">
                <a:solidFill>
                  <a:schemeClr val="bg1"/>
                </a:solidFill>
              </a:rPr>
              <a:t>Assessoria Especial de Monitoramento Fiscal e Planejamento Financeiro</a:t>
            </a:r>
            <a:r>
              <a:rPr lang="pt-BR" sz="800" baseline="0" dirty="0">
                <a:solidFill>
                  <a:schemeClr val="bg1"/>
                </a:solidFill>
              </a:rPr>
              <a:t> e </a:t>
            </a:r>
            <a:r>
              <a:rPr lang="pt-BR" sz="800" b="1" baseline="0" dirty="0">
                <a:solidFill>
                  <a:schemeClr val="bg1"/>
                </a:solidFill>
              </a:rPr>
              <a:t>pela Gerência de Projeções e Análise Fiscais</a:t>
            </a:r>
            <a:r>
              <a:rPr lang="pt-BR" sz="800" b="0" baseline="0" dirty="0">
                <a:solidFill>
                  <a:schemeClr val="bg1"/>
                </a:solidFill>
              </a:rPr>
              <a:t>.</a:t>
            </a:r>
            <a:endParaRPr lang="pt-B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3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0F9BFF1-A944-7F72-42FC-CF49A5A711FC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-1447"/>
            <a:ext cx="838200" cy="365125"/>
          </a:xfrm>
        </p:spPr>
        <p:txBody>
          <a:bodyPr/>
          <a:lstStyle>
            <a:lvl1pPr algn="l">
              <a:defRPr sz="1000" i="1"/>
            </a:lvl1pPr>
          </a:lstStyle>
          <a:p>
            <a:fld id="{974FFC0B-9CD3-4EB1-8E25-0252DDCEF5C4}" type="datetime1">
              <a:rPr lang="pt-BR" smtClean="0"/>
              <a:pPr/>
              <a:t>11/07/2024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368988" y="6619873"/>
            <a:ext cx="4114800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79"/>
            <a:ext cx="708212" cy="174289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Título 1"/>
          <p:cNvSpPr>
            <a:spLocks noGrp="1"/>
          </p:cNvSpPr>
          <p:nvPr>
            <p:ph type="title"/>
          </p:nvPr>
        </p:nvSpPr>
        <p:spPr>
          <a:xfrm>
            <a:off x="45719" y="1"/>
            <a:ext cx="10515601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A7872648-BA39-4DB2-AE89-6A10579AD6E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402AA0-453D-14D2-D406-249D22CCE85B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813E782-843F-E028-F236-19C64783EE49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17CC3C7-43AC-D1B4-5C49-C844751CB062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380F8DA-717B-BC54-7855-409729988158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4870C5-E341-98B0-A745-01EF6D509132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_conteúdo_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17589D-1CDA-F1B2-2C63-58B37826D25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99164BD-EAC5-826D-E4B2-52946AB5879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DB4493DE-9A4D-9054-0226-4F1CDA12855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04100D6-80C2-01D3-2606-9756D22FFDF7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A126C727-6158-53FA-71D7-F9C5CBB6FBEE}"/>
              </a:ext>
            </a:extLst>
          </p:cNvPr>
          <p:cNvSpPr/>
          <p:nvPr userDrawn="1"/>
        </p:nvSpPr>
        <p:spPr>
          <a:xfrm>
            <a:off x="0" y="6619873"/>
            <a:ext cx="11483788" cy="193301"/>
          </a:xfrm>
          <a:prstGeom prst="rect">
            <a:avLst/>
          </a:prstGeom>
          <a:solidFill>
            <a:srgbClr val="002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>
            <a:lvl1pPr>
              <a:defRPr sz="1000" i="1"/>
            </a:lvl1pPr>
          </a:lstStyle>
          <a:p>
            <a:fld id="{93E7214A-6D00-4CA1-8A35-EDEED3307A75}" type="datetime1">
              <a:rPr lang="pt-BR" smtClean="0"/>
              <a:pPr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>
            <a:lvl1pPr algn="r"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>
            <a:lvl1pPr algn="ctr">
              <a:defRPr sz="1100" b="1">
                <a:solidFill>
                  <a:srgbClr val="008666"/>
                </a:solidFill>
                <a:latin typeface="Arial Black" panose="020B0A04020102020204" pitchFamily="34" charset="0"/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0F89DE-C20F-DBE0-DF1E-0665BC19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E709C1C-E53F-FA92-ACB8-FC35F0D6179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2" name="Retângulo 11"/>
          <p:cNvSpPr/>
          <p:nvPr userDrawn="1"/>
        </p:nvSpPr>
        <p:spPr>
          <a:xfrm>
            <a:off x="-1" y="811576"/>
            <a:ext cx="1739153" cy="171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2727BC-6702-B5DA-B212-08D4BE8EC2F5}"/>
              </a:ext>
            </a:extLst>
          </p:cNvPr>
          <p:cNvSpPr txBox="1"/>
          <p:nvPr userDrawn="1"/>
        </p:nvSpPr>
        <p:spPr>
          <a:xfrm>
            <a:off x="10165976" y="-1447"/>
            <a:ext cx="13178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/>
            <a:r>
              <a:rPr lang="pt-BR" i="1" dirty="0"/>
              <a:t>PUBLICADO EM</a:t>
            </a:r>
          </a:p>
        </p:txBody>
      </p:sp>
    </p:spTree>
    <p:extLst>
      <p:ext uri="{BB962C8B-B14F-4D97-AF65-F5344CB8AC3E}">
        <p14:creationId xmlns:p14="http://schemas.microsoft.com/office/powerpoint/2010/main" val="11418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_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4E738-576C-861C-2E45-20F6AEB5E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00B1E1F2-F49B-1842-1A9D-D7D167E454E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 anchor="b"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3600" b="1" i="0" u="none" strike="noStrike" cap="none" dirty="0">
                <a:solidFill>
                  <a:srgbClr val="FFC000"/>
                </a:solidFill>
                <a:latin typeface="Arial Black" panose="020B0A04020102020204" pitchFamily="34" charset="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  <a:p>
            <a:r>
              <a:rPr lang="pt-BR" dirty="0"/>
              <a:t>1.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  <a:prstGeom prst="rect">
            <a:avLst/>
          </a:prstGeom>
        </p:spPr>
        <p:txBody>
          <a:bodyPr anchor="t">
            <a:normAutofit/>
          </a:bodyPr>
          <a:lstStyle>
            <a:lvl1pPr marR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 pitchFamily="34" charset="0"/>
              <a:defRPr lang="pt-BR" altLang="pt-BR" sz="4000" b="1" i="0" u="none" strike="noStrike" cap="none" baseline="0" dirty="0">
                <a:solidFill>
                  <a:srgbClr val="FFFFF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eaLnBrk="1" hangingPunct="1">
              <a:buSzPts val="4400"/>
            </a:pPr>
            <a:endParaRPr lang="pt-BR" altLang="pt-BR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33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_partes_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253331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05A2D86-F1E3-4BFB-BFA1-5406F3A8B1AD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FF00E5-A4EA-4468-A251-86B589FB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77941B4-9BC5-8FCE-83E7-4FE92E13722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31936AB-498B-816E-9507-13FBAC74D44A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19EB391-C571-24B1-8DC0-230E664DD85C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3C4C650-6E96-A309-0D23-B1FA75AC27D1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567C39A-2070-974F-ADCF-C2DC08E32E28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5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39705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220964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39705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220964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32F85AFF-28FF-460E-8CBD-61F6616AD901}" type="datetime1">
              <a:rPr lang="pt-BR" smtClean="0"/>
              <a:t>11/07/2024</a:t>
            </a:fld>
            <a:endParaRPr lang="pt-BR"/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CC5E4-C104-E76D-1737-0E249282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68530F2-FB0E-26F4-59C0-FECC91D29F7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23CB840-75C1-F195-7FFA-059989BE91FF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EF98DDF-F37F-C1DE-36CD-C8E8F0282A76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6D0F37-0582-FBFA-1C0D-E54D2C228E8E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2AB2A42-760A-AD8A-6B46-C9AA5BF50175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2A64B9EC-648F-477D-9DCE-3683D761A52A}" type="datetime1">
              <a:rPr lang="pt-BR" smtClean="0"/>
              <a:t>11/07/2024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CF18F8-6575-6DAE-C6DE-CAFFD759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89B8DF9-C184-717C-DB8A-F7F240B1F5B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A90BECE-CE29-7A9D-779C-3681B94F6CB6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F52481-06E1-B370-26BA-87148DE3C33D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023A946-D735-20C9-546E-C85D010EB3AF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50BF5D5-B623-B419-F39C-E4339ABAF92B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80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A28D4654-34BB-43FC-8F77-7271489CE0F7}" type="datetime1">
              <a:rPr lang="pt-BR" smtClean="0"/>
              <a:t>11/07/2024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98D9B-7344-6815-31D1-E64066C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" y="1"/>
            <a:ext cx="10835083" cy="438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002E6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8411F5F-D726-7AA3-2DDC-C33F7B62511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8848115" cy="392113"/>
          </a:xfrm>
        </p:spPr>
        <p:txBody>
          <a:bodyPr>
            <a:noAutofit/>
          </a:bodyPr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lang="pt-BR" sz="2200" b="0" i="0" u="none" strike="noStrike" cap="none" dirty="0">
                <a:solidFill>
                  <a:srgbClr val="00579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8CBA24F-363E-300E-E869-B1C0B8E4F801}"/>
              </a:ext>
            </a:extLst>
          </p:cNvPr>
          <p:cNvGrpSpPr/>
          <p:nvPr userDrawn="1"/>
        </p:nvGrpSpPr>
        <p:grpSpPr>
          <a:xfrm>
            <a:off x="-2" y="-3604"/>
            <a:ext cx="18000" cy="817990"/>
            <a:chOff x="68577" y="-3604"/>
            <a:chExt cx="45720" cy="817990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09E175D-2670-14EA-45D7-49C4124110A4}"/>
                </a:ext>
              </a:extLst>
            </p:cNvPr>
            <p:cNvSpPr/>
            <p:nvPr userDrawn="1"/>
          </p:nvSpPr>
          <p:spPr>
            <a:xfrm>
              <a:off x="68578" y="-3604"/>
              <a:ext cx="45719" cy="273600"/>
            </a:xfrm>
            <a:prstGeom prst="rect">
              <a:avLst/>
            </a:prstGeom>
            <a:solidFill>
              <a:srgbClr val="002E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0CA1D91-3D7F-F270-A6B8-EBE3C9677AC4}"/>
                </a:ext>
              </a:extLst>
            </p:cNvPr>
            <p:cNvSpPr/>
            <p:nvPr userDrawn="1"/>
          </p:nvSpPr>
          <p:spPr>
            <a:xfrm>
              <a:off x="68578" y="267186"/>
              <a:ext cx="45719" cy="273600"/>
            </a:xfrm>
            <a:prstGeom prst="rect">
              <a:avLst/>
            </a:prstGeom>
            <a:solidFill>
              <a:srgbClr val="AC9A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81C0041-4D11-8BC5-7060-498685A54D96}"/>
                </a:ext>
              </a:extLst>
            </p:cNvPr>
            <p:cNvSpPr/>
            <p:nvPr userDrawn="1"/>
          </p:nvSpPr>
          <p:spPr>
            <a:xfrm>
              <a:off x="68577" y="540786"/>
              <a:ext cx="45720" cy="273600"/>
            </a:xfrm>
            <a:prstGeom prst="rect">
              <a:avLst/>
            </a:prstGeom>
            <a:solidFill>
              <a:srgbClr val="003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006E5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50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282" y="457200"/>
            <a:ext cx="37707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pt-BR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19BB168A-4011-419D-847C-9B52BF257044}" type="datetime1">
              <a:rPr lang="pt-BR" smtClean="0"/>
              <a:t>11/07/2024</a:t>
            </a:fld>
            <a:endParaRPr lang="pt-BR"/>
          </a:p>
        </p:txBody>
      </p:sp>
      <p:sp>
        <p:nvSpPr>
          <p:cNvPr id="9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472341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472341"/>
            <a:ext cx="2743200" cy="365125"/>
          </a:xfrm>
        </p:spPr>
        <p:txBody>
          <a:bodyPr/>
          <a:lstStyle>
            <a:lvl1pPr>
              <a:defRPr sz="1000"/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838200" y="457200"/>
            <a:ext cx="163082" cy="1600199"/>
          </a:xfrm>
          <a:prstGeom prst="rect">
            <a:avLst/>
          </a:prstGeom>
          <a:solidFill>
            <a:srgbClr val="008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6E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0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0E14-C222-4E2D-87CA-08392E1CA5F1}" type="datetime1">
              <a:rPr lang="pt-BR" smtClean="0"/>
              <a:t>11/07/2024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4738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Boletim Econômico | Secretaria de Estado da Economia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4738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E0D2-E678-453C-8082-E08B461DE72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1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dt="0"/>
  <p:txStyles>
    <p:titleStyle>
      <a:lvl1pPr marR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lang="pt-BR" sz="2800" b="1" i="0" u="none" strike="noStrike" kern="1200" cap="none" dirty="0">
          <a:solidFill>
            <a:srgbClr val="005637"/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  <a:sym typeface="Arial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 smtClean="0">
          <a:solidFill>
            <a:srgbClr val="000000"/>
          </a:solidFill>
          <a:latin typeface="Arial"/>
          <a:ea typeface="+mn-ea"/>
          <a:cs typeface="Arial"/>
          <a:sym typeface="Arial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u="none" strike="noStrike" kern="1200" cap="none" dirty="0">
          <a:solidFill>
            <a:srgbClr val="000000"/>
          </a:solidFill>
          <a:latin typeface="Arial"/>
          <a:ea typeface="+mn-ea"/>
          <a:cs typeface="Arial"/>
          <a:sym typeface="Aria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4918" y="1900517"/>
            <a:ext cx="4536141" cy="1609445"/>
          </a:xfrm>
        </p:spPr>
        <p:txBody>
          <a:bodyPr/>
          <a:lstStyle/>
          <a:p>
            <a:r>
              <a:rPr/>
              <a:t>Boletim Econômico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2122" y="3588589"/>
            <a:ext cx="4254978" cy="461665"/>
          </a:xfrm>
        </p:spPr>
        <p:txBody>
          <a:bodyPr/>
          <a:lstStyle/>
          <a:p>
            <a:r>
              <a:rPr/>
              <a:t>Edição de 11/07/2024</a:t>
            </a:r>
          </a:p>
        </p:txBody>
      </p:sp>
    </p:spTree>
    <p:extLst>
      <p:ext uri="{BB962C8B-B14F-4D97-AF65-F5344CB8AC3E}">
        <p14:creationId xmlns:p14="http://schemas.microsoft.com/office/powerpoint/2010/main" val="8720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1428" y="2351949"/>
            <a:ext cx="4930589" cy="1242896"/>
          </a:xfrm>
        </p:spPr>
        <p:txBody>
          <a:bodyPr/>
          <a:lstStyle/>
          <a:p>
            <a:r>
              <a:rPr/>
              <a:t>RECEITA TOTAL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6095999" y="2553017"/>
            <a:ext cx="5517735" cy="511630"/>
          </a:xfrm>
        </p:spPr>
        <p:txBody>
          <a:bodyPr/>
          <a:lstStyle/>
          <a:p>
            <a:r>
              <a:rPr/>
              <a:t>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3</a:t>
            </a:fld>
          </a:p>
        </p:txBody>
      </p:sp>
      <p:graphicFrame>
        <p:nvGraphicFramePr>
          <p:cNvPr id="7" name=""/>
          <p:cNvGraphicFramePr>
            <a:graphicFrameLocks noGrp="true"/>
          </p:cNvGraphicFramePr>
          <p:nvPr/>
        </p:nvGraphicFramePr>
        <p:xfrm rot="0">
          <a:off x="457200" y="1188720"/>
          <a:ext cx="3657600" cy="2743200"/>
        </p:xfrm>
        <a:graphic>
          <a:graphicData uri="http://schemas.openxmlformats.org/drawingml/2006/table">
            <a:tbl>
              <a:tblPr/>
              <a:tblGrid>
                <a:gridCol w="1188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  <a:gridCol w="72000"/>
                <a:gridCol w="864000"/>
                <a:gridCol w="864000"/>
              </a:tblGrid>
              <a:tr h="228600">
                <a:tc row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 (12 meses)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Projeções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(%) - Igual periodo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Diferença em R$ (Real./24) - (Proj./24)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 v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Arrecadação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2024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  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Mensal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Calibri"/>
                          <a:ea typeface="Calibri"/>
                          <a:sym typeface="Calibri"/>
                        </a:rPr>
                        <a:t>Acumulado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397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B3B3B3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janeiro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3.244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38.750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11,82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0,00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fevereiro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37.386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3.126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9,56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67,67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março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2.925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38.899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3.089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-163,53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-95,86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abril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3.202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37.861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39.045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38.963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4,56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177,92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82,06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maio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37.633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39.601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39.523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18,04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5,23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-4,63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77,43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junho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2.974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40.086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39.951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16,32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7,13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57,79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135,22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julho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36.412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3.531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40.383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3.068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36.621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3.404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40.719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setembro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3.191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36.920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3.396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40.924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outubro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3.628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37.450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3.812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41.108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novembro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3.735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38.121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3.676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41.049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dezembro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3.560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38.407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3.950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41.439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50800" marR="508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333333">
                              <a:alpha val="100000"/>
                            </a:srgbClr>
                          </a:solidFill>
                          <a:latin typeface="Calibri"/>
                          <a:cs typeface="Arial"/>
                          <a:ea typeface="Arial"/>
                          <a:sym typeface="Arial"/>
                        </a:rPr>
                        <a:t>--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3E7E7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"/>
          <p:cNvSpPr>
            <a:spLocks noGrp="1"/>
          </p:cNvSpPr>
          <p:nvPr>
            <p:ph/>
          </p:nvPr>
        </p:nvSpPr>
        <p:spPr>
          <a:xfrm>
            <a:off x="4572000" y="914400"/>
            <a:ext cx="5943600" cy="274320"/>
          </a:xfrm>
        </p:spPr>
        <p:txBody>
          <a:bodyPr/>
          <a:lstStyle/>
          <a:p>
            <a:pPr algn="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2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(Em R$ milhões)</a:t>
            </a:r>
          </a:p>
        </p:txBody>
      </p:sp>
      <p:sp>
        <p:nvSpPr>
          <p:cNvPr id="9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" y="1"/>
            <a:ext cx="10515600" cy="438149"/>
          </a:xfrm>
        </p:spPr>
        <p:txBody>
          <a:bodyPr/>
          <a:lstStyle/>
          <a:p>
            <a:r>
              <a:rPr/>
              <a:t>Receita Corrente Líquida (RCL)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3"/>
          </p:nvPr>
        </p:nvSpPr>
        <p:spPr>
          <a:xfrm>
            <a:off x="45719" y="375247"/>
            <a:ext cx="10515600" cy="392113"/>
          </a:xfrm>
        </p:spPr>
        <p:txBody>
          <a:bodyPr/>
          <a:lstStyle/>
          <a:p>
            <a:r>
              <a:rPr/>
              <a:t>Comparativo mensal*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1353800" y="0"/>
            <a:ext cx="838800" cy="365125"/>
          </a:xfrm>
        </p:spPr>
        <p:txBody>
          <a:bodyPr/>
          <a:lstStyle/>
          <a:p>
            <a:r>
              <a:rPr/>
              <a:t>11/07/2024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804210" y="6619873"/>
            <a:ext cx="4679578" cy="183795"/>
          </a:xfrm>
        </p:spPr>
        <p:txBody>
          <a:bodyPr/>
          <a:lstStyle/>
          <a:p>
            <a:r>
              <a:rPr/>
              <a:t>Boletim Econômico | Secretaria de Estado da Economia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483788" y="6629381"/>
            <a:ext cx="708212" cy="174288"/>
          </a:xfrm>
        </p:spPr>
        <p:txBody>
          <a:bodyPr/>
          <a:lstStyle/>
          <a:p>
            <a:fld id="{FAACE0D2-E678-453C-8082-E08B461DE721}" type="slidenum">
              <a:rPr/>
              <a:t>4</a:t>
            </a:fld>
          </a:p>
        </p:txBody>
      </p:sp>
      <p:grpSp xmlns:pic="http://schemas.openxmlformats.org/drawingml/2006/picture">
        <p:nvGrpSpPr>
          <p:cNvPr id="7" name="8"/>
          <p:cNvGrpSpPr/>
          <p:nvPr/>
        </p:nvGrpSpPr>
        <p:grpSpPr>
          <a:xfrm>
            <a:off x="548640" y="1920240"/>
            <a:ext cx="10972800" cy="4480560"/>
            <a:chOff x="548640" y="1920240"/>
            <a:chExt cx="10972800" cy="4480560"/>
          </a:xfrm>
        </p:grpSpPr>
        <p:sp>
          <p:nvSpPr>
            <p:cNvPr id="8" name="rc3"/>
            <p:cNvSpPr/>
            <p:nvPr/>
          </p:nvSpPr>
          <p:spPr>
            <a:xfrm>
              <a:off x="548640" y="1920240"/>
              <a:ext cx="109728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4"/>
            <p:cNvSpPr/>
            <p:nvPr/>
          </p:nvSpPr>
          <p:spPr>
            <a:xfrm>
              <a:off x="5486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l5"/>
            <p:cNvSpPr/>
            <p:nvPr/>
          </p:nvSpPr>
          <p:spPr>
            <a:xfrm>
              <a:off x="1190123" y="5052550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6"/>
            <p:cNvSpPr/>
            <p:nvPr/>
          </p:nvSpPr>
          <p:spPr>
            <a:xfrm>
              <a:off x="1190123" y="4503971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7"/>
            <p:cNvSpPr/>
            <p:nvPr/>
          </p:nvSpPr>
          <p:spPr>
            <a:xfrm>
              <a:off x="1190123" y="3955393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8"/>
            <p:cNvSpPr/>
            <p:nvPr/>
          </p:nvSpPr>
          <p:spPr>
            <a:xfrm>
              <a:off x="1190123" y="340681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9"/>
            <p:cNvSpPr/>
            <p:nvPr/>
          </p:nvSpPr>
          <p:spPr>
            <a:xfrm>
              <a:off x="1190123" y="2858236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0"/>
            <p:cNvSpPr/>
            <p:nvPr/>
          </p:nvSpPr>
          <p:spPr>
            <a:xfrm>
              <a:off x="1190123" y="230965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1"/>
            <p:cNvSpPr/>
            <p:nvPr/>
          </p:nvSpPr>
          <p:spPr>
            <a:xfrm>
              <a:off x="1407184" y="2376933"/>
              <a:ext cx="4341206" cy="2949805"/>
            </a:xfrm>
            <a:custGeom>
              <a:avLst/>
              <a:pathLst>
                <a:path w="4341206" h="2949805">
                  <a:moveTo>
                    <a:pt x="0" y="2949805"/>
                  </a:moveTo>
                  <a:lnTo>
                    <a:pt x="401723" y="2718290"/>
                  </a:lnTo>
                  <a:lnTo>
                    <a:pt x="777529" y="2680964"/>
                  </a:lnTo>
                  <a:lnTo>
                    <a:pt x="1179253" y="2716016"/>
                  </a:lnTo>
                  <a:lnTo>
                    <a:pt x="1568017" y="2101547"/>
                  </a:lnTo>
                  <a:lnTo>
                    <a:pt x="1969741" y="1632279"/>
                  </a:lnTo>
                  <a:lnTo>
                    <a:pt x="2358506" y="1158086"/>
                  </a:lnTo>
                  <a:lnTo>
                    <a:pt x="2760229" y="789561"/>
                  </a:lnTo>
                  <a:lnTo>
                    <a:pt x="3161953" y="564237"/>
                  </a:lnTo>
                  <a:lnTo>
                    <a:pt x="3550718" y="362789"/>
                  </a:lnTo>
                  <a:lnTo>
                    <a:pt x="3952441" y="427142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pl12"/>
            <p:cNvSpPr/>
            <p:nvPr/>
          </p:nvSpPr>
          <p:spPr>
            <a:xfrm>
              <a:off x="1407184" y="3860856"/>
              <a:ext cx="1969741" cy="1465882"/>
            </a:xfrm>
            <a:custGeom>
              <a:avLst/>
              <a:pathLst>
                <a:path w="1969741" h="1465882">
                  <a:moveTo>
                    <a:pt x="0" y="1465882"/>
                  </a:moveTo>
                  <a:lnTo>
                    <a:pt x="401723" y="1160128"/>
                  </a:lnTo>
                  <a:lnTo>
                    <a:pt x="777529" y="1302214"/>
                  </a:lnTo>
                  <a:lnTo>
                    <a:pt x="1179253" y="1142063"/>
                  </a:lnTo>
                  <a:lnTo>
                    <a:pt x="1568017" y="532676"/>
                  </a:lnTo>
                  <a:lnTo>
                    <a:pt x="1969741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3"/>
            <p:cNvSpPr/>
            <p:nvPr/>
          </p:nvSpPr>
          <p:spPr>
            <a:xfrm>
              <a:off x="1190123" y="5013117"/>
              <a:ext cx="434547" cy="184483"/>
            </a:xfrm>
            <a:custGeom>
              <a:avLst/>
              <a:pathLst>
                <a:path w="434547" h="184483">
                  <a:moveTo>
                    <a:pt x="24809" y="184483"/>
                  </a:moveTo>
                  <a:lnTo>
                    <a:pt x="409310" y="184483"/>
                  </a:lnTo>
                  <a:lnTo>
                    <a:pt x="408294" y="184462"/>
                  </a:lnTo>
                  <a:lnTo>
                    <a:pt x="412352" y="184299"/>
                  </a:lnTo>
                  <a:lnTo>
                    <a:pt x="416331" y="183486"/>
                  </a:lnTo>
                  <a:lnTo>
                    <a:pt x="420129" y="182046"/>
                  </a:lnTo>
                  <a:lnTo>
                    <a:pt x="423646" y="180015"/>
                  </a:lnTo>
                  <a:lnTo>
                    <a:pt x="426792" y="177447"/>
                  </a:lnTo>
                  <a:lnTo>
                    <a:pt x="429485" y="174407"/>
                  </a:lnTo>
                  <a:lnTo>
                    <a:pt x="431656" y="170974"/>
                  </a:lnTo>
                  <a:lnTo>
                    <a:pt x="433248" y="167237"/>
                  </a:lnTo>
                  <a:lnTo>
                    <a:pt x="434220" y="163294"/>
                  </a:lnTo>
                  <a:lnTo>
                    <a:pt x="434547" y="159246"/>
                  </a:lnTo>
                  <a:lnTo>
                    <a:pt x="434547" y="25236"/>
                  </a:lnTo>
                  <a:lnTo>
                    <a:pt x="434220" y="21188"/>
                  </a:lnTo>
                  <a:lnTo>
                    <a:pt x="433248" y="17245"/>
                  </a:lnTo>
                  <a:lnTo>
                    <a:pt x="431656" y="13508"/>
                  </a:lnTo>
                  <a:lnTo>
                    <a:pt x="429485" y="10075"/>
                  </a:lnTo>
                  <a:lnTo>
                    <a:pt x="426792" y="7035"/>
                  </a:lnTo>
                  <a:lnTo>
                    <a:pt x="423646" y="4467"/>
                  </a:lnTo>
                  <a:lnTo>
                    <a:pt x="420129" y="2436"/>
                  </a:lnTo>
                  <a:lnTo>
                    <a:pt x="416331" y="996"/>
                  </a:lnTo>
                  <a:lnTo>
                    <a:pt x="412352" y="184"/>
                  </a:lnTo>
                  <a:lnTo>
                    <a:pt x="409310" y="0"/>
                  </a:lnTo>
                  <a:lnTo>
                    <a:pt x="24809" y="0"/>
                  </a:lnTo>
                  <a:lnTo>
                    <a:pt x="27851" y="184"/>
                  </a:lnTo>
                  <a:lnTo>
                    <a:pt x="23793" y="20"/>
                  </a:lnTo>
                  <a:lnTo>
                    <a:pt x="19761" y="510"/>
                  </a:lnTo>
                  <a:lnTo>
                    <a:pt x="15860" y="1639"/>
                  </a:lnTo>
                  <a:lnTo>
                    <a:pt x="12191" y="3381"/>
                  </a:lnTo>
                  <a:lnTo>
                    <a:pt x="8849" y="5688"/>
                  </a:lnTo>
                  <a:lnTo>
                    <a:pt x="5920" y="8501"/>
                  </a:lnTo>
                  <a:lnTo>
                    <a:pt x="3480" y="11748"/>
                  </a:lnTo>
                  <a:lnTo>
                    <a:pt x="1592" y="15344"/>
                  </a:lnTo>
                  <a:lnTo>
                    <a:pt x="306" y="19197"/>
                  </a:lnTo>
                  <a:lnTo>
                    <a:pt x="0" y="21083"/>
                  </a:lnTo>
                  <a:lnTo>
                    <a:pt x="0" y="163399"/>
                  </a:lnTo>
                  <a:lnTo>
                    <a:pt x="306" y="165285"/>
                  </a:lnTo>
                  <a:lnTo>
                    <a:pt x="1592" y="169138"/>
                  </a:lnTo>
                  <a:lnTo>
                    <a:pt x="3480" y="172734"/>
                  </a:lnTo>
                  <a:lnTo>
                    <a:pt x="5920" y="175981"/>
                  </a:lnTo>
                  <a:lnTo>
                    <a:pt x="8849" y="178794"/>
                  </a:lnTo>
                  <a:lnTo>
                    <a:pt x="12191" y="181101"/>
                  </a:lnTo>
                  <a:lnTo>
                    <a:pt x="15860" y="182843"/>
                  </a:lnTo>
                  <a:lnTo>
                    <a:pt x="19761" y="183972"/>
                  </a:lnTo>
                  <a:lnTo>
                    <a:pt x="23793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4"/>
            <p:cNvSpPr/>
            <p:nvPr/>
          </p:nvSpPr>
          <p:spPr>
            <a:xfrm>
              <a:off x="1231758" y="5052988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20" name="pg15"/>
            <p:cNvSpPr/>
            <p:nvPr/>
          </p:nvSpPr>
          <p:spPr>
            <a:xfrm>
              <a:off x="1591420" y="470736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16"/>
            <p:cNvSpPr/>
            <p:nvPr/>
          </p:nvSpPr>
          <p:spPr>
            <a:xfrm>
              <a:off x="1633481" y="4747234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39.03</a:t>
              </a:r>
            </a:p>
          </p:txBody>
        </p:sp>
        <p:sp>
          <p:nvSpPr>
            <p:cNvPr id="22" name="pg17"/>
            <p:cNvSpPr/>
            <p:nvPr/>
          </p:nvSpPr>
          <p:spPr>
            <a:xfrm>
              <a:off x="2006213" y="4849449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18"/>
            <p:cNvSpPr/>
            <p:nvPr/>
          </p:nvSpPr>
          <p:spPr>
            <a:xfrm>
              <a:off x="2048275" y="4889320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38.9</a:t>
              </a:r>
            </a:p>
          </p:txBody>
        </p:sp>
        <p:sp>
          <p:nvSpPr>
            <p:cNvPr id="24" name="pg19"/>
            <p:cNvSpPr/>
            <p:nvPr/>
          </p:nvSpPr>
          <p:spPr>
            <a:xfrm>
              <a:off x="2368950" y="4689299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0"/>
            <p:cNvSpPr/>
            <p:nvPr/>
          </p:nvSpPr>
          <p:spPr>
            <a:xfrm>
              <a:off x="2411011" y="4729169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39.05</a:t>
              </a:r>
            </a:p>
          </p:txBody>
        </p:sp>
        <p:sp>
          <p:nvSpPr>
            <p:cNvPr id="26" name="pg21"/>
            <p:cNvSpPr/>
            <p:nvPr/>
          </p:nvSpPr>
          <p:spPr>
            <a:xfrm>
              <a:off x="2796702" y="4079912"/>
              <a:ext cx="356999" cy="184483"/>
            </a:xfrm>
            <a:custGeom>
              <a:avLst/>
              <a:pathLst>
                <a:path w="356999" h="184483">
                  <a:moveTo>
                    <a:pt x="25236" y="184483"/>
                  </a:moveTo>
                  <a:lnTo>
                    <a:pt x="331762" y="184483"/>
                  </a:lnTo>
                  <a:lnTo>
                    <a:pt x="330746" y="184462"/>
                  </a:lnTo>
                  <a:lnTo>
                    <a:pt x="334804" y="184299"/>
                  </a:lnTo>
                  <a:lnTo>
                    <a:pt x="338784" y="183486"/>
                  </a:lnTo>
                  <a:lnTo>
                    <a:pt x="342581" y="182046"/>
                  </a:lnTo>
                  <a:lnTo>
                    <a:pt x="346098" y="180015"/>
                  </a:lnTo>
                  <a:lnTo>
                    <a:pt x="349244" y="177447"/>
                  </a:lnTo>
                  <a:lnTo>
                    <a:pt x="351938" y="174407"/>
                  </a:lnTo>
                  <a:lnTo>
                    <a:pt x="354108" y="170974"/>
                  </a:lnTo>
                  <a:lnTo>
                    <a:pt x="355700" y="167237"/>
                  </a:lnTo>
                  <a:lnTo>
                    <a:pt x="356672" y="163294"/>
                  </a:lnTo>
                  <a:lnTo>
                    <a:pt x="356999" y="159246"/>
                  </a:lnTo>
                  <a:lnTo>
                    <a:pt x="356999" y="25236"/>
                  </a:lnTo>
                  <a:lnTo>
                    <a:pt x="356672" y="21188"/>
                  </a:lnTo>
                  <a:lnTo>
                    <a:pt x="355700" y="17245"/>
                  </a:lnTo>
                  <a:lnTo>
                    <a:pt x="354108" y="13508"/>
                  </a:lnTo>
                  <a:lnTo>
                    <a:pt x="351938" y="10075"/>
                  </a:lnTo>
                  <a:lnTo>
                    <a:pt x="349244" y="7035"/>
                  </a:lnTo>
                  <a:lnTo>
                    <a:pt x="346098" y="4467"/>
                  </a:lnTo>
                  <a:lnTo>
                    <a:pt x="342581" y="2436"/>
                  </a:lnTo>
                  <a:lnTo>
                    <a:pt x="338784" y="996"/>
                  </a:lnTo>
                  <a:lnTo>
                    <a:pt x="334804" y="184"/>
                  </a:lnTo>
                  <a:lnTo>
                    <a:pt x="331762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2"/>
            <p:cNvSpPr/>
            <p:nvPr/>
          </p:nvSpPr>
          <p:spPr>
            <a:xfrm>
              <a:off x="2838763" y="4119782"/>
              <a:ext cx="272877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39.6</a:t>
              </a:r>
            </a:p>
          </p:txBody>
        </p:sp>
        <p:sp>
          <p:nvSpPr>
            <p:cNvPr id="28" name="pg23"/>
            <p:cNvSpPr/>
            <p:nvPr/>
          </p:nvSpPr>
          <p:spPr>
            <a:xfrm>
              <a:off x="3159438" y="354723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4"/>
            <p:cNvSpPr/>
            <p:nvPr/>
          </p:nvSpPr>
          <p:spPr>
            <a:xfrm>
              <a:off x="3201499" y="3587174"/>
              <a:ext cx="35085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40.09</a:t>
              </a:r>
            </a:p>
          </p:txBody>
        </p:sp>
        <p:sp>
          <p:nvSpPr>
            <p:cNvPr id="30" name="pg25"/>
            <p:cNvSpPr/>
            <p:nvPr/>
          </p:nvSpPr>
          <p:spPr>
            <a:xfrm>
              <a:off x="1190123" y="5345187"/>
              <a:ext cx="434547" cy="129041"/>
            </a:xfrm>
            <a:custGeom>
              <a:avLst/>
              <a:pathLst>
                <a:path w="434547" h="129041">
                  <a:moveTo>
                    <a:pt x="434547" y="129041"/>
                  </a:moveTo>
                  <a:lnTo>
                    <a:pt x="434547" y="25236"/>
                  </a:lnTo>
                  <a:lnTo>
                    <a:pt x="434220" y="21188"/>
                  </a:lnTo>
                  <a:lnTo>
                    <a:pt x="433248" y="17245"/>
                  </a:lnTo>
                  <a:lnTo>
                    <a:pt x="431656" y="13508"/>
                  </a:lnTo>
                  <a:lnTo>
                    <a:pt x="429485" y="10075"/>
                  </a:lnTo>
                  <a:lnTo>
                    <a:pt x="426792" y="7035"/>
                  </a:lnTo>
                  <a:lnTo>
                    <a:pt x="423646" y="4467"/>
                  </a:lnTo>
                  <a:lnTo>
                    <a:pt x="420129" y="2436"/>
                  </a:lnTo>
                  <a:lnTo>
                    <a:pt x="416331" y="996"/>
                  </a:lnTo>
                  <a:lnTo>
                    <a:pt x="412352" y="184"/>
                  </a:lnTo>
                  <a:lnTo>
                    <a:pt x="409310" y="0"/>
                  </a:lnTo>
                  <a:lnTo>
                    <a:pt x="24809" y="0"/>
                  </a:lnTo>
                  <a:lnTo>
                    <a:pt x="27851" y="184"/>
                  </a:lnTo>
                  <a:lnTo>
                    <a:pt x="23793" y="20"/>
                  </a:lnTo>
                  <a:lnTo>
                    <a:pt x="19761" y="510"/>
                  </a:lnTo>
                  <a:lnTo>
                    <a:pt x="15860" y="1639"/>
                  </a:lnTo>
                  <a:lnTo>
                    <a:pt x="12191" y="3381"/>
                  </a:lnTo>
                  <a:lnTo>
                    <a:pt x="8849" y="5688"/>
                  </a:lnTo>
                  <a:lnTo>
                    <a:pt x="5920" y="8501"/>
                  </a:lnTo>
                  <a:lnTo>
                    <a:pt x="3480" y="11748"/>
                  </a:lnTo>
                  <a:lnTo>
                    <a:pt x="1592" y="15344"/>
                  </a:lnTo>
                  <a:lnTo>
                    <a:pt x="306" y="19197"/>
                  </a:lnTo>
                  <a:lnTo>
                    <a:pt x="0" y="21083"/>
                  </a:lnTo>
                  <a:lnTo>
                    <a:pt x="0" y="1290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26"/>
            <p:cNvSpPr/>
            <p:nvPr/>
          </p:nvSpPr>
          <p:spPr>
            <a:xfrm>
              <a:off x="1231758" y="5385057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38.75</a:t>
              </a:r>
            </a:p>
          </p:txBody>
        </p:sp>
        <p:sp>
          <p:nvSpPr>
            <p:cNvPr id="32" name="pg27"/>
            <p:cNvSpPr/>
            <p:nvPr/>
          </p:nvSpPr>
          <p:spPr>
            <a:xfrm>
              <a:off x="1591420" y="5039433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28"/>
            <p:cNvSpPr/>
            <p:nvPr/>
          </p:nvSpPr>
          <p:spPr>
            <a:xfrm>
              <a:off x="1633481" y="5079303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4" name="pg29"/>
            <p:cNvSpPr/>
            <p:nvPr/>
          </p:nvSpPr>
          <p:spPr>
            <a:xfrm>
              <a:off x="2064677" y="5181519"/>
              <a:ext cx="240071" cy="184483"/>
            </a:xfrm>
            <a:custGeom>
              <a:avLst/>
              <a:pathLst>
                <a:path w="240071" h="184483">
                  <a:moveTo>
                    <a:pt x="25236" y="184483"/>
                  </a:moveTo>
                  <a:lnTo>
                    <a:pt x="214834" y="184483"/>
                  </a:lnTo>
                  <a:lnTo>
                    <a:pt x="213818" y="184462"/>
                  </a:lnTo>
                  <a:lnTo>
                    <a:pt x="217876" y="184299"/>
                  </a:lnTo>
                  <a:lnTo>
                    <a:pt x="221856" y="183486"/>
                  </a:lnTo>
                  <a:lnTo>
                    <a:pt x="225653" y="182046"/>
                  </a:lnTo>
                  <a:lnTo>
                    <a:pt x="229171" y="180015"/>
                  </a:lnTo>
                  <a:lnTo>
                    <a:pt x="232317" y="177447"/>
                  </a:lnTo>
                  <a:lnTo>
                    <a:pt x="235010" y="174407"/>
                  </a:lnTo>
                  <a:lnTo>
                    <a:pt x="237180" y="170974"/>
                  </a:lnTo>
                  <a:lnTo>
                    <a:pt x="238772" y="167237"/>
                  </a:lnTo>
                  <a:lnTo>
                    <a:pt x="239744" y="163294"/>
                  </a:lnTo>
                  <a:lnTo>
                    <a:pt x="240071" y="159246"/>
                  </a:lnTo>
                  <a:lnTo>
                    <a:pt x="240071" y="25236"/>
                  </a:lnTo>
                  <a:lnTo>
                    <a:pt x="239744" y="21188"/>
                  </a:lnTo>
                  <a:lnTo>
                    <a:pt x="238772" y="17245"/>
                  </a:lnTo>
                  <a:lnTo>
                    <a:pt x="237180" y="13508"/>
                  </a:lnTo>
                  <a:lnTo>
                    <a:pt x="235010" y="10075"/>
                  </a:lnTo>
                  <a:lnTo>
                    <a:pt x="232317" y="7035"/>
                  </a:lnTo>
                  <a:lnTo>
                    <a:pt x="229171" y="4467"/>
                  </a:lnTo>
                  <a:lnTo>
                    <a:pt x="225653" y="2436"/>
                  </a:lnTo>
                  <a:lnTo>
                    <a:pt x="221856" y="996"/>
                  </a:lnTo>
                  <a:lnTo>
                    <a:pt x="217876" y="184"/>
                  </a:lnTo>
                  <a:lnTo>
                    <a:pt x="214834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0"/>
            <p:cNvSpPr/>
            <p:nvPr/>
          </p:nvSpPr>
          <p:spPr>
            <a:xfrm>
              <a:off x="2106738" y="522138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36" name="pg31"/>
            <p:cNvSpPr/>
            <p:nvPr/>
          </p:nvSpPr>
          <p:spPr>
            <a:xfrm>
              <a:off x="2368950" y="5021368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2"/>
            <p:cNvSpPr/>
            <p:nvPr/>
          </p:nvSpPr>
          <p:spPr>
            <a:xfrm>
              <a:off x="2411011" y="5061238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38.96</a:t>
              </a:r>
            </a:p>
          </p:txBody>
        </p:sp>
        <p:sp>
          <p:nvSpPr>
            <p:cNvPr id="38" name="pg33"/>
            <p:cNvSpPr/>
            <p:nvPr/>
          </p:nvSpPr>
          <p:spPr>
            <a:xfrm>
              <a:off x="2757714" y="4411981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4"/>
            <p:cNvSpPr/>
            <p:nvPr/>
          </p:nvSpPr>
          <p:spPr>
            <a:xfrm>
              <a:off x="2799776" y="4451852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39.52</a:t>
              </a:r>
            </a:p>
          </p:txBody>
        </p:sp>
        <p:sp>
          <p:nvSpPr>
            <p:cNvPr id="40" name="pg35"/>
            <p:cNvSpPr/>
            <p:nvPr/>
          </p:nvSpPr>
          <p:spPr>
            <a:xfrm>
              <a:off x="3159438" y="3879305"/>
              <a:ext cx="434974" cy="184483"/>
            </a:xfrm>
            <a:custGeom>
              <a:avLst/>
              <a:pathLst>
                <a:path w="434974" h="184483">
                  <a:moveTo>
                    <a:pt x="25236" y="184483"/>
                  </a:moveTo>
                  <a:lnTo>
                    <a:pt x="409737" y="184483"/>
                  </a:lnTo>
                  <a:lnTo>
                    <a:pt x="408721" y="184462"/>
                  </a:lnTo>
                  <a:lnTo>
                    <a:pt x="412779" y="184299"/>
                  </a:lnTo>
                  <a:lnTo>
                    <a:pt x="416758" y="183486"/>
                  </a:lnTo>
                  <a:lnTo>
                    <a:pt x="420556" y="182046"/>
                  </a:lnTo>
                  <a:lnTo>
                    <a:pt x="424073" y="180015"/>
                  </a:lnTo>
                  <a:lnTo>
                    <a:pt x="427219" y="177447"/>
                  </a:lnTo>
                  <a:lnTo>
                    <a:pt x="429912" y="174407"/>
                  </a:lnTo>
                  <a:lnTo>
                    <a:pt x="432083" y="170974"/>
                  </a:lnTo>
                  <a:lnTo>
                    <a:pt x="433675" y="167237"/>
                  </a:lnTo>
                  <a:lnTo>
                    <a:pt x="434647" y="163294"/>
                  </a:lnTo>
                  <a:lnTo>
                    <a:pt x="434974" y="159246"/>
                  </a:lnTo>
                  <a:lnTo>
                    <a:pt x="434974" y="25236"/>
                  </a:lnTo>
                  <a:lnTo>
                    <a:pt x="434647" y="21188"/>
                  </a:lnTo>
                  <a:lnTo>
                    <a:pt x="433675" y="17245"/>
                  </a:lnTo>
                  <a:lnTo>
                    <a:pt x="432083" y="13508"/>
                  </a:lnTo>
                  <a:lnTo>
                    <a:pt x="429912" y="10075"/>
                  </a:lnTo>
                  <a:lnTo>
                    <a:pt x="427219" y="7035"/>
                  </a:lnTo>
                  <a:lnTo>
                    <a:pt x="424073" y="4467"/>
                  </a:lnTo>
                  <a:lnTo>
                    <a:pt x="420556" y="2436"/>
                  </a:lnTo>
                  <a:lnTo>
                    <a:pt x="416758" y="996"/>
                  </a:lnTo>
                  <a:lnTo>
                    <a:pt x="412779" y="184"/>
                  </a:lnTo>
                  <a:lnTo>
                    <a:pt x="409737" y="0"/>
                  </a:lnTo>
                  <a:lnTo>
                    <a:pt x="25236" y="0"/>
                  </a:lnTo>
                  <a:lnTo>
                    <a:pt x="28278" y="184"/>
                  </a:lnTo>
                  <a:lnTo>
                    <a:pt x="24220" y="20"/>
                  </a:lnTo>
                  <a:lnTo>
                    <a:pt x="20188" y="510"/>
                  </a:lnTo>
                  <a:lnTo>
                    <a:pt x="16287" y="1639"/>
                  </a:lnTo>
                  <a:lnTo>
                    <a:pt x="12618" y="3381"/>
                  </a:lnTo>
                  <a:lnTo>
                    <a:pt x="9275" y="5688"/>
                  </a:lnTo>
                  <a:lnTo>
                    <a:pt x="6346" y="8501"/>
                  </a:lnTo>
                  <a:lnTo>
                    <a:pt x="3906" y="11748"/>
                  </a:lnTo>
                  <a:lnTo>
                    <a:pt x="2019" y="15344"/>
                  </a:lnTo>
                  <a:lnTo>
                    <a:pt x="733" y="19197"/>
                  </a:lnTo>
                  <a:lnTo>
                    <a:pt x="81" y="23205"/>
                  </a:lnTo>
                  <a:lnTo>
                    <a:pt x="0" y="25236"/>
                  </a:lnTo>
                  <a:lnTo>
                    <a:pt x="0" y="159246"/>
                  </a:lnTo>
                  <a:lnTo>
                    <a:pt x="81" y="157215"/>
                  </a:lnTo>
                  <a:lnTo>
                    <a:pt x="81" y="161277"/>
                  </a:lnTo>
                  <a:lnTo>
                    <a:pt x="733" y="165285"/>
                  </a:lnTo>
                  <a:lnTo>
                    <a:pt x="2019" y="169138"/>
                  </a:lnTo>
                  <a:lnTo>
                    <a:pt x="3906" y="172734"/>
                  </a:lnTo>
                  <a:lnTo>
                    <a:pt x="6346" y="175981"/>
                  </a:lnTo>
                  <a:lnTo>
                    <a:pt x="9275" y="178794"/>
                  </a:lnTo>
                  <a:lnTo>
                    <a:pt x="12618" y="181101"/>
                  </a:lnTo>
                  <a:lnTo>
                    <a:pt x="16287" y="182843"/>
                  </a:lnTo>
                  <a:lnTo>
                    <a:pt x="20188" y="183972"/>
                  </a:lnTo>
                  <a:lnTo>
                    <a:pt x="24220" y="184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6775" cap="rnd">
              <a:solidFill>
                <a:srgbClr val="FC776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36"/>
            <p:cNvSpPr/>
            <p:nvPr/>
          </p:nvSpPr>
          <p:spPr>
            <a:xfrm>
              <a:off x="3201499" y="3919175"/>
              <a:ext cx="350851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C7768">
                      <a:alpha val="100000"/>
                    </a:srgbClr>
                  </a:solidFill>
                  <a:latin typeface="Arial"/>
                  <a:cs typeface="Arial"/>
                </a:rPr>
                <a:t>39.95</a:t>
              </a:r>
            </a:p>
          </p:txBody>
        </p:sp>
        <p:sp>
          <p:nvSpPr>
            <p:cNvPr id="42" name="tx37"/>
            <p:cNvSpPr/>
            <p:nvPr/>
          </p:nvSpPr>
          <p:spPr>
            <a:xfrm>
              <a:off x="808882" y="5007008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39.0B</a:t>
              </a:r>
            </a:p>
          </p:txBody>
        </p:sp>
        <p:sp>
          <p:nvSpPr>
            <p:cNvPr id="43" name="tx38"/>
            <p:cNvSpPr/>
            <p:nvPr/>
          </p:nvSpPr>
          <p:spPr>
            <a:xfrm>
              <a:off x="808882" y="4458430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39.5B</a:t>
              </a:r>
            </a:p>
          </p:txBody>
        </p:sp>
        <p:sp>
          <p:nvSpPr>
            <p:cNvPr id="44" name="tx39"/>
            <p:cNvSpPr/>
            <p:nvPr/>
          </p:nvSpPr>
          <p:spPr>
            <a:xfrm>
              <a:off x="808882" y="3909911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40.0B</a:t>
              </a:r>
            </a:p>
          </p:txBody>
        </p:sp>
        <p:sp>
          <p:nvSpPr>
            <p:cNvPr id="45" name="tx40"/>
            <p:cNvSpPr/>
            <p:nvPr/>
          </p:nvSpPr>
          <p:spPr>
            <a:xfrm>
              <a:off x="808882" y="3361332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40.5B</a:t>
              </a:r>
            </a:p>
          </p:txBody>
        </p:sp>
        <p:sp>
          <p:nvSpPr>
            <p:cNvPr id="46" name="tx41"/>
            <p:cNvSpPr/>
            <p:nvPr/>
          </p:nvSpPr>
          <p:spPr>
            <a:xfrm>
              <a:off x="808882" y="2812754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41.0B</a:t>
              </a:r>
            </a:p>
          </p:txBody>
        </p:sp>
        <p:sp>
          <p:nvSpPr>
            <p:cNvPr id="47" name="tx42"/>
            <p:cNvSpPr/>
            <p:nvPr/>
          </p:nvSpPr>
          <p:spPr>
            <a:xfrm>
              <a:off x="808882" y="2264176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41.5B</a:t>
              </a:r>
            </a:p>
          </p:txBody>
        </p:sp>
        <p:sp>
          <p:nvSpPr>
            <p:cNvPr id="48" name="pl43"/>
            <p:cNvSpPr/>
            <p:nvPr/>
          </p:nvSpPr>
          <p:spPr>
            <a:xfrm>
              <a:off x="1155329" y="50525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4"/>
            <p:cNvSpPr/>
            <p:nvPr/>
          </p:nvSpPr>
          <p:spPr>
            <a:xfrm>
              <a:off x="1155329" y="45039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5"/>
            <p:cNvSpPr/>
            <p:nvPr/>
          </p:nvSpPr>
          <p:spPr>
            <a:xfrm>
              <a:off x="1155329" y="39553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46"/>
            <p:cNvSpPr/>
            <p:nvPr/>
          </p:nvSpPr>
          <p:spPr>
            <a:xfrm>
              <a:off x="1155329" y="3406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47"/>
            <p:cNvSpPr/>
            <p:nvPr/>
          </p:nvSpPr>
          <p:spPr>
            <a:xfrm>
              <a:off x="1155329" y="2858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48"/>
            <p:cNvSpPr/>
            <p:nvPr/>
          </p:nvSpPr>
          <p:spPr>
            <a:xfrm>
              <a:off x="1155329" y="23096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49"/>
            <p:cNvSpPr/>
            <p:nvPr/>
          </p:nvSpPr>
          <p:spPr>
            <a:xfrm>
              <a:off x="180890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0"/>
            <p:cNvSpPr/>
            <p:nvPr/>
          </p:nvSpPr>
          <p:spPr>
            <a:xfrm>
              <a:off x="258643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1"/>
            <p:cNvSpPr/>
            <p:nvPr/>
          </p:nvSpPr>
          <p:spPr>
            <a:xfrm>
              <a:off x="3376925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2"/>
            <p:cNvSpPr/>
            <p:nvPr/>
          </p:nvSpPr>
          <p:spPr>
            <a:xfrm>
              <a:off x="4167413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3"/>
            <p:cNvSpPr/>
            <p:nvPr/>
          </p:nvSpPr>
          <p:spPr>
            <a:xfrm>
              <a:off x="4957902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4"/>
            <p:cNvSpPr/>
            <p:nvPr/>
          </p:nvSpPr>
          <p:spPr>
            <a:xfrm>
              <a:off x="5748390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55"/>
            <p:cNvSpPr/>
            <p:nvPr/>
          </p:nvSpPr>
          <p:spPr>
            <a:xfrm>
              <a:off x="1727587" y="553394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61" name="tx56"/>
            <p:cNvSpPr/>
            <p:nvPr/>
          </p:nvSpPr>
          <p:spPr>
            <a:xfrm>
              <a:off x="2498330" y="553543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62" name="tx57"/>
            <p:cNvSpPr/>
            <p:nvPr/>
          </p:nvSpPr>
          <p:spPr>
            <a:xfrm>
              <a:off x="3295576" y="551120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63" name="tx58"/>
            <p:cNvSpPr/>
            <p:nvPr/>
          </p:nvSpPr>
          <p:spPr>
            <a:xfrm>
              <a:off x="4065704" y="553382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64" name="tx59"/>
            <p:cNvSpPr/>
            <p:nvPr/>
          </p:nvSpPr>
          <p:spPr>
            <a:xfrm>
              <a:off x="4873159" y="553739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65" name="tx60"/>
            <p:cNvSpPr/>
            <p:nvPr/>
          </p:nvSpPr>
          <p:spPr>
            <a:xfrm>
              <a:off x="5650104" y="553543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66" name="tx61"/>
            <p:cNvSpPr/>
            <p:nvPr/>
          </p:nvSpPr>
          <p:spPr>
            <a:xfrm>
              <a:off x="3535445" y="57998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67" name="tx62"/>
            <p:cNvSpPr/>
            <p:nvPr/>
          </p:nvSpPr>
          <p:spPr>
            <a:xfrm rot="-5400000">
              <a:off x="-118991" y="377623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68" name="rc63"/>
            <p:cNvSpPr/>
            <p:nvPr/>
          </p:nvSpPr>
          <p:spPr>
            <a:xfrm>
              <a:off x="2333712" y="5972576"/>
              <a:ext cx="248814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4"/>
            <p:cNvSpPr/>
            <p:nvPr/>
          </p:nvSpPr>
          <p:spPr>
            <a:xfrm>
              <a:off x="2403301" y="6042165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pl65"/>
            <p:cNvSpPr/>
            <p:nvPr/>
          </p:nvSpPr>
          <p:spPr>
            <a:xfrm>
              <a:off x="2425247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71" name="rc66"/>
            <p:cNvSpPr/>
            <p:nvPr/>
          </p:nvSpPr>
          <p:spPr>
            <a:xfrm>
              <a:off x="3580831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pl67"/>
            <p:cNvSpPr/>
            <p:nvPr/>
          </p:nvSpPr>
          <p:spPr>
            <a:xfrm>
              <a:off x="3602777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68"/>
            <p:cNvSpPr/>
            <p:nvPr/>
          </p:nvSpPr>
          <p:spPr>
            <a:xfrm>
              <a:off x="2692346" y="608224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74" name="tx69"/>
            <p:cNvSpPr/>
            <p:nvPr/>
          </p:nvSpPr>
          <p:spPr>
            <a:xfrm>
              <a:off x="3869876" y="6106412"/>
              <a:ext cx="84730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Realizado 2024</a:t>
              </a:r>
            </a:p>
          </p:txBody>
        </p:sp>
        <p:sp>
          <p:nvSpPr>
            <p:cNvPr id="75" name="tx70"/>
            <p:cNvSpPr/>
            <p:nvPr/>
          </p:nvSpPr>
          <p:spPr>
            <a:xfrm>
              <a:off x="2922214" y="1985364"/>
              <a:ext cx="1311146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12 MESES</a:t>
              </a:r>
            </a:p>
          </p:txBody>
        </p:sp>
        <p:sp>
          <p:nvSpPr>
            <p:cNvPr id="76" name="rc71"/>
            <p:cNvSpPr/>
            <p:nvPr/>
          </p:nvSpPr>
          <p:spPr>
            <a:xfrm>
              <a:off x="6035040" y="1920240"/>
              <a:ext cx="5486400" cy="44805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2"/>
            <p:cNvSpPr/>
            <p:nvPr/>
          </p:nvSpPr>
          <p:spPr>
            <a:xfrm>
              <a:off x="6676523" y="504900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3"/>
            <p:cNvSpPr/>
            <p:nvPr/>
          </p:nvSpPr>
          <p:spPr>
            <a:xfrm>
              <a:off x="6676523" y="4345507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4"/>
            <p:cNvSpPr/>
            <p:nvPr/>
          </p:nvSpPr>
          <p:spPr>
            <a:xfrm>
              <a:off x="6676523" y="3642004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5"/>
            <p:cNvSpPr/>
            <p:nvPr/>
          </p:nvSpPr>
          <p:spPr>
            <a:xfrm>
              <a:off x="6676523" y="2938502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76"/>
            <p:cNvSpPr/>
            <p:nvPr/>
          </p:nvSpPr>
          <p:spPr>
            <a:xfrm>
              <a:off x="6676523" y="2234999"/>
              <a:ext cx="4775327" cy="0"/>
            </a:xfrm>
            <a:custGeom>
              <a:avLst/>
              <a:pathLst>
                <a:path w="4775327" h="0">
                  <a:moveTo>
                    <a:pt x="0" y="0"/>
                  </a:moveTo>
                  <a:lnTo>
                    <a:pt x="4775327" y="0"/>
                  </a:lnTo>
                  <a:lnTo>
                    <a:pt x="477532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77"/>
            <p:cNvSpPr/>
            <p:nvPr/>
          </p:nvSpPr>
          <p:spPr>
            <a:xfrm>
              <a:off x="6893584" y="2981474"/>
              <a:ext cx="4341206" cy="2345264"/>
            </a:xfrm>
            <a:custGeom>
              <a:avLst/>
              <a:pathLst>
                <a:path w="4341206" h="2345264">
                  <a:moveTo>
                    <a:pt x="0" y="2345264"/>
                  </a:moveTo>
                  <a:lnTo>
                    <a:pt x="401723" y="2305669"/>
                  </a:lnTo>
                  <a:lnTo>
                    <a:pt x="777529" y="1913490"/>
                  </a:lnTo>
                  <a:lnTo>
                    <a:pt x="1179253" y="1499747"/>
                  </a:lnTo>
                  <a:lnTo>
                    <a:pt x="1568017" y="1843904"/>
                  </a:lnTo>
                  <a:lnTo>
                    <a:pt x="1969741" y="2140532"/>
                  </a:lnTo>
                  <a:lnTo>
                    <a:pt x="2358506" y="1790606"/>
                  </a:lnTo>
                  <a:lnTo>
                    <a:pt x="2760229" y="1876179"/>
                  </a:lnTo>
                  <a:lnTo>
                    <a:pt x="3161953" y="1531108"/>
                  </a:lnTo>
                  <a:lnTo>
                    <a:pt x="3550718" y="299227"/>
                  </a:lnTo>
                  <a:lnTo>
                    <a:pt x="3952441" y="0"/>
                  </a:lnTo>
                  <a:lnTo>
                    <a:pt x="4341206" y="491002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78"/>
            <p:cNvSpPr/>
            <p:nvPr/>
          </p:nvSpPr>
          <p:spPr>
            <a:xfrm>
              <a:off x="6893584" y="3262412"/>
              <a:ext cx="1969741" cy="1996978"/>
            </a:xfrm>
            <a:custGeom>
              <a:avLst/>
              <a:pathLst>
                <a:path w="1969741" h="1996978">
                  <a:moveTo>
                    <a:pt x="0" y="1099226"/>
                  </a:moveTo>
                  <a:lnTo>
                    <a:pt x="401723" y="1240527"/>
                  </a:lnTo>
                  <a:lnTo>
                    <a:pt x="777529" y="1996978"/>
                  </a:lnTo>
                  <a:lnTo>
                    <a:pt x="1179253" y="808051"/>
                  </a:lnTo>
                  <a:lnTo>
                    <a:pt x="1568017" y="0"/>
                  </a:lnTo>
                  <a:lnTo>
                    <a:pt x="1969741" y="493374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79"/>
            <p:cNvSpPr/>
            <p:nvPr/>
          </p:nvSpPr>
          <p:spPr>
            <a:xfrm>
              <a:off x="6893584" y="2376933"/>
              <a:ext cx="4341206" cy="2422296"/>
            </a:xfrm>
            <a:custGeom>
              <a:avLst/>
              <a:pathLst>
                <a:path w="4341206" h="2422296">
                  <a:moveTo>
                    <a:pt x="0" y="1984705"/>
                  </a:moveTo>
                  <a:lnTo>
                    <a:pt x="401723" y="2316416"/>
                  </a:lnTo>
                  <a:lnTo>
                    <a:pt x="777529" y="2422296"/>
                  </a:lnTo>
                  <a:lnTo>
                    <a:pt x="1179253" y="2194192"/>
                  </a:lnTo>
                  <a:lnTo>
                    <a:pt x="1568017" y="872443"/>
                  </a:lnTo>
                  <a:lnTo>
                    <a:pt x="1969741" y="1541486"/>
                  </a:lnTo>
                  <a:lnTo>
                    <a:pt x="2358506" y="1178927"/>
                  </a:lnTo>
                  <a:lnTo>
                    <a:pt x="2760229" y="1535520"/>
                  </a:lnTo>
                  <a:lnTo>
                    <a:pt x="3161953" y="1557735"/>
                  </a:lnTo>
                  <a:lnTo>
                    <a:pt x="3550718" y="387088"/>
                  </a:lnTo>
                  <a:lnTo>
                    <a:pt x="3952441" y="769595"/>
                  </a:lnTo>
                  <a:lnTo>
                    <a:pt x="4341206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85" name="tx80"/>
            <p:cNvSpPr/>
            <p:nvPr/>
          </p:nvSpPr>
          <p:spPr>
            <a:xfrm>
              <a:off x="6295282" y="5003468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3.00B</a:t>
              </a:r>
            </a:p>
          </p:txBody>
        </p:sp>
        <p:sp>
          <p:nvSpPr>
            <p:cNvPr id="86" name="tx81"/>
            <p:cNvSpPr/>
            <p:nvPr/>
          </p:nvSpPr>
          <p:spPr>
            <a:xfrm>
              <a:off x="6295282" y="4299965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3.25B</a:t>
              </a:r>
            </a:p>
          </p:txBody>
        </p:sp>
        <p:sp>
          <p:nvSpPr>
            <p:cNvPr id="87" name="tx82"/>
            <p:cNvSpPr/>
            <p:nvPr/>
          </p:nvSpPr>
          <p:spPr>
            <a:xfrm>
              <a:off x="6295282" y="3596463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3.50B</a:t>
              </a:r>
            </a:p>
          </p:txBody>
        </p:sp>
        <p:sp>
          <p:nvSpPr>
            <p:cNvPr id="88" name="tx83"/>
            <p:cNvSpPr/>
            <p:nvPr/>
          </p:nvSpPr>
          <p:spPr>
            <a:xfrm>
              <a:off x="6295282" y="2892960"/>
              <a:ext cx="31861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3.75B</a:t>
              </a:r>
            </a:p>
          </p:txBody>
        </p:sp>
        <p:sp>
          <p:nvSpPr>
            <p:cNvPr id="89" name="tx84"/>
            <p:cNvSpPr/>
            <p:nvPr/>
          </p:nvSpPr>
          <p:spPr>
            <a:xfrm>
              <a:off x="6295282" y="2189517"/>
              <a:ext cx="31861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4.00B</a:t>
              </a:r>
            </a:p>
          </p:txBody>
        </p:sp>
        <p:sp>
          <p:nvSpPr>
            <p:cNvPr id="90" name="pl85"/>
            <p:cNvSpPr/>
            <p:nvPr/>
          </p:nvSpPr>
          <p:spPr>
            <a:xfrm>
              <a:off x="6641729" y="50490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6"/>
            <p:cNvSpPr/>
            <p:nvPr/>
          </p:nvSpPr>
          <p:spPr>
            <a:xfrm>
              <a:off x="6641729" y="43455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87"/>
            <p:cNvSpPr/>
            <p:nvPr/>
          </p:nvSpPr>
          <p:spPr>
            <a:xfrm>
              <a:off x="6641729" y="3642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88"/>
            <p:cNvSpPr/>
            <p:nvPr/>
          </p:nvSpPr>
          <p:spPr>
            <a:xfrm>
              <a:off x="6641729" y="29385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89"/>
            <p:cNvSpPr/>
            <p:nvPr/>
          </p:nvSpPr>
          <p:spPr>
            <a:xfrm>
              <a:off x="6641729" y="2234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0"/>
            <p:cNvSpPr/>
            <p:nvPr/>
          </p:nvSpPr>
          <p:spPr>
            <a:xfrm>
              <a:off x="729530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1"/>
            <p:cNvSpPr/>
            <p:nvPr/>
          </p:nvSpPr>
          <p:spPr>
            <a:xfrm>
              <a:off x="8072837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2"/>
            <p:cNvSpPr/>
            <p:nvPr/>
          </p:nvSpPr>
          <p:spPr>
            <a:xfrm>
              <a:off x="8863325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3"/>
            <p:cNvSpPr/>
            <p:nvPr/>
          </p:nvSpPr>
          <p:spPr>
            <a:xfrm>
              <a:off x="9653813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4"/>
            <p:cNvSpPr/>
            <p:nvPr/>
          </p:nvSpPr>
          <p:spPr>
            <a:xfrm>
              <a:off x="10444302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5"/>
            <p:cNvSpPr/>
            <p:nvPr/>
          </p:nvSpPr>
          <p:spPr>
            <a:xfrm>
              <a:off x="11234790" y="5474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96"/>
            <p:cNvSpPr/>
            <p:nvPr/>
          </p:nvSpPr>
          <p:spPr>
            <a:xfrm>
              <a:off x="7213987" y="5533942"/>
              <a:ext cx="162639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fev</a:t>
              </a:r>
            </a:p>
          </p:txBody>
        </p:sp>
        <p:sp>
          <p:nvSpPr>
            <p:cNvPr id="102" name="tx97"/>
            <p:cNvSpPr/>
            <p:nvPr/>
          </p:nvSpPr>
          <p:spPr>
            <a:xfrm>
              <a:off x="7984730" y="5535430"/>
              <a:ext cx="17621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abr</a:t>
              </a:r>
            </a:p>
          </p:txBody>
        </p:sp>
        <p:sp>
          <p:nvSpPr>
            <p:cNvPr id="103" name="tx98"/>
            <p:cNvSpPr/>
            <p:nvPr/>
          </p:nvSpPr>
          <p:spPr>
            <a:xfrm>
              <a:off x="8781976" y="5511201"/>
              <a:ext cx="162698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jun</a:t>
              </a:r>
            </a:p>
          </p:txBody>
        </p:sp>
        <p:sp>
          <p:nvSpPr>
            <p:cNvPr id="104" name="tx99"/>
            <p:cNvSpPr/>
            <p:nvPr/>
          </p:nvSpPr>
          <p:spPr>
            <a:xfrm>
              <a:off x="9552104" y="5533823"/>
              <a:ext cx="203418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ago</a:t>
              </a:r>
            </a:p>
          </p:txBody>
        </p:sp>
        <p:sp>
          <p:nvSpPr>
            <p:cNvPr id="105" name="tx100"/>
            <p:cNvSpPr/>
            <p:nvPr/>
          </p:nvSpPr>
          <p:spPr>
            <a:xfrm>
              <a:off x="10359559" y="5537395"/>
              <a:ext cx="169485" cy="86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</a:t>
              </a:r>
            </a:p>
          </p:txBody>
        </p:sp>
        <p:sp>
          <p:nvSpPr>
            <p:cNvPr id="106" name="tx101"/>
            <p:cNvSpPr/>
            <p:nvPr/>
          </p:nvSpPr>
          <p:spPr>
            <a:xfrm>
              <a:off x="11136504" y="5535430"/>
              <a:ext cx="19657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dez</a:t>
              </a:r>
            </a:p>
          </p:txBody>
        </p:sp>
        <p:sp>
          <p:nvSpPr>
            <p:cNvPr id="107" name="tx102"/>
            <p:cNvSpPr/>
            <p:nvPr/>
          </p:nvSpPr>
          <p:spPr>
            <a:xfrm>
              <a:off x="9021845" y="5799870"/>
              <a:ext cx="8468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108" name="tx103"/>
            <p:cNvSpPr/>
            <p:nvPr/>
          </p:nvSpPr>
          <p:spPr>
            <a:xfrm rot="-5400000">
              <a:off x="5367408" y="3776231"/>
              <a:ext cx="154141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Valores em Reais (R$)</a:t>
              </a:r>
            </a:p>
          </p:txBody>
        </p:sp>
        <p:sp>
          <p:nvSpPr>
            <p:cNvPr id="109" name="rc104"/>
            <p:cNvSpPr/>
            <p:nvPr/>
          </p:nvSpPr>
          <p:spPr>
            <a:xfrm>
              <a:off x="7130255" y="5972576"/>
              <a:ext cx="386786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5"/>
            <p:cNvSpPr/>
            <p:nvPr/>
          </p:nvSpPr>
          <p:spPr>
            <a:xfrm>
              <a:off x="7199844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" name="pl106"/>
            <p:cNvSpPr/>
            <p:nvPr/>
          </p:nvSpPr>
          <p:spPr>
            <a:xfrm>
              <a:off x="7221790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A760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07"/>
            <p:cNvSpPr/>
            <p:nvPr/>
          </p:nvSpPr>
          <p:spPr>
            <a:xfrm>
              <a:off x="8510216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" name="pl108"/>
            <p:cNvSpPr/>
            <p:nvPr/>
          </p:nvSpPr>
          <p:spPr>
            <a:xfrm>
              <a:off x="8532162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3F39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09"/>
            <p:cNvSpPr/>
            <p:nvPr/>
          </p:nvSpPr>
          <p:spPr>
            <a:xfrm>
              <a:off x="9820588" y="60421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" name="pl110"/>
            <p:cNvSpPr/>
            <p:nvPr/>
          </p:nvSpPr>
          <p:spPr>
            <a:xfrm>
              <a:off x="9842534" y="61518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7768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16" name="tx111"/>
            <p:cNvSpPr/>
            <p:nvPr/>
          </p:nvSpPr>
          <p:spPr>
            <a:xfrm>
              <a:off x="7488889" y="6106352"/>
              <a:ext cx="915054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2023</a:t>
              </a:r>
            </a:p>
          </p:txBody>
        </p:sp>
        <p:sp>
          <p:nvSpPr>
            <p:cNvPr id="117" name="tx112"/>
            <p:cNvSpPr/>
            <p:nvPr/>
          </p:nvSpPr>
          <p:spPr>
            <a:xfrm>
              <a:off x="8799261" y="6106412"/>
              <a:ext cx="91505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Acumulado 2024</a:t>
              </a:r>
            </a:p>
          </p:txBody>
        </p:sp>
        <p:sp>
          <p:nvSpPr>
            <p:cNvPr id="118" name="tx113"/>
            <p:cNvSpPr/>
            <p:nvPr/>
          </p:nvSpPr>
          <p:spPr>
            <a:xfrm>
              <a:off x="10109633" y="6082242"/>
              <a:ext cx="786288" cy="113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Projeção 2024</a:t>
              </a:r>
            </a:p>
          </p:txBody>
        </p:sp>
        <p:sp>
          <p:nvSpPr>
            <p:cNvPr id="119" name="tx114"/>
            <p:cNvSpPr/>
            <p:nvPr/>
          </p:nvSpPr>
          <p:spPr>
            <a:xfrm>
              <a:off x="8479828" y="1985364"/>
              <a:ext cx="1168717" cy="1353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RCL MENSAL</a:t>
              </a:r>
            </a:p>
          </p:txBody>
        </p:sp>
      </p:grpSp>
      <p:sp>
        <p:nvSpPr>
          <p:cNvPr id="120" name=""/>
          <p:cNvSpPr>
            <a:spLocks noGrp="1"/>
          </p:cNvSpPr>
          <p:nvPr>
            <p:ph/>
          </p:nvPr>
        </p:nvSpPr>
        <p:spPr>
          <a:xfrm>
            <a:off x="0" y="804672"/>
            <a:ext cx="1828800" cy="183794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100" i="0" b="0" u="none">
                <a:solidFill>
                  <a:srgbClr val="29292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* Resultados preliminares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RRF_template_0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Microsoft JhengHei</vt:lpstr>
      <vt:lpstr>Microsoft YaHei</vt:lpstr>
      <vt:lpstr>Arial</vt:lpstr>
      <vt:lpstr>Arial Black</vt:lpstr>
      <vt:lpstr>Calibri</vt:lpstr>
      <vt:lpstr>RRF_template_01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Natanael Soares Leite</dc:creator>
  <cp:lastModifiedBy/>
  <cp:revision>48</cp:revision>
  <dcterms:created xsi:type="dcterms:W3CDTF">2024-06-04T13:29:54Z</dcterms:created>
  <dcterms:modified xsi:type="dcterms:W3CDTF">2024-07-11T14:36:35Z</dcterms:modified>
</cp:coreProperties>
</file>