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2" Type="http://schemas.openxmlformats.org/package/2006/relationships/metadata/thumbnail" Target="docProps/thumbnail.jpeg"/>
<Relationship Id="rId1" Type="http://schemas.openxmlformats.org/officeDocument/2006/relationships/officeDocument" Target="ppt/presentation.xml"/>
<Relationship Id="rId4" Type="http://schemas.openxmlformats.org/officeDocument/2006/relationships/extended-properties" Target="docProps/app.xml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4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3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presProps" Target="presProps.xml"/>
<Relationship Id="rId2" Type="http://schemas.openxmlformats.org/officeDocument/2006/relationships/slide" Target="slides/slide1.xml"/>
<Relationship Id="rId1" Type="http://schemas.openxmlformats.org/officeDocument/2006/relationships/slideMaster" Target="slideMasters/slideMaster1.xml"/>
<Relationship Id="rId6" Type="http://schemas.openxmlformats.org/officeDocument/2006/relationships/tableStyles" Target="tableStyles.xml"/>
<Relationship Id="rId5" Type="http://schemas.openxmlformats.org/officeDocument/2006/relationships/theme" Target="theme/theme1.xml"/>
<Relationship Id="rId4" Type="http://schemas.openxmlformats.org/officeDocument/2006/relationships/viewProps" Target="viewProps.xml"/>
<Relationship Id="rId7" Type="http://schemas.openxmlformats.org/officeDocument/2006/relationships/slide" Target="slides/slide2.xml"/>
<Relationship Id="rId8" Type="http://schemas.openxmlformats.org/officeDocument/2006/relationships/slide" Target="slides/slide3.xml"/>
<Relationship Id="rId9" Type="http://schemas.openxmlformats.org/officeDocument/2006/relationships/slide" Target="slides/slide4.xml"/>
<Relationship Id="rId10" Type="http://schemas.openxmlformats.org/officeDocument/2006/relationships/slide" Target="slides/slide5.xml"/>
<Relationship Id="rId11" Type="http://schemas.openxmlformats.org/officeDocument/2006/relationships/slide" Target="slides/slide6.xml"/>
<Relationship Id="rId12" Type="http://schemas.openxmlformats.org/officeDocument/2006/relationships/slide" Target="slides/slide7.xml"/>
<Relationship Id="rId13" Type="http://schemas.openxmlformats.org/officeDocument/2006/relationships/slide" Target="slides/slide8.xml"/>
<Relationship Id="rId14" Type="http://schemas.openxmlformats.org/officeDocument/2006/relationships/slide" Target="slides/slide9.xml"/>
<Relationship Id="rId15" Type="http://schemas.openxmlformats.org/officeDocument/2006/relationships/slide" Target="slides/slide10.xml"/>
<Relationship Id="rId16" Type="http://schemas.openxmlformats.org/officeDocument/2006/relationships/slide" Target="slides/slide11.xml"/>
<Relationship Id="rId17" Type="http://schemas.openxmlformats.org/officeDocument/2006/relationships/slide" Target="slides/slide12.xml"/>
</Relationships>
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hyperlink" Target="mailto:rrf.economia@goias.gov.br" TargetMode="External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goias.gov.br/economia/rrf/" TargetMode="Externa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apa_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="" xmlns:a16="http://schemas.microsoft.com/office/drawing/2014/main" id="{0659555A-62B8-4F41-8CA4-1B3A3EA1473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247" t="557" b="1"/>
          <a:stretch/>
        </p:blipFill>
        <p:spPr>
          <a:xfrm>
            <a:off x="0" y="0"/>
            <a:ext cx="12187897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314450" y="1122363"/>
            <a:ext cx="9772650" cy="2387600"/>
          </a:xfrm>
        </p:spPr>
        <p:txBody>
          <a:bodyPr anchor="b">
            <a:normAutofit/>
          </a:bodyPr>
          <a:lstStyle>
            <a:lvl1pPr algn="ctr">
              <a:defRPr lang="pt-BR" sz="4800" b="1" i="0" u="none" strike="noStrike" cap="none" dirty="0">
                <a:solidFill>
                  <a:srgbClr val="1F4B2D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14450" y="3602038"/>
            <a:ext cx="9772650" cy="1655762"/>
          </a:xfrm>
        </p:spPr>
        <p:txBody>
          <a:bodyPr>
            <a:normAutofit/>
          </a:bodyPr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400" b="0" i="0" u="none" strike="noStrike" cap="none" dirty="0">
                <a:solidFill>
                  <a:srgbClr val="1F4B2D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cxnSp>
        <p:nvCxnSpPr>
          <p:cNvPr id="8" name="Google Shape;97;p1">
            <a:extLst>
              <a:ext uri="{FF2B5EF4-FFF2-40B4-BE49-F238E27FC236}">
                <a16:creationId xmlns="" xmlns:a16="http://schemas.microsoft.com/office/drawing/2014/main" id="{43A72E65-A81B-49CC-8B20-CF404F1BF450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7366223" y="5627687"/>
            <a:ext cx="0" cy="860425"/>
          </a:xfrm>
          <a:prstGeom prst="straightConnector1">
            <a:avLst/>
          </a:prstGeom>
          <a:noFill/>
          <a:ln w="9525">
            <a:solidFill>
              <a:srgbClr val="1F9F2D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9" name="Google Shape;99;p1">
            <a:extLst>
              <a:ext uri="{FF2B5EF4-FFF2-40B4-BE49-F238E27FC236}">
                <a16:creationId xmlns="" xmlns:a16="http://schemas.microsoft.com/office/drawing/2014/main" id="{DE5005F3-3792-41C9-8075-52A42497510B}"/>
              </a:ext>
            </a:extLst>
          </p:cNvPr>
          <p:cNvPicPr preferRelativeResize="0"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5728" y="5627687"/>
            <a:ext cx="4214813" cy="86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Google Shape;105;p2"/>
          <p:cNvSpPr txBox="1"/>
          <p:nvPr userDrawn="1"/>
        </p:nvSpPr>
        <p:spPr>
          <a:xfrm>
            <a:off x="4610101" y="5674786"/>
            <a:ext cx="1677612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100" b="1" dirty="0">
                <a:solidFill>
                  <a:srgbClr val="1D9531"/>
                </a:solidFill>
              </a:rPr>
              <a:t>Assessoria Especial de Monitoramento Fiscal e Planejamento Financeiro</a:t>
            </a:r>
          </a:p>
        </p:txBody>
      </p:sp>
      <p:cxnSp>
        <p:nvCxnSpPr>
          <p:cNvPr id="13" name="Google Shape;97;p1">
            <a:extLst>
              <a:ext uri="{FF2B5EF4-FFF2-40B4-BE49-F238E27FC236}">
                <a16:creationId xmlns="" xmlns:a16="http://schemas.microsoft.com/office/drawing/2014/main" id="{702CC660-5243-4637-BA40-9715ABC4259A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6372555" y="5619345"/>
            <a:ext cx="0" cy="860425"/>
          </a:xfrm>
          <a:prstGeom prst="straightConnector1">
            <a:avLst/>
          </a:prstGeom>
          <a:noFill/>
          <a:ln w="9525">
            <a:solidFill>
              <a:srgbClr val="1F9F2D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" name="Google Shape;105;p2">
            <a:extLst>
              <a:ext uri="{FF2B5EF4-FFF2-40B4-BE49-F238E27FC236}">
                <a16:creationId xmlns="" xmlns:a16="http://schemas.microsoft.com/office/drawing/2014/main" id="{FA8293DE-D603-4C5F-95AA-E3B19769D683}"/>
              </a:ext>
            </a:extLst>
          </p:cNvPr>
          <p:cNvSpPr txBox="1"/>
          <p:nvPr userDrawn="1"/>
        </p:nvSpPr>
        <p:spPr>
          <a:xfrm>
            <a:off x="6202870" y="5692249"/>
            <a:ext cx="1154621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100" b="1" dirty="0">
                <a:solidFill>
                  <a:srgbClr val="1D9531"/>
                </a:solidFill>
              </a:rPr>
              <a:t>Gerência de projeções e Análises Fiscais</a:t>
            </a:r>
          </a:p>
        </p:txBody>
      </p:sp>
    </p:spTree>
    <p:extLst>
      <p:ext uri="{BB962C8B-B14F-4D97-AF65-F5344CB8AC3E}">
        <p14:creationId xmlns:p14="http://schemas.microsoft.com/office/powerpoint/2010/main" val="3375126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/>
          <a:p>
            <a:fld id="{594ACB89-4662-4B0D-B4A6-6AB382733EB7}" type="datetimeFigureOut">
              <a:rPr lang="pt-BR" smtClean="0"/>
              <a:t>28/06/2024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/>
          <a:p>
            <a:r>
              <a:rPr lang="pt-BR" dirty="0"/>
              <a:t>Secretaria de Estado da Economia</a:t>
            </a:r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/>
          <a:p>
            <a:fld id="{FAACE0D2-E678-453C-8082-E08B461DE721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Retângulo 9"/>
          <p:cNvSpPr/>
          <p:nvPr userDrawn="1"/>
        </p:nvSpPr>
        <p:spPr>
          <a:xfrm>
            <a:off x="0" y="0"/>
            <a:ext cx="365202" cy="830996"/>
          </a:xfrm>
          <a:prstGeom prst="rect">
            <a:avLst/>
          </a:prstGeom>
          <a:solidFill>
            <a:srgbClr val="008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6E54"/>
              </a:solidFill>
            </a:endParaRPr>
          </a:p>
        </p:txBody>
      </p:sp>
      <p:pic>
        <p:nvPicPr>
          <p:cNvPr id="11" name="Google Shape;99;p1">
            <a:extLst>
              <a:ext uri="{FF2B5EF4-FFF2-40B4-BE49-F238E27FC236}">
                <a16:creationId xmlns="" xmlns:a16="http://schemas.microsoft.com/office/drawing/2014/main" id="{C89C81E2-5AA1-4DC2-9862-37B2AA378531}"/>
              </a:ext>
            </a:extLst>
          </p:cNvPr>
          <p:cNvPicPr preferRelativeResize="0"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037" y="141749"/>
            <a:ext cx="2840166" cy="57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Conector reto 11"/>
          <p:cNvCxnSpPr/>
          <p:nvPr userDrawn="1"/>
        </p:nvCxnSpPr>
        <p:spPr>
          <a:xfrm>
            <a:off x="3603121" y="6472341"/>
            <a:ext cx="4985759" cy="0"/>
          </a:xfrm>
          <a:prstGeom prst="line">
            <a:avLst/>
          </a:prstGeom>
          <a:ln w="12700" cap="rnd">
            <a:solidFill>
              <a:srgbClr val="008666">
                <a:alpha val="50000"/>
              </a:srgbClr>
            </a:solidFill>
            <a:miter lim="800000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spaço Reservado para Título 1"/>
          <p:cNvSpPr>
            <a:spLocks noGrp="1"/>
          </p:cNvSpPr>
          <p:nvPr>
            <p:ph type="title"/>
          </p:nvPr>
        </p:nvSpPr>
        <p:spPr>
          <a:xfrm>
            <a:off x="365202" y="1"/>
            <a:ext cx="10515600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14" name="Espaço Reservado para Texto 13"/>
          <p:cNvSpPr>
            <a:spLocks noGrp="1"/>
          </p:cNvSpPr>
          <p:nvPr>
            <p:ph type="body" sz="quarter" idx="13" hasCustomPrompt="1"/>
          </p:nvPr>
        </p:nvSpPr>
        <p:spPr>
          <a:xfrm>
            <a:off x="365125" y="438150"/>
            <a:ext cx="10515600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lang="pt-BR" sz="2000" b="0" i="0" u="none" strike="noStrike" cap="none" dirty="0">
                <a:solidFill>
                  <a:srgbClr val="006E54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/>
            <a:r>
              <a:rPr lang="pt-BR" dirty="0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2805915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1162227"/>
            <a:ext cx="2628900" cy="501473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999145"/>
            <a:ext cx="7734300" cy="517781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/>
          <a:p>
            <a:fld id="{594ACB89-4662-4B0D-B4A6-6AB382733EB7}" type="datetimeFigureOut">
              <a:rPr lang="pt-BR" smtClean="0"/>
              <a:t>28/06/2024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/>
          <a:p>
            <a:r>
              <a:rPr lang="pt-BR" dirty="0"/>
              <a:t>Secretaria de Estado da Economia</a:t>
            </a:r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/>
          <a:p>
            <a:fld id="{FAACE0D2-E678-453C-8082-E08B461DE721}" type="slidenum">
              <a:rPr lang="pt-BR" smtClean="0"/>
              <a:t>‹nº›</a:t>
            </a:fld>
            <a:endParaRPr lang="pt-BR"/>
          </a:p>
        </p:txBody>
      </p:sp>
      <p:pic>
        <p:nvPicPr>
          <p:cNvPr id="11" name="Google Shape;99;p1">
            <a:extLst>
              <a:ext uri="{FF2B5EF4-FFF2-40B4-BE49-F238E27FC236}">
                <a16:creationId xmlns="" xmlns:a16="http://schemas.microsoft.com/office/drawing/2014/main" id="{C89C81E2-5AA1-4DC2-9862-37B2AA378531}"/>
              </a:ext>
            </a:extLst>
          </p:cNvPr>
          <p:cNvPicPr preferRelativeResize="0"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037" y="141749"/>
            <a:ext cx="2840166" cy="57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tângulo 11"/>
          <p:cNvSpPr/>
          <p:nvPr userDrawn="1"/>
        </p:nvSpPr>
        <p:spPr>
          <a:xfrm rot="5400000">
            <a:off x="9957810" y="-233765"/>
            <a:ext cx="163082" cy="2628902"/>
          </a:xfrm>
          <a:prstGeom prst="rect">
            <a:avLst/>
          </a:prstGeom>
          <a:solidFill>
            <a:srgbClr val="008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6E54"/>
              </a:solidFill>
            </a:endParaRPr>
          </a:p>
        </p:txBody>
      </p:sp>
      <p:cxnSp>
        <p:nvCxnSpPr>
          <p:cNvPr id="13" name="Conector reto 12"/>
          <p:cNvCxnSpPr/>
          <p:nvPr userDrawn="1"/>
        </p:nvCxnSpPr>
        <p:spPr>
          <a:xfrm>
            <a:off x="3603121" y="6472341"/>
            <a:ext cx="4985759" cy="0"/>
          </a:xfrm>
          <a:prstGeom prst="line">
            <a:avLst/>
          </a:prstGeom>
          <a:ln w="12700" cap="rnd">
            <a:solidFill>
              <a:srgbClr val="008666">
                <a:alpha val="50000"/>
              </a:srgbClr>
            </a:solidFill>
            <a:miter lim="800000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50680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qui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="" xmlns:a16="http://schemas.microsoft.com/office/drawing/2014/main" id="{F864F5F6-004E-448D-9B6C-49EAD3145F8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Espaço Reservado para Texto 2">
            <a:extLst>
              <a:ext uri="{FF2B5EF4-FFF2-40B4-BE49-F238E27FC236}">
                <a16:creationId xmlns="" xmlns:a16="http://schemas.microsoft.com/office/drawing/2014/main" id="{3A037A5E-9D08-4C2F-B552-931AD93909DE}"/>
              </a:ext>
            </a:extLst>
          </p:cNvPr>
          <p:cNvSpPr txBox="1">
            <a:spLocks/>
          </p:cNvSpPr>
          <p:nvPr userDrawn="1"/>
        </p:nvSpPr>
        <p:spPr>
          <a:xfrm>
            <a:off x="696000" y="729000"/>
            <a:ext cx="10800000" cy="54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numCol="2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14300" indent="0" algn="l">
              <a:lnSpc>
                <a:spcPct val="100000"/>
              </a:lnSpc>
              <a:spcBef>
                <a:spcPts val="0"/>
              </a:spcBef>
            </a:pPr>
            <a:r>
              <a:rPr lang="pt-BR" sz="1800" b="1" dirty="0">
                <a:solidFill>
                  <a:schemeClr val="bg1"/>
                </a:solidFill>
              </a:rPr>
              <a:t>RONALDO RAMOS CAIADO</a:t>
            </a:r>
          </a:p>
          <a:p>
            <a:pPr marL="114300" indent="0" algn="l">
              <a:lnSpc>
                <a:spcPct val="100000"/>
              </a:lnSpc>
              <a:spcBef>
                <a:spcPts val="0"/>
              </a:spcBef>
            </a:pPr>
            <a:r>
              <a:rPr lang="pt-BR" sz="1600" dirty="0">
                <a:solidFill>
                  <a:schemeClr val="bg1"/>
                </a:solidFill>
              </a:rPr>
              <a:t>Governador do Estado de Goiás</a:t>
            </a:r>
          </a:p>
          <a:p>
            <a:pPr marL="114300" indent="0" algn="l">
              <a:lnSpc>
                <a:spcPts val="1000"/>
              </a:lnSpc>
              <a:spcBef>
                <a:spcPts val="0"/>
              </a:spcBef>
            </a:pPr>
            <a:endParaRPr lang="pt-BR" sz="1800" dirty="0">
              <a:solidFill>
                <a:schemeClr val="bg1"/>
              </a:solidFill>
            </a:endParaRPr>
          </a:p>
          <a:p>
            <a:pPr marL="114300" indent="0" algn="l">
              <a:lnSpc>
                <a:spcPct val="100000"/>
              </a:lnSpc>
              <a:spcBef>
                <a:spcPts val="0"/>
              </a:spcBef>
            </a:pPr>
            <a:r>
              <a:rPr lang="pt-BR" sz="1800" b="1" dirty="0">
                <a:solidFill>
                  <a:schemeClr val="bg1"/>
                </a:solidFill>
              </a:rPr>
              <a:t>FRANCISCO SÉRVULO FREIRE NOGUEIRA</a:t>
            </a:r>
          </a:p>
          <a:p>
            <a:pPr marL="114300" indent="0" algn="l">
              <a:lnSpc>
                <a:spcPct val="100000"/>
              </a:lnSpc>
              <a:spcBef>
                <a:spcPts val="0"/>
              </a:spcBef>
            </a:pPr>
            <a:r>
              <a:rPr lang="pt-BR" sz="1600" b="0" i="0" u="none" strike="noStrike" kern="1200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Secretário de Estado da Economia</a:t>
            </a:r>
          </a:p>
          <a:p>
            <a:pPr marL="114300" indent="0" algn="l">
              <a:lnSpc>
                <a:spcPts val="1000"/>
              </a:lnSpc>
              <a:spcBef>
                <a:spcPts val="0"/>
              </a:spcBef>
            </a:pPr>
            <a:endParaRPr lang="pt-BR" sz="1800" dirty="0">
              <a:solidFill>
                <a:schemeClr val="bg1"/>
              </a:solidFill>
            </a:endParaRPr>
          </a:p>
          <a:p>
            <a:pPr marL="114300" indent="0" algn="l">
              <a:lnSpc>
                <a:spcPct val="100000"/>
              </a:lnSpc>
              <a:spcBef>
                <a:spcPts val="0"/>
              </a:spcBef>
            </a:pPr>
            <a:r>
              <a:rPr lang="pt-BR" sz="1800" b="1" dirty="0">
                <a:solidFill>
                  <a:schemeClr val="bg1"/>
                </a:solidFill>
              </a:rPr>
              <a:t>RENATA LACERDA NOLETO</a:t>
            </a:r>
          </a:p>
          <a:p>
            <a:pPr marL="114300" indent="0" algn="l">
              <a:lnSpc>
                <a:spcPct val="100000"/>
              </a:lnSpc>
              <a:spcBef>
                <a:spcPts val="0"/>
              </a:spcBef>
            </a:pPr>
            <a:r>
              <a:rPr lang="pt-BR" sz="1600" dirty="0" smtClean="0">
                <a:solidFill>
                  <a:schemeClr val="bg1"/>
                </a:solidFill>
              </a:rPr>
              <a:t>Secretária-Adjunta</a:t>
            </a:r>
          </a:p>
          <a:p>
            <a:pPr marL="114300" indent="0" algn="l">
              <a:lnSpc>
                <a:spcPts val="1000"/>
              </a:lnSpc>
              <a:spcBef>
                <a:spcPts val="0"/>
              </a:spcBef>
            </a:pPr>
            <a:endParaRPr lang="pt-BR" sz="1600" dirty="0" smtClean="0">
              <a:solidFill>
                <a:schemeClr val="bg1"/>
              </a:solidFill>
            </a:endParaRPr>
          </a:p>
          <a:p>
            <a:pPr marL="114300" indent="0" algn="l">
              <a:lnSpc>
                <a:spcPct val="100000"/>
              </a:lnSpc>
              <a:spcBef>
                <a:spcPts val="0"/>
              </a:spcBef>
            </a:pPr>
            <a:r>
              <a:rPr lang="pt-BR" sz="1800" b="1" i="0" u="none" strike="noStrike" kern="1200" cap="none" dirty="0" smtClean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RAFAEL BOSCO FERREIRA MELO</a:t>
            </a:r>
          </a:p>
          <a:p>
            <a:pPr marL="114300" indent="0" algn="l">
              <a:lnSpc>
                <a:spcPts val="1000"/>
              </a:lnSpc>
              <a:spcBef>
                <a:spcPts val="0"/>
              </a:spcBef>
            </a:pPr>
            <a:endParaRPr lang="pt-BR" sz="1600" dirty="0">
              <a:solidFill>
                <a:schemeClr val="bg1"/>
              </a:solidFill>
            </a:endParaRPr>
          </a:p>
          <a:p>
            <a:pPr marL="114300" indent="0" algn="l">
              <a:lnSpc>
                <a:spcPts val="1000"/>
              </a:lnSpc>
              <a:spcBef>
                <a:spcPts val="0"/>
              </a:spcBef>
            </a:pPr>
            <a:r>
              <a:rPr lang="pt-BR" sz="1600" b="0" i="0" u="none" strike="noStrike" kern="1200" cap="none" dirty="0" smtClean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Chefe de Gabinete</a:t>
            </a:r>
          </a:p>
          <a:p>
            <a:pPr marL="114300" indent="0" algn="l">
              <a:lnSpc>
                <a:spcPts val="1000"/>
              </a:lnSpc>
              <a:spcBef>
                <a:spcPts val="0"/>
              </a:spcBef>
            </a:pPr>
            <a:endParaRPr lang="pt-BR" sz="1600" dirty="0">
              <a:solidFill>
                <a:schemeClr val="bg1"/>
              </a:solidFill>
            </a:endParaRPr>
          </a:p>
          <a:p>
            <a:pPr marL="114300" indent="0" algn="l">
              <a:lnSpc>
                <a:spcPct val="100000"/>
              </a:lnSpc>
              <a:spcBef>
                <a:spcPts val="0"/>
              </a:spcBef>
            </a:pPr>
            <a:r>
              <a:rPr lang="pt-BR" sz="1800" b="1" dirty="0">
                <a:solidFill>
                  <a:schemeClr val="bg1"/>
                </a:solidFill>
              </a:rPr>
              <a:t>WEDERSON XAVIER DE OLIVEIRA</a:t>
            </a:r>
          </a:p>
          <a:p>
            <a:pPr marL="114300" indent="0" algn="l">
              <a:lnSpc>
                <a:spcPct val="100000"/>
              </a:lnSpc>
              <a:spcBef>
                <a:spcPts val="0"/>
              </a:spcBef>
            </a:pPr>
            <a:r>
              <a:rPr lang="pt-BR" sz="1600" dirty="0">
                <a:solidFill>
                  <a:schemeClr val="bg1"/>
                </a:solidFill>
              </a:rPr>
              <a:t>Subsecretário do Tesouro Estadual</a:t>
            </a:r>
          </a:p>
          <a:p>
            <a:pPr marL="114300" indent="0" algn="l">
              <a:lnSpc>
                <a:spcPts val="1000"/>
              </a:lnSpc>
              <a:spcBef>
                <a:spcPts val="0"/>
              </a:spcBef>
            </a:pPr>
            <a:endParaRPr lang="pt-BR" sz="1600" dirty="0">
              <a:solidFill>
                <a:schemeClr val="bg1"/>
              </a:solidFill>
            </a:endParaRPr>
          </a:p>
          <a:p>
            <a:pPr marL="114300" indent="0" algn="l">
              <a:lnSpc>
                <a:spcPct val="100000"/>
              </a:lnSpc>
              <a:spcBef>
                <a:spcPts val="0"/>
              </a:spcBef>
            </a:pPr>
            <a:r>
              <a:rPr lang="pt-BR" sz="1800" b="1" dirty="0">
                <a:solidFill>
                  <a:schemeClr val="bg1"/>
                </a:solidFill>
              </a:rPr>
              <a:t>JULIANA CAMILO MANZI PORTO</a:t>
            </a:r>
          </a:p>
          <a:p>
            <a:pPr marL="114300" indent="0" algn="l">
              <a:lnSpc>
                <a:spcPct val="100000"/>
              </a:lnSpc>
              <a:spcBef>
                <a:spcPts val="0"/>
              </a:spcBef>
            </a:pPr>
            <a:r>
              <a:rPr lang="pt-BR" sz="1600" dirty="0">
                <a:solidFill>
                  <a:schemeClr val="bg1"/>
                </a:solidFill>
              </a:rPr>
              <a:t>Superintendente Financeiro</a:t>
            </a:r>
          </a:p>
          <a:p>
            <a:pPr marL="114300" indent="0" algn="l">
              <a:lnSpc>
                <a:spcPts val="1000"/>
              </a:lnSpc>
              <a:spcBef>
                <a:spcPts val="0"/>
              </a:spcBef>
            </a:pPr>
            <a:endParaRPr lang="pt-BR" sz="1600" dirty="0">
              <a:solidFill>
                <a:schemeClr val="bg1"/>
              </a:solidFill>
            </a:endParaRPr>
          </a:p>
          <a:p>
            <a:pPr marL="114300" marR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pt-BR" sz="1800" b="1" i="0" u="none" strike="noStrike" kern="1200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PAULO ROBERTO SCALCO</a:t>
            </a:r>
          </a:p>
          <a:p>
            <a:pPr marL="114300" indent="0" algn="l">
              <a:lnSpc>
                <a:spcPct val="100000"/>
              </a:lnSpc>
              <a:spcBef>
                <a:spcPts val="0"/>
              </a:spcBef>
            </a:pPr>
            <a:r>
              <a:rPr lang="pt-BR" sz="1600" b="0" i="0" u="none" strike="noStrike" kern="1200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Gerente de Projeções e Análises Fiscais</a:t>
            </a:r>
          </a:p>
          <a:p>
            <a:pPr marL="114300" indent="0" algn="l">
              <a:lnSpc>
                <a:spcPts val="1000"/>
              </a:lnSpc>
              <a:spcBef>
                <a:spcPts val="0"/>
              </a:spcBef>
            </a:pPr>
            <a:endParaRPr lang="pt-BR" sz="1400" dirty="0">
              <a:solidFill>
                <a:schemeClr val="bg1"/>
              </a:solidFill>
            </a:endParaRPr>
          </a:p>
          <a:p>
            <a:pPr marL="114300" indent="0" algn="l">
              <a:lnSpc>
                <a:spcPct val="100000"/>
              </a:lnSpc>
              <a:spcBef>
                <a:spcPts val="0"/>
              </a:spcBef>
            </a:pPr>
            <a:r>
              <a:rPr lang="pt-BR" sz="1800" b="1" dirty="0">
                <a:solidFill>
                  <a:schemeClr val="bg1"/>
                </a:solidFill>
              </a:rPr>
              <a:t>DIEGO COTA PACHECO</a:t>
            </a:r>
          </a:p>
          <a:p>
            <a:pPr marL="114300" indent="0" algn="l">
              <a:lnSpc>
                <a:spcPct val="100000"/>
              </a:lnSpc>
              <a:spcBef>
                <a:spcPts val="0"/>
              </a:spcBef>
            </a:pPr>
            <a:r>
              <a:rPr lang="pt-BR" sz="1600" dirty="0">
                <a:solidFill>
                  <a:schemeClr val="bg1"/>
                </a:solidFill>
              </a:rPr>
              <a:t>Assessor Especial de Monitoramento Fiscal</a:t>
            </a:r>
          </a:p>
          <a:p>
            <a:pPr marL="114300" indent="0" algn="l">
              <a:lnSpc>
                <a:spcPct val="100000"/>
              </a:lnSpc>
              <a:spcBef>
                <a:spcPts val="0"/>
              </a:spcBef>
            </a:pPr>
            <a:r>
              <a:rPr lang="pt-BR" sz="1600" dirty="0">
                <a:solidFill>
                  <a:schemeClr val="bg1"/>
                </a:solidFill>
              </a:rPr>
              <a:t>e Planejamento </a:t>
            </a:r>
            <a:r>
              <a:rPr lang="pt-BR" sz="1600" dirty="0" smtClean="0">
                <a:solidFill>
                  <a:schemeClr val="bg1"/>
                </a:solidFill>
              </a:rPr>
              <a:t>Financeiro</a:t>
            </a:r>
          </a:p>
          <a:p>
            <a:pPr marL="114300" indent="0" algn="l">
              <a:lnSpc>
                <a:spcPct val="100000"/>
              </a:lnSpc>
              <a:spcBef>
                <a:spcPts val="0"/>
              </a:spcBef>
            </a:pPr>
            <a:r>
              <a:rPr lang="pt-BR" sz="1600" b="1" dirty="0" smtClean="0">
                <a:solidFill>
                  <a:schemeClr val="bg1"/>
                </a:solidFill>
              </a:rPr>
              <a:t>EQUIPE </a:t>
            </a:r>
            <a:r>
              <a:rPr lang="pt-BR" sz="1600" b="1" dirty="0">
                <a:solidFill>
                  <a:schemeClr val="bg1"/>
                </a:solidFill>
              </a:rPr>
              <a:t>TÉCNICA </a:t>
            </a:r>
          </a:p>
          <a:p>
            <a:pPr marL="114300" indent="0" algn="l">
              <a:lnSpc>
                <a:spcPct val="100000"/>
              </a:lnSpc>
              <a:spcBef>
                <a:spcPts val="0"/>
              </a:spcBef>
            </a:pPr>
            <a:endParaRPr lang="pt-BR" sz="1050" b="1" dirty="0">
              <a:solidFill>
                <a:schemeClr val="bg1"/>
              </a:solidFill>
            </a:endParaRPr>
          </a:p>
          <a:p>
            <a:pPr marL="114300" indent="0" algn="l">
              <a:lnSpc>
                <a:spcPct val="100000"/>
              </a:lnSpc>
              <a:spcBef>
                <a:spcPts val="0"/>
              </a:spcBef>
            </a:pPr>
            <a:r>
              <a:rPr lang="pt-BR" sz="1600" dirty="0">
                <a:solidFill>
                  <a:schemeClr val="bg1"/>
                </a:solidFill>
              </a:rPr>
              <a:t>Natanael Soares Leite</a:t>
            </a:r>
          </a:p>
          <a:p>
            <a:pPr marL="114300" indent="0" algn="l">
              <a:lnSpc>
                <a:spcPct val="100000"/>
              </a:lnSpc>
              <a:spcBef>
                <a:spcPts val="0"/>
              </a:spcBef>
            </a:pPr>
            <a:r>
              <a:rPr lang="pt-BR" sz="1600" dirty="0">
                <a:solidFill>
                  <a:schemeClr val="bg1"/>
                </a:solidFill>
              </a:rPr>
              <a:t>Raphael Maciel de Lima</a:t>
            </a:r>
          </a:p>
          <a:p>
            <a:pPr marL="114300" indent="0">
              <a:lnSpc>
                <a:spcPct val="100000"/>
              </a:lnSpc>
              <a:spcBef>
                <a:spcPts val="0"/>
              </a:spcBef>
            </a:pPr>
            <a:endParaRPr lang="pt-BR" sz="1400" dirty="0">
              <a:solidFill>
                <a:schemeClr val="bg1"/>
              </a:solidFill>
            </a:endParaRPr>
          </a:p>
        </p:txBody>
      </p:sp>
      <p:sp>
        <p:nvSpPr>
          <p:cNvPr id="13" name="Retângulo de cantos arredondados 12"/>
          <p:cNvSpPr/>
          <p:nvPr userDrawn="1"/>
        </p:nvSpPr>
        <p:spPr>
          <a:xfrm>
            <a:off x="6280593" y="4328913"/>
            <a:ext cx="4498505" cy="1366751"/>
          </a:xfrm>
          <a:prstGeom prst="roundRect">
            <a:avLst/>
          </a:prstGeom>
          <a:solidFill>
            <a:srgbClr val="005637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SECRETARIA DO ESTADO DA ECONOMIA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1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sz="10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Telefone: (62) 3269-2071 / (62) 3269-2072</a:t>
            </a:r>
          </a:p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sz="10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E-mail: </a:t>
            </a:r>
            <a:r>
              <a:rPr kumimoji="0" lang="pt-BR" sz="1050" b="0" i="0" u="none" strike="noStrike" kern="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  <a:hlinkClick r:id="rId3"/>
              </a:rPr>
              <a:t>rrf.economia@goias.gov.br</a:t>
            </a:r>
            <a:r>
              <a:rPr kumimoji="0" lang="pt-BR" sz="1050" b="0" i="0" u="none" strike="noStrike" kern="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 </a:t>
            </a:r>
          </a:p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sz="10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Site: </a:t>
            </a:r>
            <a:r>
              <a:rPr kumimoji="0" lang="pt-BR" sz="10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  <a:hlinkClick r:id="rId4"/>
              </a:rPr>
              <a:t>https://goias.gov.br/economia/rrf/</a:t>
            </a:r>
            <a:r>
              <a:rPr kumimoji="0" lang="pt-BR" sz="10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 </a:t>
            </a:r>
          </a:p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05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sz="10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É permitida a reprodução total ou parcial, desde que ditada a fonte.</a:t>
            </a:r>
            <a:endParaRPr kumimoji="0" lang="pt-BR" sz="11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36300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_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/>
          </a:bodyPr>
          <a:lstStyle>
            <a:lvl1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>
              <a:defRPr lang="pt-BR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/>
          <a:p>
            <a:fld id="{594ACB89-4662-4B0D-B4A6-6AB382733EB7}" type="datetimeFigureOut">
              <a:rPr lang="pt-BR" smtClean="0"/>
              <a:t>28/06/2024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/>
          <a:p>
            <a:r>
              <a:rPr lang="pt-BR" dirty="0"/>
              <a:t>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/>
          <a:p>
            <a:fld id="{FAACE0D2-E678-453C-8082-E08B461DE721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Google Shape;99;p1">
            <a:extLst>
              <a:ext uri="{FF2B5EF4-FFF2-40B4-BE49-F238E27FC236}">
                <a16:creationId xmlns="" xmlns:a16="http://schemas.microsoft.com/office/drawing/2014/main" id="{C89C81E2-5AA1-4DC2-9862-37B2AA378531}"/>
              </a:ext>
            </a:extLst>
          </p:cNvPr>
          <p:cNvPicPr preferRelativeResize="0"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037" y="141749"/>
            <a:ext cx="2840166" cy="57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Conector reto 9"/>
          <p:cNvCxnSpPr/>
          <p:nvPr userDrawn="1"/>
        </p:nvCxnSpPr>
        <p:spPr>
          <a:xfrm>
            <a:off x="3603121" y="6472341"/>
            <a:ext cx="4985759" cy="0"/>
          </a:xfrm>
          <a:prstGeom prst="line">
            <a:avLst/>
          </a:prstGeom>
          <a:ln w="12700" cap="rnd">
            <a:solidFill>
              <a:srgbClr val="008666">
                <a:alpha val="70000"/>
              </a:srgbClr>
            </a:solidFill>
            <a:miter lim="800000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spaço Reservado para Título 1"/>
          <p:cNvSpPr>
            <a:spLocks noGrp="1"/>
          </p:cNvSpPr>
          <p:nvPr>
            <p:ph type="title"/>
          </p:nvPr>
        </p:nvSpPr>
        <p:spPr>
          <a:xfrm>
            <a:off x="365202" y="1"/>
            <a:ext cx="10515600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17" name="Retângulo 16"/>
          <p:cNvSpPr/>
          <p:nvPr userDrawn="1"/>
        </p:nvSpPr>
        <p:spPr>
          <a:xfrm>
            <a:off x="0" y="0"/>
            <a:ext cx="365202" cy="830263"/>
          </a:xfrm>
          <a:prstGeom prst="rect">
            <a:avLst/>
          </a:prstGeom>
          <a:solidFill>
            <a:srgbClr val="008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6E54"/>
              </a:solidFill>
            </a:endParaRPr>
          </a:p>
        </p:txBody>
      </p:sp>
      <p:sp>
        <p:nvSpPr>
          <p:cNvPr id="12" name="Subtítulo 2">
            <a:extLst>
              <a:ext uri="{FF2B5EF4-FFF2-40B4-BE49-F238E27FC236}">
                <a16:creationId xmlns="" xmlns:a16="http://schemas.microsoft.com/office/drawing/2014/main" id="{A7872648-BA39-4DB2-AE89-6A10579AD6EF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365202" y="438150"/>
            <a:ext cx="8528632" cy="392113"/>
          </a:xfrm>
        </p:spPr>
        <p:txBody>
          <a:bodyPr>
            <a:norm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400" b="0" i="0" u="none" strike="noStrike" cap="none" dirty="0">
                <a:solidFill>
                  <a:srgbClr val="0086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32402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pa_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>
            <a:extLst>
              <a:ext uri="{FF2B5EF4-FFF2-40B4-BE49-F238E27FC236}">
                <a16:creationId xmlns="" xmlns:a16="http://schemas.microsoft.com/office/drawing/2014/main" id="{71A80B54-C860-4BA2-B87D-C4589EA9BA7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9426"/>
            <a:ext cx="12192000" cy="6867426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41293" y="3051992"/>
            <a:ext cx="11072442" cy="741362"/>
          </a:xfrm>
        </p:spPr>
        <p:txBody>
          <a:bodyPr anchor="b">
            <a:normAutofit/>
          </a:bodyPr>
          <a:lstStyle>
            <a:lvl1pPr marR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 panose="020B0604020202020204" pitchFamily="34" charset="0"/>
              <a:defRPr lang="pt-BR" altLang="pt-BR" sz="3600" b="0" i="0" u="none" strike="noStrike" cap="none" baseline="0" dirty="0">
                <a:solidFill>
                  <a:srgbClr val="FFFFFF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eaLnBrk="1" hangingPunct="1">
              <a:buSzPts val="4400"/>
            </a:pPr>
            <a:r>
              <a:rPr lang="pt-BR" altLang="pt-BR" sz="3600" dirty="0">
                <a:solidFill>
                  <a:srgbClr val="FFFFFF"/>
                </a:solidFill>
              </a:rPr>
              <a:t>Texto 2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541293" y="2734655"/>
            <a:ext cx="11072442" cy="317337"/>
          </a:xfrm>
        </p:spPr>
        <p:txBody>
          <a:bodyPr>
            <a:noAutofit/>
          </a:bodyPr>
          <a:lstStyle>
            <a:lvl1pPr marL="0" marR="0" indent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 pitchFamily="34" charset="0"/>
              <a:buNone/>
              <a:defRPr lang="pt-BR" altLang="pt-BR" sz="1800" b="1" i="0" u="none" strike="noStrike" cap="none" dirty="0">
                <a:solidFill>
                  <a:srgbClr val="F9D700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eaLnBrk="1" hangingPunct="1">
              <a:buSzPts val="2400"/>
            </a:pPr>
            <a:r>
              <a:rPr lang="pt-BR" altLang="pt-BR" sz="1800" b="1" dirty="0">
                <a:solidFill>
                  <a:srgbClr val="F9D700"/>
                </a:solidFill>
              </a:rPr>
              <a:t>Texto 1</a:t>
            </a:r>
          </a:p>
        </p:txBody>
      </p:sp>
      <p:pic>
        <p:nvPicPr>
          <p:cNvPr id="11" name="Google Shape;192;p9">
            <a:extLst>
              <a:ext uri="{FF2B5EF4-FFF2-40B4-BE49-F238E27FC236}">
                <a16:creationId xmlns="" xmlns:a16="http://schemas.microsoft.com/office/drawing/2014/main" id="{9FF45E9E-E00B-4624-83A3-89B863583FD8}"/>
              </a:ext>
            </a:extLst>
          </p:cNvPr>
          <p:cNvPicPr preferRelativeResize="0"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" r="119"/>
          <a:stretch>
            <a:fillRect/>
          </a:stretch>
        </p:blipFill>
        <p:spPr bwMode="auto">
          <a:xfrm>
            <a:off x="8971012" y="150829"/>
            <a:ext cx="3074268" cy="626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62338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as_partes_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253331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253331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8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/>
          <a:p>
            <a:fld id="{594ACB89-4662-4B0D-B4A6-6AB382733EB7}" type="datetimeFigureOut">
              <a:rPr lang="pt-BR" smtClean="0"/>
              <a:t>28/06/2024</a:t>
            </a:fld>
            <a:endParaRPr lang="pt-BR"/>
          </a:p>
        </p:txBody>
      </p:sp>
      <p:sp>
        <p:nvSpPr>
          <p:cNvPr id="9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/>
          <a:p>
            <a:r>
              <a:rPr lang="pt-BR" dirty="0"/>
              <a:t>Secretaria de Estado da Economia</a:t>
            </a:r>
          </a:p>
        </p:txBody>
      </p:sp>
      <p:sp>
        <p:nvSpPr>
          <p:cNvPr id="10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/>
          <a:p>
            <a:fld id="{FAACE0D2-E678-453C-8082-E08B461DE721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Retângulo 10"/>
          <p:cNvSpPr/>
          <p:nvPr userDrawn="1"/>
        </p:nvSpPr>
        <p:spPr>
          <a:xfrm>
            <a:off x="0" y="0"/>
            <a:ext cx="365202" cy="830996"/>
          </a:xfrm>
          <a:prstGeom prst="rect">
            <a:avLst/>
          </a:prstGeom>
          <a:solidFill>
            <a:srgbClr val="008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6E54"/>
              </a:solidFill>
            </a:endParaRPr>
          </a:p>
        </p:txBody>
      </p:sp>
      <p:pic>
        <p:nvPicPr>
          <p:cNvPr id="12" name="Google Shape;99;p1">
            <a:extLst>
              <a:ext uri="{FF2B5EF4-FFF2-40B4-BE49-F238E27FC236}">
                <a16:creationId xmlns="" xmlns:a16="http://schemas.microsoft.com/office/drawing/2014/main" id="{C89C81E2-5AA1-4DC2-9862-37B2AA378531}"/>
              </a:ext>
            </a:extLst>
          </p:cNvPr>
          <p:cNvPicPr preferRelativeResize="0"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037" y="141749"/>
            <a:ext cx="2840166" cy="57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" name="Conector reto 12"/>
          <p:cNvCxnSpPr/>
          <p:nvPr userDrawn="1"/>
        </p:nvCxnSpPr>
        <p:spPr>
          <a:xfrm>
            <a:off x="3603121" y="6472341"/>
            <a:ext cx="4985759" cy="0"/>
          </a:xfrm>
          <a:prstGeom prst="line">
            <a:avLst/>
          </a:prstGeom>
          <a:ln w="12700" cap="rnd">
            <a:solidFill>
              <a:srgbClr val="008666">
                <a:alpha val="50000"/>
              </a:srgbClr>
            </a:solidFill>
            <a:miter lim="800000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spaço Reservado para Título 1"/>
          <p:cNvSpPr>
            <a:spLocks noGrp="1"/>
          </p:cNvSpPr>
          <p:nvPr>
            <p:ph type="title"/>
          </p:nvPr>
        </p:nvSpPr>
        <p:spPr>
          <a:xfrm>
            <a:off x="365202" y="1"/>
            <a:ext cx="10515600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15" name="Espaço Reservado para Texto 13"/>
          <p:cNvSpPr>
            <a:spLocks noGrp="1"/>
          </p:cNvSpPr>
          <p:nvPr>
            <p:ph type="body" sz="quarter" idx="13" hasCustomPrompt="1"/>
          </p:nvPr>
        </p:nvSpPr>
        <p:spPr>
          <a:xfrm>
            <a:off x="365125" y="438150"/>
            <a:ext cx="10515600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lang="pt-BR" sz="2000" b="0" i="0" u="none" strike="noStrike" cap="none" dirty="0">
                <a:solidFill>
                  <a:srgbClr val="006E54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/>
            <a:r>
              <a:rPr lang="pt-BR" dirty="0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3249542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397052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220964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397052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220964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10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/>
          <a:p>
            <a:fld id="{594ACB89-4662-4B0D-B4A6-6AB382733EB7}" type="datetimeFigureOut">
              <a:rPr lang="pt-BR" smtClean="0"/>
              <a:t>28/06/2024</a:t>
            </a:fld>
            <a:endParaRPr lang="pt-BR"/>
          </a:p>
        </p:txBody>
      </p:sp>
      <p:sp>
        <p:nvSpPr>
          <p:cNvPr id="11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/>
          <a:p>
            <a:r>
              <a:rPr lang="pt-BR" dirty="0"/>
              <a:t>Secretaria de Estado da Economia</a:t>
            </a:r>
          </a:p>
        </p:txBody>
      </p:sp>
      <p:sp>
        <p:nvSpPr>
          <p:cNvPr id="12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/>
          <a:p>
            <a:fld id="{FAACE0D2-E678-453C-8082-E08B461DE721}" type="slidenum">
              <a:rPr lang="pt-BR" smtClean="0"/>
              <a:t>‹nº›</a:t>
            </a:fld>
            <a:endParaRPr lang="pt-BR"/>
          </a:p>
        </p:txBody>
      </p:sp>
      <p:sp>
        <p:nvSpPr>
          <p:cNvPr id="13" name="Retângulo 12"/>
          <p:cNvSpPr/>
          <p:nvPr userDrawn="1"/>
        </p:nvSpPr>
        <p:spPr>
          <a:xfrm>
            <a:off x="0" y="0"/>
            <a:ext cx="365202" cy="830996"/>
          </a:xfrm>
          <a:prstGeom prst="rect">
            <a:avLst/>
          </a:prstGeom>
          <a:solidFill>
            <a:srgbClr val="008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6E54"/>
              </a:solidFill>
            </a:endParaRPr>
          </a:p>
        </p:txBody>
      </p:sp>
      <p:pic>
        <p:nvPicPr>
          <p:cNvPr id="14" name="Google Shape;99;p1">
            <a:extLst>
              <a:ext uri="{FF2B5EF4-FFF2-40B4-BE49-F238E27FC236}">
                <a16:creationId xmlns="" xmlns:a16="http://schemas.microsoft.com/office/drawing/2014/main" id="{C89C81E2-5AA1-4DC2-9862-37B2AA378531}"/>
              </a:ext>
            </a:extLst>
          </p:cNvPr>
          <p:cNvPicPr preferRelativeResize="0"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037" y="141749"/>
            <a:ext cx="2840166" cy="57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Conector reto 14"/>
          <p:cNvCxnSpPr/>
          <p:nvPr userDrawn="1"/>
        </p:nvCxnSpPr>
        <p:spPr>
          <a:xfrm>
            <a:off x="3603121" y="6472341"/>
            <a:ext cx="4985759" cy="0"/>
          </a:xfrm>
          <a:prstGeom prst="line">
            <a:avLst/>
          </a:prstGeom>
          <a:ln w="12700" cap="rnd">
            <a:solidFill>
              <a:srgbClr val="008666">
                <a:alpha val="50000"/>
              </a:srgbClr>
            </a:solidFill>
            <a:miter lim="800000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spaço Reservado para Título 1"/>
          <p:cNvSpPr>
            <a:spLocks noGrp="1"/>
          </p:cNvSpPr>
          <p:nvPr>
            <p:ph type="title"/>
          </p:nvPr>
        </p:nvSpPr>
        <p:spPr>
          <a:xfrm>
            <a:off x="365202" y="1"/>
            <a:ext cx="10515600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17" name="Espaço Reservado para Texto 13"/>
          <p:cNvSpPr>
            <a:spLocks noGrp="1"/>
          </p:cNvSpPr>
          <p:nvPr>
            <p:ph type="body" sz="quarter" idx="13" hasCustomPrompt="1"/>
          </p:nvPr>
        </p:nvSpPr>
        <p:spPr>
          <a:xfrm>
            <a:off x="365125" y="438150"/>
            <a:ext cx="10515600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lang="pt-BR" sz="2000" b="0" i="0" u="none" strike="noStrike" cap="none" dirty="0">
                <a:solidFill>
                  <a:srgbClr val="006E54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/>
            <a:r>
              <a:rPr lang="pt-BR" dirty="0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587862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/>
          <a:p>
            <a:fld id="{594ACB89-4662-4B0D-B4A6-6AB382733EB7}" type="datetimeFigureOut">
              <a:rPr lang="pt-BR" smtClean="0"/>
              <a:t>28/06/2024</a:t>
            </a:fld>
            <a:endParaRPr lang="pt-BR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/>
          <a:p>
            <a:r>
              <a:rPr lang="pt-BR" dirty="0"/>
              <a:t>Secretaria de Estado da Economia</a:t>
            </a:r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/>
          <a:p>
            <a:fld id="{FAACE0D2-E678-453C-8082-E08B461DE721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Retângulo 8"/>
          <p:cNvSpPr/>
          <p:nvPr userDrawn="1"/>
        </p:nvSpPr>
        <p:spPr>
          <a:xfrm>
            <a:off x="0" y="0"/>
            <a:ext cx="365202" cy="830996"/>
          </a:xfrm>
          <a:prstGeom prst="rect">
            <a:avLst/>
          </a:prstGeom>
          <a:solidFill>
            <a:srgbClr val="008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6E54"/>
              </a:solidFill>
            </a:endParaRPr>
          </a:p>
        </p:txBody>
      </p:sp>
      <p:pic>
        <p:nvPicPr>
          <p:cNvPr id="10" name="Google Shape;99;p1">
            <a:extLst>
              <a:ext uri="{FF2B5EF4-FFF2-40B4-BE49-F238E27FC236}">
                <a16:creationId xmlns="" xmlns:a16="http://schemas.microsoft.com/office/drawing/2014/main" id="{C89C81E2-5AA1-4DC2-9862-37B2AA378531}"/>
              </a:ext>
            </a:extLst>
          </p:cNvPr>
          <p:cNvPicPr preferRelativeResize="0"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037" y="141749"/>
            <a:ext cx="2840166" cy="57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" name="Conector reto 10"/>
          <p:cNvCxnSpPr/>
          <p:nvPr userDrawn="1"/>
        </p:nvCxnSpPr>
        <p:spPr>
          <a:xfrm>
            <a:off x="3603121" y="6472341"/>
            <a:ext cx="4985759" cy="0"/>
          </a:xfrm>
          <a:prstGeom prst="line">
            <a:avLst/>
          </a:prstGeom>
          <a:ln w="12700" cap="rnd">
            <a:solidFill>
              <a:srgbClr val="008666">
                <a:alpha val="50000"/>
              </a:srgbClr>
            </a:solidFill>
            <a:miter lim="800000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spaço Reservado para Título 1"/>
          <p:cNvSpPr>
            <a:spLocks noGrp="1"/>
          </p:cNvSpPr>
          <p:nvPr>
            <p:ph type="title"/>
          </p:nvPr>
        </p:nvSpPr>
        <p:spPr>
          <a:xfrm>
            <a:off x="365202" y="1"/>
            <a:ext cx="10515600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13" name="Espaço Reservado para Texto 13"/>
          <p:cNvSpPr>
            <a:spLocks noGrp="1"/>
          </p:cNvSpPr>
          <p:nvPr>
            <p:ph type="body" sz="quarter" idx="13" hasCustomPrompt="1"/>
          </p:nvPr>
        </p:nvSpPr>
        <p:spPr>
          <a:xfrm>
            <a:off x="365125" y="438150"/>
            <a:ext cx="10515600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lang="pt-BR" sz="2000" b="0" i="0" u="none" strike="noStrike" cap="none" dirty="0">
                <a:solidFill>
                  <a:srgbClr val="006E54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/>
            <a:r>
              <a:rPr lang="pt-BR" dirty="0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3367804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/>
          <a:p>
            <a:fld id="{594ACB89-4662-4B0D-B4A6-6AB382733EB7}" type="datetimeFigureOut">
              <a:rPr lang="pt-BR" smtClean="0"/>
              <a:t>28/06/2024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/>
          <a:p>
            <a:r>
              <a:rPr lang="pt-BR" dirty="0"/>
              <a:t>Secretaria de Estado da Economia</a:t>
            </a:r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/>
          <a:p>
            <a:fld id="{FAACE0D2-E678-453C-8082-E08B461DE721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Retângulo 7"/>
          <p:cNvSpPr/>
          <p:nvPr userDrawn="1"/>
        </p:nvSpPr>
        <p:spPr>
          <a:xfrm>
            <a:off x="0" y="0"/>
            <a:ext cx="365202" cy="830996"/>
          </a:xfrm>
          <a:prstGeom prst="rect">
            <a:avLst/>
          </a:prstGeom>
          <a:solidFill>
            <a:srgbClr val="008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6E54"/>
              </a:solidFill>
            </a:endParaRPr>
          </a:p>
        </p:txBody>
      </p:sp>
      <p:pic>
        <p:nvPicPr>
          <p:cNvPr id="9" name="Google Shape;99;p1">
            <a:extLst>
              <a:ext uri="{FF2B5EF4-FFF2-40B4-BE49-F238E27FC236}">
                <a16:creationId xmlns="" xmlns:a16="http://schemas.microsoft.com/office/drawing/2014/main" id="{C89C81E2-5AA1-4DC2-9862-37B2AA378531}"/>
              </a:ext>
            </a:extLst>
          </p:cNvPr>
          <p:cNvPicPr preferRelativeResize="0"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037" y="141749"/>
            <a:ext cx="2840166" cy="57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Espaço Reservado para Título 1"/>
          <p:cNvSpPr>
            <a:spLocks noGrp="1"/>
          </p:cNvSpPr>
          <p:nvPr>
            <p:ph type="title"/>
          </p:nvPr>
        </p:nvSpPr>
        <p:spPr>
          <a:xfrm>
            <a:off x="365202" y="1"/>
            <a:ext cx="10515600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11" name="Espaço Reservado para Texto 13"/>
          <p:cNvSpPr>
            <a:spLocks noGrp="1"/>
          </p:cNvSpPr>
          <p:nvPr>
            <p:ph type="body" sz="quarter" idx="13" hasCustomPrompt="1"/>
          </p:nvPr>
        </p:nvSpPr>
        <p:spPr>
          <a:xfrm>
            <a:off x="365125" y="438150"/>
            <a:ext cx="10515600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lang="pt-BR" sz="2000" b="0" i="0" u="none" strike="noStrike" cap="none" dirty="0">
                <a:solidFill>
                  <a:srgbClr val="006E54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/>
            <a:r>
              <a:rPr lang="pt-BR" dirty="0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620509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01282" y="457200"/>
            <a:ext cx="37707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8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/>
          <a:p>
            <a:fld id="{594ACB89-4662-4B0D-B4A6-6AB382733EB7}" type="datetimeFigureOut">
              <a:rPr lang="pt-BR" smtClean="0"/>
              <a:t>28/06/2024</a:t>
            </a:fld>
            <a:endParaRPr lang="pt-BR"/>
          </a:p>
        </p:txBody>
      </p:sp>
      <p:sp>
        <p:nvSpPr>
          <p:cNvPr id="9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/>
          <a:p>
            <a:r>
              <a:rPr lang="pt-BR" dirty="0"/>
              <a:t>Secretaria de Estado da Economia</a:t>
            </a:r>
          </a:p>
        </p:txBody>
      </p:sp>
      <p:sp>
        <p:nvSpPr>
          <p:cNvPr id="10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/>
          <a:p>
            <a:fld id="{FAACE0D2-E678-453C-8082-E08B461DE721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Retângulo 10"/>
          <p:cNvSpPr/>
          <p:nvPr userDrawn="1"/>
        </p:nvSpPr>
        <p:spPr>
          <a:xfrm>
            <a:off x="838200" y="457200"/>
            <a:ext cx="163082" cy="1600199"/>
          </a:xfrm>
          <a:prstGeom prst="rect">
            <a:avLst/>
          </a:prstGeom>
          <a:solidFill>
            <a:srgbClr val="008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6E54"/>
              </a:solidFill>
            </a:endParaRPr>
          </a:p>
        </p:txBody>
      </p:sp>
      <p:pic>
        <p:nvPicPr>
          <p:cNvPr id="12" name="Google Shape;99;p1">
            <a:extLst>
              <a:ext uri="{FF2B5EF4-FFF2-40B4-BE49-F238E27FC236}">
                <a16:creationId xmlns="" xmlns:a16="http://schemas.microsoft.com/office/drawing/2014/main" id="{C89C81E2-5AA1-4DC2-9862-37B2AA378531}"/>
              </a:ext>
            </a:extLst>
          </p:cNvPr>
          <p:cNvPicPr preferRelativeResize="0"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037" y="141749"/>
            <a:ext cx="2840166" cy="57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" name="Conector reto 12"/>
          <p:cNvCxnSpPr/>
          <p:nvPr userDrawn="1"/>
        </p:nvCxnSpPr>
        <p:spPr>
          <a:xfrm>
            <a:off x="3603121" y="6472341"/>
            <a:ext cx="4985759" cy="0"/>
          </a:xfrm>
          <a:prstGeom prst="line">
            <a:avLst/>
          </a:prstGeom>
          <a:ln w="12700" cap="rnd">
            <a:solidFill>
              <a:srgbClr val="008666">
                <a:alpha val="50000"/>
              </a:srgbClr>
            </a:solidFill>
            <a:miter lim="800000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705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01282" y="457200"/>
            <a:ext cx="37707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8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/>
          <a:p>
            <a:fld id="{594ACB89-4662-4B0D-B4A6-6AB382733EB7}" type="datetimeFigureOut">
              <a:rPr lang="pt-BR" smtClean="0"/>
              <a:t>28/06/2024</a:t>
            </a:fld>
            <a:endParaRPr lang="pt-BR"/>
          </a:p>
        </p:txBody>
      </p:sp>
      <p:sp>
        <p:nvSpPr>
          <p:cNvPr id="9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/>
          <a:p>
            <a:r>
              <a:rPr lang="pt-BR" dirty="0"/>
              <a:t>Secretaria de Estado da Economia</a:t>
            </a:r>
          </a:p>
        </p:txBody>
      </p:sp>
      <p:sp>
        <p:nvSpPr>
          <p:cNvPr id="10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/>
          <a:p>
            <a:fld id="{FAACE0D2-E678-453C-8082-E08B461DE721}" type="slidenum">
              <a:rPr lang="pt-BR" smtClean="0"/>
              <a:t>‹nº›</a:t>
            </a:fld>
            <a:endParaRPr lang="pt-BR"/>
          </a:p>
        </p:txBody>
      </p:sp>
      <p:pic>
        <p:nvPicPr>
          <p:cNvPr id="12" name="Google Shape;99;p1">
            <a:extLst>
              <a:ext uri="{FF2B5EF4-FFF2-40B4-BE49-F238E27FC236}">
                <a16:creationId xmlns="" xmlns:a16="http://schemas.microsoft.com/office/drawing/2014/main" id="{C89C81E2-5AA1-4DC2-9862-37B2AA378531}"/>
              </a:ext>
            </a:extLst>
          </p:cNvPr>
          <p:cNvPicPr preferRelativeResize="0"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037" y="141749"/>
            <a:ext cx="2840166" cy="57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tângulo 12"/>
          <p:cNvSpPr/>
          <p:nvPr userDrawn="1"/>
        </p:nvSpPr>
        <p:spPr>
          <a:xfrm>
            <a:off x="838200" y="457200"/>
            <a:ext cx="163082" cy="1600199"/>
          </a:xfrm>
          <a:prstGeom prst="rect">
            <a:avLst/>
          </a:prstGeom>
          <a:solidFill>
            <a:srgbClr val="008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6E54"/>
              </a:solidFill>
            </a:endParaRPr>
          </a:p>
        </p:txBody>
      </p:sp>
      <p:cxnSp>
        <p:nvCxnSpPr>
          <p:cNvPr id="14" name="Conector reto 13"/>
          <p:cNvCxnSpPr/>
          <p:nvPr userDrawn="1"/>
        </p:nvCxnSpPr>
        <p:spPr>
          <a:xfrm>
            <a:off x="3603121" y="6472341"/>
            <a:ext cx="4985759" cy="0"/>
          </a:xfrm>
          <a:prstGeom prst="line">
            <a:avLst/>
          </a:prstGeom>
          <a:ln w="12700" cap="rnd">
            <a:solidFill>
              <a:srgbClr val="008666">
                <a:alpha val="50000"/>
              </a:srgbClr>
            </a:solidFill>
            <a:miter lim="800000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8314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365202" y="1"/>
            <a:ext cx="10515600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253331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4738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4ACB89-4662-4B0D-B4A6-6AB382733EB7}" type="datetimeFigureOut">
              <a:rPr lang="pt-BR" smtClean="0"/>
              <a:t>28/06/2024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47382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 dirty="0"/>
              <a:t>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4738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ACE0D2-E678-453C-8082-E08B461DE721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Google Shape;99;p1">
            <a:extLst>
              <a:ext uri="{FF2B5EF4-FFF2-40B4-BE49-F238E27FC236}">
                <a16:creationId xmlns="" xmlns:a16="http://schemas.microsoft.com/office/drawing/2014/main" id="{C89C81E2-5AA1-4DC2-9862-37B2AA378531}"/>
              </a:ext>
            </a:extLst>
          </p:cNvPr>
          <p:cNvPicPr preferRelativeResize="0"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037" y="141749"/>
            <a:ext cx="2840166" cy="57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6" name="Conector reto 15"/>
          <p:cNvCxnSpPr/>
          <p:nvPr userDrawn="1"/>
        </p:nvCxnSpPr>
        <p:spPr>
          <a:xfrm>
            <a:off x="3603121" y="6472341"/>
            <a:ext cx="4985759" cy="0"/>
          </a:xfrm>
          <a:prstGeom prst="line">
            <a:avLst/>
          </a:prstGeom>
          <a:ln w="12700" cap="rnd">
            <a:solidFill>
              <a:srgbClr val="008666">
                <a:alpha val="70000"/>
              </a:srgbClr>
            </a:solidFill>
            <a:miter lim="800000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5710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marR="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buNone/>
        <a:defRPr lang="pt-BR" sz="2800" b="1" i="0" u="none" strike="noStrike" kern="1200" cap="none" dirty="0">
          <a:solidFill>
            <a:srgbClr val="005637"/>
          </a:solidFill>
          <a:latin typeface="Microsoft YaHei" panose="020B0503020204020204" pitchFamily="34" charset="-122"/>
          <a:ea typeface="Microsoft YaHei" panose="020B0503020204020204" pitchFamily="34" charset="-122"/>
          <a:cs typeface="Arial"/>
          <a:sym typeface="Arial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pt-BR" sz="2000" b="0" i="0" u="none" strike="noStrike" kern="1200" cap="none" dirty="0" smtClean="0">
          <a:solidFill>
            <a:srgbClr val="000000"/>
          </a:solidFill>
          <a:latin typeface="Arial"/>
          <a:ea typeface="+mn-ea"/>
          <a:cs typeface="Arial"/>
          <a:sym typeface="Arial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2000" b="0" i="0" u="none" strike="noStrike" kern="1200" cap="none" dirty="0" smtClean="0">
          <a:solidFill>
            <a:srgbClr val="000000"/>
          </a:solidFill>
          <a:latin typeface="Arial"/>
          <a:ea typeface="+mn-ea"/>
          <a:cs typeface="Arial"/>
          <a:sym typeface="Arial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2000" b="0" i="0" u="none" strike="noStrike" kern="1200" cap="none" dirty="0" smtClean="0">
          <a:solidFill>
            <a:srgbClr val="000000"/>
          </a:solidFill>
          <a:latin typeface="Arial"/>
          <a:ea typeface="+mn-ea"/>
          <a:cs typeface="Arial"/>
          <a:sym typeface="Arial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2000" b="0" i="0" u="none" strike="noStrike" kern="1200" cap="none" dirty="0" smtClean="0">
          <a:solidFill>
            <a:srgbClr val="000000"/>
          </a:solidFill>
          <a:latin typeface="Arial"/>
          <a:ea typeface="+mn-ea"/>
          <a:cs typeface="Arial"/>
          <a:sym typeface="Arial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2000" b="0" i="0" u="none" strike="noStrike" kern="1200" cap="none" dirty="0">
          <a:solidFill>
            <a:srgbClr val="000000"/>
          </a:solidFill>
          <a:latin typeface="Arial"/>
          <a:ea typeface="+mn-ea"/>
          <a:cs typeface="Arial"/>
          <a:sym typeface="Arial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.xml"/>
</Relationships>

</file>

<file path=ppt/slides/_rels/slide1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2.xml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314450" y="1122363"/>
            <a:ext cx="9772650" cy="2387600"/>
          </a:xfrm>
        </p:spPr>
        <p:txBody>
          <a:bodyPr/>
          <a:lstStyle/>
          <a:p>
            <a:r>
              <a:rPr/>
              <a:t>Acompanhamento Receitas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14450" y="3602038"/>
            <a:ext cx="9772650" cy="1655762"/>
          </a:xfrm>
        </p:spPr>
        <p:txBody>
          <a:bodyPr/>
          <a:lstStyle/>
          <a:p>
            <a:r>
              <a:rPr/>
              <a:t>Ultima atualização - 2024-07-01</a:t>
            </a:r>
          </a:p>
        </p:txBody>
      </p:sp>
    </p:spTree>
    <p:extLst>
      <p:ext uri="{BB962C8B-B14F-4D97-AF65-F5344CB8AC3E}">
        <p14:creationId xmlns:p14="http://schemas.microsoft.com/office/powerpoint/2010/main" val="87208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365202" y="1"/>
            <a:ext cx="10515600" cy="438149"/>
          </a:xfrm>
        </p:spPr>
        <p:txBody>
          <a:bodyPr/>
          <a:lstStyle/>
          <a:p>
            <a:r>
              <a:rPr/>
              <a:t>Trnsferências Correntes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365202" y="438150"/>
            <a:ext cx="8528632" cy="392113"/>
          </a:xfrm>
        </p:spPr>
        <p:txBody>
          <a:bodyPr/>
          <a:lstStyle/>
          <a:p>
            <a:r>
              <a:rPr/>
              <a:t>Cota-Parte do FPE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/>
          <a:p>
            <a:r>
              <a:rPr/>
              <a:t>01/07/2024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/>
          <a:p>
            <a:r>
              <a:rPr/>
              <a:t>Secretaria de Economia do Estado de Goiás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/>
          <a:p>
            <a:fld id="{FAACE0D2-E678-453C-8082-E08B461DE721}" type="slidenum">
              <a:rPr/>
              <a:t>10</a:t>
            </a:fld>
          </a:p>
        </p:txBody>
      </p:sp>
      <p:graphicFrame>
        <p:nvGraphicFramePr>
          <p:cNvPr id="7" name=""/>
          <p:cNvGraphicFramePr>
            <a:graphicFrameLocks noGrp="true"/>
          </p:cNvGraphicFramePr>
          <p:nvPr/>
        </p:nvGraphicFramePr>
        <p:xfrm rot="0">
          <a:off x="274320" y="1097280"/>
          <a:ext cx="3657600" cy="2743200"/>
        </p:xfrm>
        <a:graphic>
          <a:graphicData uri="http://schemas.openxmlformats.org/drawingml/2006/table">
            <a:tbl>
              <a:tblPr/>
              <a:tblGrid>
                <a:gridCol w="936000"/>
                <a:gridCol w="720000"/>
                <a:gridCol w="720000"/>
                <a:gridCol w="72000"/>
                <a:gridCol w="720000"/>
                <a:gridCol w="720000"/>
                <a:gridCol w="72000"/>
                <a:gridCol w="720000"/>
                <a:gridCol w="720000"/>
                <a:gridCol w="72000"/>
                <a:gridCol w="720000"/>
                <a:gridCol w="720000"/>
              </a:tblGrid>
              <a:tr h="228600">
                <a:tc rowSpan="2"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Arrecadação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(Ano)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(Ano)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Projeções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Projeções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(%) - Igual periodo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(%) - Igual periodo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</a:tr>
              <a:tr h="228600">
                <a:tc vMerge="true"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Arrecadação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janeiro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331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365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331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365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456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456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10,22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10,22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fevereiro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460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498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790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862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622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1.078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8,27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9,09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março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276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310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1.066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1.172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403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1.481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12,16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9,88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abril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318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325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1.384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1.497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446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1.927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2,12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8,10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maio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401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377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1.785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1.874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484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2.411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-5,75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4,99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junho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329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407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2.114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2.281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456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2.867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23,46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7,87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julho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246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2.360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382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3.249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agosto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282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2.642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428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3.677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setembro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247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2.889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377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4.054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outubro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216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3.105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399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4.452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novembro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352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3.457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497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4.949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dezembro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386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3.842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531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5.480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grpSp xmlns:pic="http://schemas.openxmlformats.org/drawingml/2006/picture">
        <p:nvGrpSpPr>
          <p:cNvPr id="8" name=""/>
          <p:cNvGrpSpPr/>
          <p:nvPr/>
        </p:nvGrpSpPr>
        <p:grpSpPr>
          <a:xfrm>
            <a:off x="7406640" y="1554480"/>
            <a:ext cx="4572000" cy="3657600"/>
            <a:chOff x="7406640" y="1554480"/>
            <a:chExt cx="4572000" cy="3657600"/>
          </a:xfrm>
        </p:grpSpPr>
        <p:sp>
          <p:nvSpPr>
            <p:cNvPr id="9" name="rc3"/>
            <p:cNvSpPr/>
            <p:nvPr/>
          </p:nvSpPr>
          <p:spPr>
            <a:xfrm>
              <a:off x="7406639" y="1554480"/>
              <a:ext cx="45720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rc4"/>
            <p:cNvSpPr/>
            <p:nvPr/>
          </p:nvSpPr>
          <p:spPr>
            <a:xfrm>
              <a:off x="7406639" y="1554480"/>
              <a:ext cx="45720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pl5"/>
            <p:cNvSpPr/>
            <p:nvPr/>
          </p:nvSpPr>
          <p:spPr>
            <a:xfrm>
              <a:off x="7863942" y="3895553"/>
              <a:ext cx="4045108" cy="0"/>
            </a:xfrm>
            <a:custGeom>
              <a:avLst/>
              <a:pathLst>
                <a:path w="4045108" h="0">
                  <a:moveTo>
                    <a:pt x="0" y="0"/>
                  </a:moveTo>
                  <a:lnTo>
                    <a:pt x="4045108" y="0"/>
                  </a:lnTo>
                  <a:lnTo>
                    <a:pt x="404510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6"/>
            <p:cNvSpPr/>
            <p:nvPr/>
          </p:nvSpPr>
          <p:spPr>
            <a:xfrm>
              <a:off x="7863942" y="3466516"/>
              <a:ext cx="4045108" cy="0"/>
            </a:xfrm>
            <a:custGeom>
              <a:avLst/>
              <a:pathLst>
                <a:path w="4045108" h="0">
                  <a:moveTo>
                    <a:pt x="0" y="0"/>
                  </a:moveTo>
                  <a:lnTo>
                    <a:pt x="4045108" y="0"/>
                  </a:lnTo>
                  <a:lnTo>
                    <a:pt x="404510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7"/>
            <p:cNvSpPr/>
            <p:nvPr/>
          </p:nvSpPr>
          <p:spPr>
            <a:xfrm>
              <a:off x="7863942" y="3037480"/>
              <a:ext cx="4045108" cy="0"/>
            </a:xfrm>
            <a:custGeom>
              <a:avLst/>
              <a:pathLst>
                <a:path w="4045108" h="0">
                  <a:moveTo>
                    <a:pt x="0" y="0"/>
                  </a:moveTo>
                  <a:lnTo>
                    <a:pt x="4045108" y="0"/>
                  </a:lnTo>
                  <a:lnTo>
                    <a:pt x="404510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8"/>
            <p:cNvSpPr/>
            <p:nvPr/>
          </p:nvSpPr>
          <p:spPr>
            <a:xfrm>
              <a:off x="7863942" y="2608443"/>
              <a:ext cx="4045108" cy="0"/>
            </a:xfrm>
            <a:custGeom>
              <a:avLst/>
              <a:pathLst>
                <a:path w="4045108" h="0">
                  <a:moveTo>
                    <a:pt x="0" y="0"/>
                  </a:moveTo>
                  <a:lnTo>
                    <a:pt x="4045108" y="0"/>
                  </a:lnTo>
                  <a:lnTo>
                    <a:pt x="404510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9"/>
            <p:cNvSpPr/>
            <p:nvPr/>
          </p:nvSpPr>
          <p:spPr>
            <a:xfrm>
              <a:off x="7863942" y="2179406"/>
              <a:ext cx="4045108" cy="0"/>
            </a:xfrm>
            <a:custGeom>
              <a:avLst/>
              <a:pathLst>
                <a:path w="4045108" h="0">
                  <a:moveTo>
                    <a:pt x="0" y="0"/>
                  </a:moveTo>
                  <a:lnTo>
                    <a:pt x="4045108" y="0"/>
                  </a:lnTo>
                  <a:lnTo>
                    <a:pt x="404510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0"/>
            <p:cNvSpPr/>
            <p:nvPr/>
          </p:nvSpPr>
          <p:spPr>
            <a:xfrm>
              <a:off x="8047811" y="2676071"/>
              <a:ext cx="3677370" cy="1506629"/>
            </a:xfrm>
            <a:custGeom>
              <a:avLst/>
              <a:pathLst>
                <a:path w="3677370" h="1506629">
                  <a:moveTo>
                    <a:pt x="0" y="1506629"/>
                  </a:moveTo>
                  <a:lnTo>
                    <a:pt x="340294" y="1309427"/>
                  </a:lnTo>
                  <a:lnTo>
                    <a:pt x="658633" y="1190959"/>
                  </a:lnTo>
                  <a:lnTo>
                    <a:pt x="998927" y="1054540"/>
                  </a:lnTo>
                  <a:lnTo>
                    <a:pt x="1328244" y="882697"/>
                  </a:lnTo>
                  <a:lnTo>
                    <a:pt x="1668538" y="741424"/>
                  </a:lnTo>
                  <a:lnTo>
                    <a:pt x="1997855" y="635956"/>
                  </a:lnTo>
                  <a:lnTo>
                    <a:pt x="2338149" y="514970"/>
                  </a:lnTo>
                  <a:lnTo>
                    <a:pt x="2678443" y="408975"/>
                  </a:lnTo>
                  <a:lnTo>
                    <a:pt x="3007760" y="316314"/>
                  </a:lnTo>
                  <a:lnTo>
                    <a:pt x="3348054" y="165427"/>
                  </a:lnTo>
                  <a:lnTo>
                    <a:pt x="3677370" y="0"/>
                  </a:lnTo>
                </a:path>
              </a:pathLst>
            </a:custGeom>
            <a:ln w="27101" cap="flat">
              <a:solidFill>
                <a:srgbClr val="1E5CD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1"/>
            <p:cNvSpPr/>
            <p:nvPr/>
          </p:nvSpPr>
          <p:spPr>
            <a:xfrm>
              <a:off x="8047811" y="3346131"/>
              <a:ext cx="1668538" cy="822062"/>
            </a:xfrm>
            <a:custGeom>
              <a:avLst/>
              <a:pathLst>
                <a:path w="1668538" h="822062">
                  <a:moveTo>
                    <a:pt x="0" y="822062"/>
                  </a:moveTo>
                  <a:lnTo>
                    <a:pt x="340294" y="608551"/>
                  </a:lnTo>
                  <a:lnTo>
                    <a:pt x="658633" y="475678"/>
                  </a:lnTo>
                  <a:lnTo>
                    <a:pt x="998927" y="336367"/>
                  </a:lnTo>
                  <a:lnTo>
                    <a:pt x="1328244" y="174410"/>
                  </a:lnTo>
                  <a:lnTo>
                    <a:pt x="1668538" y="0"/>
                  </a:lnTo>
                </a:path>
              </a:pathLst>
            </a:custGeom>
            <a:ln w="27101" cap="flat">
              <a:solidFill>
                <a:srgbClr val="940F0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2"/>
            <p:cNvSpPr/>
            <p:nvPr/>
          </p:nvSpPr>
          <p:spPr>
            <a:xfrm>
              <a:off x="8047811" y="1973513"/>
              <a:ext cx="3677370" cy="2155581"/>
            </a:xfrm>
            <a:custGeom>
              <a:avLst/>
              <a:pathLst>
                <a:path w="3677370" h="2155581">
                  <a:moveTo>
                    <a:pt x="0" y="2155581"/>
                  </a:moveTo>
                  <a:lnTo>
                    <a:pt x="340294" y="1888692"/>
                  </a:lnTo>
                  <a:lnTo>
                    <a:pt x="658633" y="1715774"/>
                  </a:lnTo>
                  <a:lnTo>
                    <a:pt x="998927" y="1524388"/>
                  </a:lnTo>
                  <a:lnTo>
                    <a:pt x="1328244" y="1316697"/>
                  </a:lnTo>
                  <a:lnTo>
                    <a:pt x="1668538" y="1120870"/>
                  </a:lnTo>
                  <a:lnTo>
                    <a:pt x="1997855" y="957140"/>
                  </a:lnTo>
                  <a:lnTo>
                    <a:pt x="2338149" y="773587"/>
                  </a:lnTo>
                  <a:lnTo>
                    <a:pt x="2678443" y="611904"/>
                  </a:lnTo>
                  <a:lnTo>
                    <a:pt x="3007760" y="440799"/>
                  </a:lnTo>
                  <a:lnTo>
                    <a:pt x="3348054" y="227679"/>
                  </a:lnTo>
                  <a:lnTo>
                    <a:pt x="3677370" y="0"/>
                  </a:lnTo>
                </a:path>
              </a:pathLst>
            </a:custGeom>
            <a:ln w="27101" cap="flat">
              <a:solidFill>
                <a:srgbClr val="DC2D2D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9" name="tx13"/>
            <p:cNvSpPr/>
            <p:nvPr/>
          </p:nvSpPr>
          <p:spPr>
            <a:xfrm>
              <a:off x="7652187" y="3851559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1K</a:t>
              </a:r>
            </a:p>
          </p:txBody>
        </p:sp>
        <p:sp>
          <p:nvSpPr>
            <p:cNvPr id="20" name="tx14"/>
            <p:cNvSpPr/>
            <p:nvPr/>
          </p:nvSpPr>
          <p:spPr>
            <a:xfrm>
              <a:off x="7652187" y="3422522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2K</a:t>
              </a:r>
            </a:p>
          </p:txBody>
        </p:sp>
        <p:sp>
          <p:nvSpPr>
            <p:cNvPr id="21" name="tx15"/>
            <p:cNvSpPr/>
            <p:nvPr/>
          </p:nvSpPr>
          <p:spPr>
            <a:xfrm>
              <a:off x="7652187" y="2991938"/>
              <a:ext cx="149125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3K</a:t>
              </a:r>
            </a:p>
          </p:txBody>
        </p:sp>
        <p:sp>
          <p:nvSpPr>
            <p:cNvPr id="22" name="tx16"/>
            <p:cNvSpPr/>
            <p:nvPr/>
          </p:nvSpPr>
          <p:spPr>
            <a:xfrm>
              <a:off x="7652187" y="2564807"/>
              <a:ext cx="149125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4K</a:t>
              </a:r>
            </a:p>
          </p:txBody>
        </p:sp>
        <p:sp>
          <p:nvSpPr>
            <p:cNvPr id="23" name="tx17"/>
            <p:cNvSpPr/>
            <p:nvPr/>
          </p:nvSpPr>
          <p:spPr>
            <a:xfrm>
              <a:off x="7652187" y="2134282"/>
              <a:ext cx="149125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5K</a:t>
              </a:r>
            </a:p>
          </p:txBody>
        </p:sp>
        <p:sp>
          <p:nvSpPr>
            <p:cNvPr id="24" name="pl18"/>
            <p:cNvSpPr/>
            <p:nvPr/>
          </p:nvSpPr>
          <p:spPr>
            <a:xfrm>
              <a:off x="7829148" y="38955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19"/>
            <p:cNvSpPr/>
            <p:nvPr/>
          </p:nvSpPr>
          <p:spPr>
            <a:xfrm>
              <a:off x="7829148" y="346651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0"/>
            <p:cNvSpPr/>
            <p:nvPr/>
          </p:nvSpPr>
          <p:spPr>
            <a:xfrm>
              <a:off x="7829148" y="303748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1"/>
            <p:cNvSpPr/>
            <p:nvPr/>
          </p:nvSpPr>
          <p:spPr>
            <a:xfrm>
              <a:off x="7829148" y="260844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2"/>
            <p:cNvSpPr/>
            <p:nvPr/>
          </p:nvSpPr>
          <p:spPr>
            <a:xfrm>
              <a:off x="7829148" y="217940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3"/>
            <p:cNvSpPr/>
            <p:nvPr/>
          </p:nvSpPr>
          <p:spPr>
            <a:xfrm>
              <a:off x="8388105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4"/>
            <p:cNvSpPr/>
            <p:nvPr/>
          </p:nvSpPr>
          <p:spPr>
            <a:xfrm>
              <a:off x="9046739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25"/>
            <p:cNvSpPr/>
            <p:nvPr/>
          </p:nvSpPr>
          <p:spPr>
            <a:xfrm>
              <a:off x="9716349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26"/>
            <p:cNvSpPr/>
            <p:nvPr/>
          </p:nvSpPr>
          <p:spPr>
            <a:xfrm>
              <a:off x="10385960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27"/>
            <p:cNvSpPr/>
            <p:nvPr/>
          </p:nvSpPr>
          <p:spPr>
            <a:xfrm>
              <a:off x="11055571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28"/>
            <p:cNvSpPr/>
            <p:nvPr/>
          </p:nvSpPr>
          <p:spPr>
            <a:xfrm>
              <a:off x="11725182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tx29"/>
            <p:cNvSpPr/>
            <p:nvPr/>
          </p:nvSpPr>
          <p:spPr>
            <a:xfrm>
              <a:off x="8306785" y="4352872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36" name="tx30"/>
            <p:cNvSpPr/>
            <p:nvPr/>
          </p:nvSpPr>
          <p:spPr>
            <a:xfrm>
              <a:off x="8958632" y="4354361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37" name="tx31"/>
            <p:cNvSpPr/>
            <p:nvPr/>
          </p:nvSpPr>
          <p:spPr>
            <a:xfrm>
              <a:off x="9635000" y="4330132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38" name="tx32"/>
            <p:cNvSpPr/>
            <p:nvPr/>
          </p:nvSpPr>
          <p:spPr>
            <a:xfrm>
              <a:off x="10284251" y="4352753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39" name="tx33"/>
            <p:cNvSpPr/>
            <p:nvPr/>
          </p:nvSpPr>
          <p:spPr>
            <a:xfrm>
              <a:off x="10970828" y="4356325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40" name="tx34"/>
            <p:cNvSpPr/>
            <p:nvPr/>
          </p:nvSpPr>
          <p:spPr>
            <a:xfrm>
              <a:off x="11626896" y="4354361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41" name="tx35"/>
            <p:cNvSpPr/>
            <p:nvPr/>
          </p:nvSpPr>
          <p:spPr>
            <a:xfrm>
              <a:off x="9844155" y="4612606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42" name="tx36"/>
            <p:cNvSpPr/>
            <p:nvPr/>
          </p:nvSpPr>
          <p:spPr>
            <a:xfrm rot="-5400000">
              <a:off x="6739008" y="3002502"/>
              <a:ext cx="1541412" cy="151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Reais (R$)</a:t>
              </a:r>
            </a:p>
          </p:txBody>
        </p:sp>
        <p:sp>
          <p:nvSpPr>
            <p:cNvPr id="43" name="rc37"/>
            <p:cNvSpPr/>
            <p:nvPr/>
          </p:nvSpPr>
          <p:spPr>
            <a:xfrm>
              <a:off x="7951778" y="4783856"/>
              <a:ext cx="3869436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38"/>
            <p:cNvSpPr/>
            <p:nvPr/>
          </p:nvSpPr>
          <p:spPr>
            <a:xfrm>
              <a:off x="8097283" y="485344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5" name="pl39"/>
            <p:cNvSpPr/>
            <p:nvPr/>
          </p:nvSpPr>
          <p:spPr>
            <a:xfrm>
              <a:off x="8119228" y="49631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1E5CD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0"/>
            <p:cNvSpPr/>
            <p:nvPr/>
          </p:nvSpPr>
          <p:spPr>
            <a:xfrm>
              <a:off x="8119228" y="49631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1E5CD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1"/>
            <p:cNvSpPr/>
            <p:nvPr/>
          </p:nvSpPr>
          <p:spPr>
            <a:xfrm>
              <a:off x="8119228" y="49631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1E5CD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2"/>
            <p:cNvSpPr/>
            <p:nvPr/>
          </p:nvSpPr>
          <p:spPr>
            <a:xfrm>
              <a:off x="9383624" y="485344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9" name="pl43"/>
            <p:cNvSpPr/>
            <p:nvPr/>
          </p:nvSpPr>
          <p:spPr>
            <a:xfrm>
              <a:off x="9405570" y="49631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940F0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4"/>
            <p:cNvSpPr/>
            <p:nvPr/>
          </p:nvSpPr>
          <p:spPr>
            <a:xfrm>
              <a:off x="9405570" y="49631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940F0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45"/>
            <p:cNvSpPr/>
            <p:nvPr/>
          </p:nvSpPr>
          <p:spPr>
            <a:xfrm>
              <a:off x="9405570" y="49631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940F0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rc46"/>
            <p:cNvSpPr/>
            <p:nvPr/>
          </p:nvSpPr>
          <p:spPr>
            <a:xfrm>
              <a:off x="10669966" y="485344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3" name="pl47"/>
            <p:cNvSpPr/>
            <p:nvPr/>
          </p:nvSpPr>
          <p:spPr>
            <a:xfrm>
              <a:off x="10691911" y="49631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DC2D2D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54" name="pl48"/>
            <p:cNvSpPr/>
            <p:nvPr/>
          </p:nvSpPr>
          <p:spPr>
            <a:xfrm>
              <a:off x="10691911" y="49631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DC2D2D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55" name="pl49"/>
            <p:cNvSpPr/>
            <p:nvPr/>
          </p:nvSpPr>
          <p:spPr>
            <a:xfrm>
              <a:off x="10691911" y="49631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DC2D2D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56" name="tx50"/>
            <p:cNvSpPr/>
            <p:nvPr/>
          </p:nvSpPr>
          <p:spPr>
            <a:xfrm>
              <a:off x="8392654" y="4917632"/>
              <a:ext cx="915054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2023</a:t>
              </a:r>
            </a:p>
          </p:txBody>
        </p:sp>
        <p:sp>
          <p:nvSpPr>
            <p:cNvPr id="57" name="tx51"/>
            <p:cNvSpPr/>
            <p:nvPr/>
          </p:nvSpPr>
          <p:spPr>
            <a:xfrm>
              <a:off x="9678995" y="4917692"/>
              <a:ext cx="915054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2024</a:t>
              </a:r>
            </a:p>
          </p:txBody>
        </p:sp>
        <p:sp>
          <p:nvSpPr>
            <p:cNvPr id="58" name="tx52"/>
            <p:cNvSpPr/>
            <p:nvPr/>
          </p:nvSpPr>
          <p:spPr>
            <a:xfrm>
              <a:off x="10965337" y="4893522"/>
              <a:ext cx="786288" cy="1132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Projeção 2024</a:t>
              </a:r>
            </a:p>
          </p:txBody>
        </p:sp>
        <p:sp>
          <p:nvSpPr>
            <p:cNvPr id="59" name="tx53"/>
            <p:cNvSpPr/>
            <p:nvPr/>
          </p:nvSpPr>
          <p:spPr>
            <a:xfrm>
              <a:off x="8931377" y="1619514"/>
              <a:ext cx="1910238" cy="135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COTA-PARTE DO FPE</a:t>
              </a: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365202" y="1"/>
            <a:ext cx="10515600" cy="438149"/>
          </a:xfrm>
        </p:spPr>
        <p:txBody>
          <a:bodyPr/>
          <a:lstStyle/>
          <a:p>
            <a:r>
              <a:rPr/>
              <a:t>Trnsferências Correntes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365202" y="438150"/>
            <a:ext cx="8528632" cy="392113"/>
          </a:xfrm>
        </p:spPr>
        <p:txBody>
          <a:bodyPr/>
          <a:lstStyle/>
          <a:p>
            <a:r>
              <a:rPr/>
              <a:t>Transferências do FUNDEB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/>
          <a:p>
            <a:r>
              <a:rPr/>
              <a:t>01/07/2024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/>
          <a:p>
            <a:r>
              <a:rPr/>
              <a:t>Secretaria de Economia do Estado de Goiás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/>
          <a:p>
            <a:fld id="{FAACE0D2-E678-453C-8082-E08B461DE721}" type="slidenum">
              <a:rPr/>
              <a:t>11</a:t>
            </a:fld>
          </a:p>
        </p:txBody>
      </p:sp>
      <p:graphicFrame>
        <p:nvGraphicFramePr>
          <p:cNvPr id="7" name=""/>
          <p:cNvGraphicFramePr>
            <a:graphicFrameLocks noGrp="true"/>
          </p:cNvGraphicFramePr>
          <p:nvPr/>
        </p:nvGraphicFramePr>
        <p:xfrm rot="0">
          <a:off x="274320" y="1097280"/>
          <a:ext cx="3657600" cy="2743200"/>
        </p:xfrm>
        <a:graphic>
          <a:graphicData uri="http://schemas.openxmlformats.org/drawingml/2006/table">
            <a:tbl>
              <a:tblPr/>
              <a:tblGrid>
                <a:gridCol w="936000"/>
                <a:gridCol w="720000"/>
                <a:gridCol w="720000"/>
                <a:gridCol w="72000"/>
                <a:gridCol w="720000"/>
                <a:gridCol w="720000"/>
                <a:gridCol w="72000"/>
                <a:gridCol w="720000"/>
                <a:gridCol w="720000"/>
                <a:gridCol w="72000"/>
                <a:gridCol w="720000"/>
                <a:gridCol w="720000"/>
              </a:tblGrid>
              <a:tr h="228600">
                <a:tc rowSpan="2"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Arrecadação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(Ano)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(Ano)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Projeções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Projeções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(%) - Igual periodo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(%) - Igual periodo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</a:tr>
              <a:tr h="228600">
                <a:tc vMerge="true"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Arrecadação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janeiro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255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299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255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299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17,15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17,15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fevereiro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288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325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543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317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317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12,86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14,88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março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255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262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799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887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294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611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2,72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10,99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abril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264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302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1.063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1.189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304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915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14,51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11,86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maio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277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307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1.340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1.495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328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1.243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10,59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11,60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junho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285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321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1.625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1.816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334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1.576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12,35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11,73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julho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253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1.878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329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1.905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agosto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294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2.172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338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2.243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setembro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291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2.463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334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2.577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outubro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354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2.817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359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2.936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novembro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315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3.132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343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3.279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dezembro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397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3.530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348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3.627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grpSp xmlns:pic="http://schemas.openxmlformats.org/drawingml/2006/picture">
        <p:nvGrpSpPr>
          <p:cNvPr id="8" name=""/>
          <p:cNvGrpSpPr/>
          <p:nvPr/>
        </p:nvGrpSpPr>
        <p:grpSpPr>
          <a:xfrm>
            <a:off x="7406640" y="1554480"/>
            <a:ext cx="4572000" cy="3657600"/>
            <a:chOff x="7406640" y="1554480"/>
            <a:chExt cx="4572000" cy="3657600"/>
          </a:xfrm>
        </p:grpSpPr>
        <p:sp>
          <p:nvSpPr>
            <p:cNvPr id="9" name="rc3"/>
            <p:cNvSpPr/>
            <p:nvPr/>
          </p:nvSpPr>
          <p:spPr>
            <a:xfrm>
              <a:off x="7406639" y="1554480"/>
              <a:ext cx="45720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rc4"/>
            <p:cNvSpPr/>
            <p:nvPr/>
          </p:nvSpPr>
          <p:spPr>
            <a:xfrm>
              <a:off x="7406639" y="1554480"/>
              <a:ext cx="45720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pl5"/>
            <p:cNvSpPr/>
            <p:nvPr/>
          </p:nvSpPr>
          <p:spPr>
            <a:xfrm>
              <a:off x="7863942" y="4182700"/>
              <a:ext cx="4045108" cy="0"/>
            </a:xfrm>
            <a:custGeom>
              <a:avLst/>
              <a:pathLst>
                <a:path w="4045108" h="0">
                  <a:moveTo>
                    <a:pt x="0" y="0"/>
                  </a:moveTo>
                  <a:lnTo>
                    <a:pt x="4045108" y="0"/>
                  </a:lnTo>
                  <a:lnTo>
                    <a:pt x="404510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6"/>
            <p:cNvSpPr/>
            <p:nvPr/>
          </p:nvSpPr>
          <p:spPr>
            <a:xfrm>
              <a:off x="7863942" y="3573562"/>
              <a:ext cx="4045108" cy="0"/>
            </a:xfrm>
            <a:custGeom>
              <a:avLst/>
              <a:pathLst>
                <a:path w="4045108" h="0">
                  <a:moveTo>
                    <a:pt x="0" y="0"/>
                  </a:moveTo>
                  <a:lnTo>
                    <a:pt x="4045108" y="0"/>
                  </a:lnTo>
                  <a:lnTo>
                    <a:pt x="404510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7"/>
            <p:cNvSpPr/>
            <p:nvPr/>
          </p:nvSpPr>
          <p:spPr>
            <a:xfrm>
              <a:off x="7863942" y="2964425"/>
              <a:ext cx="4045108" cy="0"/>
            </a:xfrm>
            <a:custGeom>
              <a:avLst/>
              <a:pathLst>
                <a:path w="4045108" h="0">
                  <a:moveTo>
                    <a:pt x="0" y="0"/>
                  </a:moveTo>
                  <a:lnTo>
                    <a:pt x="4045108" y="0"/>
                  </a:lnTo>
                  <a:lnTo>
                    <a:pt x="404510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8"/>
            <p:cNvSpPr/>
            <p:nvPr/>
          </p:nvSpPr>
          <p:spPr>
            <a:xfrm>
              <a:off x="7863942" y="2355287"/>
              <a:ext cx="4045108" cy="0"/>
            </a:xfrm>
            <a:custGeom>
              <a:avLst/>
              <a:pathLst>
                <a:path w="4045108" h="0">
                  <a:moveTo>
                    <a:pt x="0" y="0"/>
                  </a:moveTo>
                  <a:lnTo>
                    <a:pt x="4045108" y="0"/>
                  </a:lnTo>
                  <a:lnTo>
                    <a:pt x="404510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9"/>
            <p:cNvSpPr/>
            <p:nvPr/>
          </p:nvSpPr>
          <p:spPr>
            <a:xfrm>
              <a:off x="8047811" y="2032607"/>
              <a:ext cx="3677370" cy="1994690"/>
            </a:xfrm>
            <a:custGeom>
              <a:avLst/>
              <a:pathLst>
                <a:path w="3677370" h="1994690">
                  <a:moveTo>
                    <a:pt x="0" y="1994690"/>
                  </a:moveTo>
                  <a:lnTo>
                    <a:pt x="340294" y="1819186"/>
                  </a:lnTo>
                  <a:lnTo>
                    <a:pt x="658633" y="1663557"/>
                  </a:lnTo>
                  <a:lnTo>
                    <a:pt x="998927" y="1502881"/>
                  </a:lnTo>
                  <a:lnTo>
                    <a:pt x="1328244" y="1333947"/>
                  </a:lnTo>
                  <a:lnTo>
                    <a:pt x="1668538" y="1160055"/>
                  </a:lnTo>
                  <a:lnTo>
                    <a:pt x="1997855" y="1006081"/>
                  </a:lnTo>
                  <a:lnTo>
                    <a:pt x="2338149" y="827159"/>
                  </a:lnTo>
                  <a:lnTo>
                    <a:pt x="2678443" y="649972"/>
                  </a:lnTo>
                  <a:lnTo>
                    <a:pt x="3007760" y="434071"/>
                  </a:lnTo>
                  <a:lnTo>
                    <a:pt x="3348054" y="242014"/>
                  </a:lnTo>
                  <a:lnTo>
                    <a:pt x="3677370" y="0"/>
                  </a:lnTo>
                </a:path>
              </a:pathLst>
            </a:custGeom>
            <a:ln w="27101" cap="flat">
              <a:solidFill>
                <a:srgbClr val="1E5CD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0"/>
            <p:cNvSpPr/>
            <p:nvPr/>
          </p:nvSpPr>
          <p:spPr>
            <a:xfrm>
              <a:off x="8047811" y="3076511"/>
              <a:ext cx="1668538" cy="924128"/>
            </a:xfrm>
            <a:custGeom>
              <a:avLst/>
              <a:pathLst>
                <a:path w="1668538" h="924128">
                  <a:moveTo>
                    <a:pt x="0" y="924128"/>
                  </a:moveTo>
                  <a:lnTo>
                    <a:pt x="340294" y="726047"/>
                  </a:lnTo>
                  <a:lnTo>
                    <a:pt x="658633" y="566183"/>
                  </a:lnTo>
                  <a:lnTo>
                    <a:pt x="998927" y="382191"/>
                  </a:lnTo>
                  <a:lnTo>
                    <a:pt x="1328244" y="195359"/>
                  </a:lnTo>
                  <a:lnTo>
                    <a:pt x="1668538" y="0"/>
                  </a:lnTo>
                </a:path>
              </a:pathLst>
            </a:custGeom>
            <a:ln w="27101" cap="flat">
              <a:solidFill>
                <a:srgbClr val="940F0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1"/>
            <p:cNvSpPr/>
            <p:nvPr/>
          </p:nvSpPr>
          <p:spPr>
            <a:xfrm>
              <a:off x="8047811" y="1973513"/>
              <a:ext cx="3677370" cy="2209186"/>
            </a:xfrm>
            <a:custGeom>
              <a:avLst/>
              <a:pathLst>
                <a:path w="3677370" h="2209186">
                  <a:moveTo>
                    <a:pt x="0" y="2209186"/>
                  </a:moveTo>
                  <a:lnTo>
                    <a:pt x="340294" y="2016218"/>
                  </a:lnTo>
                  <a:lnTo>
                    <a:pt x="658633" y="1837040"/>
                  </a:lnTo>
                  <a:lnTo>
                    <a:pt x="998927" y="1651901"/>
                  </a:lnTo>
                  <a:lnTo>
                    <a:pt x="1328244" y="1452255"/>
                  </a:lnTo>
                  <a:lnTo>
                    <a:pt x="1668538" y="1248957"/>
                  </a:lnTo>
                  <a:lnTo>
                    <a:pt x="1997855" y="1048764"/>
                  </a:lnTo>
                  <a:lnTo>
                    <a:pt x="2338149" y="842697"/>
                  </a:lnTo>
                  <a:lnTo>
                    <a:pt x="2678443" y="639468"/>
                  </a:lnTo>
                  <a:lnTo>
                    <a:pt x="3007760" y="420720"/>
                  </a:lnTo>
                  <a:lnTo>
                    <a:pt x="3348054" y="211838"/>
                  </a:lnTo>
                  <a:lnTo>
                    <a:pt x="3677370" y="0"/>
                  </a:lnTo>
                </a:path>
              </a:pathLst>
            </a:custGeom>
            <a:ln w="27101" cap="flat">
              <a:solidFill>
                <a:srgbClr val="DC2D2D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8" name="tx12"/>
            <p:cNvSpPr/>
            <p:nvPr/>
          </p:nvSpPr>
          <p:spPr>
            <a:xfrm>
              <a:off x="7733506" y="4137218"/>
              <a:ext cx="67806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9" name="tx13"/>
            <p:cNvSpPr/>
            <p:nvPr/>
          </p:nvSpPr>
          <p:spPr>
            <a:xfrm>
              <a:off x="7652187" y="3529569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1K</a:t>
              </a:r>
            </a:p>
          </p:txBody>
        </p:sp>
        <p:sp>
          <p:nvSpPr>
            <p:cNvPr id="20" name="tx14"/>
            <p:cNvSpPr/>
            <p:nvPr/>
          </p:nvSpPr>
          <p:spPr>
            <a:xfrm>
              <a:off x="7652187" y="2920431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2K</a:t>
              </a:r>
            </a:p>
          </p:txBody>
        </p:sp>
        <p:sp>
          <p:nvSpPr>
            <p:cNvPr id="21" name="tx15"/>
            <p:cNvSpPr/>
            <p:nvPr/>
          </p:nvSpPr>
          <p:spPr>
            <a:xfrm>
              <a:off x="7652187" y="2309746"/>
              <a:ext cx="149125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3K</a:t>
              </a:r>
            </a:p>
          </p:txBody>
        </p:sp>
        <p:sp>
          <p:nvSpPr>
            <p:cNvPr id="22" name="pl16"/>
            <p:cNvSpPr/>
            <p:nvPr/>
          </p:nvSpPr>
          <p:spPr>
            <a:xfrm>
              <a:off x="7829148" y="418270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17"/>
            <p:cNvSpPr/>
            <p:nvPr/>
          </p:nvSpPr>
          <p:spPr>
            <a:xfrm>
              <a:off x="7829148" y="357356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18"/>
            <p:cNvSpPr/>
            <p:nvPr/>
          </p:nvSpPr>
          <p:spPr>
            <a:xfrm>
              <a:off x="7829148" y="296442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19"/>
            <p:cNvSpPr/>
            <p:nvPr/>
          </p:nvSpPr>
          <p:spPr>
            <a:xfrm>
              <a:off x="7829148" y="235528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0"/>
            <p:cNvSpPr/>
            <p:nvPr/>
          </p:nvSpPr>
          <p:spPr>
            <a:xfrm>
              <a:off x="8388105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1"/>
            <p:cNvSpPr/>
            <p:nvPr/>
          </p:nvSpPr>
          <p:spPr>
            <a:xfrm>
              <a:off x="9046739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2"/>
            <p:cNvSpPr/>
            <p:nvPr/>
          </p:nvSpPr>
          <p:spPr>
            <a:xfrm>
              <a:off x="9716349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3"/>
            <p:cNvSpPr/>
            <p:nvPr/>
          </p:nvSpPr>
          <p:spPr>
            <a:xfrm>
              <a:off x="10385960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4"/>
            <p:cNvSpPr/>
            <p:nvPr/>
          </p:nvSpPr>
          <p:spPr>
            <a:xfrm>
              <a:off x="11055571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25"/>
            <p:cNvSpPr/>
            <p:nvPr/>
          </p:nvSpPr>
          <p:spPr>
            <a:xfrm>
              <a:off x="11725182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tx26"/>
            <p:cNvSpPr/>
            <p:nvPr/>
          </p:nvSpPr>
          <p:spPr>
            <a:xfrm>
              <a:off x="8306785" y="4352872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33" name="tx27"/>
            <p:cNvSpPr/>
            <p:nvPr/>
          </p:nvSpPr>
          <p:spPr>
            <a:xfrm>
              <a:off x="8958632" y="4354361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34" name="tx28"/>
            <p:cNvSpPr/>
            <p:nvPr/>
          </p:nvSpPr>
          <p:spPr>
            <a:xfrm>
              <a:off x="9635000" y="4330132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35" name="tx29"/>
            <p:cNvSpPr/>
            <p:nvPr/>
          </p:nvSpPr>
          <p:spPr>
            <a:xfrm>
              <a:off x="10284251" y="4352753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36" name="tx30"/>
            <p:cNvSpPr/>
            <p:nvPr/>
          </p:nvSpPr>
          <p:spPr>
            <a:xfrm>
              <a:off x="10970828" y="4356325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37" name="tx31"/>
            <p:cNvSpPr/>
            <p:nvPr/>
          </p:nvSpPr>
          <p:spPr>
            <a:xfrm>
              <a:off x="11626896" y="4354361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38" name="tx32"/>
            <p:cNvSpPr/>
            <p:nvPr/>
          </p:nvSpPr>
          <p:spPr>
            <a:xfrm>
              <a:off x="9844155" y="4612606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39" name="tx33"/>
            <p:cNvSpPr/>
            <p:nvPr/>
          </p:nvSpPr>
          <p:spPr>
            <a:xfrm rot="-5400000">
              <a:off x="6739008" y="3002502"/>
              <a:ext cx="1541412" cy="151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Reais (R$)</a:t>
              </a:r>
            </a:p>
          </p:txBody>
        </p:sp>
        <p:sp>
          <p:nvSpPr>
            <p:cNvPr id="40" name="rc34"/>
            <p:cNvSpPr/>
            <p:nvPr/>
          </p:nvSpPr>
          <p:spPr>
            <a:xfrm>
              <a:off x="7951778" y="4783856"/>
              <a:ext cx="3869436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rc35"/>
            <p:cNvSpPr/>
            <p:nvPr/>
          </p:nvSpPr>
          <p:spPr>
            <a:xfrm>
              <a:off x="8097283" y="485344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2" name="pl36"/>
            <p:cNvSpPr/>
            <p:nvPr/>
          </p:nvSpPr>
          <p:spPr>
            <a:xfrm>
              <a:off x="8119228" y="49631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1E5CD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37"/>
            <p:cNvSpPr/>
            <p:nvPr/>
          </p:nvSpPr>
          <p:spPr>
            <a:xfrm>
              <a:off x="8119228" y="49631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1E5CD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38"/>
            <p:cNvSpPr/>
            <p:nvPr/>
          </p:nvSpPr>
          <p:spPr>
            <a:xfrm>
              <a:off x="8119228" y="49631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1E5CD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rc39"/>
            <p:cNvSpPr/>
            <p:nvPr/>
          </p:nvSpPr>
          <p:spPr>
            <a:xfrm>
              <a:off x="9383624" y="485344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6" name="pl40"/>
            <p:cNvSpPr/>
            <p:nvPr/>
          </p:nvSpPr>
          <p:spPr>
            <a:xfrm>
              <a:off x="9405570" y="49631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940F0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1"/>
            <p:cNvSpPr/>
            <p:nvPr/>
          </p:nvSpPr>
          <p:spPr>
            <a:xfrm>
              <a:off x="9405570" y="49631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940F0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2"/>
            <p:cNvSpPr/>
            <p:nvPr/>
          </p:nvSpPr>
          <p:spPr>
            <a:xfrm>
              <a:off x="9405570" y="49631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940F0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rc43"/>
            <p:cNvSpPr/>
            <p:nvPr/>
          </p:nvSpPr>
          <p:spPr>
            <a:xfrm>
              <a:off x="10669966" y="485344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0" name="pl44"/>
            <p:cNvSpPr/>
            <p:nvPr/>
          </p:nvSpPr>
          <p:spPr>
            <a:xfrm>
              <a:off x="10691911" y="49631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DC2D2D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51" name="pl45"/>
            <p:cNvSpPr/>
            <p:nvPr/>
          </p:nvSpPr>
          <p:spPr>
            <a:xfrm>
              <a:off x="10691911" y="49631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DC2D2D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52" name="pl46"/>
            <p:cNvSpPr/>
            <p:nvPr/>
          </p:nvSpPr>
          <p:spPr>
            <a:xfrm>
              <a:off x="10691911" y="49631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DC2D2D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53" name="tx47"/>
            <p:cNvSpPr/>
            <p:nvPr/>
          </p:nvSpPr>
          <p:spPr>
            <a:xfrm>
              <a:off x="8392654" y="4917632"/>
              <a:ext cx="915054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2023</a:t>
              </a:r>
            </a:p>
          </p:txBody>
        </p:sp>
        <p:sp>
          <p:nvSpPr>
            <p:cNvPr id="54" name="tx48"/>
            <p:cNvSpPr/>
            <p:nvPr/>
          </p:nvSpPr>
          <p:spPr>
            <a:xfrm>
              <a:off x="9678995" y="4917692"/>
              <a:ext cx="915054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2024</a:t>
              </a:r>
            </a:p>
          </p:txBody>
        </p:sp>
        <p:sp>
          <p:nvSpPr>
            <p:cNvPr id="55" name="tx49"/>
            <p:cNvSpPr/>
            <p:nvPr/>
          </p:nvSpPr>
          <p:spPr>
            <a:xfrm>
              <a:off x="10965337" y="4893522"/>
              <a:ext cx="786288" cy="1132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Projeção 2024</a:t>
              </a:r>
            </a:p>
          </p:txBody>
        </p:sp>
        <p:sp>
          <p:nvSpPr>
            <p:cNvPr id="56" name="tx50"/>
            <p:cNvSpPr/>
            <p:nvPr/>
          </p:nvSpPr>
          <p:spPr>
            <a:xfrm>
              <a:off x="8931422" y="1619514"/>
              <a:ext cx="1910149" cy="135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TRANSF. DO FUNDEB</a:t>
              </a: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365202" y="1"/>
            <a:ext cx="10515600" cy="438149"/>
          </a:xfrm>
        </p:spPr>
        <p:txBody>
          <a:bodyPr/>
          <a:lstStyle/>
          <a:p>
            <a:r>
              <a:rPr/>
              <a:t>RECEITA TOTAL LÍQUIDA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365202" y="438150"/>
            <a:ext cx="8528632" cy="392113"/>
          </a:xfrm>
        </p:spPr>
        <p:txBody>
          <a:bodyPr/>
          <a:lstStyle/>
          <a:p>
            <a:r>
              <a:rPr/>
              <a:t>Arrecadação total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/>
          <a:p>
            <a:r>
              <a:rPr/>
              <a:t>01/07/2024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/>
          <a:p>
            <a:r>
              <a:rPr/>
              <a:t>Secretaria de Economia do Estado de Goiás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/>
          <a:p>
            <a:fld id="{FAACE0D2-E678-453C-8082-E08B461DE721}" type="slidenum">
              <a:rPr/>
              <a:t>2</a:t>
            </a:fld>
          </a:p>
        </p:txBody>
      </p:sp>
      <p:graphicFrame>
        <p:nvGraphicFramePr>
          <p:cNvPr id="7" name=""/>
          <p:cNvGraphicFramePr>
            <a:graphicFrameLocks noGrp="true"/>
          </p:cNvGraphicFramePr>
          <p:nvPr/>
        </p:nvGraphicFramePr>
        <p:xfrm rot="0">
          <a:off x="457200" y="1188720"/>
          <a:ext cx="3657600" cy="2743200"/>
        </p:xfrm>
        <a:graphic>
          <a:graphicData uri="http://schemas.openxmlformats.org/drawingml/2006/table">
            <a:tbl>
              <a:tblPr/>
              <a:tblGrid>
                <a:gridCol w="1188000"/>
                <a:gridCol w="864000"/>
                <a:gridCol w="864000"/>
                <a:gridCol w="72000"/>
                <a:gridCol w="864000"/>
                <a:gridCol w="864000"/>
                <a:gridCol w="72000"/>
                <a:gridCol w="864000"/>
                <a:gridCol w="864000"/>
                <a:gridCol w="72000"/>
                <a:gridCol w="864000"/>
                <a:gridCol w="864000"/>
                <a:gridCol w="72000"/>
                <a:gridCol w="864000"/>
                <a:gridCol w="864000"/>
              </a:tblGrid>
              <a:tr h="228600">
                <a:tc rowSpan="2"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Arrecadação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(Ano)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(Ano)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Projeções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Projeções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(%) - Igual periodo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(%) - Igual periodo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em R$ Realizado e projeção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em R$ Realizado e projeção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</a:tr>
              <a:tr h="228600">
                <a:tc vMerge="true"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Arrecadação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janeiro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3.035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3.478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3.035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3.478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3.195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3.195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14,61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14,61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283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283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fevereiro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3.048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3.361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6.083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6.840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3.268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6.463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10,28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12,44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376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março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3.190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3.090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9.273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9.930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3.305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9.769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-3,14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7,08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-215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161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abril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3.365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3.515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12.638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13.445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3.404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13.173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4,48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6,39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111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272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maio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3.240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3.792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15.878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17.237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3.555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16.727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17,06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8,56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238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510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junho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3.140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3.440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19.017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20.678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3.518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20.245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9,57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8,73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-77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433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julho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3.248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22.265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20.679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3.444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23.689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-99,98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-7,13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-3.443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-3.010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agosto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3.218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25.483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3.641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27.330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setembro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3.336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28.819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3.449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30.780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outubro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3.799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32.618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3.494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34.274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novembro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3.920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36.537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3.581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37.854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dezembro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3.885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40.423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3.756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41.610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365202" y="1"/>
            <a:ext cx="10515600" cy="438149"/>
          </a:xfrm>
        </p:spPr>
        <p:txBody>
          <a:bodyPr/>
          <a:lstStyle/>
          <a:p>
            <a:r>
              <a:rPr/>
              <a:t>RECEITA TOTAL LÍQUIDA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365202" y="438150"/>
            <a:ext cx="8528632" cy="392113"/>
          </a:xfrm>
        </p:spPr>
        <p:txBody>
          <a:bodyPr/>
          <a:lstStyle/>
          <a:p>
            <a:r>
              <a:rPr/>
              <a:t>Arrecadação total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/>
          <a:p>
            <a:r>
              <a:rPr/>
              <a:t>01/07/2024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/>
          <a:p>
            <a:r>
              <a:rPr/>
              <a:t>Secretaria de Economia do Estado de Goiás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/>
          <a:p>
            <a:fld id="{FAACE0D2-E678-453C-8082-E08B461DE721}" type="slidenum">
              <a:rPr/>
              <a:t>3</a:t>
            </a:fld>
          </a:p>
        </p:txBody>
      </p:sp>
      <p:grpSp xmlns:pic="http://schemas.openxmlformats.org/drawingml/2006/picture">
        <p:nvGrpSpPr>
          <p:cNvPr id="7" name="8"/>
          <p:cNvGrpSpPr/>
          <p:nvPr/>
        </p:nvGrpSpPr>
        <p:grpSpPr>
          <a:xfrm>
            <a:off x="548640" y="1005840"/>
            <a:ext cx="10972800" cy="5394960"/>
            <a:chOff x="548640" y="1005840"/>
            <a:chExt cx="10972800" cy="5394960"/>
          </a:xfrm>
        </p:grpSpPr>
        <p:sp>
          <p:nvSpPr>
            <p:cNvPr id="8" name="rc3"/>
            <p:cNvSpPr/>
            <p:nvPr/>
          </p:nvSpPr>
          <p:spPr>
            <a:xfrm>
              <a:off x="548640" y="1005840"/>
              <a:ext cx="10972800" cy="539496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rc4"/>
            <p:cNvSpPr/>
            <p:nvPr/>
          </p:nvSpPr>
          <p:spPr>
            <a:xfrm>
              <a:off x="548640" y="1005840"/>
              <a:ext cx="5486400" cy="503632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pl5"/>
            <p:cNvSpPr/>
            <p:nvPr/>
          </p:nvSpPr>
          <p:spPr>
            <a:xfrm>
              <a:off x="1075204" y="4715542"/>
              <a:ext cx="4890246" cy="0"/>
            </a:xfrm>
            <a:custGeom>
              <a:avLst/>
              <a:pathLst>
                <a:path w="4890246" h="0">
                  <a:moveTo>
                    <a:pt x="0" y="0"/>
                  </a:moveTo>
                  <a:lnTo>
                    <a:pt x="4890246" y="0"/>
                  </a:lnTo>
                  <a:lnTo>
                    <a:pt x="489024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6"/>
            <p:cNvSpPr/>
            <p:nvPr/>
          </p:nvSpPr>
          <p:spPr>
            <a:xfrm>
              <a:off x="1075204" y="3701653"/>
              <a:ext cx="4890246" cy="0"/>
            </a:xfrm>
            <a:custGeom>
              <a:avLst/>
              <a:pathLst>
                <a:path w="4890246" h="0">
                  <a:moveTo>
                    <a:pt x="0" y="0"/>
                  </a:moveTo>
                  <a:lnTo>
                    <a:pt x="4890246" y="0"/>
                  </a:lnTo>
                  <a:lnTo>
                    <a:pt x="489024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7"/>
            <p:cNvSpPr/>
            <p:nvPr/>
          </p:nvSpPr>
          <p:spPr>
            <a:xfrm>
              <a:off x="1075204" y="2687764"/>
              <a:ext cx="4890246" cy="0"/>
            </a:xfrm>
            <a:custGeom>
              <a:avLst/>
              <a:pathLst>
                <a:path w="4890246" h="0">
                  <a:moveTo>
                    <a:pt x="0" y="0"/>
                  </a:moveTo>
                  <a:lnTo>
                    <a:pt x="4890246" y="0"/>
                  </a:lnTo>
                  <a:lnTo>
                    <a:pt x="489024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8"/>
            <p:cNvSpPr/>
            <p:nvPr/>
          </p:nvSpPr>
          <p:spPr>
            <a:xfrm>
              <a:off x="1075204" y="1673874"/>
              <a:ext cx="4890246" cy="0"/>
            </a:xfrm>
            <a:custGeom>
              <a:avLst/>
              <a:pathLst>
                <a:path w="4890246" h="0">
                  <a:moveTo>
                    <a:pt x="0" y="0"/>
                  </a:moveTo>
                  <a:lnTo>
                    <a:pt x="4890246" y="0"/>
                  </a:lnTo>
                  <a:lnTo>
                    <a:pt x="489024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9"/>
            <p:cNvSpPr/>
            <p:nvPr/>
          </p:nvSpPr>
          <p:spPr>
            <a:xfrm>
              <a:off x="1297488" y="1631019"/>
              <a:ext cx="4445678" cy="3790742"/>
            </a:xfrm>
            <a:custGeom>
              <a:avLst/>
              <a:pathLst>
                <a:path w="4445678" h="3790742">
                  <a:moveTo>
                    <a:pt x="0" y="3790742"/>
                  </a:moveTo>
                  <a:lnTo>
                    <a:pt x="411391" y="3481684"/>
                  </a:lnTo>
                  <a:lnTo>
                    <a:pt x="796240" y="3158209"/>
                  </a:lnTo>
                  <a:lnTo>
                    <a:pt x="1207632" y="2817082"/>
                  </a:lnTo>
                  <a:lnTo>
                    <a:pt x="1605752" y="2488607"/>
                  </a:lnTo>
                  <a:lnTo>
                    <a:pt x="2017143" y="2170265"/>
                  </a:lnTo>
                  <a:lnTo>
                    <a:pt x="2415264" y="1840979"/>
                  </a:lnTo>
                  <a:lnTo>
                    <a:pt x="2826655" y="1514693"/>
                  </a:lnTo>
                  <a:lnTo>
                    <a:pt x="3238046" y="1176458"/>
                  </a:lnTo>
                  <a:lnTo>
                    <a:pt x="3636166" y="791323"/>
                  </a:lnTo>
                  <a:lnTo>
                    <a:pt x="4047558" y="393925"/>
                  </a:lnTo>
                  <a:lnTo>
                    <a:pt x="4445678" y="0"/>
                  </a:lnTo>
                </a:path>
              </a:pathLst>
            </a:custGeom>
            <a:ln w="27101" cap="flat">
              <a:solidFill>
                <a:srgbClr val="1E5CD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0"/>
            <p:cNvSpPr/>
            <p:nvPr/>
          </p:nvSpPr>
          <p:spPr>
            <a:xfrm>
              <a:off x="1297488" y="3632858"/>
              <a:ext cx="2415264" cy="1743940"/>
            </a:xfrm>
            <a:custGeom>
              <a:avLst/>
              <a:pathLst>
                <a:path w="2415264" h="1743940">
                  <a:moveTo>
                    <a:pt x="0" y="1743940"/>
                  </a:moveTo>
                  <a:lnTo>
                    <a:pt x="411391" y="1403121"/>
                  </a:lnTo>
                  <a:lnTo>
                    <a:pt x="796240" y="1089807"/>
                  </a:lnTo>
                  <a:lnTo>
                    <a:pt x="1207632" y="733409"/>
                  </a:lnTo>
                  <a:lnTo>
                    <a:pt x="1605752" y="348898"/>
                  </a:lnTo>
                  <a:lnTo>
                    <a:pt x="2017143" y="80"/>
                  </a:lnTo>
                  <a:lnTo>
                    <a:pt x="2415264" y="0"/>
                  </a:lnTo>
                </a:path>
              </a:pathLst>
            </a:custGeom>
            <a:ln w="27101" cap="flat">
              <a:solidFill>
                <a:srgbClr val="940F0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1"/>
            <p:cNvSpPr/>
            <p:nvPr/>
          </p:nvSpPr>
          <p:spPr>
            <a:xfrm>
              <a:off x="1297488" y="1510601"/>
              <a:ext cx="4445678" cy="3894915"/>
            </a:xfrm>
            <a:custGeom>
              <a:avLst/>
              <a:pathLst>
                <a:path w="4445678" h="3894915">
                  <a:moveTo>
                    <a:pt x="0" y="3894915"/>
                  </a:moveTo>
                  <a:lnTo>
                    <a:pt x="411391" y="3563544"/>
                  </a:lnTo>
                  <a:lnTo>
                    <a:pt x="796240" y="3228407"/>
                  </a:lnTo>
                  <a:lnTo>
                    <a:pt x="1207632" y="2883243"/>
                  </a:lnTo>
                  <a:lnTo>
                    <a:pt x="1605752" y="2522852"/>
                  </a:lnTo>
                  <a:lnTo>
                    <a:pt x="2017143" y="2166199"/>
                  </a:lnTo>
                  <a:lnTo>
                    <a:pt x="2415264" y="1817037"/>
                  </a:lnTo>
                  <a:lnTo>
                    <a:pt x="2826655" y="1447835"/>
                  </a:lnTo>
                  <a:lnTo>
                    <a:pt x="3238046" y="1098126"/>
                  </a:lnTo>
                  <a:lnTo>
                    <a:pt x="3636166" y="743875"/>
                  </a:lnTo>
                  <a:lnTo>
                    <a:pt x="4047558" y="380807"/>
                  </a:lnTo>
                  <a:lnTo>
                    <a:pt x="4445678" y="0"/>
                  </a:lnTo>
                </a:path>
              </a:pathLst>
            </a:custGeom>
            <a:ln w="27101" cap="flat">
              <a:solidFill>
                <a:srgbClr val="DC2D2D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7" name="tx12"/>
            <p:cNvSpPr/>
            <p:nvPr/>
          </p:nvSpPr>
          <p:spPr>
            <a:xfrm>
              <a:off x="795642" y="4670060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10B</a:t>
              </a:r>
            </a:p>
          </p:txBody>
        </p:sp>
        <p:sp>
          <p:nvSpPr>
            <p:cNvPr id="18" name="tx13"/>
            <p:cNvSpPr/>
            <p:nvPr/>
          </p:nvSpPr>
          <p:spPr>
            <a:xfrm>
              <a:off x="795642" y="3656171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20B</a:t>
              </a:r>
            </a:p>
          </p:txBody>
        </p:sp>
        <p:sp>
          <p:nvSpPr>
            <p:cNvPr id="19" name="tx14"/>
            <p:cNvSpPr/>
            <p:nvPr/>
          </p:nvSpPr>
          <p:spPr>
            <a:xfrm>
              <a:off x="795642" y="2642222"/>
              <a:ext cx="216931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30B</a:t>
              </a:r>
            </a:p>
          </p:txBody>
        </p:sp>
        <p:sp>
          <p:nvSpPr>
            <p:cNvPr id="20" name="tx15"/>
            <p:cNvSpPr/>
            <p:nvPr/>
          </p:nvSpPr>
          <p:spPr>
            <a:xfrm>
              <a:off x="795642" y="1628392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40B</a:t>
              </a:r>
            </a:p>
          </p:txBody>
        </p:sp>
        <p:sp>
          <p:nvSpPr>
            <p:cNvPr id="21" name="pl16"/>
            <p:cNvSpPr/>
            <p:nvPr/>
          </p:nvSpPr>
          <p:spPr>
            <a:xfrm>
              <a:off x="1040410" y="471554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17"/>
            <p:cNvSpPr/>
            <p:nvPr/>
          </p:nvSpPr>
          <p:spPr>
            <a:xfrm>
              <a:off x="1040410" y="37016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18"/>
            <p:cNvSpPr/>
            <p:nvPr/>
          </p:nvSpPr>
          <p:spPr>
            <a:xfrm>
              <a:off x="1040410" y="268776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19"/>
            <p:cNvSpPr/>
            <p:nvPr/>
          </p:nvSpPr>
          <p:spPr>
            <a:xfrm>
              <a:off x="1040410" y="167387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0"/>
            <p:cNvSpPr/>
            <p:nvPr/>
          </p:nvSpPr>
          <p:spPr>
            <a:xfrm>
              <a:off x="1708879" y="561732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1"/>
            <p:cNvSpPr/>
            <p:nvPr/>
          </p:nvSpPr>
          <p:spPr>
            <a:xfrm>
              <a:off x="2505120" y="561732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2"/>
            <p:cNvSpPr/>
            <p:nvPr/>
          </p:nvSpPr>
          <p:spPr>
            <a:xfrm>
              <a:off x="3314632" y="561732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3"/>
            <p:cNvSpPr/>
            <p:nvPr/>
          </p:nvSpPr>
          <p:spPr>
            <a:xfrm>
              <a:off x="4124143" y="561732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4"/>
            <p:cNvSpPr/>
            <p:nvPr/>
          </p:nvSpPr>
          <p:spPr>
            <a:xfrm>
              <a:off x="4933655" y="561732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5"/>
            <p:cNvSpPr/>
            <p:nvPr/>
          </p:nvSpPr>
          <p:spPr>
            <a:xfrm>
              <a:off x="5743167" y="561732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tx26"/>
            <p:cNvSpPr/>
            <p:nvPr/>
          </p:nvSpPr>
          <p:spPr>
            <a:xfrm>
              <a:off x="1627559" y="5677033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32" name="tx27"/>
            <p:cNvSpPr/>
            <p:nvPr/>
          </p:nvSpPr>
          <p:spPr>
            <a:xfrm>
              <a:off x="2417014" y="5678521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33" name="tx28"/>
            <p:cNvSpPr/>
            <p:nvPr/>
          </p:nvSpPr>
          <p:spPr>
            <a:xfrm>
              <a:off x="3233282" y="5654292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34" name="tx29"/>
            <p:cNvSpPr/>
            <p:nvPr/>
          </p:nvSpPr>
          <p:spPr>
            <a:xfrm>
              <a:off x="4022434" y="5676914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35" name="tx30"/>
            <p:cNvSpPr/>
            <p:nvPr/>
          </p:nvSpPr>
          <p:spPr>
            <a:xfrm>
              <a:off x="4848912" y="5680486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36" name="tx31"/>
            <p:cNvSpPr/>
            <p:nvPr/>
          </p:nvSpPr>
          <p:spPr>
            <a:xfrm>
              <a:off x="5644880" y="5678521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37" name="tx32"/>
            <p:cNvSpPr/>
            <p:nvPr/>
          </p:nvSpPr>
          <p:spPr>
            <a:xfrm>
              <a:off x="3477986" y="5939048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38" name="tx33"/>
            <p:cNvSpPr/>
            <p:nvPr/>
          </p:nvSpPr>
          <p:spPr>
            <a:xfrm rot="-5400000">
              <a:off x="-118991" y="3390577"/>
              <a:ext cx="1541412" cy="151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Reais (R$)</a:t>
              </a:r>
            </a:p>
          </p:txBody>
        </p:sp>
        <p:sp>
          <p:nvSpPr>
            <p:cNvPr id="39" name="tx34"/>
            <p:cNvSpPr/>
            <p:nvPr/>
          </p:nvSpPr>
          <p:spPr>
            <a:xfrm>
              <a:off x="2748043" y="1070964"/>
              <a:ext cx="1544568" cy="1353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RLT ACUMULADA</a:t>
              </a:r>
            </a:p>
          </p:txBody>
        </p:sp>
        <p:sp>
          <p:nvSpPr>
            <p:cNvPr id="40" name="rc35"/>
            <p:cNvSpPr/>
            <p:nvPr/>
          </p:nvSpPr>
          <p:spPr>
            <a:xfrm>
              <a:off x="6035040" y="1005840"/>
              <a:ext cx="5486400" cy="503632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pl36"/>
            <p:cNvSpPr/>
            <p:nvPr/>
          </p:nvSpPr>
          <p:spPr>
            <a:xfrm>
              <a:off x="6493798" y="5422559"/>
              <a:ext cx="4958052" cy="0"/>
            </a:xfrm>
            <a:custGeom>
              <a:avLst/>
              <a:pathLst>
                <a:path w="4958052" h="0">
                  <a:moveTo>
                    <a:pt x="0" y="0"/>
                  </a:moveTo>
                  <a:lnTo>
                    <a:pt x="4958052" y="0"/>
                  </a:lnTo>
                  <a:lnTo>
                    <a:pt x="4958052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37"/>
            <p:cNvSpPr/>
            <p:nvPr/>
          </p:nvSpPr>
          <p:spPr>
            <a:xfrm>
              <a:off x="6493798" y="4424492"/>
              <a:ext cx="4958052" cy="0"/>
            </a:xfrm>
            <a:custGeom>
              <a:avLst/>
              <a:pathLst>
                <a:path w="4958052" h="0">
                  <a:moveTo>
                    <a:pt x="0" y="0"/>
                  </a:moveTo>
                  <a:lnTo>
                    <a:pt x="4958052" y="0"/>
                  </a:lnTo>
                  <a:lnTo>
                    <a:pt x="4958052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38"/>
            <p:cNvSpPr/>
            <p:nvPr/>
          </p:nvSpPr>
          <p:spPr>
            <a:xfrm>
              <a:off x="6493798" y="3426425"/>
              <a:ext cx="4958052" cy="0"/>
            </a:xfrm>
            <a:custGeom>
              <a:avLst/>
              <a:pathLst>
                <a:path w="4958052" h="0">
                  <a:moveTo>
                    <a:pt x="0" y="0"/>
                  </a:moveTo>
                  <a:lnTo>
                    <a:pt x="4958052" y="0"/>
                  </a:lnTo>
                  <a:lnTo>
                    <a:pt x="4958052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39"/>
            <p:cNvSpPr/>
            <p:nvPr/>
          </p:nvSpPr>
          <p:spPr>
            <a:xfrm>
              <a:off x="6493798" y="2428359"/>
              <a:ext cx="4958052" cy="0"/>
            </a:xfrm>
            <a:custGeom>
              <a:avLst/>
              <a:pathLst>
                <a:path w="4958052" h="0">
                  <a:moveTo>
                    <a:pt x="0" y="0"/>
                  </a:moveTo>
                  <a:lnTo>
                    <a:pt x="4958052" y="0"/>
                  </a:lnTo>
                  <a:lnTo>
                    <a:pt x="4958052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0"/>
            <p:cNvSpPr/>
            <p:nvPr/>
          </p:nvSpPr>
          <p:spPr>
            <a:xfrm>
              <a:off x="6493798" y="1430292"/>
              <a:ext cx="4958052" cy="0"/>
            </a:xfrm>
            <a:custGeom>
              <a:avLst/>
              <a:pathLst>
                <a:path w="4958052" h="0">
                  <a:moveTo>
                    <a:pt x="0" y="0"/>
                  </a:moveTo>
                  <a:lnTo>
                    <a:pt x="4958052" y="0"/>
                  </a:lnTo>
                  <a:lnTo>
                    <a:pt x="4958052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1"/>
            <p:cNvSpPr/>
            <p:nvPr/>
          </p:nvSpPr>
          <p:spPr>
            <a:xfrm>
              <a:off x="6719164" y="1510601"/>
              <a:ext cx="4507320" cy="883275"/>
            </a:xfrm>
            <a:custGeom>
              <a:avLst/>
              <a:pathLst>
                <a:path w="4507320" h="883275">
                  <a:moveTo>
                    <a:pt x="0" y="883275"/>
                  </a:moveTo>
                  <a:lnTo>
                    <a:pt x="417095" y="869611"/>
                  </a:lnTo>
                  <a:lnTo>
                    <a:pt x="807281" y="727688"/>
                  </a:lnTo>
                  <a:lnTo>
                    <a:pt x="1224376" y="553923"/>
                  </a:lnTo>
                  <a:lnTo>
                    <a:pt x="1628017" y="678463"/>
                  </a:lnTo>
                  <a:lnTo>
                    <a:pt x="2045112" y="778221"/>
                  </a:lnTo>
                  <a:lnTo>
                    <a:pt x="2448753" y="670486"/>
                  </a:lnTo>
                  <a:lnTo>
                    <a:pt x="2865848" y="700012"/>
                  </a:lnTo>
                  <a:lnTo>
                    <a:pt x="3282943" y="582392"/>
                  </a:lnTo>
                  <a:lnTo>
                    <a:pt x="3686584" y="120710"/>
                  </a:lnTo>
                  <a:lnTo>
                    <a:pt x="4103679" y="0"/>
                  </a:lnTo>
                  <a:lnTo>
                    <a:pt x="4507320" y="34177"/>
                  </a:lnTo>
                </a:path>
              </a:pathLst>
            </a:custGeom>
            <a:ln w="27101" cap="flat">
              <a:solidFill>
                <a:srgbClr val="1E5CD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2"/>
            <p:cNvSpPr/>
            <p:nvPr/>
          </p:nvSpPr>
          <p:spPr>
            <a:xfrm>
              <a:off x="6719164" y="1637456"/>
              <a:ext cx="2448753" cy="3784305"/>
            </a:xfrm>
            <a:custGeom>
              <a:avLst/>
              <a:pathLst>
                <a:path w="2448753" h="3784305">
                  <a:moveTo>
                    <a:pt x="0" y="313801"/>
                  </a:moveTo>
                  <a:lnTo>
                    <a:pt x="417095" y="430103"/>
                  </a:lnTo>
                  <a:lnTo>
                    <a:pt x="807281" y="700855"/>
                  </a:lnTo>
                  <a:lnTo>
                    <a:pt x="1224376" y="276746"/>
                  </a:lnTo>
                  <a:lnTo>
                    <a:pt x="1628017" y="0"/>
                  </a:lnTo>
                  <a:lnTo>
                    <a:pt x="2045112" y="351359"/>
                  </a:lnTo>
                  <a:lnTo>
                    <a:pt x="2448753" y="3784305"/>
                  </a:lnTo>
                </a:path>
              </a:pathLst>
            </a:custGeom>
            <a:ln w="27101" cap="flat">
              <a:solidFill>
                <a:srgbClr val="940F0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3"/>
            <p:cNvSpPr/>
            <p:nvPr/>
          </p:nvSpPr>
          <p:spPr>
            <a:xfrm>
              <a:off x="6719164" y="1673912"/>
              <a:ext cx="4507320" cy="560048"/>
            </a:xfrm>
            <a:custGeom>
              <a:avLst/>
              <a:pathLst>
                <a:path w="4507320" h="560048">
                  <a:moveTo>
                    <a:pt x="0" y="560048"/>
                  </a:moveTo>
                  <a:lnTo>
                    <a:pt x="417095" y="486649"/>
                  </a:lnTo>
                  <a:lnTo>
                    <a:pt x="807281" y="449575"/>
                  </a:lnTo>
                  <a:lnTo>
                    <a:pt x="1224376" y="350869"/>
                  </a:lnTo>
                  <a:lnTo>
                    <a:pt x="1628017" y="200980"/>
                  </a:lnTo>
                  <a:lnTo>
                    <a:pt x="2045112" y="237780"/>
                  </a:lnTo>
                  <a:lnTo>
                    <a:pt x="2448753" y="311512"/>
                  </a:lnTo>
                  <a:lnTo>
                    <a:pt x="2865848" y="114248"/>
                  </a:lnTo>
                  <a:lnTo>
                    <a:pt x="3282943" y="306126"/>
                  </a:lnTo>
                  <a:lnTo>
                    <a:pt x="3686584" y="261419"/>
                  </a:lnTo>
                  <a:lnTo>
                    <a:pt x="4103679" y="174629"/>
                  </a:lnTo>
                  <a:lnTo>
                    <a:pt x="4507320" y="0"/>
                  </a:lnTo>
                </a:path>
              </a:pathLst>
            </a:custGeom>
            <a:ln w="27101" cap="flat">
              <a:solidFill>
                <a:srgbClr val="DC2D2D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49" name="tx44"/>
            <p:cNvSpPr/>
            <p:nvPr/>
          </p:nvSpPr>
          <p:spPr>
            <a:xfrm>
              <a:off x="6363362" y="5377077"/>
              <a:ext cx="67806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50" name="tx45"/>
            <p:cNvSpPr/>
            <p:nvPr/>
          </p:nvSpPr>
          <p:spPr>
            <a:xfrm>
              <a:off x="6282042" y="4380498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1K</a:t>
              </a:r>
            </a:p>
          </p:txBody>
        </p:sp>
        <p:sp>
          <p:nvSpPr>
            <p:cNvPr id="51" name="tx46"/>
            <p:cNvSpPr/>
            <p:nvPr/>
          </p:nvSpPr>
          <p:spPr>
            <a:xfrm>
              <a:off x="6282042" y="3382432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2K</a:t>
              </a:r>
            </a:p>
          </p:txBody>
        </p:sp>
        <p:sp>
          <p:nvSpPr>
            <p:cNvPr id="52" name="tx47"/>
            <p:cNvSpPr/>
            <p:nvPr/>
          </p:nvSpPr>
          <p:spPr>
            <a:xfrm>
              <a:off x="6282042" y="2382817"/>
              <a:ext cx="149125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3K</a:t>
              </a:r>
            </a:p>
          </p:txBody>
        </p:sp>
        <p:sp>
          <p:nvSpPr>
            <p:cNvPr id="53" name="tx48"/>
            <p:cNvSpPr/>
            <p:nvPr/>
          </p:nvSpPr>
          <p:spPr>
            <a:xfrm>
              <a:off x="6282042" y="1386656"/>
              <a:ext cx="149125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4K</a:t>
              </a:r>
            </a:p>
          </p:txBody>
        </p:sp>
        <p:sp>
          <p:nvSpPr>
            <p:cNvPr id="54" name="pl49"/>
            <p:cNvSpPr/>
            <p:nvPr/>
          </p:nvSpPr>
          <p:spPr>
            <a:xfrm>
              <a:off x="6459003" y="542255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0"/>
            <p:cNvSpPr/>
            <p:nvPr/>
          </p:nvSpPr>
          <p:spPr>
            <a:xfrm>
              <a:off x="6459003" y="442449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1"/>
            <p:cNvSpPr/>
            <p:nvPr/>
          </p:nvSpPr>
          <p:spPr>
            <a:xfrm>
              <a:off x="6459003" y="342642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2"/>
            <p:cNvSpPr/>
            <p:nvPr/>
          </p:nvSpPr>
          <p:spPr>
            <a:xfrm>
              <a:off x="6459003" y="242835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3"/>
            <p:cNvSpPr/>
            <p:nvPr/>
          </p:nvSpPr>
          <p:spPr>
            <a:xfrm>
              <a:off x="6459003" y="143029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4"/>
            <p:cNvSpPr/>
            <p:nvPr/>
          </p:nvSpPr>
          <p:spPr>
            <a:xfrm>
              <a:off x="7136259" y="561732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5"/>
            <p:cNvSpPr/>
            <p:nvPr/>
          </p:nvSpPr>
          <p:spPr>
            <a:xfrm>
              <a:off x="7943541" y="561732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56"/>
            <p:cNvSpPr/>
            <p:nvPr/>
          </p:nvSpPr>
          <p:spPr>
            <a:xfrm>
              <a:off x="8764277" y="561732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57"/>
            <p:cNvSpPr/>
            <p:nvPr/>
          </p:nvSpPr>
          <p:spPr>
            <a:xfrm>
              <a:off x="9585013" y="561732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58"/>
            <p:cNvSpPr/>
            <p:nvPr/>
          </p:nvSpPr>
          <p:spPr>
            <a:xfrm>
              <a:off x="10405748" y="561732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59"/>
            <p:cNvSpPr/>
            <p:nvPr/>
          </p:nvSpPr>
          <p:spPr>
            <a:xfrm>
              <a:off x="11226484" y="561732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tx60"/>
            <p:cNvSpPr/>
            <p:nvPr/>
          </p:nvSpPr>
          <p:spPr>
            <a:xfrm>
              <a:off x="7054940" y="5677033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66" name="tx61"/>
            <p:cNvSpPr/>
            <p:nvPr/>
          </p:nvSpPr>
          <p:spPr>
            <a:xfrm>
              <a:off x="7855434" y="5678521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67" name="tx62"/>
            <p:cNvSpPr/>
            <p:nvPr/>
          </p:nvSpPr>
          <p:spPr>
            <a:xfrm>
              <a:off x="8682927" y="5654292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68" name="tx63"/>
            <p:cNvSpPr/>
            <p:nvPr/>
          </p:nvSpPr>
          <p:spPr>
            <a:xfrm>
              <a:off x="9483303" y="5676914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69" name="tx64"/>
            <p:cNvSpPr/>
            <p:nvPr/>
          </p:nvSpPr>
          <p:spPr>
            <a:xfrm>
              <a:off x="10321006" y="5680486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70" name="tx65"/>
            <p:cNvSpPr/>
            <p:nvPr/>
          </p:nvSpPr>
          <p:spPr>
            <a:xfrm>
              <a:off x="11128198" y="5678521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71" name="tx66"/>
            <p:cNvSpPr/>
            <p:nvPr/>
          </p:nvSpPr>
          <p:spPr>
            <a:xfrm>
              <a:off x="8930483" y="5939048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72" name="tx67"/>
            <p:cNvSpPr/>
            <p:nvPr/>
          </p:nvSpPr>
          <p:spPr>
            <a:xfrm rot="-5400000">
              <a:off x="5367408" y="3390577"/>
              <a:ext cx="1541412" cy="151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Reais (R$)</a:t>
              </a:r>
            </a:p>
          </p:txBody>
        </p:sp>
        <p:sp>
          <p:nvSpPr>
            <p:cNvPr id="73" name="tx68"/>
            <p:cNvSpPr/>
            <p:nvPr/>
          </p:nvSpPr>
          <p:spPr>
            <a:xfrm>
              <a:off x="8398645" y="1070964"/>
              <a:ext cx="1148357" cy="1353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RLT MENSAL</a:t>
              </a:r>
            </a:p>
          </p:txBody>
        </p:sp>
        <p:sp>
          <p:nvSpPr>
            <p:cNvPr id="74" name="rc69"/>
            <p:cNvSpPr/>
            <p:nvPr/>
          </p:nvSpPr>
          <p:spPr>
            <a:xfrm>
              <a:off x="4047335" y="6042165"/>
              <a:ext cx="3975409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0"/>
            <p:cNvSpPr/>
            <p:nvPr/>
          </p:nvSpPr>
          <p:spPr>
            <a:xfrm>
              <a:off x="4192839" y="6111754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76" name="pl71"/>
            <p:cNvSpPr/>
            <p:nvPr/>
          </p:nvSpPr>
          <p:spPr>
            <a:xfrm>
              <a:off x="4214784" y="6221482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1E5CD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2"/>
            <p:cNvSpPr/>
            <p:nvPr/>
          </p:nvSpPr>
          <p:spPr>
            <a:xfrm>
              <a:off x="4214784" y="6221482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1E5CD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3"/>
            <p:cNvSpPr/>
            <p:nvPr/>
          </p:nvSpPr>
          <p:spPr>
            <a:xfrm>
              <a:off x="4214784" y="6221482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1E5CD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rc74"/>
            <p:cNvSpPr/>
            <p:nvPr/>
          </p:nvSpPr>
          <p:spPr>
            <a:xfrm>
              <a:off x="5515864" y="6111754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80" name="pl75"/>
            <p:cNvSpPr/>
            <p:nvPr/>
          </p:nvSpPr>
          <p:spPr>
            <a:xfrm>
              <a:off x="5537809" y="6221482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940F0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76"/>
            <p:cNvSpPr/>
            <p:nvPr/>
          </p:nvSpPr>
          <p:spPr>
            <a:xfrm>
              <a:off x="5537809" y="6221482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940F0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77"/>
            <p:cNvSpPr/>
            <p:nvPr/>
          </p:nvSpPr>
          <p:spPr>
            <a:xfrm>
              <a:off x="5537809" y="6221482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940F0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rc78"/>
            <p:cNvSpPr/>
            <p:nvPr/>
          </p:nvSpPr>
          <p:spPr>
            <a:xfrm>
              <a:off x="6838888" y="6111754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84" name="pl79"/>
            <p:cNvSpPr/>
            <p:nvPr/>
          </p:nvSpPr>
          <p:spPr>
            <a:xfrm>
              <a:off x="6860834" y="6221482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DC2D2D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85" name="pl80"/>
            <p:cNvSpPr/>
            <p:nvPr/>
          </p:nvSpPr>
          <p:spPr>
            <a:xfrm>
              <a:off x="6860834" y="6221482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DC2D2D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86" name="pl81"/>
            <p:cNvSpPr/>
            <p:nvPr/>
          </p:nvSpPr>
          <p:spPr>
            <a:xfrm>
              <a:off x="6860834" y="6221482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DC2D2D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87" name="tx82"/>
            <p:cNvSpPr/>
            <p:nvPr/>
          </p:nvSpPr>
          <p:spPr>
            <a:xfrm>
              <a:off x="4488210" y="6175941"/>
              <a:ext cx="915054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2023</a:t>
              </a:r>
            </a:p>
          </p:txBody>
        </p:sp>
        <p:sp>
          <p:nvSpPr>
            <p:cNvPr id="88" name="tx83"/>
            <p:cNvSpPr/>
            <p:nvPr/>
          </p:nvSpPr>
          <p:spPr>
            <a:xfrm>
              <a:off x="5811235" y="6176001"/>
              <a:ext cx="915054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2024</a:t>
              </a:r>
            </a:p>
          </p:txBody>
        </p:sp>
        <p:sp>
          <p:nvSpPr>
            <p:cNvPr id="89" name="tx84"/>
            <p:cNvSpPr/>
            <p:nvPr/>
          </p:nvSpPr>
          <p:spPr>
            <a:xfrm>
              <a:off x="7134259" y="6151831"/>
              <a:ext cx="786288" cy="1132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Projeção 2024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365202" y="1"/>
            <a:ext cx="10515600" cy="438149"/>
          </a:xfrm>
        </p:spPr>
        <p:txBody>
          <a:bodyPr/>
          <a:lstStyle/>
          <a:p>
            <a:r>
              <a:rPr/>
              <a:t>Receita Corrente Líquida (RCL)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365202" y="438150"/>
            <a:ext cx="8528632" cy="392113"/>
          </a:xfrm>
        </p:spPr>
        <p:txBody>
          <a:bodyPr/>
          <a:lstStyle/>
          <a:p>
            <a:r>
              <a:rPr/>
              <a:t>Arrecadação total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/>
          <a:p>
            <a:r>
              <a:rPr/>
              <a:t>01/07/2024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/>
          <a:p>
            <a:r>
              <a:rPr/>
              <a:t>Secretaria de Economia do Estado de Goiás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/>
          <a:p>
            <a:fld id="{FAACE0D2-E678-453C-8082-E08B461DE721}" type="slidenum">
              <a:rPr/>
              <a:t>4</a:t>
            </a:fld>
          </a:p>
        </p:txBody>
      </p:sp>
      <p:graphicFrame>
        <p:nvGraphicFramePr>
          <p:cNvPr id="7" name=""/>
          <p:cNvGraphicFramePr>
            <a:graphicFrameLocks noGrp="true"/>
          </p:cNvGraphicFramePr>
          <p:nvPr/>
        </p:nvGraphicFramePr>
        <p:xfrm rot="0">
          <a:off x="457200" y="1188720"/>
          <a:ext cx="3657600" cy="2743200"/>
        </p:xfrm>
        <a:graphic>
          <a:graphicData uri="http://schemas.openxmlformats.org/drawingml/2006/table">
            <a:tbl>
              <a:tblPr/>
              <a:tblGrid>
                <a:gridCol w="1188000"/>
                <a:gridCol w="864000"/>
                <a:gridCol w="864000"/>
                <a:gridCol w="72000"/>
                <a:gridCol w="864000"/>
                <a:gridCol w="864000"/>
                <a:gridCol w="72000"/>
                <a:gridCol w="864000"/>
                <a:gridCol w="864000"/>
                <a:gridCol w="72000"/>
                <a:gridCol w="864000"/>
                <a:gridCol w="864000"/>
                <a:gridCol w="72000"/>
                <a:gridCol w="864000"/>
                <a:gridCol w="864000"/>
              </a:tblGrid>
              <a:tr h="228600">
                <a:tc rowSpan="2"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Arrecadação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(Ano)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(Ano)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Projeções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Projeções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(%) - Igual periodo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(%) - Igual periodo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em R$ Realizado e projeção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em R$ Realizado e projeção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</a:tr>
              <a:tr h="228600">
                <a:tc vMerge="true"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Arrecadação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janeiro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2.901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3.244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2.901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3.244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2.367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2.367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11,82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11,82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877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877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fevereiro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2.915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3.194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5.817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6.438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3.126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5.494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9,56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10,69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945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março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3.055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2.925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8.871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9.364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3.089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8.582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-4,24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5,55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-164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781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abril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3.202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3.348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12.073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12.711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3.170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11.752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4,56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5,29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178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959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maio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3.079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3.635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15.153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16.346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3.640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15.392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18,04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7,88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955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junho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2.974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3.278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18.127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19.624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3.402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18.793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10,23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8,26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831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julho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3.098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21.225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19.625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3.531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22.324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-99,97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-7,54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-3.530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-2.699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agosto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3.068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24.293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3.404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25.728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setembro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3.191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27.484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3.396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29.124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outubro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3.628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31.112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3.812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32.936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novembro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3.735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34.847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3.676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36.612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dezembro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3.560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38.407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3.950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40.562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365202" y="1"/>
            <a:ext cx="10515600" cy="438149"/>
          </a:xfrm>
        </p:spPr>
        <p:txBody>
          <a:bodyPr/>
          <a:lstStyle/>
          <a:p>
            <a:r>
              <a:rPr/>
              <a:t>Receita Corrente Líquida (RCL)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365202" y="438150"/>
            <a:ext cx="8528632" cy="392113"/>
          </a:xfrm>
        </p:spPr>
        <p:txBody>
          <a:bodyPr/>
          <a:lstStyle/>
          <a:p>
            <a:r>
              <a:rPr/>
              <a:t>Arrecadação total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/>
          <a:p>
            <a:r>
              <a:rPr/>
              <a:t>01/07/2024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/>
          <a:p>
            <a:r>
              <a:rPr/>
              <a:t>Secretaria de Economia do Estado de Goiás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/>
          <a:p>
            <a:fld id="{FAACE0D2-E678-453C-8082-E08B461DE721}" type="slidenum">
              <a:rPr/>
              <a:t>5</a:t>
            </a:fld>
          </a:p>
        </p:txBody>
      </p:sp>
      <p:grpSp xmlns:pic="http://schemas.openxmlformats.org/drawingml/2006/picture">
        <p:nvGrpSpPr>
          <p:cNvPr id="7" name="8"/>
          <p:cNvGrpSpPr/>
          <p:nvPr/>
        </p:nvGrpSpPr>
        <p:grpSpPr>
          <a:xfrm>
            <a:off x="548640" y="1005840"/>
            <a:ext cx="10972800" cy="5394960"/>
            <a:chOff x="548640" y="1005840"/>
            <a:chExt cx="10972800" cy="5394960"/>
          </a:xfrm>
        </p:grpSpPr>
        <p:sp>
          <p:nvSpPr>
            <p:cNvPr id="8" name="rc3"/>
            <p:cNvSpPr/>
            <p:nvPr/>
          </p:nvSpPr>
          <p:spPr>
            <a:xfrm>
              <a:off x="548640" y="1005840"/>
              <a:ext cx="10972800" cy="539496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rc4"/>
            <p:cNvSpPr/>
            <p:nvPr/>
          </p:nvSpPr>
          <p:spPr>
            <a:xfrm>
              <a:off x="548640" y="1005840"/>
              <a:ext cx="5486400" cy="503632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pl5"/>
            <p:cNvSpPr/>
            <p:nvPr/>
          </p:nvSpPr>
          <p:spPr>
            <a:xfrm>
              <a:off x="1075204" y="4640149"/>
              <a:ext cx="4890246" cy="0"/>
            </a:xfrm>
            <a:custGeom>
              <a:avLst/>
              <a:pathLst>
                <a:path w="4890246" h="0">
                  <a:moveTo>
                    <a:pt x="0" y="0"/>
                  </a:moveTo>
                  <a:lnTo>
                    <a:pt x="4890246" y="0"/>
                  </a:lnTo>
                  <a:lnTo>
                    <a:pt x="489024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6"/>
            <p:cNvSpPr/>
            <p:nvPr/>
          </p:nvSpPr>
          <p:spPr>
            <a:xfrm>
              <a:off x="1075204" y="3616135"/>
              <a:ext cx="4890246" cy="0"/>
            </a:xfrm>
            <a:custGeom>
              <a:avLst/>
              <a:pathLst>
                <a:path w="4890246" h="0">
                  <a:moveTo>
                    <a:pt x="0" y="0"/>
                  </a:moveTo>
                  <a:lnTo>
                    <a:pt x="4890246" y="0"/>
                  </a:lnTo>
                  <a:lnTo>
                    <a:pt x="489024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7"/>
            <p:cNvSpPr/>
            <p:nvPr/>
          </p:nvSpPr>
          <p:spPr>
            <a:xfrm>
              <a:off x="1075204" y="2592121"/>
              <a:ext cx="4890246" cy="0"/>
            </a:xfrm>
            <a:custGeom>
              <a:avLst/>
              <a:pathLst>
                <a:path w="4890246" h="0">
                  <a:moveTo>
                    <a:pt x="0" y="0"/>
                  </a:moveTo>
                  <a:lnTo>
                    <a:pt x="4890246" y="0"/>
                  </a:lnTo>
                  <a:lnTo>
                    <a:pt x="489024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8"/>
            <p:cNvSpPr/>
            <p:nvPr/>
          </p:nvSpPr>
          <p:spPr>
            <a:xfrm>
              <a:off x="1075204" y="1568107"/>
              <a:ext cx="4890246" cy="0"/>
            </a:xfrm>
            <a:custGeom>
              <a:avLst/>
              <a:pathLst>
                <a:path w="4890246" h="0">
                  <a:moveTo>
                    <a:pt x="0" y="0"/>
                  </a:moveTo>
                  <a:lnTo>
                    <a:pt x="4890246" y="0"/>
                  </a:lnTo>
                  <a:lnTo>
                    <a:pt x="489024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9"/>
            <p:cNvSpPr/>
            <p:nvPr/>
          </p:nvSpPr>
          <p:spPr>
            <a:xfrm>
              <a:off x="1297488" y="1731219"/>
              <a:ext cx="4445678" cy="3635845"/>
            </a:xfrm>
            <a:custGeom>
              <a:avLst/>
              <a:pathLst>
                <a:path w="4445678" h="3635845">
                  <a:moveTo>
                    <a:pt x="0" y="3635845"/>
                  </a:moveTo>
                  <a:lnTo>
                    <a:pt x="411391" y="3337307"/>
                  </a:lnTo>
                  <a:lnTo>
                    <a:pt x="796240" y="3024497"/>
                  </a:lnTo>
                  <a:lnTo>
                    <a:pt x="1207632" y="2696631"/>
                  </a:lnTo>
                  <a:lnTo>
                    <a:pt x="1605752" y="2381289"/>
                  </a:lnTo>
                  <a:lnTo>
                    <a:pt x="2017143" y="2076741"/>
                  </a:lnTo>
                  <a:lnTo>
                    <a:pt x="2415264" y="1759460"/>
                  </a:lnTo>
                  <a:lnTo>
                    <a:pt x="2826655" y="1445292"/>
                  </a:lnTo>
                  <a:lnTo>
                    <a:pt x="3238046" y="1118567"/>
                  </a:lnTo>
                  <a:lnTo>
                    <a:pt x="3636166" y="747015"/>
                  </a:lnTo>
                  <a:lnTo>
                    <a:pt x="4047558" y="364573"/>
                  </a:lnTo>
                  <a:lnTo>
                    <a:pt x="4445678" y="0"/>
                  </a:lnTo>
                </a:path>
              </a:pathLst>
            </a:custGeom>
            <a:ln w="27101" cap="flat">
              <a:solidFill>
                <a:srgbClr val="1E5CD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0"/>
            <p:cNvSpPr/>
            <p:nvPr/>
          </p:nvSpPr>
          <p:spPr>
            <a:xfrm>
              <a:off x="1297488" y="3654513"/>
              <a:ext cx="2415264" cy="1677431"/>
            </a:xfrm>
            <a:custGeom>
              <a:avLst/>
              <a:pathLst>
                <a:path w="2415264" h="1677431">
                  <a:moveTo>
                    <a:pt x="0" y="1677431"/>
                  </a:moveTo>
                  <a:lnTo>
                    <a:pt x="411391" y="1350356"/>
                  </a:lnTo>
                  <a:lnTo>
                    <a:pt x="796240" y="1050807"/>
                  </a:lnTo>
                  <a:lnTo>
                    <a:pt x="1207632" y="707994"/>
                  </a:lnTo>
                  <a:lnTo>
                    <a:pt x="1605752" y="335776"/>
                  </a:lnTo>
                  <a:lnTo>
                    <a:pt x="2017143" y="81"/>
                  </a:lnTo>
                  <a:lnTo>
                    <a:pt x="2415264" y="0"/>
                  </a:lnTo>
                </a:path>
              </a:pathLst>
            </a:custGeom>
            <a:ln w="27101" cap="flat">
              <a:solidFill>
                <a:srgbClr val="940F0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1"/>
            <p:cNvSpPr/>
            <p:nvPr/>
          </p:nvSpPr>
          <p:spPr>
            <a:xfrm>
              <a:off x="1297488" y="1510601"/>
              <a:ext cx="4445678" cy="3911160"/>
            </a:xfrm>
            <a:custGeom>
              <a:avLst/>
              <a:pathLst>
                <a:path w="4445678" h="3911160">
                  <a:moveTo>
                    <a:pt x="0" y="3911160"/>
                  </a:moveTo>
                  <a:lnTo>
                    <a:pt x="411391" y="3591014"/>
                  </a:lnTo>
                  <a:lnTo>
                    <a:pt x="796240" y="3274720"/>
                  </a:lnTo>
                  <a:lnTo>
                    <a:pt x="1207632" y="2950126"/>
                  </a:lnTo>
                  <a:lnTo>
                    <a:pt x="1605752" y="2577434"/>
                  </a:lnTo>
                  <a:lnTo>
                    <a:pt x="2017143" y="2229087"/>
                  </a:lnTo>
                  <a:lnTo>
                    <a:pt x="2415264" y="1867548"/>
                  </a:lnTo>
                  <a:lnTo>
                    <a:pt x="2826655" y="1518985"/>
                  </a:lnTo>
                  <a:lnTo>
                    <a:pt x="3238046" y="1171230"/>
                  </a:lnTo>
                  <a:lnTo>
                    <a:pt x="3636166" y="780875"/>
                  </a:lnTo>
                  <a:lnTo>
                    <a:pt x="4047558" y="404440"/>
                  </a:lnTo>
                  <a:lnTo>
                    <a:pt x="4445678" y="0"/>
                  </a:lnTo>
                </a:path>
              </a:pathLst>
            </a:custGeom>
            <a:ln w="27101" cap="flat">
              <a:solidFill>
                <a:srgbClr val="DC2D2D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7" name="tx12"/>
            <p:cNvSpPr/>
            <p:nvPr/>
          </p:nvSpPr>
          <p:spPr>
            <a:xfrm>
              <a:off x="795642" y="4594667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10B</a:t>
              </a:r>
            </a:p>
          </p:txBody>
        </p:sp>
        <p:sp>
          <p:nvSpPr>
            <p:cNvPr id="18" name="tx13"/>
            <p:cNvSpPr/>
            <p:nvPr/>
          </p:nvSpPr>
          <p:spPr>
            <a:xfrm>
              <a:off x="795642" y="3570653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20B</a:t>
              </a:r>
            </a:p>
          </p:txBody>
        </p:sp>
        <p:sp>
          <p:nvSpPr>
            <p:cNvPr id="19" name="tx14"/>
            <p:cNvSpPr/>
            <p:nvPr/>
          </p:nvSpPr>
          <p:spPr>
            <a:xfrm>
              <a:off x="795642" y="2546579"/>
              <a:ext cx="216931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30B</a:t>
              </a:r>
            </a:p>
          </p:txBody>
        </p:sp>
        <p:sp>
          <p:nvSpPr>
            <p:cNvPr id="20" name="tx15"/>
            <p:cNvSpPr/>
            <p:nvPr/>
          </p:nvSpPr>
          <p:spPr>
            <a:xfrm>
              <a:off x="795642" y="1522625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40B</a:t>
              </a:r>
            </a:p>
          </p:txBody>
        </p:sp>
        <p:sp>
          <p:nvSpPr>
            <p:cNvPr id="21" name="pl16"/>
            <p:cNvSpPr/>
            <p:nvPr/>
          </p:nvSpPr>
          <p:spPr>
            <a:xfrm>
              <a:off x="1040410" y="464014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17"/>
            <p:cNvSpPr/>
            <p:nvPr/>
          </p:nvSpPr>
          <p:spPr>
            <a:xfrm>
              <a:off x="1040410" y="361613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18"/>
            <p:cNvSpPr/>
            <p:nvPr/>
          </p:nvSpPr>
          <p:spPr>
            <a:xfrm>
              <a:off x="1040410" y="259212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19"/>
            <p:cNvSpPr/>
            <p:nvPr/>
          </p:nvSpPr>
          <p:spPr>
            <a:xfrm>
              <a:off x="1040410" y="156810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0"/>
            <p:cNvSpPr/>
            <p:nvPr/>
          </p:nvSpPr>
          <p:spPr>
            <a:xfrm>
              <a:off x="1708879" y="561732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1"/>
            <p:cNvSpPr/>
            <p:nvPr/>
          </p:nvSpPr>
          <p:spPr>
            <a:xfrm>
              <a:off x="2505120" y="561732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2"/>
            <p:cNvSpPr/>
            <p:nvPr/>
          </p:nvSpPr>
          <p:spPr>
            <a:xfrm>
              <a:off x="3314632" y="561732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3"/>
            <p:cNvSpPr/>
            <p:nvPr/>
          </p:nvSpPr>
          <p:spPr>
            <a:xfrm>
              <a:off x="4124143" y="561732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4"/>
            <p:cNvSpPr/>
            <p:nvPr/>
          </p:nvSpPr>
          <p:spPr>
            <a:xfrm>
              <a:off x="4933655" y="561732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5"/>
            <p:cNvSpPr/>
            <p:nvPr/>
          </p:nvSpPr>
          <p:spPr>
            <a:xfrm>
              <a:off x="5743167" y="561732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tx26"/>
            <p:cNvSpPr/>
            <p:nvPr/>
          </p:nvSpPr>
          <p:spPr>
            <a:xfrm>
              <a:off x="1627559" y="5677033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32" name="tx27"/>
            <p:cNvSpPr/>
            <p:nvPr/>
          </p:nvSpPr>
          <p:spPr>
            <a:xfrm>
              <a:off x="2417014" y="5678521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33" name="tx28"/>
            <p:cNvSpPr/>
            <p:nvPr/>
          </p:nvSpPr>
          <p:spPr>
            <a:xfrm>
              <a:off x="3233282" y="5654292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34" name="tx29"/>
            <p:cNvSpPr/>
            <p:nvPr/>
          </p:nvSpPr>
          <p:spPr>
            <a:xfrm>
              <a:off x="4022434" y="5676914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35" name="tx30"/>
            <p:cNvSpPr/>
            <p:nvPr/>
          </p:nvSpPr>
          <p:spPr>
            <a:xfrm>
              <a:off x="4848912" y="5680486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36" name="tx31"/>
            <p:cNvSpPr/>
            <p:nvPr/>
          </p:nvSpPr>
          <p:spPr>
            <a:xfrm>
              <a:off x="5644880" y="5678521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37" name="tx32"/>
            <p:cNvSpPr/>
            <p:nvPr/>
          </p:nvSpPr>
          <p:spPr>
            <a:xfrm>
              <a:off x="3477986" y="5939048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38" name="tx33"/>
            <p:cNvSpPr/>
            <p:nvPr/>
          </p:nvSpPr>
          <p:spPr>
            <a:xfrm rot="-5400000">
              <a:off x="-118991" y="3390577"/>
              <a:ext cx="1541412" cy="151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Reais (R$)</a:t>
              </a:r>
            </a:p>
          </p:txBody>
        </p:sp>
        <p:sp>
          <p:nvSpPr>
            <p:cNvPr id="39" name="tx34"/>
            <p:cNvSpPr/>
            <p:nvPr/>
          </p:nvSpPr>
          <p:spPr>
            <a:xfrm>
              <a:off x="2737863" y="1070964"/>
              <a:ext cx="1564927" cy="1353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RCL ACUMULADA</a:t>
              </a:r>
            </a:p>
          </p:txBody>
        </p:sp>
        <p:sp>
          <p:nvSpPr>
            <p:cNvPr id="40" name="rc35"/>
            <p:cNvSpPr/>
            <p:nvPr/>
          </p:nvSpPr>
          <p:spPr>
            <a:xfrm>
              <a:off x="6035040" y="1005840"/>
              <a:ext cx="5486400" cy="503632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pl36"/>
            <p:cNvSpPr/>
            <p:nvPr/>
          </p:nvSpPr>
          <p:spPr>
            <a:xfrm>
              <a:off x="6493798" y="5422553"/>
              <a:ext cx="4958052" cy="0"/>
            </a:xfrm>
            <a:custGeom>
              <a:avLst/>
              <a:pathLst>
                <a:path w="4958052" h="0">
                  <a:moveTo>
                    <a:pt x="0" y="0"/>
                  </a:moveTo>
                  <a:lnTo>
                    <a:pt x="4958052" y="0"/>
                  </a:lnTo>
                  <a:lnTo>
                    <a:pt x="4958052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37"/>
            <p:cNvSpPr/>
            <p:nvPr/>
          </p:nvSpPr>
          <p:spPr>
            <a:xfrm>
              <a:off x="6493798" y="4432075"/>
              <a:ext cx="4958052" cy="0"/>
            </a:xfrm>
            <a:custGeom>
              <a:avLst/>
              <a:pathLst>
                <a:path w="4958052" h="0">
                  <a:moveTo>
                    <a:pt x="0" y="0"/>
                  </a:moveTo>
                  <a:lnTo>
                    <a:pt x="4958052" y="0"/>
                  </a:lnTo>
                  <a:lnTo>
                    <a:pt x="4958052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38"/>
            <p:cNvSpPr/>
            <p:nvPr/>
          </p:nvSpPr>
          <p:spPr>
            <a:xfrm>
              <a:off x="6493798" y="3441598"/>
              <a:ext cx="4958052" cy="0"/>
            </a:xfrm>
            <a:custGeom>
              <a:avLst/>
              <a:pathLst>
                <a:path w="4958052" h="0">
                  <a:moveTo>
                    <a:pt x="0" y="0"/>
                  </a:moveTo>
                  <a:lnTo>
                    <a:pt x="4958052" y="0"/>
                  </a:lnTo>
                  <a:lnTo>
                    <a:pt x="4958052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39"/>
            <p:cNvSpPr/>
            <p:nvPr/>
          </p:nvSpPr>
          <p:spPr>
            <a:xfrm>
              <a:off x="6493798" y="2451120"/>
              <a:ext cx="4958052" cy="0"/>
            </a:xfrm>
            <a:custGeom>
              <a:avLst/>
              <a:pathLst>
                <a:path w="4958052" h="0">
                  <a:moveTo>
                    <a:pt x="0" y="0"/>
                  </a:moveTo>
                  <a:lnTo>
                    <a:pt x="4958052" y="0"/>
                  </a:lnTo>
                  <a:lnTo>
                    <a:pt x="4958052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0"/>
            <p:cNvSpPr/>
            <p:nvPr/>
          </p:nvSpPr>
          <p:spPr>
            <a:xfrm>
              <a:off x="6493798" y="1460643"/>
              <a:ext cx="4958052" cy="0"/>
            </a:xfrm>
            <a:custGeom>
              <a:avLst/>
              <a:pathLst>
                <a:path w="4958052" h="0">
                  <a:moveTo>
                    <a:pt x="0" y="0"/>
                  </a:moveTo>
                  <a:lnTo>
                    <a:pt x="4958052" y="0"/>
                  </a:lnTo>
                  <a:lnTo>
                    <a:pt x="4958052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1"/>
            <p:cNvSpPr/>
            <p:nvPr/>
          </p:nvSpPr>
          <p:spPr>
            <a:xfrm>
              <a:off x="6719164" y="1723388"/>
              <a:ext cx="4507320" cy="825487"/>
            </a:xfrm>
            <a:custGeom>
              <a:avLst/>
              <a:pathLst>
                <a:path w="4507320" h="825487">
                  <a:moveTo>
                    <a:pt x="0" y="825487"/>
                  </a:moveTo>
                  <a:lnTo>
                    <a:pt x="417095" y="811551"/>
                  </a:lnTo>
                  <a:lnTo>
                    <a:pt x="807281" y="673511"/>
                  </a:lnTo>
                  <a:lnTo>
                    <a:pt x="1224376" y="527882"/>
                  </a:lnTo>
                  <a:lnTo>
                    <a:pt x="1628017" y="649019"/>
                  </a:lnTo>
                  <a:lnTo>
                    <a:pt x="2045112" y="753426"/>
                  </a:lnTo>
                  <a:lnTo>
                    <a:pt x="2448753" y="630259"/>
                  </a:lnTo>
                  <a:lnTo>
                    <a:pt x="2865848" y="660379"/>
                  </a:lnTo>
                  <a:lnTo>
                    <a:pt x="3282943" y="538920"/>
                  </a:lnTo>
                  <a:lnTo>
                    <a:pt x="3686584" y="105322"/>
                  </a:lnTo>
                  <a:lnTo>
                    <a:pt x="4103679" y="0"/>
                  </a:lnTo>
                  <a:lnTo>
                    <a:pt x="4507320" y="172823"/>
                  </a:lnTo>
                </a:path>
              </a:pathLst>
            </a:custGeom>
            <a:ln w="27101" cap="flat">
              <a:solidFill>
                <a:srgbClr val="1E5CD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2"/>
            <p:cNvSpPr/>
            <p:nvPr/>
          </p:nvSpPr>
          <p:spPr>
            <a:xfrm>
              <a:off x="6719164" y="1822272"/>
              <a:ext cx="2448753" cy="3599489"/>
            </a:xfrm>
            <a:custGeom>
              <a:avLst/>
              <a:pathLst>
                <a:path w="2448753" h="3599489">
                  <a:moveTo>
                    <a:pt x="0" y="386906"/>
                  </a:moveTo>
                  <a:lnTo>
                    <a:pt x="417095" y="436641"/>
                  </a:lnTo>
                  <a:lnTo>
                    <a:pt x="807281" y="702898"/>
                  </a:lnTo>
                  <a:lnTo>
                    <a:pt x="1224376" y="284418"/>
                  </a:lnTo>
                  <a:lnTo>
                    <a:pt x="1628017" y="0"/>
                  </a:lnTo>
                  <a:lnTo>
                    <a:pt x="2045112" y="353274"/>
                  </a:lnTo>
                  <a:lnTo>
                    <a:pt x="2448753" y="3599489"/>
                  </a:lnTo>
                </a:path>
              </a:pathLst>
            </a:custGeom>
            <a:ln w="27101" cap="flat">
              <a:solidFill>
                <a:srgbClr val="940F0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3"/>
            <p:cNvSpPr/>
            <p:nvPr/>
          </p:nvSpPr>
          <p:spPr>
            <a:xfrm>
              <a:off x="6719164" y="1510601"/>
              <a:ext cx="4507320" cy="1567332"/>
            </a:xfrm>
            <a:custGeom>
              <a:avLst/>
              <a:pathLst>
                <a:path w="4507320" h="1567332">
                  <a:moveTo>
                    <a:pt x="0" y="1567332"/>
                  </a:moveTo>
                  <a:lnTo>
                    <a:pt x="417095" y="815334"/>
                  </a:lnTo>
                  <a:lnTo>
                    <a:pt x="807281" y="852601"/>
                  </a:lnTo>
                  <a:lnTo>
                    <a:pt x="1224376" y="772313"/>
                  </a:lnTo>
                  <a:lnTo>
                    <a:pt x="1628017" y="307083"/>
                  </a:lnTo>
                  <a:lnTo>
                    <a:pt x="2045112" y="542573"/>
                  </a:lnTo>
                  <a:lnTo>
                    <a:pt x="2448753" y="414959"/>
                  </a:lnTo>
                  <a:lnTo>
                    <a:pt x="2865848" y="540473"/>
                  </a:lnTo>
                  <a:lnTo>
                    <a:pt x="3282943" y="548292"/>
                  </a:lnTo>
                  <a:lnTo>
                    <a:pt x="3686584" y="136247"/>
                  </a:lnTo>
                  <a:lnTo>
                    <a:pt x="4103679" y="270882"/>
                  </a:lnTo>
                  <a:lnTo>
                    <a:pt x="4507320" y="0"/>
                  </a:lnTo>
                </a:path>
              </a:pathLst>
            </a:custGeom>
            <a:ln w="27101" cap="flat">
              <a:solidFill>
                <a:srgbClr val="DC2D2D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49" name="tx44"/>
            <p:cNvSpPr/>
            <p:nvPr/>
          </p:nvSpPr>
          <p:spPr>
            <a:xfrm>
              <a:off x="6363362" y="5377071"/>
              <a:ext cx="67806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50" name="tx45"/>
            <p:cNvSpPr/>
            <p:nvPr/>
          </p:nvSpPr>
          <p:spPr>
            <a:xfrm>
              <a:off x="6282042" y="4388082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1K</a:t>
              </a:r>
            </a:p>
          </p:txBody>
        </p:sp>
        <p:sp>
          <p:nvSpPr>
            <p:cNvPr id="51" name="tx46"/>
            <p:cNvSpPr/>
            <p:nvPr/>
          </p:nvSpPr>
          <p:spPr>
            <a:xfrm>
              <a:off x="6282042" y="3397604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2K</a:t>
              </a:r>
            </a:p>
          </p:txBody>
        </p:sp>
        <p:sp>
          <p:nvSpPr>
            <p:cNvPr id="52" name="tx47"/>
            <p:cNvSpPr/>
            <p:nvPr/>
          </p:nvSpPr>
          <p:spPr>
            <a:xfrm>
              <a:off x="6282042" y="2405579"/>
              <a:ext cx="149125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3K</a:t>
              </a:r>
            </a:p>
          </p:txBody>
        </p:sp>
        <p:sp>
          <p:nvSpPr>
            <p:cNvPr id="53" name="tx48"/>
            <p:cNvSpPr/>
            <p:nvPr/>
          </p:nvSpPr>
          <p:spPr>
            <a:xfrm>
              <a:off x="6282042" y="1417006"/>
              <a:ext cx="149125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4K</a:t>
              </a:r>
            </a:p>
          </p:txBody>
        </p:sp>
        <p:sp>
          <p:nvSpPr>
            <p:cNvPr id="54" name="pl49"/>
            <p:cNvSpPr/>
            <p:nvPr/>
          </p:nvSpPr>
          <p:spPr>
            <a:xfrm>
              <a:off x="6459003" y="54225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0"/>
            <p:cNvSpPr/>
            <p:nvPr/>
          </p:nvSpPr>
          <p:spPr>
            <a:xfrm>
              <a:off x="6459003" y="44320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1"/>
            <p:cNvSpPr/>
            <p:nvPr/>
          </p:nvSpPr>
          <p:spPr>
            <a:xfrm>
              <a:off x="6459003" y="344159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2"/>
            <p:cNvSpPr/>
            <p:nvPr/>
          </p:nvSpPr>
          <p:spPr>
            <a:xfrm>
              <a:off x="6459003" y="245112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3"/>
            <p:cNvSpPr/>
            <p:nvPr/>
          </p:nvSpPr>
          <p:spPr>
            <a:xfrm>
              <a:off x="6459003" y="146064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4"/>
            <p:cNvSpPr/>
            <p:nvPr/>
          </p:nvSpPr>
          <p:spPr>
            <a:xfrm>
              <a:off x="7136259" y="561732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5"/>
            <p:cNvSpPr/>
            <p:nvPr/>
          </p:nvSpPr>
          <p:spPr>
            <a:xfrm>
              <a:off x="7943541" y="561732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56"/>
            <p:cNvSpPr/>
            <p:nvPr/>
          </p:nvSpPr>
          <p:spPr>
            <a:xfrm>
              <a:off x="8764277" y="561732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57"/>
            <p:cNvSpPr/>
            <p:nvPr/>
          </p:nvSpPr>
          <p:spPr>
            <a:xfrm>
              <a:off x="9585013" y="561732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58"/>
            <p:cNvSpPr/>
            <p:nvPr/>
          </p:nvSpPr>
          <p:spPr>
            <a:xfrm>
              <a:off x="10405748" y="561732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59"/>
            <p:cNvSpPr/>
            <p:nvPr/>
          </p:nvSpPr>
          <p:spPr>
            <a:xfrm>
              <a:off x="11226484" y="561732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tx60"/>
            <p:cNvSpPr/>
            <p:nvPr/>
          </p:nvSpPr>
          <p:spPr>
            <a:xfrm>
              <a:off x="7054940" y="5677033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66" name="tx61"/>
            <p:cNvSpPr/>
            <p:nvPr/>
          </p:nvSpPr>
          <p:spPr>
            <a:xfrm>
              <a:off x="7855434" y="5678521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67" name="tx62"/>
            <p:cNvSpPr/>
            <p:nvPr/>
          </p:nvSpPr>
          <p:spPr>
            <a:xfrm>
              <a:off x="8682927" y="5654292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68" name="tx63"/>
            <p:cNvSpPr/>
            <p:nvPr/>
          </p:nvSpPr>
          <p:spPr>
            <a:xfrm>
              <a:off x="9483303" y="5676914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69" name="tx64"/>
            <p:cNvSpPr/>
            <p:nvPr/>
          </p:nvSpPr>
          <p:spPr>
            <a:xfrm>
              <a:off x="10321006" y="5680486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70" name="tx65"/>
            <p:cNvSpPr/>
            <p:nvPr/>
          </p:nvSpPr>
          <p:spPr>
            <a:xfrm>
              <a:off x="11128198" y="5678521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71" name="tx66"/>
            <p:cNvSpPr/>
            <p:nvPr/>
          </p:nvSpPr>
          <p:spPr>
            <a:xfrm>
              <a:off x="8930483" y="5939048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72" name="tx67"/>
            <p:cNvSpPr/>
            <p:nvPr/>
          </p:nvSpPr>
          <p:spPr>
            <a:xfrm rot="-5400000">
              <a:off x="5367408" y="3390577"/>
              <a:ext cx="1541412" cy="151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Reais (R$)</a:t>
              </a:r>
            </a:p>
          </p:txBody>
        </p:sp>
        <p:sp>
          <p:nvSpPr>
            <p:cNvPr id="73" name="tx68"/>
            <p:cNvSpPr/>
            <p:nvPr/>
          </p:nvSpPr>
          <p:spPr>
            <a:xfrm>
              <a:off x="8388465" y="1070964"/>
              <a:ext cx="1168717" cy="1353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RCL MENSAL</a:t>
              </a:r>
            </a:p>
          </p:txBody>
        </p:sp>
        <p:sp>
          <p:nvSpPr>
            <p:cNvPr id="74" name="rc69"/>
            <p:cNvSpPr/>
            <p:nvPr/>
          </p:nvSpPr>
          <p:spPr>
            <a:xfrm>
              <a:off x="4047335" y="6042165"/>
              <a:ext cx="3975409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0"/>
            <p:cNvSpPr/>
            <p:nvPr/>
          </p:nvSpPr>
          <p:spPr>
            <a:xfrm>
              <a:off x="4192839" y="6111754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76" name="pl71"/>
            <p:cNvSpPr/>
            <p:nvPr/>
          </p:nvSpPr>
          <p:spPr>
            <a:xfrm>
              <a:off x="4214784" y="6221482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1E5CD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2"/>
            <p:cNvSpPr/>
            <p:nvPr/>
          </p:nvSpPr>
          <p:spPr>
            <a:xfrm>
              <a:off x="4214784" y="6221482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1E5CD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3"/>
            <p:cNvSpPr/>
            <p:nvPr/>
          </p:nvSpPr>
          <p:spPr>
            <a:xfrm>
              <a:off x="4214784" y="6221482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1E5CD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rc74"/>
            <p:cNvSpPr/>
            <p:nvPr/>
          </p:nvSpPr>
          <p:spPr>
            <a:xfrm>
              <a:off x="5515864" y="6111754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80" name="pl75"/>
            <p:cNvSpPr/>
            <p:nvPr/>
          </p:nvSpPr>
          <p:spPr>
            <a:xfrm>
              <a:off x="5537809" y="6221482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940F0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76"/>
            <p:cNvSpPr/>
            <p:nvPr/>
          </p:nvSpPr>
          <p:spPr>
            <a:xfrm>
              <a:off x="5537809" y="6221482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940F0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77"/>
            <p:cNvSpPr/>
            <p:nvPr/>
          </p:nvSpPr>
          <p:spPr>
            <a:xfrm>
              <a:off x="5537809" y="6221482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940F0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rc78"/>
            <p:cNvSpPr/>
            <p:nvPr/>
          </p:nvSpPr>
          <p:spPr>
            <a:xfrm>
              <a:off x="6838888" y="6111754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84" name="pl79"/>
            <p:cNvSpPr/>
            <p:nvPr/>
          </p:nvSpPr>
          <p:spPr>
            <a:xfrm>
              <a:off x="6860834" y="6221482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DC2D2D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85" name="pl80"/>
            <p:cNvSpPr/>
            <p:nvPr/>
          </p:nvSpPr>
          <p:spPr>
            <a:xfrm>
              <a:off x="6860834" y="6221482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DC2D2D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86" name="pl81"/>
            <p:cNvSpPr/>
            <p:nvPr/>
          </p:nvSpPr>
          <p:spPr>
            <a:xfrm>
              <a:off x="6860834" y="6221482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DC2D2D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87" name="tx82"/>
            <p:cNvSpPr/>
            <p:nvPr/>
          </p:nvSpPr>
          <p:spPr>
            <a:xfrm>
              <a:off x="4488210" y="6175941"/>
              <a:ext cx="915054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2023</a:t>
              </a:r>
            </a:p>
          </p:txBody>
        </p:sp>
        <p:sp>
          <p:nvSpPr>
            <p:cNvPr id="88" name="tx83"/>
            <p:cNvSpPr/>
            <p:nvPr/>
          </p:nvSpPr>
          <p:spPr>
            <a:xfrm>
              <a:off x="5811235" y="6176001"/>
              <a:ext cx="915054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2024</a:t>
              </a:r>
            </a:p>
          </p:txBody>
        </p:sp>
        <p:sp>
          <p:nvSpPr>
            <p:cNvPr id="89" name="tx84"/>
            <p:cNvSpPr/>
            <p:nvPr/>
          </p:nvSpPr>
          <p:spPr>
            <a:xfrm>
              <a:off x="7134259" y="6151831"/>
              <a:ext cx="786288" cy="1132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Projeção 2024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365202" y="1"/>
            <a:ext cx="10515600" cy="438149"/>
          </a:xfrm>
        </p:spPr>
        <p:txBody>
          <a:bodyPr/>
          <a:lstStyle/>
          <a:p>
            <a:r>
              <a:rPr/>
              <a:t>Receitas Tributárias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365202" y="438150"/>
            <a:ext cx="8528632" cy="392113"/>
          </a:xfrm>
        </p:spPr>
        <p:txBody>
          <a:bodyPr/>
          <a:lstStyle/>
          <a:p>
            <a:r>
              <a:rPr/>
              <a:t>Arrecadação total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/>
          <a:p>
            <a:r>
              <a:rPr/>
              <a:t>01/07/2024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/>
          <a:p>
            <a:r>
              <a:rPr/>
              <a:t>Secretaria de Economia do Estado de Goiás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/>
          <a:p>
            <a:fld id="{FAACE0D2-E678-453C-8082-E08B461DE721}" type="slidenum">
              <a:rPr/>
              <a:t>6</a:t>
            </a:fld>
          </a:p>
        </p:txBody>
      </p:sp>
      <p:graphicFrame>
        <p:nvGraphicFramePr>
          <p:cNvPr id="7" name=""/>
          <p:cNvGraphicFramePr>
            <a:graphicFrameLocks noGrp="true"/>
          </p:cNvGraphicFramePr>
          <p:nvPr/>
        </p:nvGraphicFramePr>
        <p:xfrm rot="0">
          <a:off x="274320" y="1737360"/>
          <a:ext cx="3657600" cy="2743200"/>
        </p:xfrm>
        <a:graphic>
          <a:graphicData uri="http://schemas.openxmlformats.org/drawingml/2006/table">
            <a:tbl>
              <a:tblPr/>
              <a:tblGrid>
                <a:gridCol w="936000"/>
                <a:gridCol w="720000"/>
                <a:gridCol w="720000"/>
                <a:gridCol w="72000"/>
                <a:gridCol w="720000"/>
                <a:gridCol w="720000"/>
                <a:gridCol w="72000"/>
                <a:gridCol w="720000"/>
                <a:gridCol w="720000"/>
                <a:gridCol w="72000"/>
                <a:gridCol w="720000"/>
                <a:gridCol w="720000"/>
              </a:tblGrid>
              <a:tr h="228600">
                <a:tc rowSpan="2"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Arrecadação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(Ano)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(Ano)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Projeções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Projeções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(%) - Igual periodo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(%) - Igual periodo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</a:tr>
              <a:tr h="228600">
                <a:tc vMerge="true"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Arrecadação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ICMS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1.989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2.452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11.323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13.478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2.454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13.414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23,28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19,03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1905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Adicional 2%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146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164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170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7,45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12,40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1905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PROTEGE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137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148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753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812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143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803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8,68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7,80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FUNDEINFRA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588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533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110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488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16,72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-9,45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IPVA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172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158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1.110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1.219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210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1.383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-8,01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9,83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ITCD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491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573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-7,43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-21,17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Total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2.501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2.969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14.542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16.696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3.050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16.832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40,68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18,45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grpSp xmlns:pic="http://schemas.openxmlformats.org/drawingml/2006/picture">
        <p:nvGrpSpPr>
          <p:cNvPr id="8" name=""/>
          <p:cNvGrpSpPr/>
          <p:nvPr/>
        </p:nvGrpSpPr>
        <p:grpSpPr>
          <a:xfrm>
            <a:off x="7406640" y="1554480"/>
            <a:ext cx="4572000" cy="3657600"/>
            <a:chOff x="7406640" y="1554480"/>
            <a:chExt cx="4572000" cy="3657600"/>
          </a:xfrm>
        </p:grpSpPr>
        <p:sp>
          <p:nvSpPr>
            <p:cNvPr id="9" name="rc3"/>
            <p:cNvSpPr/>
            <p:nvPr/>
          </p:nvSpPr>
          <p:spPr>
            <a:xfrm>
              <a:off x="7406639" y="1554480"/>
              <a:ext cx="45720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rc4"/>
            <p:cNvSpPr/>
            <p:nvPr/>
          </p:nvSpPr>
          <p:spPr>
            <a:xfrm>
              <a:off x="7406639" y="1554480"/>
              <a:ext cx="45720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pl5"/>
            <p:cNvSpPr/>
            <p:nvPr/>
          </p:nvSpPr>
          <p:spPr>
            <a:xfrm>
              <a:off x="7931749" y="3671605"/>
              <a:ext cx="3977301" cy="0"/>
            </a:xfrm>
            <a:custGeom>
              <a:avLst/>
              <a:pathLst>
                <a:path w="3977301" h="0">
                  <a:moveTo>
                    <a:pt x="0" y="0"/>
                  </a:moveTo>
                  <a:lnTo>
                    <a:pt x="3977301" y="0"/>
                  </a:lnTo>
                  <a:lnTo>
                    <a:pt x="397730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6"/>
            <p:cNvSpPr/>
            <p:nvPr/>
          </p:nvSpPr>
          <p:spPr>
            <a:xfrm>
              <a:off x="7931749" y="3003087"/>
              <a:ext cx="3977301" cy="0"/>
            </a:xfrm>
            <a:custGeom>
              <a:avLst/>
              <a:pathLst>
                <a:path w="3977301" h="0">
                  <a:moveTo>
                    <a:pt x="0" y="0"/>
                  </a:moveTo>
                  <a:lnTo>
                    <a:pt x="3977301" y="0"/>
                  </a:lnTo>
                  <a:lnTo>
                    <a:pt x="397730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7"/>
            <p:cNvSpPr/>
            <p:nvPr/>
          </p:nvSpPr>
          <p:spPr>
            <a:xfrm>
              <a:off x="7931749" y="2334568"/>
              <a:ext cx="3977301" cy="0"/>
            </a:xfrm>
            <a:custGeom>
              <a:avLst/>
              <a:pathLst>
                <a:path w="3977301" h="0">
                  <a:moveTo>
                    <a:pt x="0" y="0"/>
                  </a:moveTo>
                  <a:lnTo>
                    <a:pt x="3977301" y="0"/>
                  </a:lnTo>
                  <a:lnTo>
                    <a:pt x="397730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8"/>
            <p:cNvSpPr/>
            <p:nvPr/>
          </p:nvSpPr>
          <p:spPr>
            <a:xfrm>
              <a:off x="8112535" y="2232512"/>
              <a:ext cx="3615729" cy="1950188"/>
            </a:xfrm>
            <a:custGeom>
              <a:avLst/>
              <a:pathLst>
                <a:path w="3615729" h="1950188">
                  <a:moveTo>
                    <a:pt x="0" y="1950188"/>
                  </a:moveTo>
                  <a:lnTo>
                    <a:pt x="334589" y="1802401"/>
                  </a:lnTo>
                  <a:lnTo>
                    <a:pt x="647593" y="1642098"/>
                  </a:lnTo>
                  <a:lnTo>
                    <a:pt x="982183" y="1470170"/>
                  </a:lnTo>
                  <a:lnTo>
                    <a:pt x="1305979" y="1302635"/>
                  </a:lnTo>
                  <a:lnTo>
                    <a:pt x="1640569" y="1135441"/>
                  </a:lnTo>
                  <a:lnTo>
                    <a:pt x="1964366" y="965418"/>
                  </a:lnTo>
                  <a:lnTo>
                    <a:pt x="2298956" y="786901"/>
                  </a:lnTo>
                  <a:lnTo>
                    <a:pt x="2633545" y="591387"/>
                  </a:lnTo>
                  <a:lnTo>
                    <a:pt x="2957342" y="358747"/>
                  </a:lnTo>
                  <a:lnTo>
                    <a:pt x="3291932" y="177709"/>
                  </a:lnTo>
                  <a:lnTo>
                    <a:pt x="3615729" y="0"/>
                  </a:lnTo>
                </a:path>
              </a:pathLst>
            </a:custGeom>
            <a:ln w="27101" cap="flat">
              <a:solidFill>
                <a:srgbClr val="1E5CD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9"/>
            <p:cNvSpPr/>
            <p:nvPr/>
          </p:nvSpPr>
          <p:spPr>
            <a:xfrm>
              <a:off x="8112535" y="3223992"/>
              <a:ext cx="1640569" cy="924603"/>
            </a:xfrm>
            <a:custGeom>
              <a:avLst/>
              <a:pathLst>
                <a:path w="1640569" h="924603">
                  <a:moveTo>
                    <a:pt x="0" y="924603"/>
                  </a:moveTo>
                  <a:lnTo>
                    <a:pt x="334589" y="755737"/>
                  </a:lnTo>
                  <a:lnTo>
                    <a:pt x="647593" y="588959"/>
                  </a:lnTo>
                  <a:lnTo>
                    <a:pt x="982183" y="391650"/>
                  </a:lnTo>
                  <a:lnTo>
                    <a:pt x="1305979" y="198516"/>
                  </a:lnTo>
                  <a:lnTo>
                    <a:pt x="1640569" y="0"/>
                  </a:lnTo>
                </a:path>
              </a:pathLst>
            </a:custGeom>
            <a:ln w="27101" cap="flat">
              <a:solidFill>
                <a:srgbClr val="940F0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0"/>
            <p:cNvSpPr/>
            <p:nvPr/>
          </p:nvSpPr>
          <p:spPr>
            <a:xfrm>
              <a:off x="8112535" y="1973513"/>
              <a:ext cx="3615729" cy="2175182"/>
            </a:xfrm>
            <a:custGeom>
              <a:avLst/>
              <a:pathLst>
                <a:path w="3615729" h="2175182">
                  <a:moveTo>
                    <a:pt x="0" y="2175182"/>
                  </a:moveTo>
                  <a:lnTo>
                    <a:pt x="334589" y="2006312"/>
                  </a:lnTo>
                  <a:lnTo>
                    <a:pt x="647593" y="1827978"/>
                  </a:lnTo>
                  <a:lnTo>
                    <a:pt x="982183" y="1642202"/>
                  </a:lnTo>
                  <a:lnTo>
                    <a:pt x="1305979" y="1445269"/>
                  </a:lnTo>
                  <a:lnTo>
                    <a:pt x="1640569" y="1241357"/>
                  </a:lnTo>
                  <a:lnTo>
                    <a:pt x="1964366" y="1040292"/>
                  </a:lnTo>
                  <a:lnTo>
                    <a:pt x="2298956" y="837429"/>
                  </a:lnTo>
                  <a:lnTo>
                    <a:pt x="2633545" y="630651"/>
                  </a:lnTo>
                  <a:lnTo>
                    <a:pt x="2957342" y="401238"/>
                  </a:lnTo>
                  <a:lnTo>
                    <a:pt x="3291932" y="200639"/>
                  </a:lnTo>
                  <a:lnTo>
                    <a:pt x="3615729" y="0"/>
                  </a:lnTo>
                </a:path>
              </a:pathLst>
            </a:custGeom>
            <a:ln w="27101" cap="flat">
              <a:solidFill>
                <a:srgbClr val="DC2D2D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7" name="tx11"/>
            <p:cNvSpPr/>
            <p:nvPr/>
          </p:nvSpPr>
          <p:spPr>
            <a:xfrm>
              <a:off x="7652187" y="3626123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10B</a:t>
              </a:r>
            </a:p>
          </p:txBody>
        </p:sp>
        <p:sp>
          <p:nvSpPr>
            <p:cNvPr id="18" name="tx12"/>
            <p:cNvSpPr/>
            <p:nvPr/>
          </p:nvSpPr>
          <p:spPr>
            <a:xfrm>
              <a:off x="7652187" y="2957605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20B</a:t>
              </a:r>
            </a:p>
          </p:txBody>
        </p:sp>
        <p:sp>
          <p:nvSpPr>
            <p:cNvPr id="19" name="tx13"/>
            <p:cNvSpPr/>
            <p:nvPr/>
          </p:nvSpPr>
          <p:spPr>
            <a:xfrm>
              <a:off x="7652187" y="2289027"/>
              <a:ext cx="216931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30B</a:t>
              </a:r>
            </a:p>
          </p:txBody>
        </p:sp>
        <p:sp>
          <p:nvSpPr>
            <p:cNvPr id="20" name="pl14"/>
            <p:cNvSpPr/>
            <p:nvPr/>
          </p:nvSpPr>
          <p:spPr>
            <a:xfrm>
              <a:off x="7896954" y="367160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15"/>
            <p:cNvSpPr/>
            <p:nvPr/>
          </p:nvSpPr>
          <p:spPr>
            <a:xfrm>
              <a:off x="7896954" y="300308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16"/>
            <p:cNvSpPr/>
            <p:nvPr/>
          </p:nvSpPr>
          <p:spPr>
            <a:xfrm>
              <a:off x="7896954" y="233456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17"/>
            <p:cNvSpPr/>
            <p:nvPr/>
          </p:nvSpPr>
          <p:spPr>
            <a:xfrm>
              <a:off x="8447125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18"/>
            <p:cNvSpPr/>
            <p:nvPr/>
          </p:nvSpPr>
          <p:spPr>
            <a:xfrm>
              <a:off x="9094718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19"/>
            <p:cNvSpPr/>
            <p:nvPr/>
          </p:nvSpPr>
          <p:spPr>
            <a:xfrm>
              <a:off x="9753105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0"/>
            <p:cNvSpPr/>
            <p:nvPr/>
          </p:nvSpPr>
          <p:spPr>
            <a:xfrm>
              <a:off x="10411491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1"/>
            <p:cNvSpPr/>
            <p:nvPr/>
          </p:nvSpPr>
          <p:spPr>
            <a:xfrm>
              <a:off x="11069878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2"/>
            <p:cNvSpPr/>
            <p:nvPr/>
          </p:nvSpPr>
          <p:spPr>
            <a:xfrm>
              <a:off x="11728264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tx23"/>
            <p:cNvSpPr/>
            <p:nvPr/>
          </p:nvSpPr>
          <p:spPr>
            <a:xfrm>
              <a:off x="8365805" y="4352872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30" name="tx24"/>
            <p:cNvSpPr/>
            <p:nvPr/>
          </p:nvSpPr>
          <p:spPr>
            <a:xfrm>
              <a:off x="9006612" y="4354361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31" name="tx25"/>
            <p:cNvSpPr/>
            <p:nvPr/>
          </p:nvSpPr>
          <p:spPr>
            <a:xfrm>
              <a:off x="9671755" y="4330132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32" name="tx26"/>
            <p:cNvSpPr/>
            <p:nvPr/>
          </p:nvSpPr>
          <p:spPr>
            <a:xfrm>
              <a:off x="10309782" y="4352753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33" name="tx27"/>
            <p:cNvSpPr/>
            <p:nvPr/>
          </p:nvSpPr>
          <p:spPr>
            <a:xfrm>
              <a:off x="10985135" y="4356325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34" name="tx28"/>
            <p:cNvSpPr/>
            <p:nvPr/>
          </p:nvSpPr>
          <p:spPr>
            <a:xfrm>
              <a:off x="11629978" y="4354361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35" name="tx29"/>
            <p:cNvSpPr/>
            <p:nvPr/>
          </p:nvSpPr>
          <p:spPr>
            <a:xfrm>
              <a:off x="9878058" y="4612606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36" name="tx30"/>
            <p:cNvSpPr/>
            <p:nvPr/>
          </p:nvSpPr>
          <p:spPr>
            <a:xfrm rot="-5400000">
              <a:off x="6739008" y="3002502"/>
              <a:ext cx="1541412" cy="151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Reais (R$)</a:t>
              </a:r>
            </a:p>
          </p:txBody>
        </p:sp>
        <p:sp>
          <p:nvSpPr>
            <p:cNvPr id="37" name="rc31"/>
            <p:cNvSpPr/>
            <p:nvPr/>
          </p:nvSpPr>
          <p:spPr>
            <a:xfrm>
              <a:off x="7985681" y="4783856"/>
              <a:ext cx="3869436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2"/>
            <p:cNvSpPr/>
            <p:nvPr/>
          </p:nvSpPr>
          <p:spPr>
            <a:xfrm>
              <a:off x="8131186" y="485344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9" name="pl33"/>
            <p:cNvSpPr/>
            <p:nvPr/>
          </p:nvSpPr>
          <p:spPr>
            <a:xfrm>
              <a:off x="8153131" y="49631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1E5CD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4"/>
            <p:cNvSpPr/>
            <p:nvPr/>
          </p:nvSpPr>
          <p:spPr>
            <a:xfrm>
              <a:off x="8153131" y="49631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1E5CD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35"/>
            <p:cNvSpPr/>
            <p:nvPr/>
          </p:nvSpPr>
          <p:spPr>
            <a:xfrm>
              <a:off x="8153131" y="49631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1E5CD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rc36"/>
            <p:cNvSpPr/>
            <p:nvPr/>
          </p:nvSpPr>
          <p:spPr>
            <a:xfrm>
              <a:off x="9417527" y="4853445"/>
              <a:ext cx="219456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3" name="pl37"/>
            <p:cNvSpPr/>
            <p:nvPr/>
          </p:nvSpPr>
          <p:spPr>
            <a:xfrm>
              <a:off x="9439473" y="49631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940F0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38"/>
            <p:cNvSpPr/>
            <p:nvPr/>
          </p:nvSpPr>
          <p:spPr>
            <a:xfrm>
              <a:off x="9439473" y="49631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940F0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39"/>
            <p:cNvSpPr/>
            <p:nvPr/>
          </p:nvSpPr>
          <p:spPr>
            <a:xfrm>
              <a:off x="9439473" y="49631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940F0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rc40"/>
            <p:cNvSpPr/>
            <p:nvPr/>
          </p:nvSpPr>
          <p:spPr>
            <a:xfrm>
              <a:off x="10703869" y="485344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7" name="pl41"/>
            <p:cNvSpPr/>
            <p:nvPr/>
          </p:nvSpPr>
          <p:spPr>
            <a:xfrm>
              <a:off x="10725814" y="49631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DC2D2D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48" name="pl42"/>
            <p:cNvSpPr/>
            <p:nvPr/>
          </p:nvSpPr>
          <p:spPr>
            <a:xfrm>
              <a:off x="10725814" y="49631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DC2D2D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49" name="pl43"/>
            <p:cNvSpPr/>
            <p:nvPr/>
          </p:nvSpPr>
          <p:spPr>
            <a:xfrm>
              <a:off x="10725814" y="49631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DC2D2D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50" name="tx44"/>
            <p:cNvSpPr/>
            <p:nvPr/>
          </p:nvSpPr>
          <p:spPr>
            <a:xfrm>
              <a:off x="8426557" y="4917632"/>
              <a:ext cx="915054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2023</a:t>
              </a:r>
            </a:p>
          </p:txBody>
        </p:sp>
        <p:sp>
          <p:nvSpPr>
            <p:cNvPr id="51" name="tx45"/>
            <p:cNvSpPr/>
            <p:nvPr/>
          </p:nvSpPr>
          <p:spPr>
            <a:xfrm>
              <a:off x="9712898" y="4917692"/>
              <a:ext cx="915054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2024</a:t>
              </a:r>
            </a:p>
          </p:txBody>
        </p:sp>
        <p:sp>
          <p:nvSpPr>
            <p:cNvPr id="52" name="tx46"/>
            <p:cNvSpPr/>
            <p:nvPr/>
          </p:nvSpPr>
          <p:spPr>
            <a:xfrm>
              <a:off x="10999240" y="4893522"/>
              <a:ext cx="786288" cy="1132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Projeção 2024</a:t>
              </a:r>
            </a:p>
          </p:txBody>
        </p:sp>
        <p:sp>
          <p:nvSpPr>
            <p:cNvPr id="53" name="tx47"/>
            <p:cNvSpPr/>
            <p:nvPr/>
          </p:nvSpPr>
          <p:spPr>
            <a:xfrm>
              <a:off x="9204015" y="1619514"/>
              <a:ext cx="1432768" cy="135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RECEITA TOTAL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365202" y="1"/>
            <a:ext cx="10515600" cy="438149"/>
          </a:xfrm>
        </p:spPr>
        <p:txBody>
          <a:bodyPr/>
          <a:lstStyle/>
          <a:p>
            <a:r>
              <a:rPr/>
              <a:t>Receitas Tributárias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365202" y="438150"/>
            <a:ext cx="8528632" cy="392113"/>
          </a:xfrm>
        </p:spPr>
        <p:txBody>
          <a:bodyPr/>
          <a:lstStyle/>
          <a:p>
            <a:r>
              <a:rPr/>
              <a:t>Comparativo em relação ao ano anterior e o projetado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/>
          <a:p>
            <a:r>
              <a:rPr/>
              <a:t>01/07/2024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/>
          <a:p>
            <a:r>
              <a:rPr/>
              <a:t>Secretaria de Economia do Estado de Goiás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/>
          <a:p>
            <a:fld id="{FAACE0D2-E678-453C-8082-E08B461DE721}" type="slidenum">
              <a:rPr/>
              <a:t>7</a:t>
            </a:fld>
          </a:p>
        </p:txBody>
      </p:sp>
      <p:grpSp xmlns:pic="http://schemas.openxmlformats.org/drawingml/2006/picture">
        <p:nvGrpSpPr>
          <p:cNvPr id="7" name="8"/>
          <p:cNvGrpSpPr/>
          <p:nvPr/>
        </p:nvGrpSpPr>
        <p:grpSpPr>
          <a:xfrm>
            <a:off x="548640" y="1005840"/>
            <a:ext cx="10972800" cy="5394960"/>
            <a:chOff x="548640" y="1005840"/>
            <a:chExt cx="10972800" cy="5394960"/>
          </a:xfrm>
        </p:grpSpPr>
        <p:sp>
          <p:nvSpPr>
            <p:cNvPr id="8" name="rc3"/>
            <p:cNvSpPr/>
            <p:nvPr/>
          </p:nvSpPr>
          <p:spPr>
            <a:xfrm>
              <a:off x="548640" y="1005840"/>
              <a:ext cx="10972800" cy="539496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rc4"/>
            <p:cNvSpPr/>
            <p:nvPr/>
          </p:nvSpPr>
          <p:spPr>
            <a:xfrm>
              <a:off x="548640" y="1005840"/>
              <a:ext cx="5486400" cy="25181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pl5"/>
            <p:cNvSpPr/>
            <p:nvPr/>
          </p:nvSpPr>
          <p:spPr>
            <a:xfrm>
              <a:off x="1075204" y="2513288"/>
              <a:ext cx="4890246" cy="0"/>
            </a:xfrm>
            <a:custGeom>
              <a:avLst/>
              <a:pathLst>
                <a:path w="4890246" h="0">
                  <a:moveTo>
                    <a:pt x="0" y="0"/>
                  </a:moveTo>
                  <a:lnTo>
                    <a:pt x="4890246" y="0"/>
                  </a:lnTo>
                  <a:lnTo>
                    <a:pt x="489024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6"/>
            <p:cNvSpPr/>
            <p:nvPr/>
          </p:nvSpPr>
          <p:spPr>
            <a:xfrm>
              <a:off x="1075204" y="1889015"/>
              <a:ext cx="4890246" cy="0"/>
            </a:xfrm>
            <a:custGeom>
              <a:avLst/>
              <a:pathLst>
                <a:path w="4890246" h="0">
                  <a:moveTo>
                    <a:pt x="0" y="0"/>
                  </a:moveTo>
                  <a:lnTo>
                    <a:pt x="4890246" y="0"/>
                  </a:lnTo>
                  <a:lnTo>
                    <a:pt x="489024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7"/>
            <p:cNvSpPr/>
            <p:nvPr/>
          </p:nvSpPr>
          <p:spPr>
            <a:xfrm>
              <a:off x="1297488" y="1627776"/>
              <a:ext cx="4445678" cy="1390284"/>
            </a:xfrm>
            <a:custGeom>
              <a:avLst/>
              <a:pathLst>
                <a:path w="4445678" h="1390284">
                  <a:moveTo>
                    <a:pt x="0" y="1390284"/>
                  </a:moveTo>
                  <a:lnTo>
                    <a:pt x="411391" y="1277610"/>
                  </a:lnTo>
                  <a:lnTo>
                    <a:pt x="796240" y="1169441"/>
                  </a:lnTo>
                  <a:lnTo>
                    <a:pt x="1207632" y="1048663"/>
                  </a:lnTo>
                  <a:lnTo>
                    <a:pt x="1605752" y="927125"/>
                  </a:lnTo>
                  <a:lnTo>
                    <a:pt x="2017143" y="802943"/>
                  </a:lnTo>
                  <a:lnTo>
                    <a:pt x="2415264" y="678158"/>
                  </a:lnTo>
                  <a:lnTo>
                    <a:pt x="2826655" y="546582"/>
                  </a:lnTo>
                  <a:lnTo>
                    <a:pt x="3238046" y="407507"/>
                  </a:lnTo>
                  <a:lnTo>
                    <a:pt x="3636166" y="270018"/>
                  </a:lnTo>
                  <a:lnTo>
                    <a:pt x="4047558" y="135879"/>
                  </a:lnTo>
                  <a:lnTo>
                    <a:pt x="4445678" y="0"/>
                  </a:lnTo>
                </a:path>
              </a:pathLst>
            </a:custGeom>
            <a:ln w="27101" cap="flat">
              <a:solidFill>
                <a:srgbClr val="1E5CD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8"/>
            <p:cNvSpPr/>
            <p:nvPr/>
          </p:nvSpPr>
          <p:spPr>
            <a:xfrm>
              <a:off x="1297488" y="2296191"/>
              <a:ext cx="2017143" cy="703105"/>
            </a:xfrm>
            <a:custGeom>
              <a:avLst/>
              <a:pathLst>
                <a:path w="2017143" h="703105">
                  <a:moveTo>
                    <a:pt x="0" y="703105"/>
                  </a:moveTo>
                  <a:lnTo>
                    <a:pt x="411391" y="573144"/>
                  </a:lnTo>
                  <a:lnTo>
                    <a:pt x="796240" y="448426"/>
                  </a:lnTo>
                  <a:lnTo>
                    <a:pt x="1207632" y="298395"/>
                  </a:lnTo>
                  <a:lnTo>
                    <a:pt x="1605752" y="153088"/>
                  </a:lnTo>
                  <a:lnTo>
                    <a:pt x="2017143" y="0"/>
                  </a:lnTo>
                </a:path>
              </a:pathLst>
            </a:custGeom>
            <a:ln w="27101" cap="flat">
              <a:solidFill>
                <a:srgbClr val="940F0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9"/>
            <p:cNvSpPr/>
            <p:nvPr/>
          </p:nvSpPr>
          <p:spPr>
            <a:xfrm>
              <a:off x="1297488" y="1396139"/>
              <a:ext cx="4445678" cy="1603134"/>
            </a:xfrm>
            <a:custGeom>
              <a:avLst/>
              <a:pathLst>
                <a:path w="4445678" h="1603134">
                  <a:moveTo>
                    <a:pt x="0" y="1603134"/>
                  </a:moveTo>
                  <a:lnTo>
                    <a:pt x="411391" y="1473073"/>
                  </a:lnTo>
                  <a:lnTo>
                    <a:pt x="796240" y="1342228"/>
                  </a:lnTo>
                  <a:lnTo>
                    <a:pt x="1207632" y="1203795"/>
                  </a:lnTo>
                  <a:lnTo>
                    <a:pt x="1605752" y="1057189"/>
                  </a:lnTo>
                  <a:lnTo>
                    <a:pt x="2017143" y="903996"/>
                  </a:lnTo>
                  <a:lnTo>
                    <a:pt x="2415264" y="753448"/>
                  </a:lnTo>
                  <a:lnTo>
                    <a:pt x="2826655" y="601955"/>
                  </a:lnTo>
                  <a:lnTo>
                    <a:pt x="3238046" y="451001"/>
                  </a:lnTo>
                  <a:lnTo>
                    <a:pt x="3636166" y="301619"/>
                  </a:lnTo>
                  <a:lnTo>
                    <a:pt x="4047558" y="152180"/>
                  </a:lnTo>
                  <a:lnTo>
                    <a:pt x="4445678" y="0"/>
                  </a:lnTo>
                </a:path>
              </a:pathLst>
            </a:custGeom>
            <a:ln w="27101" cap="flat">
              <a:solidFill>
                <a:srgbClr val="DC2D2D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5" name="tx10"/>
            <p:cNvSpPr/>
            <p:nvPr/>
          </p:nvSpPr>
          <p:spPr>
            <a:xfrm>
              <a:off x="795642" y="2467806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10B</a:t>
              </a:r>
            </a:p>
          </p:txBody>
        </p:sp>
        <p:sp>
          <p:nvSpPr>
            <p:cNvPr id="16" name="tx11"/>
            <p:cNvSpPr/>
            <p:nvPr/>
          </p:nvSpPr>
          <p:spPr>
            <a:xfrm>
              <a:off x="795642" y="1843533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20B</a:t>
              </a:r>
            </a:p>
          </p:txBody>
        </p:sp>
        <p:sp>
          <p:nvSpPr>
            <p:cNvPr id="17" name="pl12"/>
            <p:cNvSpPr/>
            <p:nvPr/>
          </p:nvSpPr>
          <p:spPr>
            <a:xfrm>
              <a:off x="1040410" y="251328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3"/>
            <p:cNvSpPr/>
            <p:nvPr/>
          </p:nvSpPr>
          <p:spPr>
            <a:xfrm>
              <a:off x="1040410" y="188901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4"/>
            <p:cNvSpPr/>
            <p:nvPr/>
          </p:nvSpPr>
          <p:spPr>
            <a:xfrm>
              <a:off x="1708879" y="309915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5"/>
            <p:cNvSpPr/>
            <p:nvPr/>
          </p:nvSpPr>
          <p:spPr>
            <a:xfrm>
              <a:off x="2505120" y="309915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16"/>
            <p:cNvSpPr/>
            <p:nvPr/>
          </p:nvSpPr>
          <p:spPr>
            <a:xfrm>
              <a:off x="3314632" y="309915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17"/>
            <p:cNvSpPr/>
            <p:nvPr/>
          </p:nvSpPr>
          <p:spPr>
            <a:xfrm>
              <a:off x="4124143" y="309915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18"/>
            <p:cNvSpPr/>
            <p:nvPr/>
          </p:nvSpPr>
          <p:spPr>
            <a:xfrm>
              <a:off x="4933655" y="309915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19"/>
            <p:cNvSpPr/>
            <p:nvPr/>
          </p:nvSpPr>
          <p:spPr>
            <a:xfrm>
              <a:off x="5743167" y="309915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tx20"/>
            <p:cNvSpPr/>
            <p:nvPr/>
          </p:nvSpPr>
          <p:spPr>
            <a:xfrm>
              <a:off x="1627559" y="3158870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26" name="tx21"/>
            <p:cNvSpPr/>
            <p:nvPr/>
          </p:nvSpPr>
          <p:spPr>
            <a:xfrm>
              <a:off x="2417014" y="3160358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27" name="tx22"/>
            <p:cNvSpPr/>
            <p:nvPr/>
          </p:nvSpPr>
          <p:spPr>
            <a:xfrm>
              <a:off x="3233282" y="3136129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28" name="tx23"/>
            <p:cNvSpPr/>
            <p:nvPr/>
          </p:nvSpPr>
          <p:spPr>
            <a:xfrm>
              <a:off x="4022434" y="3158751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29" name="tx24"/>
            <p:cNvSpPr/>
            <p:nvPr/>
          </p:nvSpPr>
          <p:spPr>
            <a:xfrm>
              <a:off x="4848912" y="3162323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30" name="tx25"/>
            <p:cNvSpPr/>
            <p:nvPr/>
          </p:nvSpPr>
          <p:spPr>
            <a:xfrm>
              <a:off x="5644880" y="3160358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31" name="tx26"/>
            <p:cNvSpPr/>
            <p:nvPr/>
          </p:nvSpPr>
          <p:spPr>
            <a:xfrm>
              <a:off x="3477986" y="3420885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32" name="tx27"/>
            <p:cNvSpPr/>
            <p:nvPr/>
          </p:nvSpPr>
          <p:spPr>
            <a:xfrm rot="-5400000">
              <a:off x="-118991" y="2131495"/>
              <a:ext cx="1541412" cy="151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Reais (R$)</a:t>
              </a:r>
            </a:p>
          </p:txBody>
        </p:sp>
        <p:sp>
          <p:nvSpPr>
            <p:cNvPr id="33" name="tx28"/>
            <p:cNvSpPr/>
            <p:nvPr/>
          </p:nvSpPr>
          <p:spPr>
            <a:xfrm>
              <a:off x="3291727" y="1070964"/>
              <a:ext cx="457199" cy="1353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ICMS</a:t>
              </a:r>
            </a:p>
          </p:txBody>
        </p:sp>
        <p:sp>
          <p:nvSpPr>
            <p:cNvPr id="34" name="rc29"/>
            <p:cNvSpPr/>
            <p:nvPr/>
          </p:nvSpPr>
          <p:spPr>
            <a:xfrm>
              <a:off x="6035040" y="1005840"/>
              <a:ext cx="5486400" cy="25181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pl30"/>
            <p:cNvSpPr/>
            <p:nvPr/>
          </p:nvSpPr>
          <p:spPr>
            <a:xfrm>
              <a:off x="6316384" y="2624700"/>
              <a:ext cx="5135465" cy="0"/>
            </a:xfrm>
            <a:custGeom>
              <a:avLst/>
              <a:pathLst>
                <a:path w="5135465" h="0">
                  <a:moveTo>
                    <a:pt x="0" y="0"/>
                  </a:moveTo>
                  <a:lnTo>
                    <a:pt x="5135465" y="0"/>
                  </a:lnTo>
                  <a:lnTo>
                    <a:pt x="51354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1"/>
            <p:cNvSpPr/>
            <p:nvPr/>
          </p:nvSpPr>
          <p:spPr>
            <a:xfrm>
              <a:off x="6316384" y="2117371"/>
              <a:ext cx="5135465" cy="0"/>
            </a:xfrm>
            <a:custGeom>
              <a:avLst/>
              <a:pathLst>
                <a:path w="5135465" h="0">
                  <a:moveTo>
                    <a:pt x="0" y="0"/>
                  </a:moveTo>
                  <a:lnTo>
                    <a:pt x="5135465" y="0"/>
                  </a:lnTo>
                  <a:lnTo>
                    <a:pt x="51354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2"/>
            <p:cNvSpPr/>
            <p:nvPr/>
          </p:nvSpPr>
          <p:spPr>
            <a:xfrm>
              <a:off x="6316384" y="1610042"/>
              <a:ext cx="5135465" cy="0"/>
            </a:xfrm>
            <a:custGeom>
              <a:avLst/>
              <a:pathLst>
                <a:path w="5135465" h="0">
                  <a:moveTo>
                    <a:pt x="0" y="0"/>
                  </a:moveTo>
                  <a:lnTo>
                    <a:pt x="5135465" y="0"/>
                  </a:lnTo>
                  <a:lnTo>
                    <a:pt x="51354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3"/>
            <p:cNvSpPr/>
            <p:nvPr/>
          </p:nvSpPr>
          <p:spPr>
            <a:xfrm>
              <a:off x="6549815" y="1476510"/>
              <a:ext cx="4668605" cy="1541551"/>
            </a:xfrm>
            <a:custGeom>
              <a:avLst/>
              <a:pathLst>
                <a:path w="4668605" h="1541551">
                  <a:moveTo>
                    <a:pt x="0" y="1541551"/>
                  </a:moveTo>
                  <a:lnTo>
                    <a:pt x="432020" y="1450309"/>
                  </a:lnTo>
                  <a:lnTo>
                    <a:pt x="836168" y="1350300"/>
                  </a:lnTo>
                  <a:lnTo>
                    <a:pt x="1268188" y="1269434"/>
                  </a:lnTo>
                  <a:lnTo>
                    <a:pt x="1686272" y="1179827"/>
                  </a:lnTo>
                  <a:lnTo>
                    <a:pt x="2118292" y="1092511"/>
                  </a:lnTo>
                  <a:lnTo>
                    <a:pt x="2536376" y="996139"/>
                  </a:lnTo>
                  <a:lnTo>
                    <a:pt x="2968396" y="883796"/>
                  </a:lnTo>
                  <a:lnTo>
                    <a:pt x="3400417" y="700863"/>
                  </a:lnTo>
                  <a:lnTo>
                    <a:pt x="3818501" y="209792"/>
                  </a:lnTo>
                  <a:lnTo>
                    <a:pt x="4250521" y="87743"/>
                  </a:lnTo>
                  <a:lnTo>
                    <a:pt x="4668605" y="0"/>
                  </a:lnTo>
                </a:path>
              </a:pathLst>
            </a:custGeom>
            <a:ln w="27101" cap="flat">
              <a:solidFill>
                <a:srgbClr val="1E5CD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4"/>
            <p:cNvSpPr/>
            <p:nvPr/>
          </p:nvSpPr>
          <p:spPr>
            <a:xfrm>
              <a:off x="6549815" y="2513682"/>
              <a:ext cx="2118292" cy="431612"/>
            </a:xfrm>
            <a:custGeom>
              <a:avLst/>
              <a:pathLst>
                <a:path w="2118292" h="431612">
                  <a:moveTo>
                    <a:pt x="0" y="431612"/>
                  </a:moveTo>
                  <a:lnTo>
                    <a:pt x="432020" y="340202"/>
                  </a:lnTo>
                  <a:lnTo>
                    <a:pt x="836168" y="254343"/>
                  </a:lnTo>
                  <a:lnTo>
                    <a:pt x="1268188" y="164645"/>
                  </a:lnTo>
                  <a:lnTo>
                    <a:pt x="1686272" y="80322"/>
                  </a:lnTo>
                  <a:lnTo>
                    <a:pt x="2118292" y="0"/>
                  </a:lnTo>
                </a:path>
              </a:pathLst>
            </a:custGeom>
            <a:ln w="27101" cap="flat">
              <a:solidFill>
                <a:srgbClr val="940F0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5"/>
            <p:cNvSpPr/>
            <p:nvPr/>
          </p:nvSpPr>
          <p:spPr>
            <a:xfrm>
              <a:off x="6549815" y="1396139"/>
              <a:ext cx="4668605" cy="1549155"/>
            </a:xfrm>
            <a:custGeom>
              <a:avLst/>
              <a:pathLst>
                <a:path w="4668605" h="1549155">
                  <a:moveTo>
                    <a:pt x="0" y="1549155"/>
                  </a:moveTo>
                  <a:lnTo>
                    <a:pt x="432020" y="1457693"/>
                  </a:lnTo>
                  <a:lnTo>
                    <a:pt x="836168" y="1346185"/>
                  </a:lnTo>
                  <a:lnTo>
                    <a:pt x="1268188" y="1246033"/>
                  </a:lnTo>
                  <a:lnTo>
                    <a:pt x="1686272" y="1140685"/>
                  </a:lnTo>
                  <a:lnTo>
                    <a:pt x="2118292" y="1034078"/>
                  </a:lnTo>
                  <a:lnTo>
                    <a:pt x="2536376" y="916762"/>
                  </a:lnTo>
                  <a:lnTo>
                    <a:pt x="2968396" y="784095"/>
                  </a:lnTo>
                  <a:lnTo>
                    <a:pt x="3400417" y="612247"/>
                  </a:lnTo>
                  <a:lnTo>
                    <a:pt x="3818501" y="255267"/>
                  </a:lnTo>
                  <a:lnTo>
                    <a:pt x="4250521" y="112237"/>
                  </a:lnTo>
                  <a:lnTo>
                    <a:pt x="4668605" y="0"/>
                  </a:lnTo>
                </a:path>
              </a:pathLst>
            </a:custGeom>
            <a:ln w="27101" cap="flat">
              <a:solidFill>
                <a:srgbClr val="DC2D2D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41" name="tx36"/>
            <p:cNvSpPr/>
            <p:nvPr/>
          </p:nvSpPr>
          <p:spPr>
            <a:xfrm>
              <a:off x="6104629" y="2580707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1B</a:t>
              </a:r>
            </a:p>
          </p:txBody>
        </p:sp>
        <p:sp>
          <p:nvSpPr>
            <p:cNvPr id="42" name="tx37"/>
            <p:cNvSpPr/>
            <p:nvPr/>
          </p:nvSpPr>
          <p:spPr>
            <a:xfrm>
              <a:off x="6104629" y="2073378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2B</a:t>
              </a:r>
            </a:p>
          </p:txBody>
        </p:sp>
        <p:sp>
          <p:nvSpPr>
            <p:cNvPr id="43" name="tx38"/>
            <p:cNvSpPr/>
            <p:nvPr/>
          </p:nvSpPr>
          <p:spPr>
            <a:xfrm>
              <a:off x="6104629" y="1564501"/>
              <a:ext cx="149125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3B</a:t>
              </a:r>
            </a:p>
          </p:txBody>
        </p:sp>
        <p:sp>
          <p:nvSpPr>
            <p:cNvPr id="44" name="pl39"/>
            <p:cNvSpPr/>
            <p:nvPr/>
          </p:nvSpPr>
          <p:spPr>
            <a:xfrm>
              <a:off x="6281590" y="262470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0"/>
            <p:cNvSpPr/>
            <p:nvPr/>
          </p:nvSpPr>
          <p:spPr>
            <a:xfrm>
              <a:off x="6281590" y="211737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1"/>
            <p:cNvSpPr/>
            <p:nvPr/>
          </p:nvSpPr>
          <p:spPr>
            <a:xfrm>
              <a:off x="6281590" y="161004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2"/>
            <p:cNvSpPr/>
            <p:nvPr/>
          </p:nvSpPr>
          <p:spPr>
            <a:xfrm>
              <a:off x="6981835" y="309915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3"/>
            <p:cNvSpPr/>
            <p:nvPr/>
          </p:nvSpPr>
          <p:spPr>
            <a:xfrm>
              <a:off x="7818003" y="309915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4"/>
            <p:cNvSpPr/>
            <p:nvPr/>
          </p:nvSpPr>
          <p:spPr>
            <a:xfrm>
              <a:off x="8668107" y="309915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5"/>
            <p:cNvSpPr/>
            <p:nvPr/>
          </p:nvSpPr>
          <p:spPr>
            <a:xfrm>
              <a:off x="9518212" y="309915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46"/>
            <p:cNvSpPr/>
            <p:nvPr/>
          </p:nvSpPr>
          <p:spPr>
            <a:xfrm>
              <a:off x="10368316" y="309915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47"/>
            <p:cNvSpPr/>
            <p:nvPr/>
          </p:nvSpPr>
          <p:spPr>
            <a:xfrm>
              <a:off x="11218420" y="309915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tx48"/>
            <p:cNvSpPr/>
            <p:nvPr/>
          </p:nvSpPr>
          <p:spPr>
            <a:xfrm>
              <a:off x="6900515" y="3158870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54" name="tx49"/>
            <p:cNvSpPr/>
            <p:nvPr/>
          </p:nvSpPr>
          <p:spPr>
            <a:xfrm>
              <a:off x="7729897" y="3160358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55" name="tx50"/>
            <p:cNvSpPr/>
            <p:nvPr/>
          </p:nvSpPr>
          <p:spPr>
            <a:xfrm>
              <a:off x="8586758" y="3136129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56" name="tx51"/>
            <p:cNvSpPr/>
            <p:nvPr/>
          </p:nvSpPr>
          <p:spPr>
            <a:xfrm>
              <a:off x="9416502" y="3158751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57" name="tx52"/>
            <p:cNvSpPr/>
            <p:nvPr/>
          </p:nvSpPr>
          <p:spPr>
            <a:xfrm>
              <a:off x="10283573" y="3162323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58" name="tx53"/>
            <p:cNvSpPr/>
            <p:nvPr/>
          </p:nvSpPr>
          <p:spPr>
            <a:xfrm>
              <a:off x="11120134" y="3160358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59" name="tx54"/>
            <p:cNvSpPr/>
            <p:nvPr/>
          </p:nvSpPr>
          <p:spPr>
            <a:xfrm>
              <a:off x="8841776" y="3420885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60" name="tx55"/>
            <p:cNvSpPr/>
            <p:nvPr/>
          </p:nvSpPr>
          <p:spPr>
            <a:xfrm>
              <a:off x="8675743" y="1075429"/>
              <a:ext cx="416748" cy="1309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IPVA</a:t>
              </a:r>
            </a:p>
          </p:txBody>
        </p:sp>
        <p:sp>
          <p:nvSpPr>
            <p:cNvPr id="61" name="rc56"/>
            <p:cNvSpPr/>
            <p:nvPr/>
          </p:nvSpPr>
          <p:spPr>
            <a:xfrm>
              <a:off x="548640" y="3524002"/>
              <a:ext cx="5486400" cy="25181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l57"/>
            <p:cNvSpPr/>
            <p:nvPr/>
          </p:nvSpPr>
          <p:spPr>
            <a:xfrm>
              <a:off x="1176883" y="5286437"/>
              <a:ext cx="4788566" cy="0"/>
            </a:xfrm>
            <a:custGeom>
              <a:avLst/>
              <a:pathLst>
                <a:path w="4788566" h="0">
                  <a:moveTo>
                    <a:pt x="0" y="0"/>
                  </a:moveTo>
                  <a:lnTo>
                    <a:pt x="4788566" y="0"/>
                  </a:lnTo>
                  <a:lnTo>
                    <a:pt x="478856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58"/>
            <p:cNvSpPr/>
            <p:nvPr/>
          </p:nvSpPr>
          <p:spPr>
            <a:xfrm>
              <a:off x="1176883" y="4942274"/>
              <a:ext cx="4788566" cy="0"/>
            </a:xfrm>
            <a:custGeom>
              <a:avLst/>
              <a:pathLst>
                <a:path w="4788566" h="0">
                  <a:moveTo>
                    <a:pt x="0" y="0"/>
                  </a:moveTo>
                  <a:lnTo>
                    <a:pt x="4788566" y="0"/>
                  </a:lnTo>
                  <a:lnTo>
                    <a:pt x="478856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59"/>
            <p:cNvSpPr/>
            <p:nvPr/>
          </p:nvSpPr>
          <p:spPr>
            <a:xfrm>
              <a:off x="1176883" y="4598111"/>
              <a:ext cx="4788566" cy="0"/>
            </a:xfrm>
            <a:custGeom>
              <a:avLst/>
              <a:pathLst>
                <a:path w="4788566" h="0">
                  <a:moveTo>
                    <a:pt x="0" y="0"/>
                  </a:moveTo>
                  <a:lnTo>
                    <a:pt x="4788566" y="0"/>
                  </a:lnTo>
                  <a:lnTo>
                    <a:pt x="478856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0"/>
            <p:cNvSpPr/>
            <p:nvPr/>
          </p:nvSpPr>
          <p:spPr>
            <a:xfrm>
              <a:off x="1176883" y="4253948"/>
              <a:ext cx="4788566" cy="0"/>
            </a:xfrm>
            <a:custGeom>
              <a:avLst/>
              <a:pathLst>
                <a:path w="4788566" h="0">
                  <a:moveTo>
                    <a:pt x="0" y="0"/>
                  </a:moveTo>
                  <a:lnTo>
                    <a:pt x="4788566" y="0"/>
                  </a:lnTo>
                  <a:lnTo>
                    <a:pt x="478856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1"/>
            <p:cNvSpPr/>
            <p:nvPr/>
          </p:nvSpPr>
          <p:spPr>
            <a:xfrm>
              <a:off x="1176883" y="3909785"/>
              <a:ext cx="4788566" cy="0"/>
            </a:xfrm>
            <a:custGeom>
              <a:avLst/>
              <a:pathLst>
                <a:path w="4788566" h="0">
                  <a:moveTo>
                    <a:pt x="0" y="0"/>
                  </a:moveTo>
                  <a:lnTo>
                    <a:pt x="4788566" y="0"/>
                  </a:lnTo>
                  <a:lnTo>
                    <a:pt x="478856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2"/>
            <p:cNvSpPr/>
            <p:nvPr/>
          </p:nvSpPr>
          <p:spPr>
            <a:xfrm>
              <a:off x="1394546" y="3914302"/>
              <a:ext cx="4353242" cy="1621921"/>
            </a:xfrm>
            <a:custGeom>
              <a:avLst/>
              <a:pathLst>
                <a:path w="4353242" h="1621921">
                  <a:moveTo>
                    <a:pt x="0" y="1621921"/>
                  </a:moveTo>
                  <a:lnTo>
                    <a:pt x="402837" y="1508904"/>
                  </a:lnTo>
                  <a:lnTo>
                    <a:pt x="779685" y="1345225"/>
                  </a:lnTo>
                  <a:lnTo>
                    <a:pt x="1182522" y="1171192"/>
                  </a:lnTo>
                  <a:lnTo>
                    <a:pt x="1572365" y="996477"/>
                  </a:lnTo>
                  <a:lnTo>
                    <a:pt x="1975202" y="858955"/>
                  </a:lnTo>
                  <a:lnTo>
                    <a:pt x="2365045" y="679989"/>
                  </a:lnTo>
                  <a:lnTo>
                    <a:pt x="2767882" y="526921"/>
                  </a:lnTo>
                  <a:lnTo>
                    <a:pt x="3170720" y="401900"/>
                  </a:lnTo>
                  <a:lnTo>
                    <a:pt x="3560562" y="277465"/>
                  </a:lnTo>
                  <a:lnTo>
                    <a:pt x="3963400" y="139167"/>
                  </a:lnTo>
                  <a:lnTo>
                    <a:pt x="4353242" y="0"/>
                  </a:lnTo>
                </a:path>
              </a:pathLst>
            </a:custGeom>
            <a:ln w="27101" cap="flat">
              <a:solidFill>
                <a:srgbClr val="1E5CD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3"/>
            <p:cNvSpPr/>
            <p:nvPr/>
          </p:nvSpPr>
          <p:spPr>
            <a:xfrm>
              <a:off x="1394546" y="4954790"/>
              <a:ext cx="1975202" cy="573922"/>
            </a:xfrm>
            <a:custGeom>
              <a:avLst/>
              <a:pathLst>
                <a:path w="1975202" h="573922">
                  <a:moveTo>
                    <a:pt x="0" y="573922"/>
                  </a:moveTo>
                  <a:lnTo>
                    <a:pt x="402837" y="471793"/>
                  </a:lnTo>
                  <a:lnTo>
                    <a:pt x="779685" y="360678"/>
                  </a:lnTo>
                  <a:lnTo>
                    <a:pt x="1182522" y="252534"/>
                  </a:lnTo>
                  <a:lnTo>
                    <a:pt x="1572365" y="127300"/>
                  </a:lnTo>
                  <a:lnTo>
                    <a:pt x="1975202" y="0"/>
                  </a:lnTo>
                </a:path>
              </a:pathLst>
            </a:custGeom>
            <a:ln w="27101" cap="flat">
              <a:solidFill>
                <a:srgbClr val="940F0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4"/>
            <p:cNvSpPr/>
            <p:nvPr/>
          </p:nvSpPr>
          <p:spPr>
            <a:xfrm>
              <a:off x="1394546" y="3929121"/>
              <a:ext cx="4353242" cy="1599591"/>
            </a:xfrm>
            <a:custGeom>
              <a:avLst/>
              <a:pathLst>
                <a:path w="4353242" h="1599591">
                  <a:moveTo>
                    <a:pt x="0" y="1599591"/>
                  </a:moveTo>
                  <a:lnTo>
                    <a:pt x="402837" y="1497462"/>
                  </a:lnTo>
                  <a:lnTo>
                    <a:pt x="779685" y="1351821"/>
                  </a:lnTo>
                  <a:lnTo>
                    <a:pt x="1182522" y="1209644"/>
                  </a:lnTo>
                  <a:lnTo>
                    <a:pt x="1572365" y="1051728"/>
                  </a:lnTo>
                  <a:lnTo>
                    <a:pt x="1975202" y="913101"/>
                  </a:lnTo>
                  <a:lnTo>
                    <a:pt x="2365045" y="769991"/>
                  </a:lnTo>
                  <a:lnTo>
                    <a:pt x="2767882" y="619194"/>
                  </a:lnTo>
                  <a:lnTo>
                    <a:pt x="3170720" y="467387"/>
                  </a:lnTo>
                  <a:lnTo>
                    <a:pt x="3560562" y="305041"/>
                  </a:lnTo>
                  <a:lnTo>
                    <a:pt x="3963400" y="154261"/>
                  </a:lnTo>
                  <a:lnTo>
                    <a:pt x="4353242" y="0"/>
                  </a:lnTo>
                </a:path>
              </a:pathLst>
            </a:custGeom>
            <a:ln w="27101" cap="flat">
              <a:solidFill>
                <a:srgbClr val="DC2D2D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70" name="tx65"/>
            <p:cNvSpPr/>
            <p:nvPr/>
          </p:nvSpPr>
          <p:spPr>
            <a:xfrm>
              <a:off x="809275" y="5240955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250M</a:t>
              </a:r>
            </a:p>
          </p:txBody>
        </p:sp>
        <p:sp>
          <p:nvSpPr>
            <p:cNvPr id="71" name="tx66"/>
            <p:cNvSpPr/>
            <p:nvPr/>
          </p:nvSpPr>
          <p:spPr>
            <a:xfrm>
              <a:off x="809275" y="4896792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500M</a:t>
              </a:r>
            </a:p>
          </p:txBody>
        </p:sp>
        <p:sp>
          <p:nvSpPr>
            <p:cNvPr id="72" name="tx67"/>
            <p:cNvSpPr/>
            <p:nvPr/>
          </p:nvSpPr>
          <p:spPr>
            <a:xfrm>
              <a:off x="809275" y="4552629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750M</a:t>
              </a:r>
            </a:p>
          </p:txBody>
        </p:sp>
        <p:sp>
          <p:nvSpPr>
            <p:cNvPr id="73" name="tx68"/>
            <p:cNvSpPr/>
            <p:nvPr/>
          </p:nvSpPr>
          <p:spPr>
            <a:xfrm>
              <a:off x="795642" y="4208466"/>
              <a:ext cx="31861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1.00B</a:t>
              </a:r>
            </a:p>
          </p:txBody>
        </p:sp>
        <p:sp>
          <p:nvSpPr>
            <p:cNvPr id="74" name="tx69"/>
            <p:cNvSpPr/>
            <p:nvPr/>
          </p:nvSpPr>
          <p:spPr>
            <a:xfrm>
              <a:off x="795642" y="3864303"/>
              <a:ext cx="31861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1.25B</a:t>
              </a:r>
            </a:p>
          </p:txBody>
        </p:sp>
        <p:sp>
          <p:nvSpPr>
            <p:cNvPr id="75" name="pl70"/>
            <p:cNvSpPr/>
            <p:nvPr/>
          </p:nvSpPr>
          <p:spPr>
            <a:xfrm>
              <a:off x="1142089" y="528643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1"/>
            <p:cNvSpPr/>
            <p:nvPr/>
          </p:nvSpPr>
          <p:spPr>
            <a:xfrm>
              <a:off x="1142089" y="494227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2"/>
            <p:cNvSpPr/>
            <p:nvPr/>
          </p:nvSpPr>
          <p:spPr>
            <a:xfrm>
              <a:off x="1142089" y="459811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3"/>
            <p:cNvSpPr/>
            <p:nvPr/>
          </p:nvSpPr>
          <p:spPr>
            <a:xfrm>
              <a:off x="1142089" y="425394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4"/>
            <p:cNvSpPr/>
            <p:nvPr/>
          </p:nvSpPr>
          <p:spPr>
            <a:xfrm>
              <a:off x="1142089" y="390978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5"/>
            <p:cNvSpPr/>
            <p:nvPr/>
          </p:nvSpPr>
          <p:spPr>
            <a:xfrm>
              <a:off x="1797383" y="561732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76"/>
            <p:cNvSpPr/>
            <p:nvPr/>
          </p:nvSpPr>
          <p:spPr>
            <a:xfrm>
              <a:off x="2577068" y="561732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77"/>
            <p:cNvSpPr/>
            <p:nvPr/>
          </p:nvSpPr>
          <p:spPr>
            <a:xfrm>
              <a:off x="3369748" y="561732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78"/>
            <p:cNvSpPr/>
            <p:nvPr/>
          </p:nvSpPr>
          <p:spPr>
            <a:xfrm>
              <a:off x="4162428" y="561732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79"/>
            <p:cNvSpPr/>
            <p:nvPr/>
          </p:nvSpPr>
          <p:spPr>
            <a:xfrm>
              <a:off x="4955108" y="561732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0"/>
            <p:cNvSpPr/>
            <p:nvPr/>
          </p:nvSpPr>
          <p:spPr>
            <a:xfrm>
              <a:off x="5747788" y="561732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tx81"/>
            <p:cNvSpPr/>
            <p:nvPr/>
          </p:nvSpPr>
          <p:spPr>
            <a:xfrm>
              <a:off x="1716063" y="5677033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87" name="tx82"/>
            <p:cNvSpPr/>
            <p:nvPr/>
          </p:nvSpPr>
          <p:spPr>
            <a:xfrm>
              <a:off x="2488962" y="5678521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88" name="tx83"/>
            <p:cNvSpPr/>
            <p:nvPr/>
          </p:nvSpPr>
          <p:spPr>
            <a:xfrm>
              <a:off x="3288399" y="5654292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89" name="tx84"/>
            <p:cNvSpPr/>
            <p:nvPr/>
          </p:nvSpPr>
          <p:spPr>
            <a:xfrm>
              <a:off x="4060719" y="5676914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90" name="tx85"/>
            <p:cNvSpPr/>
            <p:nvPr/>
          </p:nvSpPr>
          <p:spPr>
            <a:xfrm>
              <a:off x="4870366" y="5680486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91" name="tx86"/>
            <p:cNvSpPr/>
            <p:nvPr/>
          </p:nvSpPr>
          <p:spPr>
            <a:xfrm>
              <a:off x="5649502" y="5678521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92" name="tx87"/>
            <p:cNvSpPr/>
            <p:nvPr/>
          </p:nvSpPr>
          <p:spPr>
            <a:xfrm>
              <a:off x="3528825" y="5939048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93" name="tx88"/>
            <p:cNvSpPr/>
            <p:nvPr/>
          </p:nvSpPr>
          <p:spPr>
            <a:xfrm rot="-5400000">
              <a:off x="-118991" y="4649658"/>
              <a:ext cx="1541412" cy="151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Reais (R$)</a:t>
              </a:r>
            </a:p>
          </p:txBody>
        </p:sp>
        <p:sp>
          <p:nvSpPr>
            <p:cNvPr id="94" name="tx89"/>
            <p:cNvSpPr/>
            <p:nvPr/>
          </p:nvSpPr>
          <p:spPr>
            <a:xfrm>
              <a:off x="3357837" y="3589127"/>
              <a:ext cx="426660" cy="1353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ITCD</a:t>
              </a:r>
            </a:p>
          </p:txBody>
        </p:sp>
        <p:sp>
          <p:nvSpPr>
            <p:cNvPr id="95" name="rc90"/>
            <p:cNvSpPr/>
            <p:nvPr/>
          </p:nvSpPr>
          <p:spPr>
            <a:xfrm>
              <a:off x="6035040" y="3524002"/>
              <a:ext cx="5486400" cy="25181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pl91"/>
            <p:cNvSpPr/>
            <p:nvPr/>
          </p:nvSpPr>
          <p:spPr>
            <a:xfrm>
              <a:off x="6472237" y="5536251"/>
              <a:ext cx="4979613" cy="0"/>
            </a:xfrm>
            <a:custGeom>
              <a:avLst/>
              <a:pathLst>
                <a:path w="4979613" h="0">
                  <a:moveTo>
                    <a:pt x="0" y="0"/>
                  </a:moveTo>
                  <a:lnTo>
                    <a:pt x="4979613" y="0"/>
                  </a:lnTo>
                  <a:lnTo>
                    <a:pt x="497961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2"/>
            <p:cNvSpPr/>
            <p:nvPr/>
          </p:nvSpPr>
          <p:spPr>
            <a:xfrm>
              <a:off x="6472237" y="5117259"/>
              <a:ext cx="4979613" cy="0"/>
            </a:xfrm>
            <a:custGeom>
              <a:avLst/>
              <a:pathLst>
                <a:path w="4979613" h="0">
                  <a:moveTo>
                    <a:pt x="0" y="0"/>
                  </a:moveTo>
                  <a:lnTo>
                    <a:pt x="4979613" y="0"/>
                  </a:lnTo>
                  <a:lnTo>
                    <a:pt x="497961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3"/>
            <p:cNvSpPr/>
            <p:nvPr/>
          </p:nvSpPr>
          <p:spPr>
            <a:xfrm>
              <a:off x="6472237" y="4698268"/>
              <a:ext cx="4979613" cy="0"/>
            </a:xfrm>
            <a:custGeom>
              <a:avLst/>
              <a:pathLst>
                <a:path w="4979613" h="0">
                  <a:moveTo>
                    <a:pt x="0" y="0"/>
                  </a:moveTo>
                  <a:lnTo>
                    <a:pt x="4979613" y="0"/>
                  </a:lnTo>
                  <a:lnTo>
                    <a:pt x="497961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4"/>
            <p:cNvSpPr/>
            <p:nvPr/>
          </p:nvSpPr>
          <p:spPr>
            <a:xfrm>
              <a:off x="6472237" y="4279276"/>
              <a:ext cx="4979613" cy="0"/>
            </a:xfrm>
            <a:custGeom>
              <a:avLst/>
              <a:pathLst>
                <a:path w="4979613" h="0">
                  <a:moveTo>
                    <a:pt x="0" y="0"/>
                  </a:moveTo>
                  <a:lnTo>
                    <a:pt x="4979613" y="0"/>
                  </a:lnTo>
                  <a:lnTo>
                    <a:pt x="497961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5"/>
            <p:cNvSpPr/>
            <p:nvPr/>
          </p:nvSpPr>
          <p:spPr>
            <a:xfrm>
              <a:off x="6472237" y="3860285"/>
              <a:ext cx="4979613" cy="0"/>
            </a:xfrm>
            <a:custGeom>
              <a:avLst/>
              <a:pathLst>
                <a:path w="4979613" h="0">
                  <a:moveTo>
                    <a:pt x="0" y="0"/>
                  </a:moveTo>
                  <a:lnTo>
                    <a:pt x="4979613" y="0"/>
                  </a:lnTo>
                  <a:lnTo>
                    <a:pt x="497961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96"/>
            <p:cNvSpPr/>
            <p:nvPr/>
          </p:nvSpPr>
          <p:spPr>
            <a:xfrm>
              <a:off x="6698583" y="3914302"/>
              <a:ext cx="4526921" cy="1621921"/>
            </a:xfrm>
            <a:custGeom>
              <a:avLst/>
              <a:pathLst>
                <a:path w="4526921" h="1621921">
                  <a:moveTo>
                    <a:pt x="0" y="1621921"/>
                  </a:moveTo>
                  <a:lnTo>
                    <a:pt x="418909" y="1616990"/>
                  </a:lnTo>
                  <a:lnTo>
                    <a:pt x="810791" y="1258223"/>
                  </a:lnTo>
                  <a:lnTo>
                    <a:pt x="1229700" y="939015"/>
                  </a:lnTo>
                  <a:lnTo>
                    <a:pt x="1635096" y="765851"/>
                  </a:lnTo>
                  <a:lnTo>
                    <a:pt x="2054005" y="636184"/>
                  </a:lnTo>
                  <a:lnTo>
                    <a:pt x="2459401" y="520350"/>
                  </a:lnTo>
                  <a:lnTo>
                    <a:pt x="2878311" y="390620"/>
                  </a:lnTo>
                  <a:lnTo>
                    <a:pt x="3297220" y="262985"/>
                  </a:lnTo>
                  <a:lnTo>
                    <a:pt x="3702616" y="162799"/>
                  </a:lnTo>
                  <a:lnTo>
                    <a:pt x="4121525" y="76426"/>
                  </a:lnTo>
                  <a:lnTo>
                    <a:pt x="4526921" y="0"/>
                  </a:lnTo>
                </a:path>
              </a:pathLst>
            </a:custGeom>
            <a:ln w="27101" cap="flat">
              <a:solidFill>
                <a:srgbClr val="1E5CD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97"/>
            <p:cNvSpPr/>
            <p:nvPr/>
          </p:nvSpPr>
          <p:spPr>
            <a:xfrm>
              <a:off x="6698583" y="4643638"/>
              <a:ext cx="2054005" cy="827731"/>
            </a:xfrm>
            <a:custGeom>
              <a:avLst/>
              <a:pathLst>
                <a:path w="2054005" h="827731">
                  <a:moveTo>
                    <a:pt x="0" y="827731"/>
                  </a:moveTo>
                  <a:lnTo>
                    <a:pt x="418909" y="759471"/>
                  </a:lnTo>
                  <a:lnTo>
                    <a:pt x="810791" y="596827"/>
                  </a:lnTo>
                  <a:lnTo>
                    <a:pt x="1229700" y="380648"/>
                  </a:lnTo>
                  <a:lnTo>
                    <a:pt x="1635096" y="151343"/>
                  </a:lnTo>
                  <a:lnTo>
                    <a:pt x="2054005" y="0"/>
                  </a:lnTo>
                </a:path>
              </a:pathLst>
            </a:custGeom>
            <a:ln w="27101" cap="flat">
              <a:solidFill>
                <a:srgbClr val="940F0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98"/>
            <p:cNvSpPr/>
            <p:nvPr/>
          </p:nvSpPr>
          <p:spPr>
            <a:xfrm>
              <a:off x="6698583" y="4150218"/>
              <a:ext cx="4526921" cy="1321151"/>
            </a:xfrm>
            <a:custGeom>
              <a:avLst/>
              <a:pathLst>
                <a:path w="4526921" h="1321151">
                  <a:moveTo>
                    <a:pt x="0" y="1321151"/>
                  </a:moveTo>
                  <a:lnTo>
                    <a:pt x="418909" y="1253005"/>
                  </a:lnTo>
                  <a:lnTo>
                    <a:pt x="810791" y="1092200"/>
                  </a:lnTo>
                  <a:lnTo>
                    <a:pt x="1229700" y="935751"/>
                  </a:lnTo>
                  <a:lnTo>
                    <a:pt x="1635096" y="752169"/>
                  </a:lnTo>
                  <a:lnTo>
                    <a:pt x="2054005" y="567507"/>
                  </a:lnTo>
                  <a:lnTo>
                    <a:pt x="2459401" y="415191"/>
                  </a:lnTo>
                  <a:lnTo>
                    <a:pt x="2878311" y="299652"/>
                  </a:lnTo>
                  <a:lnTo>
                    <a:pt x="3297220" y="225424"/>
                  </a:lnTo>
                  <a:lnTo>
                    <a:pt x="3702616" y="154397"/>
                  </a:lnTo>
                  <a:lnTo>
                    <a:pt x="4121525" y="92780"/>
                  </a:lnTo>
                  <a:lnTo>
                    <a:pt x="4526921" y="0"/>
                  </a:lnTo>
                </a:path>
              </a:pathLst>
            </a:custGeom>
            <a:ln w="27101" cap="flat">
              <a:solidFill>
                <a:srgbClr val="DC2D2D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04" name="tx99"/>
            <p:cNvSpPr/>
            <p:nvPr/>
          </p:nvSpPr>
          <p:spPr>
            <a:xfrm>
              <a:off x="6341801" y="5490769"/>
              <a:ext cx="67806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05" name="tx100"/>
            <p:cNvSpPr/>
            <p:nvPr/>
          </p:nvSpPr>
          <p:spPr>
            <a:xfrm>
              <a:off x="6104629" y="5071777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250M</a:t>
              </a:r>
            </a:p>
          </p:txBody>
        </p:sp>
        <p:sp>
          <p:nvSpPr>
            <p:cNvPr id="106" name="tx101"/>
            <p:cNvSpPr/>
            <p:nvPr/>
          </p:nvSpPr>
          <p:spPr>
            <a:xfrm>
              <a:off x="6104629" y="4652786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500M</a:t>
              </a:r>
            </a:p>
          </p:txBody>
        </p:sp>
        <p:sp>
          <p:nvSpPr>
            <p:cNvPr id="107" name="tx102"/>
            <p:cNvSpPr/>
            <p:nvPr/>
          </p:nvSpPr>
          <p:spPr>
            <a:xfrm>
              <a:off x="6104629" y="4233794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750M</a:t>
              </a:r>
            </a:p>
          </p:txBody>
        </p:sp>
        <p:sp>
          <p:nvSpPr>
            <p:cNvPr id="108" name="tx103"/>
            <p:cNvSpPr/>
            <p:nvPr/>
          </p:nvSpPr>
          <p:spPr>
            <a:xfrm>
              <a:off x="6260481" y="3816291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1B</a:t>
              </a:r>
            </a:p>
          </p:txBody>
        </p:sp>
        <p:sp>
          <p:nvSpPr>
            <p:cNvPr id="109" name="pl104"/>
            <p:cNvSpPr/>
            <p:nvPr/>
          </p:nvSpPr>
          <p:spPr>
            <a:xfrm>
              <a:off x="6437443" y="553625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5"/>
            <p:cNvSpPr/>
            <p:nvPr/>
          </p:nvSpPr>
          <p:spPr>
            <a:xfrm>
              <a:off x="6437443" y="511725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06"/>
            <p:cNvSpPr/>
            <p:nvPr/>
          </p:nvSpPr>
          <p:spPr>
            <a:xfrm>
              <a:off x="6437443" y="469826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07"/>
            <p:cNvSpPr/>
            <p:nvPr/>
          </p:nvSpPr>
          <p:spPr>
            <a:xfrm>
              <a:off x="6437443" y="427927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08"/>
            <p:cNvSpPr/>
            <p:nvPr/>
          </p:nvSpPr>
          <p:spPr>
            <a:xfrm>
              <a:off x="6437443" y="386028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09"/>
            <p:cNvSpPr/>
            <p:nvPr/>
          </p:nvSpPr>
          <p:spPr>
            <a:xfrm>
              <a:off x="7117492" y="561732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0"/>
            <p:cNvSpPr/>
            <p:nvPr/>
          </p:nvSpPr>
          <p:spPr>
            <a:xfrm>
              <a:off x="7928284" y="561732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1"/>
            <p:cNvSpPr/>
            <p:nvPr/>
          </p:nvSpPr>
          <p:spPr>
            <a:xfrm>
              <a:off x="8752589" y="561732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2"/>
            <p:cNvSpPr/>
            <p:nvPr/>
          </p:nvSpPr>
          <p:spPr>
            <a:xfrm>
              <a:off x="9576894" y="561732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3"/>
            <p:cNvSpPr/>
            <p:nvPr/>
          </p:nvSpPr>
          <p:spPr>
            <a:xfrm>
              <a:off x="10401199" y="561732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4"/>
            <p:cNvSpPr/>
            <p:nvPr/>
          </p:nvSpPr>
          <p:spPr>
            <a:xfrm>
              <a:off x="11225504" y="561732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tx115"/>
            <p:cNvSpPr/>
            <p:nvPr/>
          </p:nvSpPr>
          <p:spPr>
            <a:xfrm>
              <a:off x="7036173" y="5677033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121" name="tx116"/>
            <p:cNvSpPr/>
            <p:nvPr/>
          </p:nvSpPr>
          <p:spPr>
            <a:xfrm>
              <a:off x="7840178" y="5678521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122" name="tx117"/>
            <p:cNvSpPr/>
            <p:nvPr/>
          </p:nvSpPr>
          <p:spPr>
            <a:xfrm>
              <a:off x="8671240" y="5654292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123" name="tx118"/>
            <p:cNvSpPr/>
            <p:nvPr/>
          </p:nvSpPr>
          <p:spPr>
            <a:xfrm>
              <a:off x="9475185" y="5676914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124" name="tx119"/>
            <p:cNvSpPr/>
            <p:nvPr/>
          </p:nvSpPr>
          <p:spPr>
            <a:xfrm>
              <a:off x="10316457" y="5680486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125" name="tx120"/>
            <p:cNvSpPr/>
            <p:nvPr/>
          </p:nvSpPr>
          <p:spPr>
            <a:xfrm>
              <a:off x="11127218" y="5678521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126" name="tx121"/>
            <p:cNvSpPr/>
            <p:nvPr/>
          </p:nvSpPr>
          <p:spPr>
            <a:xfrm>
              <a:off x="8919702" y="5939048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127" name="tx122"/>
            <p:cNvSpPr/>
            <p:nvPr/>
          </p:nvSpPr>
          <p:spPr>
            <a:xfrm>
              <a:off x="8372774" y="3591359"/>
              <a:ext cx="1178540" cy="1331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FUNDEINFRA</a:t>
              </a:r>
            </a:p>
          </p:txBody>
        </p:sp>
        <p:sp>
          <p:nvSpPr>
            <p:cNvPr id="128" name="rc123"/>
            <p:cNvSpPr/>
            <p:nvPr/>
          </p:nvSpPr>
          <p:spPr>
            <a:xfrm>
              <a:off x="4047335" y="6042165"/>
              <a:ext cx="3975409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rc124"/>
            <p:cNvSpPr/>
            <p:nvPr/>
          </p:nvSpPr>
          <p:spPr>
            <a:xfrm>
              <a:off x="4192839" y="6111754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30" name="pl125"/>
            <p:cNvSpPr/>
            <p:nvPr/>
          </p:nvSpPr>
          <p:spPr>
            <a:xfrm>
              <a:off x="4214784" y="6221482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1E5CD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26"/>
            <p:cNvSpPr/>
            <p:nvPr/>
          </p:nvSpPr>
          <p:spPr>
            <a:xfrm>
              <a:off x="4214784" y="6221482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1E5CD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27"/>
            <p:cNvSpPr/>
            <p:nvPr/>
          </p:nvSpPr>
          <p:spPr>
            <a:xfrm>
              <a:off x="4214784" y="6221482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1E5CD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rc128"/>
            <p:cNvSpPr/>
            <p:nvPr/>
          </p:nvSpPr>
          <p:spPr>
            <a:xfrm>
              <a:off x="5515864" y="6111754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34" name="pl129"/>
            <p:cNvSpPr/>
            <p:nvPr/>
          </p:nvSpPr>
          <p:spPr>
            <a:xfrm>
              <a:off x="5537809" y="6221482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940F0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0"/>
            <p:cNvSpPr/>
            <p:nvPr/>
          </p:nvSpPr>
          <p:spPr>
            <a:xfrm>
              <a:off x="5537809" y="6221482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940F0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1"/>
            <p:cNvSpPr/>
            <p:nvPr/>
          </p:nvSpPr>
          <p:spPr>
            <a:xfrm>
              <a:off x="5537809" y="6221482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940F0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rc132"/>
            <p:cNvSpPr/>
            <p:nvPr/>
          </p:nvSpPr>
          <p:spPr>
            <a:xfrm>
              <a:off x="6838888" y="6111754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38" name="pl133"/>
            <p:cNvSpPr/>
            <p:nvPr/>
          </p:nvSpPr>
          <p:spPr>
            <a:xfrm>
              <a:off x="6860834" y="6221482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DC2D2D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39" name="pl134"/>
            <p:cNvSpPr/>
            <p:nvPr/>
          </p:nvSpPr>
          <p:spPr>
            <a:xfrm>
              <a:off x="6860834" y="6221482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DC2D2D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40" name="pl135"/>
            <p:cNvSpPr/>
            <p:nvPr/>
          </p:nvSpPr>
          <p:spPr>
            <a:xfrm>
              <a:off x="6860834" y="6221482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DC2D2D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41" name="tx136"/>
            <p:cNvSpPr/>
            <p:nvPr/>
          </p:nvSpPr>
          <p:spPr>
            <a:xfrm>
              <a:off x="4488210" y="6175941"/>
              <a:ext cx="915054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2023</a:t>
              </a:r>
            </a:p>
          </p:txBody>
        </p:sp>
        <p:sp>
          <p:nvSpPr>
            <p:cNvPr id="142" name="tx137"/>
            <p:cNvSpPr/>
            <p:nvPr/>
          </p:nvSpPr>
          <p:spPr>
            <a:xfrm>
              <a:off x="5811235" y="6176001"/>
              <a:ext cx="915054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2024</a:t>
              </a:r>
            </a:p>
          </p:txBody>
        </p:sp>
        <p:sp>
          <p:nvSpPr>
            <p:cNvPr id="143" name="tx138"/>
            <p:cNvSpPr/>
            <p:nvPr/>
          </p:nvSpPr>
          <p:spPr>
            <a:xfrm>
              <a:off x="7134259" y="6151831"/>
              <a:ext cx="786288" cy="1132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Projeção 2024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365202" y="1"/>
            <a:ext cx="10515600" cy="438149"/>
          </a:xfrm>
        </p:spPr>
        <p:txBody>
          <a:bodyPr/>
          <a:lstStyle/>
          <a:p>
            <a:r>
              <a:rPr/>
              <a:t>Detalhamento das Receitas com ICMS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365202" y="438150"/>
            <a:ext cx="8528632" cy="392113"/>
          </a:xfrm>
        </p:spPr>
        <p:txBody>
          <a:bodyPr/>
          <a:lstStyle/>
          <a:p>
            <a:r>
              <a:rPr/>
              <a:t>Macro-setores estratégicos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/>
          <a:p>
            <a:r>
              <a:rPr/>
              <a:t>01/07/2024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/>
          <a:p>
            <a:r>
              <a:rPr/>
              <a:t>Secretaria de Economia do Estado de Goiás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/>
          <a:p>
            <a:fld id="{FAACE0D2-E678-453C-8082-E08B461DE721}" type="slidenum">
              <a:rPr/>
              <a:t>8</a:t>
            </a:fld>
          </a:p>
        </p:txBody>
      </p:sp>
      <p:graphicFrame>
        <p:nvGraphicFramePr>
          <p:cNvPr id="7" name=""/>
          <p:cNvGraphicFramePr>
            <a:graphicFrameLocks noGrp="true"/>
          </p:cNvGraphicFramePr>
          <p:nvPr/>
        </p:nvGraphicFramePr>
        <p:xfrm rot="0">
          <a:off x="365760" y="1188720"/>
          <a:ext cx="3657600" cy="2743200"/>
        </p:xfrm>
        <a:graphic>
          <a:graphicData uri="http://schemas.openxmlformats.org/drawingml/2006/table">
            <a:tbl>
              <a:tblPr/>
              <a:tblGrid>
                <a:gridCol w="1548000"/>
                <a:gridCol w="756000"/>
                <a:gridCol w="756000"/>
                <a:gridCol w="72000"/>
                <a:gridCol w="756000"/>
                <a:gridCol w="756000"/>
                <a:gridCol w="72000"/>
                <a:gridCol w="756000"/>
                <a:gridCol w="756000"/>
                <a:gridCol w="72000"/>
                <a:gridCol w="756000"/>
                <a:gridCol w="756000"/>
              </a:tblGrid>
              <a:tr h="228600">
                <a:tc rowSpan="2"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Arrecadação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(Ano)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(Ano)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Projeções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Projeções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(%) - Igual periodo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(%) - Igual periodo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</a:tr>
              <a:tr h="228600">
                <a:tc vMerge="true"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Arrecadação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COMBUSTÍVEL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526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654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2.536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3.501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3.353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585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24,20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38,06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COMUNICAÇÃO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246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288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265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24,83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17,25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COMÉRCIO ATACADISTA E DISTRIBUIDOR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402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473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2.407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2.654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2.590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442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17,76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10,26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COMÉRCIO VAREJISTA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339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409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2.071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2.325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2.141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356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20,37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12,27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ENERGIA ELÉTRICA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162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639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785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996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170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64,51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22,94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EXTRATOR MINERAL OU FÓSSIL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-2,07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-9,80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INDÚSTRIA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484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2.346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2.674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2.473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429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20,75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13,98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OUTROS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442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606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601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34,92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37,13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PRESTAÇÃO DE SERVIÇO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367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397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374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25,58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8,07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PRODUÇÃO AGROPECUÁRIA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185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213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-9,50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-7,63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Total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1.989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2.452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11.323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13.478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13.041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2.236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23,28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19,03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grpSp xmlns:pic="http://schemas.openxmlformats.org/drawingml/2006/picture">
        <p:nvGrpSpPr>
          <p:cNvPr id="8" name=""/>
          <p:cNvGrpSpPr/>
          <p:nvPr/>
        </p:nvGrpSpPr>
        <p:grpSpPr>
          <a:xfrm>
            <a:off x="8229600" y="1371600"/>
            <a:ext cx="3657600" cy="4572000"/>
            <a:chOff x="8229600" y="1371600"/>
            <a:chExt cx="3657600" cy="4572000"/>
          </a:xfrm>
        </p:grpSpPr>
        <p:sp>
          <p:nvSpPr>
            <p:cNvPr id="9" name="rc3"/>
            <p:cNvSpPr/>
            <p:nvPr/>
          </p:nvSpPr>
          <p:spPr>
            <a:xfrm>
              <a:off x="8229600" y="1371600"/>
              <a:ext cx="36576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rc4"/>
            <p:cNvSpPr/>
            <p:nvPr/>
          </p:nvSpPr>
          <p:spPr>
            <a:xfrm>
              <a:off x="8229600" y="1371600"/>
              <a:ext cx="36576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pl5"/>
            <p:cNvSpPr/>
            <p:nvPr/>
          </p:nvSpPr>
          <p:spPr>
            <a:xfrm>
              <a:off x="10152597" y="5393789"/>
              <a:ext cx="1665013" cy="0"/>
            </a:xfrm>
            <a:custGeom>
              <a:avLst/>
              <a:pathLst>
                <a:path w="1665013" h="0">
                  <a:moveTo>
                    <a:pt x="0" y="0"/>
                  </a:moveTo>
                  <a:lnTo>
                    <a:pt x="1665013" y="0"/>
                  </a:lnTo>
                  <a:lnTo>
                    <a:pt x="166501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6"/>
            <p:cNvSpPr/>
            <p:nvPr/>
          </p:nvSpPr>
          <p:spPr>
            <a:xfrm>
              <a:off x="10152597" y="5038121"/>
              <a:ext cx="1665013" cy="0"/>
            </a:xfrm>
            <a:custGeom>
              <a:avLst/>
              <a:pathLst>
                <a:path w="1665013" h="0">
                  <a:moveTo>
                    <a:pt x="0" y="0"/>
                  </a:moveTo>
                  <a:lnTo>
                    <a:pt x="1665013" y="0"/>
                  </a:lnTo>
                  <a:lnTo>
                    <a:pt x="166501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7"/>
            <p:cNvSpPr/>
            <p:nvPr/>
          </p:nvSpPr>
          <p:spPr>
            <a:xfrm>
              <a:off x="10152597" y="4682453"/>
              <a:ext cx="1665013" cy="0"/>
            </a:xfrm>
            <a:custGeom>
              <a:avLst/>
              <a:pathLst>
                <a:path w="1665013" h="0">
                  <a:moveTo>
                    <a:pt x="0" y="0"/>
                  </a:moveTo>
                  <a:lnTo>
                    <a:pt x="1665013" y="0"/>
                  </a:lnTo>
                  <a:lnTo>
                    <a:pt x="166501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8"/>
            <p:cNvSpPr/>
            <p:nvPr/>
          </p:nvSpPr>
          <p:spPr>
            <a:xfrm>
              <a:off x="10152597" y="4326785"/>
              <a:ext cx="1665013" cy="0"/>
            </a:xfrm>
            <a:custGeom>
              <a:avLst/>
              <a:pathLst>
                <a:path w="1665013" h="0">
                  <a:moveTo>
                    <a:pt x="0" y="0"/>
                  </a:moveTo>
                  <a:lnTo>
                    <a:pt x="1665013" y="0"/>
                  </a:lnTo>
                  <a:lnTo>
                    <a:pt x="166501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9"/>
            <p:cNvSpPr/>
            <p:nvPr/>
          </p:nvSpPr>
          <p:spPr>
            <a:xfrm>
              <a:off x="10152597" y="3971117"/>
              <a:ext cx="1665013" cy="0"/>
            </a:xfrm>
            <a:custGeom>
              <a:avLst/>
              <a:pathLst>
                <a:path w="1665013" h="0">
                  <a:moveTo>
                    <a:pt x="0" y="0"/>
                  </a:moveTo>
                  <a:lnTo>
                    <a:pt x="1665013" y="0"/>
                  </a:lnTo>
                  <a:lnTo>
                    <a:pt x="166501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0"/>
            <p:cNvSpPr/>
            <p:nvPr/>
          </p:nvSpPr>
          <p:spPr>
            <a:xfrm>
              <a:off x="10152597" y="3615449"/>
              <a:ext cx="1665013" cy="0"/>
            </a:xfrm>
            <a:custGeom>
              <a:avLst/>
              <a:pathLst>
                <a:path w="1665013" h="0">
                  <a:moveTo>
                    <a:pt x="0" y="0"/>
                  </a:moveTo>
                  <a:lnTo>
                    <a:pt x="1665013" y="0"/>
                  </a:lnTo>
                  <a:lnTo>
                    <a:pt x="166501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1"/>
            <p:cNvSpPr/>
            <p:nvPr/>
          </p:nvSpPr>
          <p:spPr>
            <a:xfrm>
              <a:off x="10152597" y="3259781"/>
              <a:ext cx="1665013" cy="0"/>
            </a:xfrm>
            <a:custGeom>
              <a:avLst/>
              <a:pathLst>
                <a:path w="1665013" h="0">
                  <a:moveTo>
                    <a:pt x="0" y="0"/>
                  </a:moveTo>
                  <a:lnTo>
                    <a:pt x="1665013" y="0"/>
                  </a:lnTo>
                  <a:lnTo>
                    <a:pt x="166501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2"/>
            <p:cNvSpPr/>
            <p:nvPr/>
          </p:nvSpPr>
          <p:spPr>
            <a:xfrm>
              <a:off x="10152597" y="2904113"/>
              <a:ext cx="1665013" cy="0"/>
            </a:xfrm>
            <a:custGeom>
              <a:avLst/>
              <a:pathLst>
                <a:path w="1665013" h="0">
                  <a:moveTo>
                    <a:pt x="0" y="0"/>
                  </a:moveTo>
                  <a:lnTo>
                    <a:pt x="1665013" y="0"/>
                  </a:lnTo>
                  <a:lnTo>
                    <a:pt x="166501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3"/>
            <p:cNvSpPr/>
            <p:nvPr/>
          </p:nvSpPr>
          <p:spPr>
            <a:xfrm>
              <a:off x="10152597" y="2548445"/>
              <a:ext cx="1665013" cy="0"/>
            </a:xfrm>
            <a:custGeom>
              <a:avLst/>
              <a:pathLst>
                <a:path w="1665013" h="0">
                  <a:moveTo>
                    <a:pt x="0" y="0"/>
                  </a:moveTo>
                  <a:lnTo>
                    <a:pt x="1665013" y="0"/>
                  </a:lnTo>
                  <a:lnTo>
                    <a:pt x="166501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4"/>
            <p:cNvSpPr/>
            <p:nvPr/>
          </p:nvSpPr>
          <p:spPr>
            <a:xfrm>
              <a:off x="10152597" y="2192777"/>
              <a:ext cx="1665013" cy="0"/>
            </a:xfrm>
            <a:custGeom>
              <a:avLst/>
              <a:pathLst>
                <a:path w="1665013" h="0">
                  <a:moveTo>
                    <a:pt x="0" y="0"/>
                  </a:moveTo>
                  <a:lnTo>
                    <a:pt x="1665013" y="0"/>
                  </a:lnTo>
                  <a:lnTo>
                    <a:pt x="166501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15"/>
            <p:cNvSpPr/>
            <p:nvPr/>
          </p:nvSpPr>
          <p:spPr>
            <a:xfrm>
              <a:off x="10152597" y="1837109"/>
              <a:ext cx="1665013" cy="0"/>
            </a:xfrm>
            <a:custGeom>
              <a:avLst/>
              <a:pathLst>
                <a:path w="1665013" h="0">
                  <a:moveTo>
                    <a:pt x="0" y="0"/>
                  </a:moveTo>
                  <a:lnTo>
                    <a:pt x="1665013" y="0"/>
                  </a:lnTo>
                  <a:lnTo>
                    <a:pt x="166501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rc16"/>
            <p:cNvSpPr/>
            <p:nvPr/>
          </p:nvSpPr>
          <p:spPr>
            <a:xfrm>
              <a:off x="10538231" y="1677059"/>
              <a:ext cx="1203697" cy="320101"/>
            </a:xfrm>
            <a:prstGeom prst="rect">
              <a:avLst/>
            </a:prstGeom>
            <a:solidFill>
              <a:srgbClr val="1E5CD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17"/>
            <p:cNvSpPr/>
            <p:nvPr/>
          </p:nvSpPr>
          <p:spPr>
            <a:xfrm>
              <a:off x="10538231" y="3099730"/>
              <a:ext cx="545573" cy="320101"/>
            </a:xfrm>
            <a:prstGeom prst="rect">
              <a:avLst/>
            </a:prstGeom>
            <a:solidFill>
              <a:srgbClr val="1E5CD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18"/>
            <p:cNvSpPr/>
            <p:nvPr/>
          </p:nvSpPr>
          <p:spPr>
            <a:xfrm>
              <a:off x="10538231" y="4166734"/>
              <a:ext cx="324548" cy="320101"/>
            </a:xfrm>
            <a:prstGeom prst="rect">
              <a:avLst/>
            </a:prstGeom>
            <a:solidFill>
              <a:srgbClr val="1E5CD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19"/>
            <p:cNvSpPr/>
            <p:nvPr/>
          </p:nvSpPr>
          <p:spPr>
            <a:xfrm>
              <a:off x="10538231" y="3811066"/>
              <a:ext cx="388156" cy="320101"/>
            </a:xfrm>
            <a:prstGeom prst="rect">
              <a:avLst/>
            </a:prstGeom>
            <a:solidFill>
              <a:srgbClr val="1E5CD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0"/>
            <p:cNvSpPr/>
            <p:nvPr/>
          </p:nvSpPr>
          <p:spPr>
            <a:xfrm>
              <a:off x="10538231" y="2388394"/>
              <a:ext cx="725384" cy="320101"/>
            </a:xfrm>
            <a:prstGeom prst="rect">
              <a:avLst/>
            </a:prstGeom>
            <a:solidFill>
              <a:srgbClr val="1E5CD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1"/>
            <p:cNvSpPr/>
            <p:nvPr/>
          </p:nvSpPr>
          <p:spPr>
            <a:xfrm>
              <a:off x="10228279" y="5233738"/>
              <a:ext cx="309951" cy="320101"/>
            </a:xfrm>
            <a:prstGeom prst="rect">
              <a:avLst/>
            </a:prstGeom>
            <a:solidFill>
              <a:srgbClr val="940F0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2"/>
            <p:cNvSpPr/>
            <p:nvPr/>
          </p:nvSpPr>
          <p:spPr>
            <a:xfrm>
              <a:off x="10538231" y="3455398"/>
              <a:ext cx="442263" cy="320101"/>
            </a:xfrm>
            <a:prstGeom prst="rect">
              <a:avLst/>
            </a:prstGeom>
            <a:solidFill>
              <a:srgbClr val="1E5CD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3"/>
            <p:cNvSpPr/>
            <p:nvPr/>
          </p:nvSpPr>
          <p:spPr>
            <a:xfrm>
              <a:off x="10538231" y="2032727"/>
              <a:ext cx="1174468" cy="320101"/>
            </a:xfrm>
            <a:prstGeom prst="rect">
              <a:avLst/>
            </a:prstGeom>
            <a:solidFill>
              <a:srgbClr val="1E5CD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24"/>
            <p:cNvSpPr/>
            <p:nvPr/>
          </p:nvSpPr>
          <p:spPr>
            <a:xfrm>
              <a:off x="10538231" y="4522402"/>
              <a:ext cx="255170" cy="320101"/>
            </a:xfrm>
            <a:prstGeom prst="rect">
              <a:avLst/>
            </a:prstGeom>
            <a:solidFill>
              <a:srgbClr val="1E5CD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25"/>
            <p:cNvSpPr/>
            <p:nvPr/>
          </p:nvSpPr>
          <p:spPr>
            <a:xfrm>
              <a:off x="10296911" y="4878070"/>
              <a:ext cx="241319" cy="320101"/>
            </a:xfrm>
            <a:prstGeom prst="rect">
              <a:avLst/>
            </a:prstGeom>
            <a:solidFill>
              <a:srgbClr val="940F0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26"/>
            <p:cNvSpPr/>
            <p:nvPr/>
          </p:nvSpPr>
          <p:spPr>
            <a:xfrm>
              <a:off x="10538231" y="2744062"/>
              <a:ext cx="601939" cy="320101"/>
            </a:xfrm>
            <a:prstGeom prst="rect">
              <a:avLst/>
            </a:prstGeom>
            <a:solidFill>
              <a:srgbClr val="1E5CD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pg27"/>
            <p:cNvSpPr/>
            <p:nvPr/>
          </p:nvSpPr>
          <p:spPr>
            <a:xfrm>
              <a:off x="11504108" y="1759056"/>
              <a:ext cx="313502" cy="156105"/>
            </a:xfrm>
            <a:custGeom>
              <a:avLst/>
              <a:pathLst>
                <a:path w="313502" h="156105">
                  <a:moveTo>
                    <a:pt x="27431" y="156105"/>
                  </a:moveTo>
                  <a:lnTo>
                    <a:pt x="290072" y="156105"/>
                  </a:lnTo>
                  <a:lnTo>
                    <a:pt x="288967" y="156083"/>
                  </a:lnTo>
                  <a:lnTo>
                    <a:pt x="293378" y="155905"/>
                  </a:lnTo>
                  <a:lnTo>
                    <a:pt x="297704" y="155022"/>
                  </a:lnTo>
                  <a:lnTo>
                    <a:pt x="301832" y="153456"/>
                  </a:lnTo>
                  <a:lnTo>
                    <a:pt x="305655" y="151249"/>
                  </a:lnTo>
                  <a:lnTo>
                    <a:pt x="309075" y="148457"/>
                  </a:lnTo>
                  <a:lnTo>
                    <a:pt x="312002" y="145152"/>
                  </a:lnTo>
                  <a:lnTo>
                    <a:pt x="313502" y="142780"/>
                  </a:lnTo>
                  <a:lnTo>
                    <a:pt x="313502" y="13324"/>
                  </a:lnTo>
                  <a:lnTo>
                    <a:pt x="312002" y="10952"/>
                  </a:lnTo>
                  <a:lnTo>
                    <a:pt x="309075" y="7647"/>
                  </a:lnTo>
                  <a:lnTo>
                    <a:pt x="305655" y="4855"/>
                  </a:lnTo>
                  <a:lnTo>
                    <a:pt x="301832" y="2648"/>
                  </a:lnTo>
                  <a:lnTo>
                    <a:pt x="297704" y="1083"/>
                  </a:lnTo>
                  <a:lnTo>
                    <a:pt x="293378" y="200"/>
                  </a:lnTo>
                  <a:lnTo>
                    <a:pt x="290072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28673"/>
                  </a:lnTo>
                  <a:lnTo>
                    <a:pt x="88" y="126466"/>
                  </a:lnTo>
                  <a:lnTo>
                    <a:pt x="88" y="130880"/>
                  </a:lnTo>
                  <a:lnTo>
                    <a:pt x="797" y="135238"/>
                  </a:lnTo>
                  <a:lnTo>
                    <a:pt x="2195" y="139425"/>
                  </a:lnTo>
                  <a:lnTo>
                    <a:pt x="4246" y="143334"/>
                  </a:lnTo>
                  <a:lnTo>
                    <a:pt x="6898" y="146864"/>
                  </a:lnTo>
                  <a:lnTo>
                    <a:pt x="10082" y="149922"/>
                  </a:lnTo>
                  <a:lnTo>
                    <a:pt x="13715" y="152430"/>
                  </a:lnTo>
                  <a:lnTo>
                    <a:pt x="17704" y="154322"/>
                  </a:lnTo>
                  <a:lnTo>
                    <a:pt x="21944" y="155551"/>
                  </a:lnTo>
                  <a:lnTo>
                    <a:pt x="26327" y="156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tx28"/>
            <p:cNvSpPr/>
            <p:nvPr/>
          </p:nvSpPr>
          <p:spPr>
            <a:xfrm>
              <a:off x="11549828" y="1791720"/>
              <a:ext cx="226064" cy="777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38,06</a:t>
              </a:r>
            </a:p>
          </p:txBody>
        </p:sp>
        <p:sp>
          <p:nvSpPr>
            <p:cNvPr id="35" name="pg29"/>
            <p:cNvSpPr/>
            <p:nvPr/>
          </p:nvSpPr>
          <p:spPr>
            <a:xfrm>
              <a:off x="10845984" y="3181728"/>
              <a:ext cx="317504" cy="156105"/>
            </a:xfrm>
            <a:custGeom>
              <a:avLst/>
              <a:pathLst>
                <a:path w="317504" h="156105">
                  <a:moveTo>
                    <a:pt x="27432" y="156105"/>
                  </a:moveTo>
                  <a:lnTo>
                    <a:pt x="290072" y="156105"/>
                  </a:lnTo>
                  <a:lnTo>
                    <a:pt x="288967" y="156083"/>
                  </a:lnTo>
                  <a:lnTo>
                    <a:pt x="293378" y="155905"/>
                  </a:lnTo>
                  <a:lnTo>
                    <a:pt x="297704" y="155022"/>
                  </a:lnTo>
                  <a:lnTo>
                    <a:pt x="301832" y="153456"/>
                  </a:lnTo>
                  <a:lnTo>
                    <a:pt x="305655" y="151249"/>
                  </a:lnTo>
                  <a:lnTo>
                    <a:pt x="309075" y="148457"/>
                  </a:lnTo>
                  <a:lnTo>
                    <a:pt x="312002" y="145152"/>
                  </a:lnTo>
                  <a:lnTo>
                    <a:pt x="314362" y="141421"/>
                  </a:lnTo>
                  <a:lnTo>
                    <a:pt x="316092" y="137360"/>
                  </a:lnTo>
                  <a:lnTo>
                    <a:pt x="317149" y="133073"/>
                  </a:lnTo>
                  <a:lnTo>
                    <a:pt x="317504" y="128673"/>
                  </a:lnTo>
                  <a:lnTo>
                    <a:pt x="317504" y="27432"/>
                  </a:lnTo>
                  <a:lnTo>
                    <a:pt x="317149" y="23031"/>
                  </a:lnTo>
                  <a:lnTo>
                    <a:pt x="316092" y="18745"/>
                  </a:lnTo>
                  <a:lnTo>
                    <a:pt x="314362" y="14683"/>
                  </a:lnTo>
                  <a:lnTo>
                    <a:pt x="312002" y="10952"/>
                  </a:lnTo>
                  <a:lnTo>
                    <a:pt x="309075" y="7647"/>
                  </a:lnTo>
                  <a:lnTo>
                    <a:pt x="305655" y="4855"/>
                  </a:lnTo>
                  <a:lnTo>
                    <a:pt x="301832" y="2648"/>
                  </a:lnTo>
                  <a:lnTo>
                    <a:pt x="297704" y="1083"/>
                  </a:lnTo>
                  <a:lnTo>
                    <a:pt x="293378" y="200"/>
                  </a:lnTo>
                  <a:lnTo>
                    <a:pt x="290072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28673"/>
                  </a:lnTo>
                  <a:lnTo>
                    <a:pt x="88" y="126466"/>
                  </a:lnTo>
                  <a:lnTo>
                    <a:pt x="88" y="130880"/>
                  </a:lnTo>
                  <a:lnTo>
                    <a:pt x="797" y="135238"/>
                  </a:lnTo>
                  <a:lnTo>
                    <a:pt x="2195" y="139425"/>
                  </a:lnTo>
                  <a:lnTo>
                    <a:pt x="4246" y="143334"/>
                  </a:lnTo>
                  <a:lnTo>
                    <a:pt x="6898" y="146864"/>
                  </a:lnTo>
                  <a:lnTo>
                    <a:pt x="10082" y="149922"/>
                  </a:lnTo>
                  <a:lnTo>
                    <a:pt x="13716" y="152430"/>
                  </a:lnTo>
                  <a:lnTo>
                    <a:pt x="17704" y="154322"/>
                  </a:lnTo>
                  <a:lnTo>
                    <a:pt x="21944" y="155551"/>
                  </a:lnTo>
                  <a:lnTo>
                    <a:pt x="26327" y="156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tx30"/>
            <p:cNvSpPr/>
            <p:nvPr/>
          </p:nvSpPr>
          <p:spPr>
            <a:xfrm>
              <a:off x="10891704" y="3214392"/>
              <a:ext cx="226064" cy="777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17,25</a:t>
              </a:r>
            </a:p>
          </p:txBody>
        </p:sp>
        <p:sp>
          <p:nvSpPr>
            <p:cNvPr id="37" name="pg31"/>
            <p:cNvSpPr/>
            <p:nvPr/>
          </p:nvSpPr>
          <p:spPr>
            <a:xfrm>
              <a:off x="10624959" y="4248732"/>
              <a:ext cx="317504" cy="156105"/>
            </a:xfrm>
            <a:custGeom>
              <a:avLst/>
              <a:pathLst>
                <a:path w="317504" h="156105">
                  <a:moveTo>
                    <a:pt x="27432" y="156105"/>
                  </a:moveTo>
                  <a:lnTo>
                    <a:pt x="290072" y="156105"/>
                  </a:lnTo>
                  <a:lnTo>
                    <a:pt x="288967" y="156083"/>
                  </a:lnTo>
                  <a:lnTo>
                    <a:pt x="293378" y="155905"/>
                  </a:lnTo>
                  <a:lnTo>
                    <a:pt x="297704" y="155022"/>
                  </a:lnTo>
                  <a:lnTo>
                    <a:pt x="301832" y="153456"/>
                  </a:lnTo>
                  <a:lnTo>
                    <a:pt x="305655" y="151249"/>
                  </a:lnTo>
                  <a:lnTo>
                    <a:pt x="309075" y="148457"/>
                  </a:lnTo>
                  <a:lnTo>
                    <a:pt x="312002" y="145152"/>
                  </a:lnTo>
                  <a:lnTo>
                    <a:pt x="314362" y="141421"/>
                  </a:lnTo>
                  <a:lnTo>
                    <a:pt x="316092" y="137360"/>
                  </a:lnTo>
                  <a:lnTo>
                    <a:pt x="317149" y="133073"/>
                  </a:lnTo>
                  <a:lnTo>
                    <a:pt x="317504" y="128673"/>
                  </a:lnTo>
                  <a:lnTo>
                    <a:pt x="317504" y="27431"/>
                  </a:lnTo>
                  <a:lnTo>
                    <a:pt x="317149" y="23031"/>
                  </a:lnTo>
                  <a:lnTo>
                    <a:pt x="316092" y="18745"/>
                  </a:lnTo>
                  <a:lnTo>
                    <a:pt x="314362" y="14683"/>
                  </a:lnTo>
                  <a:lnTo>
                    <a:pt x="312002" y="10952"/>
                  </a:lnTo>
                  <a:lnTo>
                    <a:pt x="309075" y="7647"/>
                  </a:lnTo>
                  <a:lnTo>
                    <a:pt x="305655" y="4855"/>
                  </a:lnTo>
                  <a:lnTo>
                    <a:pt x="301832" y="2648"/>
                  </a:lnTo>
                  <a:lnTo>
                    <a:pt x="297704" y="1083"/>
                  </a:lnTo>
                  <a:lnTo>
                    <a:pt x="293378" y="200"/>
                  </a:lnTo>
                  <a:lnTo>
                    <a:pt x="290072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28673"/>
                  </a:lnTo>
                  <a:lnTo>
                    <a:pt x="88" y="126466"/>
                  </a:lnTo>
                  <a:lnTo>
                    <a:pt x="88" y="130880"/>
                  </a:lnTo>
                  <a:lnTo>
                    <a:pt x="797" y="135238"/>
                  </a:lnTo>
                  <a:lnTo>
                    <a:pt x="2195" y="139425"/>
                  </a:lnTo>
                  <a:lnTo>
                    <a:pt x="4246" y="143334"/>
                  </a:lnTo>
                  <a:lnTo>
                    <a:pt x="6898" y="146864"/>
                  </a:lnTo>
                  <a:lnTo>
                    <a:pt x="10082" y="149922"/>
                  </a:lnTo>
                  <a:lnTo>
                    <a:pt x="13716" y="152430"/>
                  </a:lnTo>
                  <a:lnTo>
                    <a:pt x="17704" y="154322"/>
                  </a:lnTo>
                  <a:lnTo>
                    <a:pt x="21944" y="155551"/>
                  </a:lnTo>
                  <a:lnTo>
                    <a:pt x="26327" y="156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tx32"/>
            <p:cNvSpPr/>
            <p:nvPr/>
          </p:nvSpPr>
          <p:spPr>
            <a:xfrm>
              <a:off x="10670679" y="4281396"/>
              <a:ext cx="226064" cy="777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10,26</a:t>
              </a:r>
            </a:p>
          </p:txBody>
        </p:sp>
        <p:sp>
          <p:nvSpPr>
            <p:cNvPr id="39" name="pg33"/>
            <p:cNvSpPr/>
            <p:nvPr/>
          </p:nvSpPr>
          <p:spPr>
            <a:xfrm>
              <a:off x="10688566" y="3893064"/>
              <a:ext cx="317504" cy="156105"/>
            </a:xfrm>
            <a:custGeom>
              <a:avLst/>
              <a:pathLst>
                <a:path w="317504" h="156105">
                  <a:moveTo>
                    <a:pt x="27431" y="156105"/>
                  </a:moveTo>
                  <a:lnTo>
                    <a:pt x="290072" y="156105"/>
                  </a:lnTo>
                  <a:lnTo>
                    <a:pt x="288967" y="156083"/>
                  </a:lnTo>
                  <a:lnTo>
                    <a:pt x="293378" y="155905"/>
                  </a:lnTo>
                  <a:lnTo>
                    <a:pt x="297704" y="155022"/>
                  </a:lnTo>
                  <a:lnTo>
                    <a:pt x="301832" y="153456"/>
                  </a:lnTo>
                  <a:lnTo>
                    <a:pt x="305655" y="151249"/>
                  </a:lnTo>
                  <a:lnTo>
                    <a:pt x="309075" y="148457"/>
                  </a:lnTo>
                  <a:lnTo>
                    <a:pt x="312002" y="145152"/>
                  </a:lnTo>
                  <a:lnTo>
                    <a:pt x="314362" y="141421"/>
                  </a:lnTo>
                  <a:lnTo>
                    <a:pt x="316092" y="137360"/>
                  </a:lnTo>
                  <a:lnTo>
                    <a:pt x="317149" y="133073"/>
                  </a:lnTo>
                  <a:lnTo>
                    <a:pt x="317504" y="128673"/>
                  </a:lnTo>
                  <a:lnTo>
                    <a:pt x="317504" y="27432"/>
                  </a:lnTo>
                  <a:lnTo>
                    <a:pt x="317149" y="23031"/>
                  </a:lnTo>
                  <a:lnTo>
                    <a:pt x="316092" y="18745"/>
                  </a:lnTo>
                  <a:lnTo>
                    <a:pt x="314362" y="14683"/>
                  </a:lnTo>
                  <a:lnTo>
                    <a:pt x="312002" y="10952"/>
                  </a:lnTo>
                  <a:lnTo>
                    <a:pt x="309075" y="7647"/>
                  </a:lnTo>
                  <a:lnTo>
                    <a:pt x="305655" y="4855"/>
                  </a:lnTo>
                  <a:lnTo>
                    <a:pt x="301832" y="2648"/>
                  </a:lnTo>
                  <a:lnTo>
                    <a:pt x="297704" y="1083"/>
                  </a:lnTo>
                  <a:lnTo>
                    <a:pt x="293378" y="200"/>
                  </a:lnTo>
                  <a:lnTo>
                    <a:pt x="290072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28673"/>
                  </a:lnTo>
                  <a:lnTo>
                    <a:pt x="88" y="126466"/>
                  </a:lnTo>
                  <a:lnTo>
                    <a:pt x="88" y="130880"/>
                  </a:lnTo>
                  <a:lnTo>
                    <a:pt x="797" y="135238"/>
                  </a:lnTo>
                  <a:lnTo>
                    <a:pt x="2195" y="139425"/>
                  </a:lnTo>
                  <a:lnTo>
                    <a:pt x="4246" y="143334"/>
                  </a:lnTo>
                  <a:lnTo>
                    <a:pt x="6898" y="146864"/>
                  </a:lnTo>
                  <a:lnTo>
                    <a:pt x="10082" y="149922"/>
                  </a:lnTo>
                  <a:lnTo>
                    <a:pt x="13716" y="152430"/>
                  </a:lnTo>
                  <a:lnTo>
                    <a:pt x="17704" y="154322"/>
                  </a:lnTo>
                  <a:lnTo>
                    <a:pt x="21944" y="155551"/>
                  </a:lnTo>
                  <a:lnTo>
                    <a:pt x="26327" y="156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tx34"/>
            <p:cNvSpPr/>
            <p:nvPr/>
          </p:nvSpPr>
          <p:spPr>
            <a:xfrm>
              <a:off x="10734286" y="3925728"/>
              <a:ext cx="226064" cy="777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12,27</a:t>
              </a:r>
            </a:p>
          </p:txBody>
        </p:sp>
        <p:sp>
          <p:nvSpPr>
            <p:cNvPr id="41" name="pg35"/>
            <p:cNvSpPr/>
            <p:nvPr/>
          </p:nvSpPr>
          <p:spPr>
            <a:xfrm>
              <a:off x="11025795" y="2470392"/>
              <a:ext cx="317504" cy="156105"/>
            </a:xfrm>
            <a:custGeom>
              <a:avLst/>
              <a:pathLst>
                <a:path w="317504" h="156105">
                  <a:moveTo>
                    <a:pt x="27432" y="156105"/>
                  </a:moveTo>
                  <a:lnTo>
                    <a:pt x="290072" y="156105"/>
                  </a:lnTo>
                  <a:lnTo>
                    <a:pt x="288967" y="156083"/>
                  </a:lnTo>
                  <a:lnTo>
                    <a:pt x="293378" y="155905"/>
                  </a:lnTo>
                  <a:lnTo>
                    <a:pt x="297704" y="155022"/>
                  </a:lnTo>
                  <a:lnTo>
                    <a:pt x="301832" y="153456"/>
                  </a:lnTo>
                  <a:lnTo>
                    <a:pt x="305655" y="151249"/>
                  </a:lnTo>
                  <a:lnTo>
                    <a:pt x="309075" y="148457"/>
                  </a:lnTo>
                  <a:lnTo>
                    <a:pt x="312002" y="145152"/>
                  </a:lnTo>
                  <a:lnTo>
                    <a:pt x="314362" y="141421"/>
                  </a:lnTo>
                  <a:lnTo>
                    <a:pt x="316092" y="137360"/>
                  </a:lnTo>
                  <a:lnTo>
                    <a:pt x="317149" y="133073"/>
                  </a:lnTo>
                  <a:lnTo>
                    <a:pt x="317504" y="128673"/>
                  </a:lnTo>
                  <a:lnTo>
                    <a:pt x="317504" y="27432"/>
                  </a:lnTo>
                  <a:lnTo>
                    <a:pt x="317149" y="23031"/>
                  </a:lnTo>
                  <a:lnTo>
                    <a:pt x="316092" y="18745"/>
                  </a:lnTo>
                  <a:lnTo>
                    <a:pt x="314362" y="14683"/>
                  </a:lnTo>
                  <a:lnTo>
                    <a:pt x="312002" y="10952"/>
                  </a:lnTo>
                  <a:lnTo>
                    <a:pt x="309075" y="7647"/>
                  </a:lnTo>
                  <a:lnTo>
                    <a:pt x="305655" y="4855"/>
                  </a:lnTo>
                  <a:lnTo>
                    <a:pt x="301832" y="2648"/>
                  </a:lnTo>
                  <a:lnTo>
                    <a:pt x="297704" y="1083"/>
                  </a:lnTo>
                  <a:lnTo>
                    <a:pt x="293378" y="200"/>
                  </a:lnTo>
                  <a:lnTo>
                    <a:pt x="290072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28673"/>
                  </a:lnTo>
                  <a:lnTo>
                    <a:pt x="88" y="126466"/>
                  </a:lnTo>
                  <a:lnTo>
                    <a:pt x="88" y="130880"/>
                  </a:lnTo>
                  <a:lnTo>
                    <a:pt x="797" y="135238"/>
                  </a:lnTo>
                  <a:lnTo>
                    <a:pt x="2195" y="139425"/>
                  </a:lnTo>
                  <a:lnTo>
                    <a:pt x="4246" y="143334"/>
                  </a:lnTo>
                  <a:lnTo>
                    <a:pt x="6898" y="146864"/>
                  </a:lnTo>
                  <a:lnTo>
                    <a:pt x="10082" y="149922"/>
                  </a:lnTo>
                  <a:lnTo>
                    <a:pt x="13716" y="152430"/>
                  </a:lnTo>
                  <a:lnTo>
                    <a:pt x="17704" y="154322"/>
                  </a:lnTo>
                  <a:lnTo>
                    <a:pt x="21944" y="155551"/>
                  </a:lnTo>
                  <a:lnTo>
                    <a:pt x="26327" y="156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tx36"/>
            <p:cNvSpPr/>
            <p:nvPr/>
          </p:nvSpPr>
          <p:spPr>
            <a:xfrm>
              <a:off x="11071515" y="2503056"/>
              <a:ext cx="226064" cy="777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22,94</a:t>
              </a:r>
            </a:p>
          </p:txBody>
        </p:sp>
        <p:sp>
          <p:nvSpPr>
            <p:cNvPr id="43" name="pg37"/>
            <p:cNvSpPr/>
            <p:nvPr/>
          </p:nvSpPr>
          <p:spPr>
            <a:xfrm>
              <a:off x="10158674" y="5315736"/>
              <a:ext cx="297345" cy="156105"/>
            </a:xfrm>
            <a:custGeom>
              <a:avLst/>
              <a:pathLst>
                <a:path w="297345" h="156105">
                  <a:moveTo>
                    <a:pt x="27431" y="156105"/>
                  </a:moveTo>
                  <a:lnTo>
                    <a:pt x="269913" y="156105"/>
                  </a:lnTo>
                  <a:lnTo>
                    <a:pt x="268809" y="156083"/>
                  </a:lnTo>
                  <a:lnTo>
                    <a:pt x="273220" y="155905"/>
                  </a:lnTo>
                  <a:lnTo>
                    <a:pt x="277546" y="155022"/>
                  </a:lnTo>
                  <a:lnTo>
                    <a:pt x="281673" y="153456"/>
                  </a:lnTo>
                  <a:lnTo>
                    <a:pt x="285497" y="151249"/>
                  </a:lnTo>
                  <a:lnTo>
                    <a:pt x="288916" y="148457"/>
                  </a:lnTo>
                  <a:lnTo>
                    <a:pt x="291844" y="145152"/>
                  </a:lnTo>
                  <a:lnTo>
                    <a:pt x="294203" y="141421"/>
                  </a:lnTo>
                  <a:lnTo>
                    <a:pt x="295934" y="137360"/>
                  </a:lnTo>
                  <a:lnTo>
                    <a:pt x="296990" y="133073"/>
                  </a:lnTo>
                  <a:lnTo>
                    <a:pt x="297345" y="128673"/>
                  </a:lnTo>
                  <a:lnTo>
                    <a:pt x="297345" y="27432"/>
                  </a:lnTo>
                  <a:lnTo>
                    <a:pt x="296990" y="23031"/>
                  </a:lnTo>
                  <a:lnTo>
                    <a:pt x="295934" y="18745"/>
                  </a:lnTo>
                  <a:lnTo>
                    <a:pt x="294203" y="14683"/>
                  </a:lnTo>
                  <a:lnTo>
                    <a:pt x="291844" y="10952"/>
                  </a:lnTo>
                  <a:lnTo>
                    <a:pt x="288916" y="7647"/>
                  </a:lnTo>
                  <a:lnTo>
                    <a:pt x="285497" y="4855"/>
                  </a:lnTo>
                  <a:lnTo>
                    <a:pt x="281673" y="2648"/>
                  </a:lnTo>
                  <a:lnTo>
                    <a:pt x="277546" y="1083"/>
                  </a:lnTo>
                  <a:lnTo>
                    <a:pt x="273220" y="200"/>
                  </a:lnTo>
                  <a:lnTo>
                    <a:pt x="269913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28673"/>
                  </a:lnTo>
                  <a:lnTo>
                    <a:pt x="88" y="126466"/>
                  </a:lnTo>
                  <a:lnTo>
                    <a:pt x="88" y="130880"/>
                  </a:lnTo>
                  <a:lnTo>
                    <a:pt x="797" y="135238"/>
                  </a:lnTo>
                  <a:lnTo>
                    <a:pt x="2195" y="139425"/>
                  </a:lnTo>
                  <a:lnTo>
                    <a:pt x="4246" y="143334"/>
                  </a:lnTo>
                  <a:lnTo>
                    <a:pt x="6898" y="146864"/>
                  </a:lnTo>
                  <a:lnTo>
                    <a:pt x="10082" y="149922"/>
                  </a:lnTo>
                  <a:lnTo>
                    <a:pt x="13716" y="152430"/>
                  </a:lnTo>
                  <a:lnTo>
                    <a:pt x="17704" y="154322"/>
                  </a:lnTo>
                  <a:lnTo>
                    <a:pt x="21944" y="155551"/>
                  </a:lnTo>
                  <a:lnTo>
                    <a:pt x="26327" y="156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tx38"/>
            <p:cNvSpPr/>
            <p:nvPr/>
          </p:nvSpPr>
          <p:spPr>
            <a:xfrm>
              <a:off x="10204394" y="5348400"/>
              <a:ext cx="205905" cy="777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-9,80</a:t>
              </a:r>
            </a:p>
          </p:txBody>
        </p:sp>
        <p:sp>
          <p:nvSpPr>
            <p:cNvPr id="45" name="pg39"/>
            <p:cNvSpPr/>
            <p:nvPr/>
          </p:nvSpPr>
          <p:spPr>
            <a:xfrm>
              <a:off x="10742673" y="3537396"/>
              <a:ext cx="317504" cy="156105"/>
            </a:xfrm>
            <a:custGeom>
              <a:avLst/>
              <a:pathLst>
                <a:path w="317504" h="156105">
                  <a:moveTo>
                    <a:pt x="27432" y="156105"/>
                  </a:moveTo>
                  <a:lnTo>
                    <a:pt x="290072" y="156105"/>
                  </a:lnTo>
                  <a:lnTo>
                    <a:pt x="288967" y="156083"/>
                  </a:lnTo>
                  <a:lnTo>
                    <a:pt x="293378" y="155905"/>
                  </a:lnTo>
                  <a:lnTo>
                    <a:pt x="297704" y="155022"/>
                  </a:lnTo>
                  <a:lnTo>
                    <a:pt x="301832" y="153456"/>
                  </a:lnTo>
                  <a:lnTo>
                    <a:pt x="305655" y="151249"/>
                  </a:lnTo>
                  <a:lnTo>
                    <a:pt x="309075" y="148457"/>
                  </a:lnTo>
                  <a:lnTo>
                    <a:pt x="312002" y="145152"/>
                  </a:lnTo>
                  <a:lnTo>
                    <a:pt x="314362" y="141421"/>
                  </a:lnTo>
                  <a:lnTo>
                    <a:pt x="316092" y="137360"/>
                  </a:lnTo>
                  <a:lnTo>
                    <a:pt x="317149" y="133073"/>
                  </a:lnTo>
                  <a:lnTo>
                    <a:pt x="317504" y="128673"/>
                  </a:lnTo>
                  <a:lnTo>
                    <a:pt x="317504" y="27431"/>
                  </a:lnTo>
                  <a:lnTo>
                    <a:pt x="317149" y="23031"/>
                  </a:lnTo>
                  <a:lnTo>
                    <a:pt x="316092" y="18745"/>
                  </a:lnTo>
                  <a:lnTo>
                    <a:pt x="314362" y="14683"/>
                  </a:lnTo>
                  <a:lnTo>
                    <a:pt x="312002" y="10952"/>
                  </a:lnTo>
                  <a:lnTo>
                    <a:pt x="309075" y="7647"/>
                  </a:lnTo>
                  <a:lnTo>
                    <a:pt x="305655" y="4855"/>
                  </a:lnTo>
                  <a:lnTo>
                    <a:pt x="301832" y="2648"/>
                  </a:lnTo>
                  <a:lnTo>
                    <a:pt x="297704" y="1083"/>
                  </a:lnTo>
                  <a:lnTo>
                    <a:pt x="293378" y="200"/>
                  </a:lnTo>
                  <a:lnTo>
                    <a:pt x="290072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28673"/>
                  </a:lnTo>
                  <a:lnTo>
                    <a:pt x="88" y="126466"/>
                  </a:lnTo>
                  <a:lnTo>
                    <a:pt x="88" y="130880"/>
                  </a:lnTo>
                  <a:lnTo>
                    <a:pt x="797" y="135238"/>
                  </a:lnTo>
                  <a:lnTo>
                    <a:pt x="2195" y="139425"/>
                  </a:lnTo>
                  <a:lnTo>
                    <a:pt x="4246" y="143334"/>
                  </a:lnTo>
                  <a:lnTo>
                    <a:pt x="6898" y="146864"/>
                  </a:lnTo>
                  <a:lnTo>
                    <a:pt x="10082" y="149922"/>
                  </a:lnTo>
                  <a:lnTo>
                    <a:pt x="13716" y="152430"/>
                  </a:lnTo>
                  <a:lnTo>
                    <a:pt x="17704" y="154322"/>
                  </a:lnTo>
                  <a:lnTo>
                    <a:pt x="21944" y="155551"/>
                  </a:lnTo>
                  <a:lnTo>
                    <a:pt x="26327" y="156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tx40"/>
            <p:cNvSpPr/>
            <p:nvPr/>
          </p:nvSpPr>
          <p:spPr>
            <a:xfrm>
              <a:off x="10788393" y="3570060"/>
              <a:ext cx="226064" cy="777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13,98</a:t>
              </a:r>
            </a:p>
          </p:txBody>
        </p:sp>
        <p:sp>
          <p:nvSpPr>
            <p:cNvPr id="47" name="pg41"/>
            <p:cNvSpPr/>
            <p:nvPr/>
          </p:nvSpPr>
          <p:spPr>
            <a:xfrm>
              <a:off x="11474879" y="2114724"/>
              <a:ext cx="317504" cy="156105"/>
            </a:xfrm>
            <a:custGeom>
              <a:avLst/>
              <a:pathLst>
                <a:path w="317504" h="156105">
                  <a:moveTo>
                    <a:pt x="27432" y="156105"/>
                  </a:moveTo>
                  <a:lnTo>
                    <a:pt x="290072" y="156105"/>
                  </a:lnTo>
                  <a:lnTo>
                    <a:pt x="288967" y="156083"/>
                  </a:lnTo>
                  <a:lnTo>
                    <a:pt x="293378" y="155905"/>
                  </a:lnTo>
                  <a:lnTo>
                    <a:pt x="297704" y="155022"/>
                  </a:lnTo>
                  <a:lnTo>
                    <a:pt x="301832" y="153456"/>
                  </a:lnTo>
                  <a:lnTo>
                    <a:pt x="305655" y="151249"/>
                  </a:lnTo>
                  <a:lnTo>
                    <a:pt x="309075" y="148457"/>
                  </a:lnTo>
                  <a:lnTo>
                    <a:pt x="312002" y="145152"/>
                  </a:lnTo>
                  <a:lnTo>
                    <a:pt x="314362" y="141421"/>
                  </a:lnTo>
                  <a:lnTo>
                    <a:pt x="316092" y="137360"/>
                  </a:lnTo>
                  <a:lnTo>
                    <a:pt x="317149" y="133073"/>
                  </a:lnTo>
                  <a:lnTo>
                    <a:pt x="317504" y="128673"/>
                  </a:lnTo>
                  <a:lnTo>
                    <a:pt x="317504" y="27431"/>
                  </a:lnTo>
                  <a:lnTo>
                    <a:pt x="317149" y="23031"/>
                  </a:lnTo>
                  <a:lnTo>
                    <a:pt x="316092" y="18745"/>
                  </a:lnTo>
                  <a:lnTo>
                    <a:pt x="314362" y="14683"/>
                  </a:lnTo>
                  <a:lnTo>
                    <a:pt x="312002" y="10952"/>
                  </a:lnTo>
                  <a:lnTo>
                    <a:pt x="309075" y="7647"/>
                  </a:lnTo>
                  <a:lnTo>
                    <a:pt x="305655" y="4855"/>
                  </a:lnTo>
                  <a:lnTo>
                    <a:pt x="301832" y="2648"/>
                  </a:lnTo>
                  <a:lnTo>
                    <a:pt x="297704" y="1083"/>
                  </a:lnTo>
                  <a:lnTo>
                    <a:pt x="293378" y="200"/>
                  </a:lnTo>
                  <a:lnTo>
                    <a:pt x="290072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28673"/>
                  </a:lnTo>
                  <a:lnTo>
                    <a:pt x="88" y="126466"/>
                  </a:lnTo>
                  <a:lnTo>
                    <a:pt x="88" y="130880"/>
                  </a:lnTo>
                  <a:lnTo>
                    <a:pt x="797" y="135238"/>
                  </a:lnTo>
                  <a:lnTo>
                    <a:pt x="2195" y="139425"/>
                  </a:lnTo>
                  <a:lnTo>
                    <a:pt x="4246" y="143334"/>
                  </a:lnTo>
                  <a:lnTo>
                    <a:pt x="6898" y="146864"/>
                  </a:lnTo>
                  <a:lnTo>
                    <a:pt x="10082" y="149922"/>
                  </a:lnTo>
                  <a:lnTo>
                    <a:pt x="13716" y="152430"/>
                  </a:lnTo>
                  <a:lnTo>
                    <a:pt x="17704" y="154322"/>
                  </a:lnTo>
                  <a:lnTo>
                    <a:pt x="21944" y="155551"/>
                  </a:lnTo>
                  <a:lnTo>
                    <a:pt x="26327" y="156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tx42"/>
            <p:cNvSpPr/>
            <p:nvPr/>
          </p:nvSpPr>
          <p:spPr>
            <a:xfrm>
              <a:off x="11520599" y="2147388"/>
              <a:ext cx="226064" cy="777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37,13</a:t>
              </a:r>
            </a:p>
          </p:txBody>
        </p:sp>
        <p:sp>
          <p:nvSpPr>
            <p:cNvPr id="49" name="pg43"/>
            <p:cNvSpPr/>
            <p:nvPr/>
          </p:nvSpPr>
          <p:spPr>
            <a:xfrm>
              <a:off x="10580701" y="4604400"/>
              <a:ext cx="267262" cy="156105"/>
            </a:xfrm>
            <a:custGeom>
              <a:avLst/>
              <a:pathLst>
                <a:path w="267262" h="156105">
                  <a:moveTo>
                    <a:pt x="27431" y="156105"/>
                  </a:moveTo>
                  <a:lnTo>
                    <a:pt x="239830" y="156105"/>
                  </a:lnTo>
                  <a:lnTo>
                    <a:pt x="238726" y="156083"/>
                  </a:lnTo>
                  <a:lnTo>
                    <a:pt x="243137" y="155905"/>
                  </a:lnTo>
                  <a:lnTo>
                    <a:pt x="247462" y="155022"/>
                  </a:lnTo>
                  <a:lnTo>
                    <a:pt x="251590" y="153456"/>
                  </a:lnTo>
                  <a:lnTo>
                    <a:pt x="255414" y="151249"/>
                  </a:lnTo>
                  <a:lnTo>
                    <a:pt x="258833" y="148457"/>
                  </a:lnTo>
                  <a:lnTo>
                    <a:pt x="261761" y="145152"/>
                  </a:lnTo>
                  <a:lnTo>
                    <a:pt x="264120" y="141421"/>
                  </a:lnTo>
                  <a:lnTo>
                    <a:pt x="265851" y="137360"/>
                  </a:lnTo>
                  <a:lnTo>
                    <a:pt x="266907" y="133073"/>
                  </a:lnTo>
                  <a:lnTo>
                    <a:pt x="267262" y="128673"/>
                  </a:lnTo>
                  <a:lnTo>
                    <a:pt x="267262" y="27431"/>
                  </a:lnTo>
                  <a:lnTo>
                    <a:pt x="266907" y="23031"/>
                  </a:lnTo>
                  <a:lnTo>
                    <a:pt x="265851" y="18745"/>
                  </a:lnTo>
                  <a:lnTo>
                    <a:pt x="264120" y="14683"/>
                  </a:lnTo>
                  <a:lnTo>
                    <a:pt x="261761" y="10952"/>
                  </a:lnTo>
                  <a:lnTo>
                    <a:pt x="258833" y="7647"/>
                  </a:lnTo>
                  <a:lnTo>
                    <a:pt x="255414" y="4855"/>
                  </a:lnTo>
                  <a:lnTo>
                    <a:pt x="251590" y="2648"/>
                  </a:lnTo>
                  <a:lnTo>
                    <a:pt x="247462" y="1083"/>
                  </a:lnTo>
                  <a:lnTo>
                    <a:pt x="243137" y="200"/>
                  </a:lnTo>
                  <a:lnTo>
                    <a:pt x="239830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28673"/>
                  </a:lnTo>
                  <a:lnTo>
                    <a:pt x="88" y="126466"/>
                  </a:lnTo>
                  <a:lnTo>
                    <a:pt x="88" y="130880"/>
                  </a:lnTo>
                  <a:lnTo>
                    <a:pt x="797" y="135238"/>
                  </a:lnTo>
                  <a:lnTo>
                    <a:pt x="2195" y="139425"/>
                  </a:lnTo>
                  <a:lnTo>
                    <a:pt x="4246" y="143334"/>
                  </a:lnTo>
                  <a:lnTo>
                    <a:pt x="6898" y="146864"/>
                  </a:lnTo>
                  <a:lnTo>
                    <a:pt x="10082" y="149922"/>
                  </a:lnTo>
                  <a:lnTo>
                    <a:pt x="13716" y="152430"/>
                  </a:lnTo>
                  <a:lnTo>
                    <a:pt x="17704" y="154322"/>
                  </a:lnTo>
                  <a:lnTo>
                    <a:pt x="21944" y="155551"/>
                  </a:lnTo>
                  <a:lnTo>
                    <a:pt x="26327" y="156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tx44"/>
            <p:cNvSpPr/>
            <p:nvPr/>
          </p:nvSpPr>
          <p:spPr>
            <a:xfrm>
              <a:off x="10626421" y="4637064"/>
              <a:ext cx="175822" cy="777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8,07</a:t>
              </a:r>
            </a:p>
          </p:txBody>
        </p:sp>
        <p:sp>
          <p:nvSpPr>
            <p:cNvPr id="51" name="pg45"/>
            <p:cNvSpPr/>
            <p:nvPr/>
          </p:nvSpPr>
          <p:spPr>
            <a:xfrm>
              <a:off x="10227306" y="4960068"/>
              <a:ext cx="297345" cy="156105"/>
            </a:xfrm>
            <a:custGeom>
              <a:avLst/>
              <a:pathLst>
                <a:path w="297345" h="156105">
                  <a:moveTo>
                    <a:pt x="27431" y="156105"/>
                  </a:moveTo>
                  <a:lnTo>
                    <a:pt x="269913" y="156105"/>
                  </a:lnTo>
                  <a:lnTo>
                    <a:pt x="268809" y="156083"/>
                  </a:lnTo>
                  <a:lnTo>
                    <a:pt x="273220" y="155905"/>
                  </a:lnTo>
                  <a:lnTo>
                    <a:pt x="277546" y="155022"/>
                  </a:lnTo>
                  <a:lnTo>
                    <a:pt x="281673" y="153456"/>
                  </a:lnTo>
                  <a:lnTo>
                    <a:pt x="285497" y="151249"/>
                  </a:lnTo>
                  <a:lnTo>
                    <a:pt x="288916" y="148457"/>
                  </a:lnTo>
                  <a:lnTo>
                    <a:pt x="291844" y="145152"/>
                  </a:lnTo>
                  <a:lnTo>
                    <a:pt x="294203" y="141421"/>
                  </a:lnTo>
                  <a:lnTo>
                    <a:pt x="295934" y="137360"/>
                  </a:lnTo>
                  <a:lnTo>
                    <a:pt x="296990" y="133073"/>
                  </a:lnTo>
                  <a:lnTo>
                    <a:pt x="297345" y="128673"/>
                  </a:lnTo>
                  <a:lnTo>
                    <a:pt x="297345" y="27432"/>
                  </a:lnTo>
                  <a:lnTo>
                    <a:pt x="296990" y="23031"/>
                  </a:lnTo>
                  <a:lnTo>
                    <a:pt x="295934" y="18745"/>
                  </a:lnTo>
                  <a:lnTo>
                    <a:pt x="294203" y="14683"/>
                  </a:lnTo>
                  <a:lnTo>
                    <a:pt x="291844" y="10952"/>
                  </a:lnTo>
                  <a:lnTo>
                    <a:pt x="288916" y="7647"/>
                  </a:lnTo>
                  <a:lnTo>
                    <a:pt x="285497" y="4855"/>
                  </a:lnTo>
                  <a:lnTo>
                    <a:pt x="281673" y="2648"/>
                  </a:lnTo>
                  <a:lnTo>
                    <a:pt x="277546" y="1083"/>
                  </a:lnTo>
                  <a:lnTo>
                    <a:pt x="273220" y="200"/>
                  </a:lnTo>
                  <a:lnTo>
                    <a:pt x="269913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28673"/>
                  </a:lnTo>
                  <a:lnTo>
                    <a:pt x="88" y="126466"/>
                  </a:lnTo>
                  <a:lnTo>
                    <a:pt x="88" y="130880"/>
                  </a:lnTo>
                  <a:lnTo>
                    <a:pt x="797" y="135238"/>
                  </a:lnTo>
                  <a:lnTo>
                    <a:pt x="2195" y="139425"/>
                  </a:lnTo>
                  <a:lnTo>
                    <a:pt x="4246" y="143334"/>
                  </a:lnTo>
                  <a:lnTo>
                    <a:pt x="6898" y="146864"/>
                  </a:lnTo>
                  <a:lnTo>
                    <a:pt x="10082" y="149922"/>
                  </a:lnTo>
                  <a:lnTo>
                    <a:pt x="13716" y="152430"/>
                  </a:lnTo>
                  <a:lnTo>
                    <a:pt x="17704" y="154322"/>
                  </a:lnTo>
                  <a:lnTo>
                    <a:pt x="21944" y="155551"/>
                  </a:lnTo>
                  <a:lnTo>
                    <a:pt x="26327" y="156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tx46"/>
            <p:cNvSpPr/>
            <p:nvPr/>
          </p:nvSpPr>
          <p:spPr>
            <a:xfrm>
              <a:off x="10273026" y="4992732"/>
              <a:ext cx="205905" cy="777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-7,63</a:t>
              </a:r>
            </a:p>
          </p:txBody>
        </p:sp>
        <p:sp>
          <p:nvSpPr>
            <p:cNvPr id="53" name="pg47"/>
            <p:cNvSpPr/>
            <p:nvPr/>
          </p:nvSpPr>
          <p:spPr>
            <a:xfrm>
              <a:off x="10902349" y="2826060"/>
              <a:ext cx="317504" cy="156105"/>
            </a:xfrm>
            <a:custGeom>
              <a:avLst/>
              <a:pathLst>
                <a:path w="317504" h="156105">
                  <a:moveTo>
                    <a:pt x="27431" y="156105"/>
                  </a:moveTo>
                  <a:lnTo>
                    <a:pt x="290072" y="156105"/>
                  </a:lnTo>
                  <a:lnTo>
                    <a:pt x="288967" y="156083"/>
                  </a:lnTo>
                  <a:lnTo>
                    <a:pt x="293378" y="155905"/>
                  </a:lnTo>
                  <a:lnTo>
                    <a:pt x="297704" y="155022"/>
                  </a:lnTo>
                  <a:lnTo>
                    <a:pt x="301832" y="153456"/>
                  </a:lnTo>
                  <a:lnTo>
                    <a:pt x="305655" y="151249"/>
                  </a:lnTo>
                  <a:lnTo>
                    <a:pt x="309075" y="148457"/>
                  </a:lnTo>
                  <a:lnTo>
                    <a:pt x="312002" y="145152"/>
                  </a:lnTo>
                  <a:lnTo>
                    <a:pt x="314362" y="141421"/>
                  </a:lnTo>
                  <a:lnTo>
                    <a:pt x="316092" y="137360"/>
                  </a:lnTo>
                  <a:lnTo>
                    <a:pt x="317149" y="133073"/>
                  </a:lnTo>
                  <a:lnTo>
                    <a:pt x="317504" y="128673"/>
                  </a:lnTo>
                  <a:lnTo>
                    <a:pt x="317504" y="27432"/>
                  </a:lnTo>
                  <a:lnTo>
                    <a:pt x="317149" y="23031"/>
                  </a:lnTo>
                  <a:lnTo>
                    <a:pt x="316092" y="18745"/>
                  </a:lnTo>
                  <a:lnTo>
                    <a:pt x="314362" y="14683"/>
                  </a:lnTo>
                  <a:lnTo>
                    <a:pt x="312002" y="10952"/>
                  </a:lnTo>
                  <a:lnTo>
                    <a:pt x="309075" y="7647"/>
                  </a:lnTo>
                  <a:lnTo>
                    <a:pt x="305655" y="4855"/>
                  </a:lnTo>
                  <a:lnTo>
                    <a:pt x="301832" y="2648"/>
                  </a:lnTo>
                  <a:lnTo>
                    <a:pt x="297704" y="1083"/>
                  </a:lnTo>
                  <a:lnTo>
                    <a:pt x="293378" y="200"/>
                  </a:lnTo>
                  <a:lnTo>
                    <a:pt x="290072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28673"/>
                  </a:lnTo>
                  <a:lnTo>
                    <a:pt x="88" y="126466"/>
                  </a:lnTo>
                  <a:lnTo>
                    <a:pt x="88" y="130880"/>
                  </a:lnTo>
                  <a:lnTo>
                    <a:pt x="797" y="135238"/>
                  </a:lnTo>
                  <a:lnTo>
                    <a:pt x="2195" y="139425"/>
                  </a:lnTo>
                  <a:lnTo>
                    <a:pt x="4246" y="143334"/>
                  </a:lnTo>
                  <a:lnTo>
                    <a:pt x="6898" y="146864"/>
                  </a:lnTo>
                  <a:lnTo>
                    <a:pt x="10082" y="149922"/>
                  </a:lnTo>
                  <a:lnTo>
                    <a:pt x="13715" y="152430"/>
                  </a:lnTo>
                  <a:lnTo>
                    <a:pt x="17704" y="154322"/>
                  </a:lnTo>
                  <a:lnTo>
                    <a:pt x="21944" y="155551"/>
                  </a:lnTo>
                  <a:lnTo>
                    <a:pt x="26327" y="156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tx48"/>
            <p:cNvSpPr/>
            <p:nvPr/>
          </p:nvSpPr>
          <p:spPr>
            <a:xfrm>
              <a:off x="10948069" y="2858724"/>
              <a:ext cx="226064" cy="777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19,03</a:t>
              </a:r>
            </a:p>
          </p:txBody>
        </p:sp>
        <p:sp>
          <p:nvSpPr>
            <p:cNvPr id="55" name="tx49"/>
            <p:cNvSpPr/>
            <p:nvPr/>
          </p:nvSpPr>
          <p:spPr>
            <a:xfrm>
              <a:off x="8807346" y="5349021"/>
              <a:ext cx="1282620" cy="738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EXTRATOR MINERAL OU FÓSSIL</a:t>
              </a:r>
            </a:p>
          </p:txBody>
        </p:sp>
        <p:sp>
          <p:nvSpPr>
            <p:cNvPr id="56" name="tx50"/>
            <p:cNvSpPr/>
            <p:nvPr/>
          </p:nvSpPr>
          <p:spPr>
            <a:xfrm>
              <a:off x="8942839" y="4977637"/>
              <a:ext cx="1147127" cy="89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PRODUÇÃO AGROPECUÁRIA</a:t>
              </a:r>
            </a:p>
          </p:txBody>
        </p:sp>
        <p:sp>
          <p:nvSpPr>
            <p:cNvPr id="57" name="tx51"/>
            <p:cNvSpPr/>
            <p:nvPr/>
          </p:nvSpPr>
          <p:spPr>
            <a:xfrm>
              <a:off x="9064719" y="4623914"/>
              <a:ext cx="1025247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PRESTAÇÃO DE SERVIÇO</a:t>
              </a:r>
            </a:p>
          </p:txBody>
        </p:sp>
        <p:sp>
          <p:nvSpPr>
            <p:cNvPr id="58" name="tx52"/>
            <p:cNvSpPr/>
            <p:nvPr/>
          </p:nvSpPr>
          <p:spPr>
            <a:xfrm>
              <a:off x="8428092" y="4282017"/>
              <a:ext cx="1661874" cy="738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COMÉRCIO ATACADISTA E DISTRIBUIDOR</a:t>
              </a:r>
            </a:p>
          </p:txBody>
        </p:sp>
        <p:sp>
          <p:nvSpPr>
            <p:cNvPr id="59" name="tx53"/>
            <p:cNvSpPr/>
            <p:nvPr/>
          </p:nvSpPr>
          <p:spPr>
            <a:xfrm>
              <a:off x="9177710" y="3926349"/>
              <a:ext cx="912256" cy="738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COMÉRCIO VAREJISTA</a:t>
              </a:r>
            </a:p>
          </p:txBody>
        </p:sp>
        <p:sp>
          <p:nvSpPr>
            <p:cNvPr id="60" name="tx54"/>
            <p:cNvSpPr/>
            <p:nvPr/>
          </p:nvSpPr>
          <p:spPr>
            <a:xfrm>
              <a:off x="9651935" y="3570681"/>
              <a:ext cx="438030" cy="738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INDÚSTRIA</a:t>
              </a:r>
            </a:p>
          </p:txBody>
        </p:sp>
        <p:sp>
          <p:nvSpPr>
            <p:cNvPr id="61" name="tx55"/>
            <p:cNvSpPr/>
            <p:nvPr/>
          </p:nvSpPr>
          <p:spPr>
            <a:xfrm>
              <a:off x="9471318" y="3201242"/>
              <a:ext cx="618648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COMUNICAÇÃO</a:t>
              </a:r>
            </a:p>
          </p:txBody>
        </p:sp>
        <p:sp>
          <p:nvSpPr>
            <p:cNvPr id="62" name="tx56"/>
            <p:cNvSpPr/>
            <p:nvPr/>
          </p:nvSpPr>
          <p:spPr>
            <a:xfrm>
              <a:off x="9909269" y="2874070"/>
              <a:ext cx="180697" cy="591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Total</a:t>
              </a:r>
            </a:p>
          </p:txBody>
        </p:sp>
        <p:sp>
          <p:nvSpPr>
            <p:cNvPr id="63" name="tx57"/>
            <p:cNvSpPr/>
            <p:nvPr/>
          </p:nvSpPr>
          <p:spPr>
            <a:xfrm>
              <a:off x="9304075" y="2503678"/>
              <a:ext cx="785891" cy="738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ENERGIA ELÉTRICA</a:t>
              </a:r>
            </a:p>
          </p:txBody>
        </p:sp>
        <p:sp>
          <p:nvSpPr>
            <p:cNvPr id="64" name="tx58"/>
            <p:cNvSpPr/>
            <p:nvPr/>
          </p:nvSpPr>
          <p:spPr>
            <a:xfrm>
              <a:off x="9742264" y="2161662"/>
              <a:ext cx="347702" cy="60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OUTROS</a:t>
              </a:r>
            </a:p>
          </p:txBody>
        </p:sp>
        <p:sp>
          <p:nvSpPr>
            <p:cNvPr id="65" name="tx59"/>
            <p:cNvSpPr/>
            <p:nvPr/>
          </p:nvSpPr>
          <p:spPr>
            <a:xfrm>
              <a:off x="9507354" y="1792342"/>
              <a:ext cx="582612" cy="738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COMBUSTÍVEL</a:t>
              </a:r>
            </a:p>
          </p:txBody>
        </p:sp>
        <p:sp>
          <p:nvSpPr>
            <p:cNvPr id="66" name="pl60"/>
            <p:cNvSpPr/>
            <p:nvPr/>
          </p:nvSpPr>
          <p:spPr>
            <a:xfrm>
              <a:off x="10117802" y="539378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1"/>
            <p:cNvSpPr/>
            <p:nvPr/>
          </p:nvSpPr>
          <p:spPr>
            <a:xfrm>
              <a:off x="10117802" y="503812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2"/>
            <p:cNvSpPr/>
            <p:nvPr/>
          </p:nvSpPr>
          <p:spPr>
            <a:xfrm>
              <a:off x="10117802" y="46824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3"/>
            <p:cNvSpPr/>
            <p:nvPr/>
          </p:nvSpPr>
          <p:spPr>
            <a:xfrm>
              <a:off x="10117802" y="432678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4"/>
            <p:cNvSpPr/>
            <p:nvPr/>
          </p:nvSpPr>
          <p:spPr>
            <a:xfrm>
              <a:off x="10117802" y="397111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65"/>
            <p:cNvSpPr/>
            <p:nvPr/>
          </p:nvSpPr>
          <p:spPr>
            <a:xfrm>
              <a:off x="10117802" y="361544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66"/>
            <p:cNvSpPr/>
            <p:nvPr/>
          </p:nvSpPr>
          <p:spPr>
            <a:xfrm>
              <a:off x="10117802" y="325978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67"/>
            <p:cNvSpPr/>
            <p:nvPr/>
          </p:nvSpPr>
          <p:spPr>
            <a:xfrm>
              <a:off x="10117802" y="290411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68"/>
            <p:cNvSpPr/>
            <p:nvPr/>
          </p:nvSpPr>
          <p:spPr>
            <a:xfrm>
              <a:off x="10117802" y="254844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69"/>
            <p:cNvSpPr/>
            <p:nvPr/>
          </p:nvSpPr>
          <p:spPr>
            <a:xfrm>
              <a:off x="10117802" y="21927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0"/>
            <p:cNvSpPr/>
            <p:nvPr/>
          </p:nvSpPr>
          <p:spPr>
            <a:xfrm>
              <a:off x="10117802" y="183710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1"/>
            <p:cNvSpPr/>
            <p:nvPr/>
          </p:nvSpPr>
          <p:spPr>
            <a:xfrm>
              <a:off x="10221957" y="560719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2"/>
            <p:cNvSpPr/>
            <p:nvPr/>
          </p:nvSpPr>
          <p:spPr>
            <a:xfrm>
              <a:off x="10538231" y="560719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3"/>
            <p:cNvSpPr/>
            <p:nvPr/>
          </p:nvSpPr>
          <p:spPr>
            <a:xfrm>
              <a:off x="10854504" y="560719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4"/>
            <p:cNvSpPr/>
            <p:nvPr/>
          </p:nvSpPr>
          <p:spPr>
            <a:xfrm>
              <a:off x="11170777" y="560719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75"/>
            <p:cNvSpPr/>
            <p:nvPr/>
          </p:nvSpPr>
          <p:spPr>
            <a:xfrm>
              <a:off x="11487050" y="560719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76"/>
            <p:cNvSpPr/>
            <p:nvPr/>
          </p:nvSpPr>
          <p:spPr>
            <a:xfrm>
              <a:off x="11803324" y="560719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tx77"/>
            <p:cNvSpPr/>
            <p:nvPr/>
          </p:nvSpPr>
          <p:spPr>
            <a:xfrm>
              <a:off x="10163220" y="5668589"/>
              <a:ext cx="117475" cy="59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-10</a:t>
              </a:r>
            </a:p>
          </p:txBody>
        </p:sp>
        <p:sp>
          <p:nvSpPr>
            <p:cNvPr id="84" name="tx78"/>
            <p:cNvSpPr/>
            <p:nvPr/>
          </p:nvSpPr>
          <p:spPr>
            <a:xfrm>
              <a:off x="10515629" y="5668589"/>
              <a:ext cx="45204" cy="59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85" name="tx79"/>
            <p:cNvSpPr/>
            <p:nvPr/>
          </p:nvSpPr>
          <p:spPr>
            <a:xfrm>
              <a:off x="10809300" y="5668589"/>
              <a:ext cx="90408" cy="59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86" name="tx80"/>
            <p:cNvSpPr/>
            <p:nvPr/>
          </p:nvSpPr>
          <p:spPr>
            <a:xfrm>
              <a:off x="11125573" y="5668589"/>
              <a:ext cx="90408" cy="59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87" name="tx81"/>
            <p:cNvSpPr/>
            <p:nvPr/>
          </p:nvSpPr>
          <p:spPr>
            <a:xfrm>
              <a:off x="11441846" y="5668550"/>
              <a:ext cx="90408" cy="594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88" name="tx82"/>
            <p:cNvSpPr/>
            <p:nvPr/>
          </p:nvSpPr>
          <p:spPr>
            <a:xfrm>
              <a:off x="11758120" y="5668589"/>
              <a:ext cx="90408" cy="59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89" name="tx83"/>
            <p:cNvSpPr/>
            <p:nvPr/>
          </p:nvSpPr>
          <p:spPr>
            <a:xfrm>
              <a:off x="10691490" y="5757280"/>
              <a:ext cx="587226" cy="953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Variação (%)</a:t>
              </a:r>
            </a:p>
          </p:txBody>
        </p:sp>
        <p:sp>
          <p:nvSpPr>
            <p:cNvPr id="90" name="tx84"/>
            <p:cNvSpPr/>
            <p:nvPr/>
          </p:nvSpPr>
          <p:spPr>
            <a:xfrm rot="-5400000">
              <a:off x="7971915" y="3568370"/>
              <a:ext cx="705842" cy="94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Grupo de ICMS</a:t>
              </a:r>
            </a:p>
          </p:txBody>
        </p:sp>
        <p:sp>
          <p:nvSpPr>
            <p:cNvPr id="91" name="tx85"/>
            <p:cNvSpPr/>
            <p:nvPr/>
          </p:nvSpPr>
          <p:spPr>
            <a:xfrm>
              <a:off x="9583636" y="1438212"/>
              <a:ext cx="2297191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mês / Acumulado mês anterior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365202" y="1"/>
            <a:ext cx="10515600" cy="438149"/>
          </a:xfrm>
        </p:spPr>
        <p:txBody>
          <a:bodyPr/>
          <a:lstStyle/>
          <a:p>
            <a:r>
              <a:rPr/>
              <a:t>Receitas com ICMS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365202" y="438150"/>
            <a:ext cx="8528632" cy="392113"/>
          </a:xfrm>
        </p:spPr>
        <p:txBody>
          <a:bodyPr/>
          <a:lstStyle/>
          <a:p>
            <a:r>
              <a:rPr/>
              <a:t>Comparativo em relação ao ano anterior e o projetado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/>
          <a:p>
            <a:r>
              <a:rPr/>
              <a:t>01/07/2024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/>
          <a:p>
            <a:r>
              <a:rPr/>
              <a:t>Secretaria de Economia do Estado de Goiás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/>
          <a:p>
            <a:fld id="{FAACE0D2-E678-453C-8082-E08B461DE721}" type="slidenum">
              <a:rPr/>
              <a:t>9</a:t>
            </a:fld>
          </a:p>
        </p:txBody>
      </p:sp>
      <p:grpSp xmlns:pic="http://schemas.openxmlformats.org/drawingml/2006/picture">
        <p:nvGrpSpPr>
          <p:cNvPr id="7" name=""/>
          <p:cNvGrpSpPr/>
          <p:nvPr/>
        </p:nvGrpSpPr>
        <p:grpSpPr>
          <a:xfrm>
            <a:off x="292608" y="1005840"/>
            <a:ext cx="11658600" cy="5394960"/>
            <a:chOff x="292608" y="1005840"/>
            <a:chExt cx="11658600" cy="5394960"/>
          </a:xfrm>
        </p:grpSpPr>
        <p:sp>
          <p:nvSpPr>
            <p:cNvPr id="8" name="rc3"/>
            <p:cNvSpPr/>
            <p:nvPr/>
          </p:nvSpPr>
          <p:spPr>
            <a:xfrm>
              <a:off x="292608" y="1005840"/>
              <a:ext cx="11658600" cy="539496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rc4"/>
            <p:cNvSpPr/>
            <p:nvPr/>
          </p:nvSpPr>
          <p:spPr>
            <a:xfrm>
              <a:off x="292608" y="1005840"/>
              <a:ext cx="2331720" cy="25181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pl5"/>
            <p:cNvSpPr/>
            <p:nvPr/>
          </p:nvSpPr>
          <p:spPr>
            <a:xfrm>
              <a:off x="751366" y="2605948"/>
              <a:ext cx="1803372" cy="0"/>
            </a:xfrm>
            <a:custGeom>
              <a:avLst/>
              <a:pathLst>
                <a:path w="1803372" h="0">
                  <a:moveTo>
                    <a:pt x="0" y="0"/>
                  </a:moveTo>
                  <a:lnTo>
                    <a:pt x="1803372" y="0"/>
                  </a:lnTo>
                  <a:lnTo>
                    <a:pt x="1803372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6"/>
            <p:cNvSpPr/>
            <p:nvPr/>
          </p:nvSpPr>
          <p:spPr>
            <a:xfrm>
              <a:off x="751366" y="2107675"/>
              <a:ext cx="1803372" cy="0"/>
            </a:xfrm>
            <a:custGeom>
              <a:avLst/>
              <a:pathLst>
                <a:path w="1803372" h="0">
                  <a:moveTo>
                    <a:pt x="0" y="0"/>
                  </a:moveTo>
                  <a:lnTo>
                    <a:pt x="1803372" y="0"/>
                  </a:lnTo>
                  <a:lnTo>
                    <a:pt x="1803372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7"/>
            <p:cNvSpPr/>
            <p:nvPr/>
          </p:nvSpPr>
          <p:spPr>
            <a:xfrm>
              <a:off x="751366" y="1609401"/>
              <a:ext cx="1803372" cy="0"/>
            </a:xfrm>
            <a:custGeom>
              <a:avLst/>
              <a:pathLst>
                <a:path w="1803372" h="0">
                  <a:moveTo>
                    <a:pt x="0" y="0"/>
                  </a:moveTo>
                  <a:lnTo>
                    <a:pt x="1803372" y="0"/>
                  </a:lnTo>
                  <a:lnTo>
                    <a:pt x="1803372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8"/>
            <p:cNvSpPr/>
            <p:nvPr/>
          </p:nvSpPr>
          <p:spPr>
            <a:xfrm>
              <a:off x="833337" y="1629006"/>
              <a:ext cx="1639429" cy="1389054"/>
            </a:xfrm>
            <a:custGeom>
              <a:avLst/>
              <a:pathLst>
                <a:path w="1639429" h="1389054">
                  <a:moveTo>
                    <a:pt x="0" y="1389054"/>
                  </a:moveTo>
                  <a:lnTo>
                    <a:pt x="151708" y="1295719"/>
                  </a:lnTo>
                  <a:lnTo>
                    <a:pt x="293629" y="1201098"/>
                  </a:lnTo>
                  <a:lnTo>
                    <a:pt x="445337" y="1096033"/>
                  </a:lnTo>
                  <a:lnTo>
                    <a:pt x="592152" y="974670"/>
                  </a:lnTo>
                  <a:lnTo>
                    <a:pt x="743860" y="843513"/>
                  </a:lnTo>
                  <a:lnTo>
                    <a:pt x="890675" y="719603"/>
                  </a:lnTo>
                  <a:lnTo>
                    <a:pt x="1042383" y="572323"/>
                  </a:lnTo>
                  <a:lnTo>
                    <a:pt x="1194091" y="417324"/>
                  </a:lnTo>
                  <a:lnTo>
                    <a:pt x="1340906" y="269098"/>
                  </a:lnTo>
                  <a:lnTo>
                    <a:pt x="1492614" y="132237"/>
                  </a:lnTo>
                  <a:lnTo>
                    <a:pt x="1639429" y="0"/>
                  </a:lnTo>
                </a:path>
              </a:pathLst>
            </a:custGeom>
            <a:ln w="27101" cap="flat">
              <a:solidFill>
                <a:srgbClr val="1E5CD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9"/>
            <p:cNvSpPr/>
            <p:nvPr/>
          </p:nvSpPr>
          <p:spPr>
            <a:xfrm>
              <a:off x="833337" y="2232101"/>
              <a:ext cx="743860" cy="744288"/>
            </a:xfrm>
            <a:custGeom>
              <a:avLst/>
              <a:pathLst>
                <a:path w="743860" h="744288">
                  <a:moveTo>
                    <a:pt x="0" y="744288"/>
                  </a:moveTo>
                  <a:lnTo>
                    <a:pt x="151708" y="608655"/>
                  </a:lnTo>
                  <a:lnTo>
                    <a:pt x="293629" y="464996"/>
                  </a:lnTo>
                  <a:lnTo>
                    <a:pt x="445337" y="307932"/>
                  </a:lnTo>
                  <a:lnTo>
                    <a:pt x="592152" y="162897"/>
                  </a:lnTo>
                  <a:lnTo>
                    <a:pt x="743860" y="0"/>
                  </a:lnTo>
                </a:path>
              </a:pathLst>
            </a:custGeom>
            <a:ln w="27101" cap="flat">
              <a:solidFill>
                <a:srgbClr val="940F0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0"/>
            <p:cNvSpPr/>
            <p:nvPr/>
          </p:nvSpPr>
          <p:spPr>
            <a:xfrm>
              <a:off x="833337" y="1396139"/>
              <a:ext cx="1639429" cy="1580548"/>
            </a:xfrm>
            <a:custGeom>
              <a:avLst/>
              <a:pathLst>
                <a:path w="1639429" h="1580548">
                  <a:moveTo>
                    <a:pt x="0" y="1580548"/>
                  </a:moveTo>
                  <a:lnTo>
                    <a:pt x="151708" y="1444997"/>
                  </a:lnTo>
                  <a:lnTo>
                    <a:pt x="293629" y="1305099"/>
                  </a:lnTo>
                  <a:lnTo>
                    <a:pt x="445337" y="1164717"/>
                  </a:lnTo>
                  <a:lnTo>
                    <a:pt x="592152" y="1018479"/>
                  </a:lnTo>
                  <a:lnTo>
                    <a:pt x="743860" y="872778"/>
                  </a:lnTo>
                  <a:lnTo>
                    <a:pt x="890675" y="724681"/>
                  </a:lnTo>
                  <a:lnTo>
                    <a:pt x="1042383" y="573352"/>
                  </a:lnTo>
                  <a:lnTo>
                    <a:pt x="1194091" y="422247"/>
                  </a:lnTo>
                  <a:lnTo>
                    <a:pt x="1340906" y="276841"/>
                  </a:lnTo>
                  <a:lnTo>
                    <a:pt x="1492614" y="138666"/>
                  </a:lnTo>
                  <a:lnTo>
                    <a:pt x="1639429" y="0"/>
                  </a:lnTo>
                </a:path>
              </a:pathLst>
            </a:custGeom>
            <a:ln w="27101" cap="flat">
              <a:solidFill>
                <a:srgbClr val="DC2D2D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6" name="tx11"/>
            <p:cNvSpPr/>
            <p:nvPr/>
          </p:nvSpPr>
          <p:spPr>
            <a:xfrm>
              <a:off x="539610" y="2561954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2K</a:t>
              </a:r>
            </a:p>
          </p:txBody>
        </p:sp>
        <p:sp>
          <p:nvSpPr>
            <p:cNvPr id="17" name="tx12"/>
            <p:cNvSpPr/>
            <p:nvPr/>
          </p:nvSpPr>
          <p:spPr>
            <a:xfrm>
              <a:off x="539610" y="2064038"/>
              <a:ext cx="149125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4K</a:t>
              </a:r>
            </a:p>
          </p:txBody>
        </p:sp>
        <p:sp>
          <p:nvSpPr>
            <p:cNvPr id="18" name="tx13"/>
            <p:cNvSpPr/>
            <p:nvPr/>
          </p:nvSpPr>
          <p:spPr>
            <a:xfrm>
              <a:off x="539610" y="1563919"/>
              <a:ext cx="149125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6K</a:t>
              </a:r>
            </a:p>
          </p:txBody>
        </p:sp>
        <p:sp>
          <p:nvSpPr>
            <p:cNvPr id="19" name="pl14"/>
            <p:cNvSpPr/>
            <p:nvPr/>
          </p:nvSpPr>
          <p:spPr>
            <a:xfrm>
              <a:off x="716571" y="260594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5"/>
            <p:cNvSpPr/>
            <p:nvPr/>
          </p:nvSpPr>
          <p:spPr>
            <a:xfrm>
              <a:off x="716571" y="21076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16"/>
            <p:cNvSpPr/>
            <p:nvPr/>
          </p:nvSpPr>
          <p:spPr>
            <a:xfrm>
              <a:off x="716571" y="160940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17"/>
            <p:cNvSpPr/>
            <p:nvPr/>
          </p:nvSpPr>
          <p:spPr>
            <a:xfrm>
              <a:off x="985046" y="309915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18"/>
            <p:cNvSpPr/>
            <p:nvPr/>
          </p:nvSpPr>
          <p:spPr>
            <a:xfrm>
              <a:off x="1278675" y="309915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19"/>
            <p:cNvSpPr/>
            <p:nvPr/>
          </p:nvSpPr>
          <p:spPr>
            <a:xfrm>
              <a:off x="1577198" y="309915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0"/>
            <p:cNvSpPr/>
            <p:nvPr/>
          </p:nvSpPr>
          <p:spPr>
            <a:xfrm>
              <a:off x="1875721" y="309915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1"/>
            <p:cNvSpPr/>
            <p:nvPr/>
          </p:nvSpPr>
          <p:spPr>
            <a:xfrm>
              <a:off x="2174244" y="309915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2"/>
            <p:cNvSpPr/>
            <p:nvPr/>
          </p:nvSpPr>
          <p:spPr>
            <a:xfrm>
              <a:off x="2472767" y="309915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tx23"/>
            <p:cNvSpPr/>
            <p:nvPr/>
          </p:nvSpPr>
          <p:spPr>
            <a:xfrm>
              <a:off x="903726" y="3158870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29" name="tx24"/>
            <p:cNvSpPr/>
            <p:nvPr/>
          </p:nvSpPr>
          <p:spPr>
            <a:xfrm>
              <a:off x="1190569" y="3160358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30" name="tx25"/>
            <p:cNvSpPr/>
            <p:nvPr/>
          </p:nvSpPr>
          <p:spPr>
            <a:xfrm>
              <a:off x="1495849" y="3136129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31" name="tx26"/>
            <p:cNvSpPr/>
            <p:nvPr/>
          </p:nvSpPr>
          <p:spPr>
            <a:xfrm>
              <a:off x="1774012" y="3158751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32" name="tx27"/>
            <p:cNvSpPr/>
            <p:nvPr/>
          </p:nvSpPr>
          <p:spPr>
            <a:xfrm>
              <a:off x="2089501" y="3162323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33" name="tx28"/>
            <p:cNvSpPr/>
            <p:nvPr/>
          </p:nvSpPr>
          <p:spPr>
            <a:xfrm>
              <a:off x="2374481" y="3160358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34" name="tx29"/>
            <p:cNvSpPr/>
            <p:nvPr/>
          </p:nvSpPr>
          <p:spPr>
            <a:xfrm>
              <a:off x="1610711" y="3420885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35" name="tx30"/>
            <p:cNvSpPr/>
            <p:nvPr/>
          </p:nvSpPr>
          <p:spPr>
            <a:xfrm rot="-5400000">
              <a:off x="-375023" y="2131495"/>
              <a:ext cx="1541412" cy="151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Reais (R$)</a:t>
              </a:r>
            </a:p>
          </p:txBody>
        </p:sp>
        <p:sp>
          <p:nvSpPr>
            <p:cNvPr id="36" name="tx31"/>
            <p:cNvSpPr/>
            <p:nvPr/>
          </p:nvSpPr>
          <p:spPr>
            <a:xfrm>
              <a:off x="997613" y="1040156"/>
              <a:ext cx="1310878" cy="1661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COMBUSTÍVEL</a:t>
              </a:r>
            </a:p>
          </p:txBody>
        </p:sp>
        <p:sp>
          <p:nvSpPr>
            <p:cNvPr id="37" name="rc32"/>
            <p:cNvSpPr/>
            <p:nvPr/>
          </p:nvSpPr>
          <p:spPr>
            <a:xfrm>
              <a:off x="2624328" y="1005840"/>
              <a:ext cx="2331720" cy="25181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pl33"/>
            <p:cNvSpPr/>
            <p:nvPr/>
          </p:nvSpPr>
          <p:spPr>
            <a:xfrm>
              <a:off x="2905672" y="2830130"/>
              <a:ext cx="1980785" cy="0"/>
            </a:xfrm>
            <a:custGeom>
              <a:avLst/>
              <a:pathLst>
                <a:path w="1980785" h="0">
                  <a:moveTo>
                    <a:pt x="0" y="0"/>
                  </a:moveTo>
                  <a:lnTo>
                    <a:pt x="1980785" y="0"/>
                  </a:lnTo>
                  <a:lnTo>
                    <a:pt x="198078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4"/>
            <p:cNvSpPr/>
            <p:nvPr/>
          </p:nvSpPr>
          <p:spPr>
            <a:xfrm>
              <a:off x="2905672" y="2503788"/>
              <a:ext cx="1980785" cy="0"/>
            </a:xfrm>
            <a:custGeom>
              <a:avLst/>
              <a:pathLst>
                <a:path w="1980785" h="0">
                  <a:moveTo>
                    <a:pt x="0" y="0"/>
                  </a:moveTo>
                  <a:lnTo>
                    <a:pt x="1980785" y="0"/>
                  </a:lnTo>
                  <a:lnTo>
                    <a:pt x="198078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5"/>
            <p:cNvSpPr/>
            <p:nvPr/>
          </p:nvSpPr>
          <p:spPr>
            <a:xfrm>
              <a:off x="2905672" y="2177446"/>
              <a:ext cx="1980785" cy="0"/>
            </a:xfrm>
            <a:custGeom>
              <a:avLst/>
              <a:pathLst>
                <a:path w="1980785" h="0">
                  <a:moveTo>
                    <a:pt x="0" y="0"/>
                  </a:moveTo>
                  <a:lnTo>
                    <a:pt x="1980785" y="0"/>
                  </a:lnTo>
                  <a:lnTo>
                    <a:pt x="198078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36"/>
            <p:cNvSpPr/>
            <p:nvPr/>
          </p:nvSpPr>
          <p:spPr>
            <a:xfrm>
              <a:off x="2905672" y="1851104"/>
              <a:ext cx="1980785" cy="0"/>
            </a:xfrm>
            <a:custGeom>
              <a:avLst/>
              <a:pathLst>
                <a:path w="1980785" h="0">
                  <a:moveTo>
                    <a:pt x="0" y="0"/>
                  </a:moveTo>
                  <a:lnTo>
                    <a:pt x="1980785" y="0"/>
                  </a:lnTo>
                  <a:lnTo>
                    <a:pt x="198078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37"/>
            <p:cNvSpPr/>
            <p:nvPr/>
          </p:nvSpPr>
          <p:spPr>
            <a:xfrm>
              <a:off x="2905672" y="1524762"/>
              <a:ext cx="1980785" cy="0"/>
            </a:xfrm>
            <a:custGeom>
              <a:avLst/>
              <a:pathLst>
                <a:path w="1980785" h="0">
                  <a:moveTo>
                    <a:pt x="0" y="0"/>
                  </a:moveTo>
                  <a:lnTo>
                    <a:pt x="1980785" y="0"/>
                  </a:lnTo>
                  <a:lnTo>
                    <a:pt x="198078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38"/>
            <p:cNvSpPr/>
            <p:nvPr/>
          </p:nvSpPr>
          <p:spPr>
            <a:xfrm>
              <a:off x="2995708" y="1514218"/>
              <a:ext cx="1800714" cy="1503843"/>
            </a:xfrm>
            <a:custGeom>
              <a:avLst/>
              <a:pathLst>
                <a:path w="1800714" h="1503843">
                  <a:moveTo>
                    <a:pt x="0" y="1503843"/>
                  </a:moveTo>
                  <a:lnTo>
                    <a:pt x="166633" y="1374426"/>
                  </a:lnTo>
                  <a:lnTo>
                    <a:pt x="322516" y="1253237"/>
                  </a:lnTo>
                  <a:lnTo>
                    <a:pt x="489149" y="1109665"/>
                  </a:lnTo>
                  <a:lnTo>
                    <a:pt x="650407" y="987754"/>
                  </a:lnTo>
                  <a:lnTo>
                    <a:pt x="817040" y="856663"/>
                  </a:lnTo>
                  <a:lnTo>
                    <a:pt x="978298" y="719165"/>
                  </a:lnTo>
                  <a:lnTo>
                    <a:pt x="1144931" y="584634"/>
                  </a:lnTo>
                  <a:lnTo>
                    <a:pt x="1311565" y="437813"/>
                  </a:lnTo>
                  <a:lnTo>
                    <a:pt x="1472823" y="286374"/>
                  </a:lnTo>
                  <a:lnTo>
                    <a:pt x="1639456" y="143851"/>
                  </a:lnTo>
                  <a:lnTo>
                    <a:pt x="1800714" y="0"/>
                  </a:lnTo>
                </a:path>
              </a:pathLst>
            </a:custGeom>
            <a:ln w="27101" cap="flat">
              <a:solidFill>
                <a:srgbClr val="1E5CD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39"/>
            <p:cNvSpPr/>
            <p:nvPr/>
          </p:nvSpPr>
          <p:spPr>
            <a:xfrm>
              <a:off x="2995708" y="2290267"/>
              <a:ext cx="817040" cy="723309"/>
            </a:xfrm>
            <a:custGeom>
              <a:avLst/>
              <a:pathLst>
                <a:path w="817040" h="723309">
                  <a:moveTo>
                    <a:pt x="0" y="723309"/>
                  </a:moveTo>
                  <a:lnTo>
                    <a:pt x="166633" y="590161"/>
                  </a:lnTo>
                  <a:lnTo>
                    <a:pt x="322516" y="462682"/>
                  </a:lnTo>
                  <a:lnTo>
                    <a:pt x="489149" y="307627"/>
                  </a:lnTo>
                  <a:lnTo>
                    <a:pt x="650407" y="154378"/>
                  </a:lnTo>
                  <a:lnTo>
                    <a:pt x="817040" y="0"/>
                  </a:lnTo>
                </a:path>
              </a:pathLst>
            </a:custGeom>
            <a:ln w="27101" cap="flat">
              <a:solidFill>
                <a:srgbClr val="940F0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0"/>
            <p:cNvSpPr/>
            <p:nvPr/>
          </p:nvSpPr>
          <p:spPr>
            <a:xfrm>
              <a:off x="2995708" y="1396139"/>
              <a:ext cx="1800714" cy="1614685"/>
            </a:xfrm>
            <a:custGeom>
              <a:avLst/>
              <a:pathLst>
                <a:path w="1800714" h="1614685">
                  <a:moveTo>
                    <a:pt x="0" y="1614685"/>
                  </a:moveTo>
                  <a:lnTo>
                    <a:pt x="166633" y="1479746"/>
                  </a:lnTo>
                  <a:lnTo>
                    <a:pt x="322516" y="1343040"/>
                  </a:lnTo>
                  <a:lnTo>
                    <a:pt x="489149" y="1196477"/>
                  </a:lnTo>
                  <a:lnTo>
                    <a:pt x="650407" y="1059539"/>
                  </a:lnTo>
                  <a:lnTo>
                    <a:pt x="817040" y="915261"/>
                  </a:lnTo>
                  <a:lnTo>
                    <a:pt x="978298" y="767838"/>
                  </a:lnTo>
                  <a:lnTo>
                    <a:pt x="1144931" y="619637"/>
                  </a:lnTo>
                  <a:lnTo>
                    <a:pt x="1311565" y="467484"/>
                  </a:lnTo>
                  <a:lnTo>
                    <a:pt x="1472823" y="313734"/>
                  </a:lnTo>
                  <a:lnTo>
                    <a:pt x="1639456" y="158234"/>
                  </a:lnTo>
                  <a:lnTo>
                    <a:pt x="1800714" y="0"/>
                  </a:lnTo>
                </a:path>
              </a:pathLst>
            </a:custGeom>
            <a:ln w="27101" cap="flat">
              <a:solidFill>
                <a:srgbClr val="DC2D2D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46" name="tx41"/>
            <p:cNvSpPr/>
            <p:nvPr/>
          </p:nvSpPr>
          <p:spPr>
            <a:xfrm>
              <a:off x="2693917" y="2786136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1K</a:t>
              </a:r>
            </a:p>
          </p:txBody>
        </p:sp>
        <p:sp>
          <p:nvSpPr>
            <p:cNvPr id="47" name="tx42"/>
            <p:cNvSpPr/>
            <p:nvPr/>
          </p:nvSpPr>
          <p:spPr>
            <a:xfrm>
              <a:off x="2693917" y="2459794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2K</a:t>
              </a:r>
            </a:p>
          </p:txBody>
        </p:sp>
        <p:sp>
          <p:nvSpPr>
            <p:cNvPr id="48" name="tx43"/>
            <p:cNvSpPr/>
            <p:nvPr/>
          </p:nvSpPr>
          <p:spPr>
            <a:xfrm>
              <a:off x="2693917" y="2131904"/>
              <a:ext cx="149125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3K</a:t>
              </a:r>
            </a:p>
          </p:txBody>
        </p:sp>
        <p:sp>
          <p:nvSpPr>
            <p:cNvPr id="49" name="tx44"/>
            <p:cNvSpPr/>
            <p:nvPr/>
          </p:nvSpPr>
          <p:spPr>
            <a:xfrm>
              <a:off x="2693917" y="1807467"/>
              <a:ext cx="149125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4K</a:t>
              </a:r>
            </a:p>
          </p:txBody>
        </p:sp>
        <p:sp>
          <p:nvSpPr>
            <p:cNvPr id="50" name="tx45"/>
            <p:cNvSpPr/>
            <p:nvPr/>
          </p:nvSpPr>
          <p:spPr>
            <a:xfrm>
              <a:off x="2693917" y="1479637"/>
              <a:ext cx="149125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5K</a:t>
              </a:r>
            </a:p>
          </p:txBody>
        </p:sp>
        <p:sp>
          <p:nvSpPr>
            <p:cNvPr id="51" name="pl46"/>
            <p:cNvSpPr/>
            <p:nvPr/>
          </p:nvSpPr>
          <p:spPr>
            <a:xfrm>
              <a:off x="2870878" y="283013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47"/>
            <p:cNvSpPr/>
            <p:nvPr/>
          </p:nvSpPr>
          <p:spPr>
            <a:xfrm>
              <a:off x="2870878" y="250378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48"/>
            <p:cNvSpPr/>
            <p:nvPr/>
          </p:nvSpPr>
          <p:spPr>
            <a:xfrm>
              <a:off x="2870878" y="217744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49"/>
            <p:cNvSpPr/>
            <p:nvPr/>
          </p:nvSpPr>
          <p:spPr>
            <a:xfrm>
              <a:off x="2870878" y="185110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0"/>
            <p:cNvSpPr/>
            <p:nvPr/>
          </p:nvSpPr>
          <p:spPr>
            <a:xfrm>
              <a:off x="2870878" y="152476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1"/>
            <p:cNvSpPr/>
            <p:nvPr/>
          </p:nvSpPr>
          <p:spPr>
            <a:xfrm>
              <a:off x="3162341" y="309915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2"/>
            <p:cNvSpPr/>
            <p:nvPr/>
          </p:nvSpPr>
          <p:spPr>
            <a:xfrm>
              <a:off x="3484858" y="309915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3"/>
            <p:cNvSpPr/>
            <p:nvPr/>
          </p:nvSpPr>
          <p:spPr>
            <a:xfrm>
              <a:off x="3812749" y="309915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4"/>
            <p:cNvSpPr/>
            <p:nvPr/>
          </p:nvSpPr>
          <p:spPr>
            <a:xfrm>
              <a:off x="4140640" y="309915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5"/>
            <p:cNvSpPr/>
            <p:nvPr/>
          </p:nvSpPr>
          <p:spPr>
            <a:xfrm>
              <a:off x="4468531" y="309915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56"/>
            <p:cNvSpPr/>
            <p:nvPr/>
          </p:nvSpPr>
          <p:spPr>
            <a:xfrm>
              <a:off x="4796423" y="309915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tx57"/>
            <p:cNvSpPr/>
            <p:nvPr/>
          </p:nvSpPr>
          <p:spPr>
            <a:xfrm>
              <a:off x="3081022" y="3158870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63" name="tx58"/>
            <p:cNvSpPr/>
            <p:nvPr/>
          </p:nvSpPr>
          <p:spPr>
            <a:xfrm>
              <a:off x="3396751" y="3160358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64" name="tx59"/>
            <p:cNvSpPr/>
            <p:nvPr/>
          </p:nvSpPr>
          <p:spPr>
            <a:xfrm>
              <a:off x="3731399" y="3136129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65" name="tx60"/>
            <p:cNvSpPr/>
            <p:nvPr/>
          </p:nvSpPr>
          <p:spPr>
            <a:xfrm>
              <a:off x="4038931" y="3158751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66" name="tx61"/>
            <p:cNvSpPr/>
            <p:nvPr/>
          </p:nvSpPr>
          <p:spPr>
            <a:xfrm>
              <a:off x="4383789" y="3162323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67" name="tx62"/>
            <p:cNvSpPr/>
            <p:nvPr/>
          </p:nvSpPr>
          <p:spPr>
            <a:xfrm>
              <a:off x="4698137" y="3160358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68" name="tx63"/>
            <p:cNvSpPr/>
            <p:nvPr/>
          </p:nvSpPr>
          <p:spPr>
            <a:xfrm>
              <a:off x="3853724" y="3420885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69" name="tx64"/>
            <p:cNvSpPr/>
            <p:nvPr/>
          </p:nvSpPr>
          <p:spPr>
            <a:xfrm>
              <a:off x="3128871" y="1070964"/>
              <a:ext cx="1534388" cy="1353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ATAC. E DISTRIB.</a:t>
              </a:r>
            </a:p>
          </p:txBody>
        </p:sp>
        <p:sp>
          <p:nvSpPr>
            <p:cNvPr id="70" name="rc65"/>
            <p:cNvSpPr/>
            <p:nvPr/>
          </p:nvSpPr>
          <p:spPr>
            <a:xfrm>
              <a:off x="4956047" y="1005840"/>
              <a:ext cx="2331719" cy="25181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pl66"/>
            <p:cNvSpPr/>
            <p:nvPr/>
          </p:nvSpPr>
          <p:spPr>
            <a:xfrm>
              <a:off x="5237392" y="2769896"/>
              <a:ext cx="1980785" cy="0"/>
            </a:xfrm>
            <a:custGeom>
              <a:avLst/>
              <a:pathLst>
                <a:path w="1980785" h="0">
                  <a:moveTo>
                    <a:pt x="0" y="0"/>
                  </a:moveTo>
                  <a:lnTo>
                    <a:pt x="1980785" y="0"/>
                  </a:lnTo>
                  <a:lnTo>
                    <a:pt x="198078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67"/>
            <p:cNvSpPr/>
            <p:nvPr/>
          </p:nvSpPr>
          <p:spPr>
            <a:xfrm>
              <a:off x="5237392" y="2364582"/>
              <a:ext cx="1980785" cy="0"/>
            </a:xfrm>
            <a:custGeom>
              <a:avLst/>
              <a:pathLst>
                <a:path w="1980785" h="0">
                  <a:moveTo>
                    <a:pt x="0" y="0"/>
                  </a:moveTo>
                  <a:lnTo>
                    <a:pt x="1980785" y="0"/>
                  </a:lnTo>
                  <a:lnTo>
                    <a:pt x="198078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68"/>
            <p:cNvSpPr/>
            <p:nvPr/>
          </p:nvSpPr>
          <p:spPr>
            <a:xfrm>
              <a:off x="5237392" y="1959268"/>
              <a:ext cx="1980785" cy="0"/>
            </a:xfrm>
            <a:custGeom>
              <a:avLst/>
              <a:pathLst>
                <a:path w="1980785" h="0">
                  <a:moveTo>
                    <a:pt x="0" y="0"/>
                  </a:moveTo>
                  <a:lnTo>
                    <a:pt x="1980785" y="0"/>
                  </a:lnTo>
                  <a:lnTo>
                    <a:pt x="198078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69"/>
            <p:cNvSpPr/>
            <p:nvPr/>
          </p:nvSpPr>
          <p:spPr>
            <a:xfrm>
              <a:off x="5237392" y="1553954"/>
              <a:ext cx="1980785" cy="0"/>
            </a:xfrm>
            <a:custGeom>
              <a:avLst/>
              <a:pathLst>
                <a:path w="1980785" h="0">
                  <a:moveTo>
                    <a:pt x="0" y="0"/>
                  </a:moveTo>
                  <a:lnTo>
                    <a:pt x="1980785" y="0"/>
                  </a:lnTo>
                  <a:lnTo>
                    <a:pt x="198078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0"/>
            <p:cNvSpPr/>
            <p:nvPr/>
          </p:nvSpPr>
          <p:spPr>
            <a:xfrm>
              <a:off x="5327428" y="1491725"/>
              <a:ext cx="1800714" cy="1526335"/>
            </a:xfrm>
            <a:custGeom>
              <a:avLst/>
              <a:pathLst>
                <a:path w="1800714" h="1526335">
                  <a:moveTo>
                    <a:pt x="0" y="1526335"/>
                  </a:moveTo>
                  <a:lnTo>
                    <a:pt x="166633" y="1385023"/>
                  </a:lnTo>
                  <a:lnTo>
                    <a:pt x="322516" y="1256647"/>
                  </a:lnTo>
                  <a:lnTo>
                    <a:pt x="489149" y="1126562"/>
                  </a:lnTo>
                  <a:lnTo>
                    <a:pt x="650407" y="981612"/>
                  </a:lnTo>
                  <a:lnTo>
                    <a:pt x="817040" y="844060"/>
                  </a:lnTo>
                  <a:lnTo>
                    <a:pt x="978298" y="706993"/>
                  </a:lnTo>
                  <a:lnTo>
                    <a:pt x="1144931" y="562330"/>
                  </a:lnTo>
                  <a:lnTo>
                    <a:pt x="1311565" y="420814"/>
                  </a:lnTo>
                  <a:lnTo>
                    <a:pt x="1472823" y="286365"/>
                  </a:lnTo>
                  <a:lnTo>
                    <a:pt x="1639456" y="149601"/>
                  </a:lnTo>
                  <a:lnTo>
                    <a:pt x="1800714" y="0"/>
                  </a:lnTo>
                </a:path>
              </a:pathLst>
            </a:custGeom>
            <a:ln w="27101" cap="flat">
              <a:solidFill>
                <a:srgbClr val="1E5CD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1"/>
            <p:cNvSpPr/>
            <p:nvPr/>
          </p:nvSpPr>
          <p:spPr>
            <a:xfrm>
              <a:off x="5327428" y="2232764"/>
              <a:ext cx="817040" cy="765529"/>
            </a:xfrm>
            <a:custGeom>
              <a:avLst/>
              <a:pathLst>
                <a:path w="817040" h="765529">
                  <a:moveTo>
                    <a:pt x="0" y="765529"/>
                  </a:moveTo>
                  <a:lnTo>
                    <a:pt x="166633" y="624023"/>
                  </a:lnTo>
                  <a:lnTo>
                    <a:pt x="322516" y="498204"/>
                  </a:lnTo>
                  <a:lnTo>
                    <a:pt x="489149" y="332482"/>
                  </a:lnTo>
                  <a:lnTo>
                    <a:pt x="650407" y="165577"/>
                  </a:lnTo>
                  <a:lnTo>
                    <a:pt x="817040" y="0"/>
                  </a:lnTo>
                </a:path>
              </a:pathLst>
            </a:custGeom>
            <a:ln w="27101" cap="flat">
              <a:solidFill>
                <a:srgbClr val="940F0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2"/>
            <p:cNvSpPr/>
            <p:nvPr/>
          </p:nvSpPr>
          <p:spPr>
            <a:xfrm>
              <a:off x="5327428" y="1396139"/>
              <a:ext cx="1800714" cy="1601174"/>
            </a:xfrm>
            <a:custGeom>
              <a:avLst/>
              <a:pathLst>
                <a:path w="1800714" h="1601174">
                  <a:moveTo>
                    <a:pt x="0" y="1601174"/>
                  </a:moveTo>
                  <a:lnTo>
                    <a:pt x="166633" y="1458011"/>
                  </a:lnTo>
                  <a:lnTo>
                    <a:pt x="322516" y="1325140"/>
                  </a:lnTo>
                  <a:lnTo>
                    <a:pt x="489149" y="1192867"/>
                  </a:lnTo>
                  <a:lnTo>
                    <a:pt x="650407" y="1055844"/>
                  </a:lnTo>
                  <a:lnTo>
                    <a:pt x="817040" y="911416"/>
                  </a:lnTo>
                  <a:lnTo>
                    <a:pt x="978298" y="769173"/>
                  </a:lnTo>
                  <a:lnTo>
                    <a:pt x="1144931" y="613826"/>
                  </a:lnTo>
                  <a:lnTo>
                    <a:pt x="1311565" y="464968"/>
                  </a:lnTo>
                  <a:lnTo>
                    <a:pt x="1472823" y="317092"/>
                  </a:lnTo>
                  <a:lnTo>
                    <a:pt x="1639456" y="163364"/>
                  </a:lnTo>
                  <a:lnTo>
                    <a:pt x="1800714" y="0"/>
                  </a:lnTo>
                </a:path>
              </a:pathLst>
            </a:custGeom>
            <a:ln w="27101" cap="flat">
              <a:solidFill>
                <a:srgbClr val="DC2D2D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78" name="tx73"/>
            <p:cNvSpPr/>
            <p:nvPr/>
          </p:nvSpPr>
          <p:spPr>
            <a:xfrm>
              <a:off x="5025637" y="2725903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1K</a:t>
              </a:r>
            </a:p>
          </p:txBody>
        </p:sp>
        <p:sp>
          <p:nvSpPr>
            <p:cNvPr id="79" name="tx74"/>
            <p:cNvSpPr/>
            <p:nvPr/>
          </p:nvSpPr>
          <p:spPr>
            <a:xfrm>
              <a:off x="5025637" y="2320589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2K</a:t>
              </a:r>
            </a:p>
          </p:txBody>
        </p:sp>
        <p:sp>
          <p:nvSpPr>
            <p:cNvPr id="80" name="tx75"/>
            <p:cNvSpPr/>
            <p:nvPr/>
          </p:nvSpPr>
          <p:spPr>
            <a:xfrm>
              <a:off x="5025637" y="1913727"/>
              <a:ext cx="149125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3K</a:t>
              </a:r>
            </a:p>
          </p:txBody>
        </p:sp>
        <p:sp>
          <p:nvSpPr>
            <p:cNvPr id="81" name="tx76"/>
            <p:cNvSpPr/>
            <p:nvPr/>
          </p:nvSpPr>
          <p:spPr>
            <a:xfrm>
              <a:off x="5025637" y="1510318"/>
              <a:ext cx="149125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4K</a:t>
              </a:r>
            </a:p>
          </p:txBody>
        </p:sp>
        <p:sp>
          <p:nvSpPr>
            <p:cNvPr id="82" name="pl77"/>
            <p:cNvSpPr/>
            <p:nvPr/>
          </p:nvSpPr>
          <p:spPr>
            <a:xfrm>
              <a:off x="5202598" y="276989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78"/>
            <p:cNvSpPr/>
            <p:nvPr/>
          </p:nvSpPr>
          <p:spPr>
            <a:xfrm>
              <a:off x="5202598" y="236458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79"/>
            <p:cNvSpPr/>
            <p:nvPr/>
          </p:nvSpPr>
          <p:spPr>
            <a:xfrm>
              <a:off x="5202598" y="195926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0"/>
            <p:cNvSpPr/>
            <p:nvPr/>
          </p:nvSpPr>
          <p:spPr>
            <a:xfrm>
              <a:off x="5202598" y="155395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1"/>
            <p:cNvSpPr/>
            <p:nvPr/>
          </p:nvSpPr>
          <p:spPr>
            <a:xfrm>
              <a:off x="5494061" y="309915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2"/>
            <p:cNvSpPr/>
            <p:nvPr/>
          </p:nvSpPr>
          <p:spPr>
            <a:xfrm>
              <a:off x="5816578" y="309915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3"/>
            <p:cNvSpPr/>
            <p:nvPr/>
          </p:nvSpPr>
          <p:spPr>
            <a:xfrm>
              <a:off x="6144469" y="309915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4"/>
            <p:cNvSpPr/>
            <p:nvPr/>
          </p:nvSpPr>
          <p:spPr>
            <a:xfrm>
              <a:off x="6472360" y="309915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5"/>
            <p:cNvSpPr/>
            <p:nvPr/>
          </p:nvSpPr>
          <p:spPr>
            <a:xfrm>
              <a:off x="6800251" y="309915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86"/>
            <p:cNvSpPr/>
            <p:nvPr/>
          </p:nvSpPr>
          <p:spPr>
            <a:xfrm>
              <a:off x="7128143" y="309915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tx87"/>
            <p:cNvSpPr/>
            <p:nvPr/>
          </p:nvSpPr>
          <p:spPr>
            <a:xfrm>
              <a:off x="5412742" y="3158870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93" name="tx88"/>
            <p:cNvSpPr/>
            <p:nvPr/>
          </p:nvSpPr>
          <p:spPr>
            <a:xfrm>
              <a:off x="5728471" y="3160358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94" name="tx89"/>
            <p:cNvSpPr/>
            <p:nvPr/>
          </p:nvSpPr>
          <p:spPr>
            <a:xfrm>
              <a:off x="6063119" y="3136129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95" name="tx90"/>
            <p:cNvSpPr/>
            <p:nvPr/>
          </p:nvSpPr>
          <p:spPr>
            <a:xfrm>
              <a:off x="6370651" y="3158751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96" name="tx91"/>
            <p:cNvSpPr/>
            <p:nvPr/>
          </p:nvSpPr>
          <p:spPr>
            <a:xfrm>
              <a:off x="6715509" y="3162323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97" name="tx92"/>
            <p:cNvSpPr/>
            <p:nvPr/>
          </p:nvSpPr>
          <p:spPr>
            <a:xfrm>
              <a:off x="7029857" y="3160358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98" name="tx93"/>
            <p:cNvSpPr/>
            <p:nvPr/>
          </p:nvSpPr>
          <p:spPr>
            <a:xfrm>
              <a:off x="6185444" y="3420885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99" name="tx94"/>
            <p:cNvSpPr/>
            <p:nvPr/>
          </p:nvSpPr>
          <p:spPr>
            <a:xfrm>
              <a:off x="5729821" y="1070964"/>
              <a:ext cx="995928" cy="1353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VAREJISTA</a:t>
              </a:r>
            </a:p>
          </p:txBody>
        </p:sp>
        <p:sp>
          <p:nvSpPr>
            <p:cNvPr id="100" name="rc95"/>
            <p:cNvSpPr/>
            <p:nvPr/>
          </p:nvSpPr>
          <p:spPr>
            <a:xfrm>
              <a:off x="7287767" y="1005840"/>
              <a:ext cx="2331719" cy="25181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pl96"/>
            <p:cNvSpPr/>
            <p:nvPr/>
          </p:nvSpPr>
          <p:spPr>
            <a:xfrm>
              <a:off x="7623405" y="2822840"/>
              <a:ext cx="1926493" cy="0"/>
            </a:xfrm>
            <a:custGeom>
              <a:avLst/>
              <a:pathLst>
                <a:path w="1926493" h="0">
                  <a:moveTo>
                    <a:pt x="0" y="0"/>
                  </a:moveTo>
                  <a:lnTo>
                    <a:pt x="1926493" y="0"/>
                  </a:lnTo>
                  <a:lnTo>
                    <a:pt x="192649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97"/>
            <p:cNvSpPr/>
            <p:nvPr/>
          </p:nvSpPr>
          <p:spPr>
            <a:xfrm>
              <a:off x="7623405" y="2499145"/>
              <a:ext cx="1926493" cy="0"/>
            </a:xfrm>
            <a:custGeom>
              <a:avLst/>
              <a:pathLst>
                <a:path w="1926493" h="0">
                  <a:moveTo>
                    <a:pt x="0" y="0"/>
                  </a:moveTo>
                  <a:lnTo>
                    <a:pt x="1926493" y="0"/>
                  </a:lnTo>
                  <a:lnTo>
                    <a:pt x="192649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98"/>
            <p:cNvSpPr/>
            <p:nvPr/>
          </p:nvSpPr>
          <p:spPr>
            <a:xfrm>
              <a:off x="7623405" y="2175449"/>
              <a:ext cx="1926493" cy="0"/>
            </a:xfrm>
            <a:custGeom>
              <a:avLst/>
              <a:pathLst>
                <a:path w="1926493" h="0">
                  <a:moveTo>
                    <a:pt x="0" y="0"/>
                  </a:moveTo>
                  <a:lnTo>
                    <a:pt x="1926493" y="0"/>
                  </a:lnTo>
                  <a:lnTo>
                    <a:pt x="192649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99"/>
            <p:cNvSpPr/>
            <p:nvPr/>
          </p:nvSpPr>
          <p:spPr>
            <a:xfrm>
              <a:off x="7623405" y="1851753"/>
              <a:ext cx="1926493" cy="0"/>
            </a:xfrm>
            <a:custGeom>
              <a:avLst/>
              <a:pathLst>
                <a:path w="1926493" h="0">
                  <a:moveTo>
                    <a:pt x="0" y="0"/>
                  </a:moveTo>
                  <a:lnTo>
                    <a:pt x="1926493" y="0"/>
                  </a:lnTo>
                  <a:lnTo>
                    <a:pt x="192649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0"/>
            <p:cNvSpPr/>
            <p:nvPr/>
          </p:nvSpPr>
          <p:spPr>
            <a:xfrm>
              <a:off x="7623405" y="1528057"/>
              <a:ext cx="1926493" cy="0"/>
            </a:xfrm>
            <a:custGeom>
              <a:avLst/>
              <a:pathLst>
                <a:path w="1926493" h="0">
                  <a:moveTo>
                    <a:pt x="0" y="0"/>
                  </a:moveTo>
                  <a:lnTo>
                    <a:pt x="1926493" y="0"/>
                  </a:lnTo>
                  <a:lnTo>
                    <a:pt x="192649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1"/>
            <p:cNvSpPr/>
            <p:nvPr/>
          </p:nvSpPr>
          <p:spPr>
            <a:xfrm>
              <a:off x="7710973" y="1454799"/>
              <a:ext cx="1751357" cy="1563261"/>
            </a:xfrm>
            <a:custGeom>
              <a:avLst/>
              <a:pathLst>
                <a:path w="1751357" h="1563261">
                  <a:moveTo>
                    <a:pt x="0" y="1563261"/>
                  </a:moveTo>
                  <a:lnTo>
                    <a:pt x="162065" y="1428295"/>
                  </a:lnTo>
                  <a:lnTo>
                    <a:pt x="313676" y="1312529"/>
                  </a:lnTo>
                  <a:lnTo>
                    <a:pt x="475741" y="1165849"/>
                  </a:lnTo>
                  <a:lnTo>
                    <a:pt x="632579" y="1028585"/>
                  </a:lnTo>
                  <a:lnTo>
                    <a:pt x="794645" y="895695"/>
                  </a:lnTo>
                  <a:lnTo>
                    <a:pt x="951483" y="748296"/>
                  </a:lnTo>
                  <a:lnTo>
                    <a:pt x="1113549" y="605748"/>
                  </a:lnTo>
                  <a:lnTo>
                    <a:pt x="1275615" y="450278"/>
                  </a:lnTo>
                  <a:lnTo>
                    <a:pt x="1432453" y="297417"/>
                  </a:lnTo>
                  <a:lnTo>
                    <a:pt x="1594519" y="162035"/>
                  </a:lnTo>
                  <a:lnTo>
                    <a:pt x="1751357" y="0"/>
                  </a:lnTo>
                </a:path>
              </a:pathLst>
            </a:custGeom>
            <a:ln w="27101" cap="flat">
              <a:solidFill>
                <a:srgbClr val="1E5CD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2"/>
            <p:cNvSpPr/>
            <p:nvPr/>
          </p:nvSpPr>
          <p:spPr>
            <a:xfrm>
              <a:off x="7710973" y="2213177"/>
              <a:ext cx="794645" cy="784191"/>
            </a:xfrm>
            <a:custGeom>
              <a:avLst/>
              <a:pathLst>
                <a:path w="794645" h="784191">
                  <a:moveTo>
                    <a:pt x="0" y="784191"/>
                  </a:moveTo>
                  <a:lnTo>
                    <a:pt x="162065" y="647486"/>
                  </a:lnTo>
                  <a:lnTo>
                    <a:pt x="313676" y="503830"/>
                  </a:lnTo>
                  <a:lnTo>
                    <a:pt x="475741" y="349691"/>
                  </a:lnTo>
                  <a:lnTo>
                    <a:pt x="632579" y="165882"/>
                  </a:lnTo>
                  <a:lnTo>
                    <a:pt x="794645" y="0"/>
                  </a:lnTo>
                </a:path>
              </a:pathLst>
            </a:custGeom>
            <a:ln w="27101" cap="flat">
              <a:solidFill>
                <a:srgbClr val="940F0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3"/>
            <p:cNvSpPr/>
            <p:nvPr/>
          </p:nvSpPr>
          <p:spPr>
            <a:xfrm>
              <a:off x="7710973" y="1396139"/>
              <a:ext cx="1751357" cy="1601004"/>
            </a:xfrm>
            <a:custGeom>
              <a:avLst/>
              <a:pathLst>
                <a:path w="1751357" h="1601004">
                  <a:moveTo>
                    <a:pt x="0" y="1601004"/>
                  </a:moveTo>
                  <a:lnTo>
                    <a:pt x="162065" y="1463806"/>
                  </a:lnTo>
                  <a:lnTo>
                    <a:pt x="313676" y="1327664"/>
                  </a:lnTo>
                  <a:lnTo>
                    <a:pt x="475741" y="1178900"/>
                  </a:lnTo>
                  <a:lnTo>
                    <a:pt x="632579" y="1041294"/>
                  </a:lnTo>
                  <a:lnTo>
                    <a:pt x="794645" y="893679"/>
                  </a:lnTo>
                  <a:lnTo>
                    <a:pt x="951483" y="744252"/>
                  </a:lnTo>
                  <a:lnTo>
                    <a:pt x="1113549" y="596819"/>
                  </a:lnTo>
                  <a:lnTo>
                    <a:pt x="1275615" y="444866"/>
                  </a:lnTo>
                  <a:lnTo>
                    <a:pt x="1432453" y="295560"/>
                  </a:lnTo>
                  <a:lnTo>
                    <a:pt x="1594519" y="150561"/>
                  </a:lnTo>
                  <a:lnTo>
                    <a:pt x="1751357" y="0"/>
                  </a:lnTo>
                </a:path>
              </a:pathLst>
            </a:custGeom>
            <a:ln w="27101" cap="flat">
              <a:solidFill>
                <a:srgbClr val="DC2D2D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09" name="tx104"/>
            <p:cNvSpPr/>
            <p:nvPr/>
          </p:nvSpPr>
          <p:spPr>
            <a:xfrm>
              <a:off x="7357357" y="2777359"/>
              <a:ext cx="20341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110" name="tx105"/>
            <p:cNvSpPr/>
            <p:nvPr/>
          </p:nvSpPr>
          <p:spPr>
            <a:xfrm>
              <a:off x="7357357" y="2453663"/>
              <a:ext cx="20341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111" name="tx106"/>
            <p:cNvSpPr/>
            <p:nvPr/>
          </p:nvSpPr>
          <p:spPr>
            <a:xfrm>
              <a:off x="7357357" y="2129907"/>
              <a:ext cx="203418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300</a:t>
              </a:r>
            </a:p>
          </p:txBody>
        </p:sp>
        <p:sp>
          <p:nvSpPr>
            <p:cNvPr id="112" name="tx107"/>
            <p:cNvSpPr/>
            <p:nvPr/>
          </p:nvSpPr>
          <p:spPr>
            <a:xfrm>
              <a:off x="7357357" y="1806271"/>
              <a:ext cx="20341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400</a:t>
              </a:r>
            </a:p>
          </p:txBody>
        </p:sp>
        <p:sp>
          <p:nvSpPr>
            <p:cNvPr id="113" name="tx108"/>
            <p:cNvSpPr/>
            <p:nvPr/>
          </p:nvSpPr>
          <p:spPr>
            <a:xfrm>
              <a:off x="7357357" y="1482575"/>
              <a:ext cx="20341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500</a:t>
              </a:r>
            </a:p>
          </p:txBody>
        </p:sp>
        <p:sp>
          <p:nvSpPr>
            <p:cNvPr id="114" name="pl109"/>
            <p:cNvSpPr/>
            <p:nvPr/>
          </p:nvSpPr>
          <p:spPr>
            <a:xfrm>
              <a:off x="7588610" y="282284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0"/>
            <p:cNvSpPr/>
            <p:nvPr/>
          </p:nvSpPr>
          <p:spPr>
            <a:xfrm>
              <a:off x="7588610" y="249914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1"/>
            <p:cNvSpPr/>
            <p:nvPr/>
          </p:nvSpPr>
          <p:spPr>
            <a:xfrm>
              <a:off x="7588610" y="217544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2"/>
            <p:cNvSpPr/>
            <p:nvPr/>
          </p:nvSpPr>
          <p:spPr>
            <a:xfrm>
              <a:off x="7588610" y="18517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3"/>
            <p:cNvSpPr/>
            <p:nvPr/>
          </p:nvSpPr>
          <p:spPr>
            <a:xfrm>
              <a:off x="7588610" y="152805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4"/>
            <p:cNvSpPr/>
            <p:nvPr/>
          </p:nvSpPr>
          <p:spPr>
            <a:xfrm>
              <a:off x="7873039" y="309915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15"/>
            <p:cNvSpPr/>
            <p:nvPr/>
          </p:nvSpPr>
          <p:spPr>
            <a:xfrm>
              <a:off x="8186715" y="309915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16"/>
            <p:cNvSpPr/>
            <p:nvPr/>
          </p:nvSpPr>
          <p:spPr>
            <a:xfrm>
              <a:off x="8505619" y="309915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17"/>
            <p:cNvSpPr/>
            <p:nvPr/>
          </p:nvSpPr>
          <p:spPr>
            <a:xfrm>
              <a:off x="8824523" y="309915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18"/>
            <p:cNvSpPr/>
            <p:nvPr/>
          </p:nvSpPr>
          <p:spPr>
            <a:xfrm>
              <a:off x="9143427" y="309915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19"/>
            <p:cNvSpPr/>
            <p:nvPr/>
          </p:nvSpPr>
          <p:spPr>
            <a:xfrm>
              <a:off x="9462331" y="309915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tx120"/>
            <p:cNvSpPr/>
            <p:nvPr/>
          </p:nvSpPr>
          <p:spPr>
            <a:xfrm>
              <a:off x="7791719" y="3158870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126" name="tx121"/>
            <p:cNvSpPr/>
            <p:nvPr/>
          </p:nvSpPr>
          <p:spPr>
            <a:xfrm>
              <a:off x="8098609" y="3160358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127" name="tx122"/>
            <p:cNvSpPr/>
            <p:nvPr/>
          </p:nvSpPr>
          <p:spPr>
            <a:xfrm>
              <a:off x="8424269" y="3136129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128" name="tx123"/>
            <p:cNvSpPr/>
            <p:nvPr/>
          </p:nvSpPr>
          <p:spPr>
            <a:xfrm>
              <a:off x="8722814" y="3158751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129" name="tx124"/>
            <p:cNvSpPr/>
            <p:nvPr/>
          </p:nvSpPr>
          <p:spPr>
            <a:xfrm>
              <a:off x="9058684" y="3162323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130" name="tx125"/>
            <p:cNvSpPr/>
            <p:nvPr/>
          </p:nvSpPr>
          <p:spPr>
            <a:xfrm>
              <a:off x="9364044" y="3160358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131" name="tx126"/>
            <p:cNvSpPr/>
            <p:nvPr/>
          </p:nvSpPr>
          <p:spPr>
            <a:xfrm>
              <a:off x="8544310" y="3420885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132" name="tx127"/>
            <p:cNvSpPr/>
            <p:nvPr/>
          </p:nvSpPr>
          <p:spPr>
            <a:xfrm>
              <a:off x="7890672" y="1009170"/>
              <a:ext cx="1391959" cy="1971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COMUNICAÇÃO</a:t>
              </a:r>
            </a:p>
          </p:txBody>
        </p:sp>
        <p:sp>
          <p:nvSpPr>
            <p:cNvPr id="133" name="rc128"/>
            <p:cNvSpPr/>
            <p:nvPr/>
          </p:nvSpPr>
          <p:spPr>
            <a:xfrm>
              <a:off x="9619488" y="1005840"/>
              <a:ext cx="2331719" cy="25181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" name="pl129"/>
            <p:cNvSpPr/>
            <p:nvPr/>
          </p:nvSpPr>
          <p:spPr>
            <a:xfrm>
              <a:off x="10002512" y="2679903"/>
              <a:ext cx="1879106" cy="0"/>
            </a:xfrm>
            <a:custGeom>
              <a:avLst/>
              <a:pathLst>
                <a:path w="1879106" h="0">
                  <a:moveTo>
                    <a:pt x="0" y="0"/>
                  </a:moveTo>
                  <a:lnTo>
                    <a:pt x="1879106" y="0"/>
                  </a:lnTo>
                  <a:lnTo>
                    <a:pt x="187910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0"/>
            <p:cNvSpPr/>
            <p:nvPr/>
          </p:nvSpPr>
          <p:spPr>
            <a:xfrm>
              <a:off x="10002512" y="2257233"/>
              <a:ext cx="1879106" cy="0"/>
            </a:xfrm>
            <a:custGeom>
              <a:avLst/>
              <a:pathLst>
                <a:path w="1879106" h="0">
                  <a:moveTo>
                    <a:pt x="0" y="0"/>
                  </a:moveTo>
                  <a:lnTo>
                    <a:pt x="1879106" y="0"/>
                  </a:lnTo>
                  <a:lnTo>
                    <a:pt x="187910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1"/>
            <p:cNvSpPr/>
            <p:nvPr/>
          </p:nvSpPr>
          <p:spPr>
            <a:xfrm>
              <a:off x="10002512" y="1834563"/>
              <a:ext cx="1879106" cy="0"/>
            </a:xfrm>
            <a:custGeom>
              <a:avLst/>
              <a:pathLst>
                <a:path w="1879106" h="0">
                  <a:moveTo>
                    <a:pt x="0" y="0"/>
                  </a:moveTo>
                  <a:lnTo>
                    <a:pt x="1879106" y="0"/>
                  </a:lnTo>
                  <a:lnTo>
                    <a:pt x="187910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2"/>
            <p:cNvSpPr/>
            <p:nvPr/>
          </p:nvSpPr>
          <p:spPr>
            <a:xfrm>
              <a:off x="10002512" y="1411893"/>
              <a:ext cx="1879106" cy="0"/>
            </a:xfrm>
            <a:custGeom>
              <a:avLst/>
              <a:pathLst>
                <a:path w="1879106" h="0">
                  <a:moveTo>
                    <a:pt x="0" y="0"/>
                  </a:moveTo>
                  <a:lnTo>
                    <a:pt x="1879106" y="0"/>
                  </a:lnTo>
                  <a:lnTo>
                    <a:pt x="187910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3"/>
            <p:cNvSpPr/>
            <p:nvPr/>
          </p:nvSpPr>
          <p:spPr>
            <a:xfrm>
              <a:off x="10087926" y="1964169"/>
              <a:ext cx="1708278" cy="1053892"/>
            </a:xfrm>
            <a:custGeom>
              <a:avLst/>
              <a:pathLst>
                <a:path w="1708278" h="1053892">
                  <a:moveTo>
                    <a:pt x="0" y="1053892"/>
                  </a:moveTo>
                  <a:lnTo>
                    <a:pt x="158079" y="968155"/>
                  </a:lnTo>
                  <a:lnTo>
                    <a:pt x="305960" y="887030"/>
                  </a:lnTo>
                  <a:lnTo>
                    <a:pt x="464039" y="786653"/>
                  </a:lnTo>
                  <a:lnTo>
                    <a:pt x="617020" y="681597"/>
                  </a:lnTo>
                  <a:lnTo>
                    <a:pt x="775099" y="598347"/>
                  </a:lnTo>
                  <a:lnTo>
                    <a:pt x="928079" y="514874"/>
                  </a:lnTo>
                  <a:lnTo>
                    <a:pt x="1086159" y="431771"/>
                  </a:lnTo>
                  <a:lnTo>
                    <a:pt x="1244238" y="332576"/>
                  </a:lnTo>
                  <a:lnTo>
                    <a:pt x="1397219" y="232047"/>
                  </a:lnTo>
                  <a:lnTo>
                    <a:pt x="1555298" y="120164"/>
                  </a:lnTo>
                  <a:lnTo>
                    <a:pt x="1708278" y="0"/>
                  </a:lnTo>
                </a:path>
              </a:pathLst>
            </a:custGeom>
            <a:ln w="27101" cap="flat">
              <a:solidFill>
                <a:srgbClr val="1E5CD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4"/>
            <p:cNvSpPr/>
            <p:nvPr/>
          </p:nvSpPr>
          <p:spPr>
            <a:xfrm>
              <a:off x="10087926" y="2438653"/>
              <a:ext cx="775099" cy="555082"/>
            </a:xfrm>
            <a:custGeom>
              <a:avLst/>
              <a:pathLst>
                <a:path w="775099" h="555082">
                  <a:moveTo>
                    <a:pt x="0" y="555082"/>
                  </a:moveTo>
                  <a:lnTo>
                    <a:pt x="158079" y="447572"/>
                  </a:lnTo>
                  <a:lnTo>
                    <a:pt x="305960" y="365987"/>
                  </a:lnTo>
                  <a:lnTo>
                    <a:pt x="464039" y="257546"/>
                  </a:lnTo>
                  <a:lnTo>
                    <a:pt x="617020" y="136951"/>
                  </a:lnTo>
                  <a:lnTo>
                    <a:pt x="775099" y="0"/>
                  </a:lnTo>
                </a:path>
              </a:pathLst>
            </a:custGeom>
            <a:ln w="27101" cap="flat">
              <a:solidFill>
                <a:srgbClr val="940F0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35"/>
            <p:cNvSpPr/>
            <p:nvPr/>
          </p:nvSpPr>
          <p:spPr>
            <a:xfrm>
              <a:off x="10087926" y="1396139"/>
              <a:ext cx="1708278" cy="1565787"/>
            </a:xfrm>
            <a:custGeom>
              <a:avLst/>
              <a:pathLst>
                <a:path w="1708278" h="1565787">
                  <a:moveTo>
                    <a:pt x="0" y="1565787"/>
                  </a:moveTo>
                  <a:lnTo>
                    <a:pt x="158079" y="1428345"/>
                  </a:lnTo>
                  <a:lnTo>
                    <a:pt x="305960" y="1290189"/>
                  </a:lnTo>
                  <a:lnTo>
                    <a:pt x="464039" y="1149988"/>
                  </a:lnTo>
                  <a:lnTo>
                    <a:pt x="617020" y="1007746"/>
                  </a:lnTo>
                  <a:lnTo>
                    <a:pt x="775099" y="864295"/>
                  </a:lnTo>
                  <a:lnTo>
                    <a:pt x="928079" y="724076"/>
                  </a:lnTo>
                  <a:lnTo>
                    <a:pt x="1086159" y="583516"/>
                  </a:lnTo>
                  <a:lnTo>
                    <a:pt x="1244238" y="444247"/>
                  </a:lnTo>
                  <a:lnTo>
                    <a:pt x="1397219" y="300816"/>
                  </a:lnTo>
                  <a:lnTo>
                    <a:pt x="1555298" y="151710"/>
                  </a:lnTo>
                  <a:lnTo>
                    <a:pt x="1708278" y="0"/>
                  </a:lnTo>
                </a:path>
              </a:pathLst>
            </a:custGeom>
            <a:ln w="27101" cap="flat">
              <a:solidFill>
                <a:srgbClr val="DC2D2D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41" name="tx136"/>
            <p:cNvSpPr/>
            <p:nvPr/>
          </p:nvSpPr>
          <p:spPr>
            <a:xfrm>
              <a:off x="9736463" y="2634421"/>
              <a:ext cx="20341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500</a:t>
              </a:r>
            </a:p>
          </p:txBody>
        </p:sp>
        <p:sp>
          <p:nvSpPr>
            <p:cNvPr id="142" name="tx137"/>
            <p:cNvSpPr/>
            <p:nvPr/>
          </p:nvSpPr>
          <p:spPr>
            <a:xfrm>
              <a:off x="9689077" y="2211751"/>
              <a:ext cx="250805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1.0K</a:t>
              </a:r>
            </a:p>
          </p:txBody>
        </p:sp>
        <p:sp>
          <p:nvSpPr>
            <p:cNvPr id="143" name="tx138"/>
            <p:cNvSpPr/>
            <p:nvPr/>
          </p:nvSpPr>
          <p:spPr>
            <a:xfrm>
              <a:off x="9689077" y="1789081"/>
              <a:ext cx="250805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1.5K</a:t>
              </a:r>
            </a:p>
          </p:txBody>
        </p:sp>
        <p:sp>
          <p:nvSpPr>
            <p:cNvPr id="144" name="tx139"/>
            <p:cNvSpPr/>
            <p:nvPr/>
          </p:nvSpPr>
          <p:spPr>
            <a:xfrm>
              <a:off x="9689077" y="1366411"/>
              <a:ext cx="250805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2.0K</a:t>
              </a:r>
            </a:p>
          </p:txBody>
        </p:sp>
        <p:sp>
          <p:nvSpPr>
            <p:cNvPr id="145" name="pl140"/>
            <p:cNvSpPr/>
            <p:nvPr/>
          </p:nvSpPr>
          <p:spPr>
            <a:xfrm>
              <a:off x="9967717" y="267990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l141"/>
            <p:cNvSpPr/>
            <p:nvPr/>
          </p:nvSpPr>
          <p:spPr>
            <a:xfrm>
              <a:off x="9967717" y="225723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l142"/>
            <p:cNvSpPr/>
            <p:nvPr/>
          </p:nvSpPr>
          <p:spPr>
            <a:xfrm>
              <a:off x="9967717" y="183456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l143"/>
            <p:cNvSpPr/>
            <p:nvPr/>
          </p:nvSpPr>
          <p:spPr>
            <a:xfrm>
              <a:off x="9967717" y="141189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l144"/>
            <p:cNvSpPr/>
            <p:nvPr/>
          </p:nvSpPr>
          <p:spPr>
            <a:xfrm>
              <a:off x="10246005" y="309915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l145"/>
            <p:cNvSpPr/>
            <p:nvPr/>
          </p:nvSpPr>
          <p:spPr>
            <a:xfrm>
              <a:off x="10551966" y="309915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l146"/>
            <p:cNvSpPr/>
            <p:nvPr/>
          </p:nvSpPr>
          <p:spPr>
            <a:xfrm>
              <a:off x="10863025" y="309915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l147"/>
            <p:cNvSpPr/>
            <p:nvPr/>
          </p:nvSpPr>
          <p:spPr>
            <a:xfrm>
              <a:off x="11174085" y="309915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l148"/>
            <p:cNvSpPr/>
            <p:nvPr/>
          </p:nvSpPr>
          <p:spPr>
            <a:xfrm>
              <a:off x="11485145" y="309915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l149"/>
            <p:cNvSpPr/>
            <p:nvPr/>
          </p:nvSpPr>
          <p:spPr>
            <a:xfrm>
              <a:off x="11796205" y="309915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tx150"/>
            <p:cNvSpPr/>
            <p:nvPr/>
          </p:nvSpPr>
          <p:spPr>
            <a:xfrm>
              <a:off x="10164686" y="3158870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156" name="tx151"/>
            <p:cNvSpPr/>
            <p:nvPr/>
          </p:nvSpPr>
          <p:spPr>
            <a:xfrm>
              <a:off x="10463859" y="3160358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157" name="tx152"/>
            <p:cNvSpPr/>
            <p:nvPr/>
          </p:nvSpPr>
          <p:spPr>
            <a:xfrm>
              <a:off x="10781676" y="3136129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158" name="tx153"/>
            <p:cNvSpPr/>
            <p:nvPr/>
          </p:nvSpPr>
          <p:spPr>
            <a:xfrm>
              <a:off x="11072376" y="3158751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159" name="tx154"/>
            <p:cNvSpPr/>
            <p:nvPr/>
          </p:nvSpPr>
          <p:spPr>
            <a:xfrm>
              <a:off x="11400402" y="3162323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160" name="tx155"/>
            <p:cNvSpPr/>
            <p:nvPr/>
          </p:nvSpPr>
          <p:spPr>
            <a:xfrm>
              <a:off x="11697918" y="3160358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161" name="tx156"/>
            <p:cNvSpPr/>
            <p:nvPr/>
          </p:nvSpPr>
          <p:spPr>
            <a:xfrm>
              <a:off x="10899724" y="3420885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162" name="tx157"/>
            <p:cNvSpPr/>
            <p:nvPr/>
          </p:nvSpPr>
          <p:spPr>
            <a:xfrm>
              <a:off x="10057937" y="1040156"/>
              <a:ext cx="1768256" cy="1661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ENERGIA ELÉTRICA</a:t>
              </a:r>
            </a:p>
          </p:txBody>
        </p:sp>
        <p:sp>
          <p:nvSpPr>
            <p:cNvPr id="163" name="rc158"/>
            <p:cNvSpPr/>
            <p:nvPr/>
          </p:nvSpPr>
          <p:spPr>
            <a:xfrm>
              <a:off x="292608" y="3524002"/>
              <a:ext cx="2331720" cy="25181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" name="pl159"/>
            <p:cNvSpPr/>
            <p:nvPr/>
          </p:nvSpPr>
          <p:spPr>
            <a:xfrm>
              <a:off x="805658" y="5605831"/>
              <a:ext cx="1749079" cy="0"/>
            </a:xfrm>
            <a:custGeom>
              <a:avLst/>
              <a:pathLst>
                <a:path w="1749079" h="0">
                  <a:moveTo>
                    <a:pt x="0" y="0"/>
                  </a:moveTo>
                  <a:lnTo>
                    <a:pt x="1749079" y="0"/>
                  </a:lnTo>
                  <a:lnTo>
                    <a:pt x="1749079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0"/>
            <p:cNvSpPr/>
            <p:nvPr/>
          </p:nvSpPr>
          <p:spPr>
            <a:xfrm>
              <a:off x="805658" y="5004477"/>
              <a:ext cx="1749079" cy="0"/>
            </a:xfrm>
            <a:custGeom>
              <a:avLst/>
              <a:pathLst>
                <a:path w="1749079" h="0">
                  <a:moveTo>
                    <a:pt x="0" y="0"/>
                  </a:moveTo>
                  <a:lnTo>
                    <a:pt x="1749079" y="0"/>
                  </a:lnTo>
                  <a:lnTo>
                    <a:pt x="1749079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1"/>
            <p:cNvSpPr/>
            <p:nvPr/>
          </p:nvSpPr>
          <p:spPr>
            <a:xfrm>
              <a:off x="805658" y="4403124"/>
              <a:ext cx="1749079" cy="0"/>
            </a:xfrm>
            <a:custGeom>
              <a:avLst/>
              <a:pathLst>
                <a:path w="1749079" h="0">
                  <a:moveTo>
                    <a:pt x="0" y="0"/>
                  </a:moveTo>
                  <a:lnTo>
                    <a:pt x="1749079" y="0"/>
                  </a:lnTo>
                  <a:lnTo>
                    <a:pt x="1749079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2"/>
            <p:cNvSpPr/>
            <p:nvPr/>
          </p:nvSpPr>
          <p:spPr>
            <a:xfrm>
              <a:off x="885162" y="3914302"/>
              <a:ext cx="1590072" cy="1557076"/>
            </a:xfrm>
            <a:custGeom>
              <a:avLst/>
              <a:pathLst>
                <a:path w="1590072" h="1557076">
                  <a:moveTo>
                    <a:pt x="0" y="1557076"/>
                  </a:moveTo>
                  <a:lnTo>
                    <a:pt x="147141" y="1417961"/>
                  </a:lnTo>
                  <a:lnTo>
                    <a:pt x="284789" y="1284449"/>
                  </a:lnTo>
                  <a:lnTo>
                    <a:pt x="431930" y="1156075"/>
                  </a:lnTo>
                  <a:lnTo>
                    <a:pt x="574324" y="1012805"/>
                  </a:lnTo>
                  <a:lnTo>
                    <a:pt x="721465" y="862370"/>
                  </a:lnTo>
                  <a:lnTo>
                    <a:pt x="863860" y="698934"/>
                  </a:lnTo>
                  <a:lnTo>
                    <a:pt x="1011001" y="527059"/>
                  </a:lnTo>
                  <a:lnTo>
                    <a:pt x="1158142" y="377832"/>
                  </a:lnTo>
                  <a:lnTo>
                    <a:pt x="1300537" y="238030"/>
                  </a:lnTo>
                  <a:lnTo>
                    <a:pt x="1447678" y="113977"/>
                  </a:lnTo>
                  <a:lnTo>
                    <a:pt x="1590072" y="0"/>
                  </a:lnTo>
                </a:path>
              </a:pathLst>
            </a:custGeom>
            <a:ln w="27101" cap="flat">
              <a:solidFill>
                <a:srgbClr val="1E5CD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3"/>
            <p:cNvSpPr/>
            <p:nvPr/>
          </p:nvSpPr>
          <p:spPr>
            <a:xfrm>
              <a:off x="885162" y="4857931"/>
              <a:ext cx="721465" cy="621457"/>
            </a:xfrm>
            <a:custGeom>
              <a:avLst/>
              <a:pathLst>
                <a:path w="721465" h="621457">
                  <a:moveTo>
                    <a:pt x="0" y="621457"/>
                  </a:moveTo>
                  <a:lnTo>
                    <a:pt x="147141" y="501619"/>
                  </a:lnTo>
                  <a:lnTo>
                    <a:pt x="284789" y="399585"/>
                  </a:lnTo>
                  <a:lnTo>
                    <a:pt x="431930" y="291286"/>
                  </a:lnTo>
                  <a:lnTo>
                    <a:pt x="574324" y="147318"/>
                  </a:lnTo>
                  <a:lnTo>
                    <a:pt x="721465" y="0"/>
                  </a:lnTo>
                </a:path>
              </a:pathLst>
            </a:custGeom>
            <a:ln w="27101" cap="flat">
              <a:solidFill>
                <a:srgbClr val="940F0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4"/>
            <p:cNvSpPr/>
            <p:nvPr/>
          </p:nvSpPr>
          <p:spPr>
            <a:xfrm>
              <a:off x="885162" y="4711773"/>
              <a:ext cx="1590072" cy="824450"/>
            </a:xfrm>
            <a:custGeom>
              <a:avLst/>
              <a:pathLst>
                <a:path w="1590072" h="824450">
                  <a:moveTo>
                    <a:pt x="0" y="824450"/>
                  </a:moveTo>
                  <a:lnTo>
                    <a:pt x="147141" y="760232"/>
                  </a:lnTo>
                  <a:lnTo>
                    <a:pt x="284789" y="688149"/>
                  </a:lnTo>
                  <a:lnTo>
                    <a:pt x="431930" y="618370"/>
                  </a:lnTo>
                  <a:lnTo>
                    <a:pt x="574324" y="540009"/>
                  </a:lnTo>
                  <a:lnTo>
                    <a:pt x="721465" y="463166"/>
                  </a:lnTo>
                  <a:lnTo>
                    <a:pt x="863860" y="382668"/>
                  </a:lnTo>
                  <a:lnTo>
                    <a:pt x="1011001" y="300521"/>
                  </a:lnTo>
                  <a:lnTo>
                    <a:pt x="1158142" y="218010"/>
                  </a:lnTo>
                  <a:lnTo>
                    <a:pt x="1300537" y="140554"/>
                  </a:lnTo>
                  <a:lnTo>
                    <a:pt x="1447678" y="68966"/>
                  </a:lnTo>
                  <a:lnTo>
                    <a:pt x="1590072" y="0"/>
                  </a:lnTo>
                </a:path>
              </a:pathLst>
            </a:custGeom>
            <a:ln w="27101" cap="flat">
              <a:solidFill>
                <a:srgbClr val="DC2D2D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70" name="tx165"/>
            <p:cNvSpPr/>
            <p:nvPr/>
          </p:nvSpPr>
          <p:spPr>
            <a:xfrm>
              <a:off x="675222" y="5560349"/>
              <a:ext cx="67806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71" name="tx166"/>
            <p:cNvSpPr/>
            <p:nvPr/>
          </p:nvSpPr>
          <p:spPr>
            <a:xfrm>
              <a:off x="607416" y="4958996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172" name="tx167"/>
            <p:cNvSpPr/>
            <p:nvPr/>
          </p:nvSpPr>
          <p:spPr>
            <a:xfrm>
              <a:off x="539610" y="4357642"/>
              <a:ext cx="20341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173" name="pl168"/>
            <p:cNvSpPr/>
            <p:nvPr/>
          </p:nvSpPr>
          <p:spPr>
            <a:xfrm>
              <a:off x="770864" y="560583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69"/>
            <p:cNvSpPr/>
            <p:nvPr/>
          </p:nvSpPr>
          <p:spPr>
            <a:xfrm>
              <a:off x="770864" y="50044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l170"/>
            <p:cNvSpPr/>
            <p:nvPr/>
          </p:nvSpPr>
          <p:spPr>
            <a:xfrm>
              <a:off x="770864" y="440312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l171"/>
            <p:cNvSpPr/>
            <p:nvPr/>
          </p:nvSpPr>
          <p:spPr>
            <a:xfrm>
              <a:off x="1032303" y="561732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l172"/>
            <p:cNvSpPr/>
            <p:nvPr/>
          </p:nvSpPr>
          <p:spPr>
            <a:xfrm>
              <a:off x="1317092" y="561732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l173"/>
            <p:cNvSpPr/>
            <p:nvPr/>
          </p:nvSpPr>
          <p:spPr>
            <a:xfrm>
              <a:off x="1606628" y="561732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l174"/>
            <p:cNvSpPr/>
            <p:nvPr/>
          </p:nvSpPr>
          <p:spPr>
            <a:xfrm>
              <a:off x="1896164" y="561732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l175"/>
            <p:cNvSpPr/>
            <p:nvPr/>
          </p:nvSpPr>
          <p:spPr>
            <a:xfrm>
              <a:off x="2185699" y="561732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l176"/>
            <p:cNvSpPr/>
            <p:nvPr/>
          </p:nvSpPr>
          <p:spPr>
            <a:xfrm>
              <a:off x="2475235" y="561732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tx177"/>
            <p:cNvSpPr/>
            <p:nvPr/>
          </p:nvSpPr>
          <p:spPr>
            <a:xfrm>
              <a:off x="950983" y="5677033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183" name="tx178"/>
            <p:cNvSpPr/>
            <p:nvPr/>
          </p:nvSpPr>
          <p:spPr>
            <a:xfrm>
              <a:off x="1228986" y="5678521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184" name="tx179"/>
            <p:cNvSpPr/>
            <p:nvPr/>
          </p:nvSpPr>
          <p:spPr>
            <a:xfrm>
              <a:off x="1525278" y="5654292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185" name="tx180"/>
            <p:cNvSpPr/>
            <p:nvPr/>
          </p:nvSpPr>
          <p:spPr>
            <a:xfrm>
              <a:off x="1794454" y="5676914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186" name="tx181"/>
            <p:cNvSpPr/>
            <p:nvPr/>
          </p:nvSpPr>
          <p:spPr>
            <a:xfrm>
              <a:off x="2100956" y="5680486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187" name="tx182"/>
            <p:cNvSpPr/>
            <p:nvPr/>
          </p:nvSpPr>
          <p:spPr>
            <a:xfrm>
              <a:off x="2376949" y="5678521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188" name="tx183"/>
            <p:cNvSpPr/>
            <p:nvPr/>
          </p:nvSpPr>
          <p:spPr>
            <a:xfrm>
              <a:off x="1637857" y="5939048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189" name="tx184"/>
            <p:cNvSpPr/>
            <p:nvPr/>
          </p:nvSpPr>
          <p:spPr>
            <a:xfrm rot="-5400000">
              <a:off x="-375023" y="4649658"/>
              <a:ext cx="1541412" cy="151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Reais (R$)</a:t>
              </a:r>
            </a:p>
          </p:txBody>
        </p:sp>
        <p:sp>
          <p:nvSpPr>
            <p:cNvPr id="190" name="tx185"/>
            <p:cNvSpPr/>
            <p:nvPr/>
          </p:nvSpPr>
          <p:spPr>
            <a:xfrm>
              <a:off x="745349" y="3558319"/>
              <a:ext cx="1869697" cy="1661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EXT. MIN. OU FÓSSIL</a:t>
              </a:r>
            </a:p>
          </p:txBody>
        </p:sp>
        <p:sp>
          <p:nvSpPr>
            <p:cNvPr id="191" name="rc186"/>
            <p:cNvSpPr/>
            <p:nvPr/>
          </p:nvSpPr>
          <p:spPr>
            <a:xfrm>
              <a:off x="2624328" y="3524002"/>
              <a:ext cx="2331720" cy="25181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pl187"/>
            <p:cNvSpPr/>
            <p:nvPr/>
          </p:nvSpPr>
          <p:spPr>
            <a:xfrm>
              <a:off x="2905672" y="5332177"/>
              <a:ext cx="1980785" cy="0"/>
            </a:xfrm>
            <a:custGeom>
              <a:avLst/>
              <a:pathLst>
                <a:path w="1980785" h="0">
                  <a:moveTo>
                    <a:pt x="0" y="0"/>
                  </a:moveTo>
                  <a:lnTo>
                    <a:pt x="1980785" y="0"/>
                  </a:lnTo>
                  <a:lnTo>
                    <a:pt x="198078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l188"/>
            <p:cNvSpPr/>
            <p:nvPr/>
          </p:nvSpPr>
          <p:spPr>
            <a:xfrm>
              <a:off x="2905672" y="4985793"/>
              <a:ext cx="1980785" cy="0"/>
            </a:xfrm>
            <a:custGeom>
              <a:avLst/>
              <a:pathLst>
                <a:path w="1980785" h="0">
                  <a:moveTo>
                    <a:pt x="0" y="0"/>
                  </a:moveTo>
                  <a:lnTo>
                    <a:pt x="1980785" y="0"/>
                  </a:lnTo>
                  <a:lnTo>
                    <a:pt x="198078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l189"/>
            <p:cNvSpPr/>
            <p:nvPr/>
          </p:nvSpPr>
          <p:spPr>
            <a:xfrm>
              <a:off x="2905672" y="4639408"/>
              <a:ext cx="1980785" cy="0"/>
            </a:xfrm>
            <a:custGeom>
              <a:avLst/>
              <a:pathLst>
                <a:path w="1980785" h="0">
                  <a:moveTo>
                    <a:pt x="0" y="0"/>
                  </a:moveTo>
                  <a:lnTo>
                    <a:pt x="1980785" y="0"/>
                  </a:lnTo>
                  <a:lnTo>
                    <a:pt x="198078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l190"/>
            <p:cNvSpPr/>
            <p:nvPr/>
          </p:nvSpPr>
          <p:spPr>
            <a:xfrm>
              <a:off x="2905672" y="4293023"/>
              <a:ext cx="1980785" cy="0"/>
            </a:xfrm>
            <a:custGeom>
              <a:avLst/>
              <a:pathLst>
                <a:path w="1980785" h="0">
                  <a:moveTo>
                    <a:pt x="0" y="0"/>
                  </a:moveTo>
                  <a:lnTo>
                    <a:pt x="1980785" y="0"/>
                  </a:lnTo>
                  <a:lnTo>
                    <a:pt x="198078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l191"/>
            <p:cNvSpPr/>
            <p:nvPr/>
          </p:nvSpPr>
          <p:spPr>
            <a:xfrm>
              <a:off x="2905672" y="3946639"/>
              <a:ext cx="1980785" cy="0"/>
            </a:xfrm>
            <a:custGeom>
              <a:avLst/>
              <a:pathLst>
                <a:path w="1980785" h="0">
                  <a:moveTo>
                    <a:pt x="0" y="0"/>
                  </a:moveTo>
                  <a:lnTo>
                    <a:pt x="1980785" y="0"/>
                  </a:lnTo>
                  <a:lnTo>
                    <a:pt x="198078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l192"/>
            <p:cNvSpPr/>
            <p:nvPr/>
          </p:nvSpPr>
          <p:spPr>
            <a:xfrm>
              <a:off x="2995708" y="3974826"/>
              <a:ext cx="1800714" cy="1561397"/>
            </a:xfrm>
            <a:custGeom>
              <a:avLst/>
              <a:pathLst>
                <a:path w="1800714" h="1561397">
                  <a:moveTo>
                    <a:pt x="0" y="1561397"/>
                  </a:moveTo>
                  <a:lnTo>
                    <a:pt x="166633" y="1434104"/>
                  </a:lnTo>
                  <a:lnTo>
                    <a:pt x="322516" y="1311228"/>
                  </a:lnTo>
                  <a:lnTo>
                    <a:pt x="489149" y="1162921"/>
                  </a:lnTo>
                  <a:lnTo>
                    <a:pt x="650407" y="1029913"/>
                  </a:lnTo>
                  <a:lnTo>
                    <a:pt x="817040" y="891204"/>
                  </a:lnTo>
                  <a:lnTo>
                    <a:pt x="978298" y="749726"/>
                  </a:lnTo>
                  <a:lnTo>
                    <a:pt x="1144931" y="612621"/>
                  </a:lnTo>
                  <a:lnTo>
                    <a:pt x="1311565" y="459612"/>
                  </a:lnTo>
                  <a:lnTo>
                    <a:pt x="1472823" y="308958"/>
                  </a:lnTo>
                  <a:lnTo>
                    <a:pt x="1639456" y="156374"/>
                  </a:lnTo>
                  <a:lnTo>
                    <a:pt x="1800714" y="0"/>
                  </a:lnTo>
                </a:path>
              </a:pathLst>
            </a:custGeom>
            <a:ln w="27101" cap="flat">
              <a:solidFill>
                <a:srgbClr val="1E5CD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l193"/>
            <p:cNvSpPr/>
            <p:nvPr/>
          </p:nvSpPr>
          <p:spPr>
            <a:xfrm>
              <a:off x="2995708" y="4752409"/>
              <a:ext cx="817040" cy="776131"/>
            </a:xfrm>
            <a:custGeom>
              <a:avLst/>
              <a:pathLst>
                <a:path w="817040" h="776131">
                  <a:moveTo>
                    <a:pt x="0" y="776131"/>
                  </a:moveTo>
                  <a:lnTo>
                    <a:pt x="166633" y="633035"/>
                  </a:lnTo>
                  <a:lnTo>
                    <a:pt x="322516" y="494640"/>
                  </a:lnTo>
                  <a:lnTo>
                    <a:pt x="489149" y="322168"/>
                  </a:lnTo>
                  <a:lnTo>
                    <a:pt x="650407" y="167493"/>
                  </a:lnTo>
                  <a:lnTo>
                    <a:pt x="817040" y="0"/>
                  </a:lnTo>
                </a:path>
              </a:pathLst>
            </a:custGeom>
            <a:ln w="27101" cap="flat">
              <a:solidFill>
                <a:srgbClr val="940F0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l194"/>
            <p:cNvSpPr/>
            <p:nvPr/>
          </p:nvSpPr>
          <p:spPr>
            <a:xfrm>
              <a:off x="2995708" y="3914302"/>
              <a:ext cx="1800714" cy="1617728"/>
            </a:xfrm>
            <a:custGeom>
              <a:avLst/>
              <a:pathLst>
                <a:path w="1800714" h="1617728">
                  <a:moveTo>
                    <a:pt x="0" y="1617728"/>
                  </a:moveTo>
                  <a:lnTo>
                    <a:pt x="166633" y="1478472"/>
                  </a:lnTo>
                  <a:lnTo>
                    <a:pt x="322516" y="1340910"/>
                  </a:lnTo>
                  <a:lnTo>
                    <a:pt x="489149" y="1195371"/>
                  </a:lnTo>
                  <a:lnTo>
                    <a:pt x="650407" y="1056256"/>
                  </a:lnTo>
                  <a:lnTo>
                    <a:pt x="817040" y="907513"/>
                  </a:lnTo>
                  <a:lnTo>
                    <a:pt x="978298" y="760336"/>
                  </a:lnTo>
                  <a:lnTo>
                    <a:pt x="1144931" y="611699"/>
                  </a:lnTo>
                  <a:lnTo>
                    <a:pt x="1311565" y="459241"/>
                  </a:lnTo>
                  <a:lnTo>
                    <a:pt x="1472823" y="307191"/>
                  </a:lnTo>
                  <a:lnTo>
                    <a:pt x="1639456" y="155249"/>
                  </a:lnTo>
                  <a:lnTo>
                    <a:pt x="1800714" y="0"/>
                  </a:lnTo>
                </a:path>
              </a:pathLst>
            </a:custGeom>
            <a:ln w="27101" cap="flat">
              <a:solidFill>
                <a:srgbClr val="DC2D2D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200" name="tx195"/>
            <p:cNvSpPr/>
            <p:nvPr/>
          </p:nvSpPr>
          <p:spPr>
            <a:xfrm>
              <a:off x="2693917" y="5288184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1K</a:t>
              </a:r>
            </a:p>
          </p:txBody>
        </p:sp>
        <p:sp>
          <p:nvSpPr>
            <p:cNvPr id="201" name="tx196"/>
            <p:cNvSpPr/>
            <p:nvPr/>
          </p:nvSpPr>
          <p:spPr>
            <a:xfrm>
              <a:off x="2693917" y="4941799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2K</a:t>
              </a:r>
            </a:p>
          </p:txBody>
        </p:sp>
        <p:sp>
          <p:nvSpPr>
            <p:cNvPr id="202" name="tx197"/>
            <p:cNvSpPr/>
            <p:nvPr/>
          </p:nvSpPr>
          <p:spPr>
            <a:xfrm>
              <a:off x="2693917" y="4593867"/>
              <a:ext cx="149125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3K</a:t>
              </a:r>
            </a:p>
          </p:txBody>
        </p:sp>
        <p:sp>
          <p:nvSpPr>
            <p:cNvPr id="203" name="tx198"/>
            <p:cNvSpPr/>
            <p:nvPr/>
          </p:nvSpPr>
          <p:spPr>
            <a:xfrm>
              <a:off x="2693917" y="4249387"/>
              <a:ext cx="149125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4K</a:t>
              </a:r>
            </a:p>
          </p:txBody>
        </p:sp>
        <p:sp>
          <p:nvSpPr>
            <p:cNvPr id="204" name="tx199"/>
            <p:cNvSpPr/>
            <p:nvPr/>
          </p:nvSpPr>
          <p:spPr>
            <a:xfrm>
              <a:off x="2693917" y="3901514"/>
              <a:ext cx="149125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5K</a:t>
              </a:r>
            </a:p>
          </p:txBody>
        </p:sp>
        <p:sp>
          <p:nvSpPr>
            <p:cNvPr id="205" name="pl200"/>
            <p:cNvSpPr/>
            <p:nvPr/>
          </p:nvSpPr>
          <p:spPr>
            <a:xfrm>
              <a:off x="2870878" y="53321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l201"/>
            <p:cNvSpPr/>
            <p:nvPr/>
          </p:nvSpPr>
          <p:spPr>
            <a:xfrm>
              <a:off x="2870878" y="498579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l202"/>
            <p:cNvSpPr/>
            <p:nvPr/>
          </p:nvSpPr>
          <p:spPr>
            <a:xfrm>
              <a:off x="2870878" y="463940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l203"/>
            <p:cNvSpPr/>
            <p:nvPr/>
          </p:nvSpPr>
          <p:spPr>
            <a:xfrm>
              <a:off x="2870878" y="429302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l204"/>
            <p:cNvSpPr/>
            <p:nvPr/>
          </p:nvSpPr>
          <p:spPr>
            <a:xfrm>
              <a:off x="2870878" y="394663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l205"/>
            <p:cNvSpPr/>
            <p:nvPr/>
          </p:nvSpPr>
          <p:spPr>
            <a:xfrm>
              <a:off x="3162341" y="561732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l206"/>
            <p:cNvSpPr/>
            <p:nvPr/>
          </p:nvSpPr>
          <p:spPr>
            <a:xfrm>
              <a:off x="3484858" y="561732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l207"/>
            <p:cNvSpPr/>
            <p:nvPr/>
          </p:nvSpPr>
          <p:spPr>
            <a:xfrm>
              <a:off x="3812749" y="561732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l208"/>
            <p:cNvSpPr/>
            <p:nvPr/>
          </p:nvSpPr>
          <p:spPr>
            <a:xfrm>
              <a:off x="4140640" y="561732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l209"/>
            <p:cNvSpPr/>
            <p:nvPr/>
          </p:nvSpPr>
          <p:spPr>
            <a:xfrm>
              <a:off x="4468531" y="561732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l210"/>
            <p:cNvSpPr/>
            <p:nvPr/>
          </p:nvSpPr>
          <p:spPr>
            <a:xfrm>
              <a:off x="4796423" y="561732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tx211"/>
            <p:cNvSpPr/>
            <p:nvPr/>
          </p:nvSpPr>
          <p:spPr>
            <a:xfrm>
              <a:off x="3081022" y="5677033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217" name="tx212"/>
            <p:cNvSpPr/>
            <p:nvPr/>
          </p:nvSpPr>
          <p:spPr>
            <a:xfrm>
              <a:off x="3396751" y="5678521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218" name="tx213"/>
            <p:cNvSpPr/>
            <p:nvPr/>
          </p:nvSpPr>
          <p:spPr>
            <a:xfrm>
              <a:off x="3731399" y="5654292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219" name="tx214"/>
            <p:cNvSpPr/>
            <p:nvPr/>
          </p:nvSpPr>
          <p:spPr>
            <a:xfrm>
              <a:off x="4038931" y="5676914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220" name="tx215"/>
            <p:cNvSpPr/>
            <p:nvPr/>
          </p:nvSpPr>
          <p:spPr>
            <a:xfrm>
              <a:off x="4383789" y="5680486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221" name="tx216"/>
            <p:cNvSpPr/>
            <p:nvPr/>
          </p:nvSpPr>
          <p:spPr>
            <a:xfrm>
              <a:off x="4698137" y="5678521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222" name="tx217"/>
            <p:cNvSpPr/>
            <p:nvPr/>
          </p:nvSpPr>
          <p:spPr>
            <a:xfrm>
              <a:off x="3853724" y="5939048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223" name="tx218"/>
            <p:cNvSpPr/>
            <p:nvPr/>
          </p:nvSpPr>
          <p:spPr>
            <a:xfrm>
              <a:off x="3403281" y="3558319"/>
              <a:ext cx="985569" cy="1661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INDÚSTRIA</a:t>
              </a:r>
            </a:p>
          </p:txBody>
        </p:sp>
        <p:sp>
          <p:nvSpPr>
            <p:cNvPr id="224" name="rc219"/>
            <p:cNvSpPr/>
            <p:nvPr/>
          </p:nvSpPr>
          <p:spPr>
            <a:xfrm>
              <a:off x="4956047" y="3524002"/>
              <a:ext cx="2331719" cy="25181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5" name="pl220"/>
            <p:cNvSpPr/>
            <p:nvPr/>
          </p:nvSpPr>
          <p:spPr>
            <a:xfrm>
              <a:off x="5406878" y="5296356"/>
              <a:ext cx="1811300" cy="0"/>
            </a:xfrm>
            <a:custGeom>
              <a:avLst/>
              <a:pathLst>
                <a:path w="1811300" h="0">
                  <a:moveTo>
                    <a:pt x="0" y="0"/>
                  </a:moveTo>
                  <a:lnTo>
                    <a:pt x="1811300" y="0"/>
                  </a:lnTo>
                  <a:lnTo>
                    <a:pt x="181130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l221"/>
            <p:cNvSpPr/>
            <p:nvPr/>
          </p:nvSpPr>
          <p:spPr>
            <a:xfrm>
              <a:off x="5406878" y="4952424"/>
              <a:ext cx="1811300" cy="0"/>
            </a:xfrm>
            <a:custGeom>
              <a:avLst/>
              <a:pathLst>
                <a:path w="1811300" h="0">
                  <a:moveTo>
                    <a:pt x="0" y="0"/>
                  </a:moveTo>
                  <a:lnTo>
                    <a:pt x="1811300" y="0"/>
                  </a:lnTo>
                  <a:lnTo>
                    <a:pt x="181130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l222"/>
            <p:cNvSpPr/>
            <p:nvPr/>
          </p:nvSpPr>
          <p:spPr>
            <a:xfrm>
              <a:off x="5406878" y="4608491"/>
              <a:ext cx="1811300" cy="0"/>
            </a:xfrm>
            <a:custGeom>
              <a:avLst/>
              <a:pathLst>
                <a:path w="1811300" h="0">
                  <a:moveTo>
                    <a:pt x="0" y="0"/>
                  </a:moveTo>
                  <a:lnTo>
                    <a:pt x="1811300" y="0"/>
                  </a:lnTo>
                  <a:lnTo>
                    <a:pt x="181130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l223"/>
            <p:cNvSpPr/>
            <p:nvPr/>
          </p:nvSpPr>
          <p:spPr>
            <a:xfrm>
              <a:off x="5406878" y="4264559"/>
              <a:ext cx="1811300" cy="0"/>
            </a:xfrm>
            <a:custGeom>
              <a:avLst/>
              <a:pathLst>
                <a:path w="1811300" h="0">
                  <a:moveTo>
                    <a:pt x="0" y="0"/>
                  </a:moveTo>
                  <a:lnTo>
                    <a:pt x="1811300" y="0"/>
                  </a:lnTo>
                  <a:lnTo>
                    <a:pt x="181130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l224"/>
            <p:cNvSpPr/>
            <p:nvPr/>
          </p:nvSpPr>
          <p:spPr>
            <a:xfrm>
              <a:off x="5406878" y="3920626"/>
              <a:ext cx="1811300" cy="0"/>
            </a:xfrm>
            <a:custGeom>
              <a:avLst/>
              <a:pathLst>
                <a:path w="1811300" h="0">
                  <a:moveTo>
                    <a:pt x="0" y="0"/>
                  </a:moveTo>
                  <a:lnTo>
                    <a:pt x="1811300" y="0"/>
                  </a:lnTo>
                  <a:lnTo>
                    <a:pt x="181130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l225"/>
            <p:cNvSpPr/>
            <p:nvPr/>
          </p:nvSpPr>
          <p:spPr>
            <a:xfrm>
              <a:off x="5489210" y="4309138"/>
              <a:ext cx="1646636" cy="1227086"/>
            </a:xfrm>
            <a:custGeom>
              <a:avLst/>
              <a:pathLst>
                <a:path w="1646636" h="1227086">
                  <a:moveTo>
                    <a:pt x="0" y="1227086"/>
                  </a:moveTo>
                  <a:lnTo>
                    <a:pt x="152375" y="1131276"/>
                  </a:lnTo>
                  <a:lnTo>
                    <a:pt x="294920" y="1022721"/>
                  </a:lnTo>
                  <a:lnTo>
                    <a:pt x="447295" y="935503"/>
                  </a:lnTo>
                  <a:lnTo>
                    <a:pt x="594755" y="828829"/>
                  </a:lnTo>
                  <a:lnTo>
                    <a:pt x="747130" y="723091"/>
                  </a:lnTo>
                  <a:lnTo>
                    <a:pt x="894590" y="615961"/>
                  </a:lnTo>
                  <a:lnTo>
                    <a:pt x="1046966" y="502061"/>
                  </a:lnTo>
                  <a:lnTo>
                    <a:pt x="1199341" y="387372"/>
                  </a:lnTo>
                  <a:lnTo>
                    <a:pt x="1346801" y="263741"/>
                  </a:lnTo>
                  <a:lnTo>
                    <a:pt x="1499176" y="128255"/>
                  </a:lnTo>
                  <a:lnTo>
                    <a:pt x="1646636" y="0"/>
                  </a:lnTo>
                </a:path>
              </a:pathLst>
            </a:custGeom>
            <a:ln w="27101" cap="flat">
              <a:solidFill>
                <a:srgbClr val="1E5CD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l226"/>
            <p:cNvSpPr/>
            <p:nvPr/>
          </p:nvSpPr>
          <p:spPr>
            <a:xfrm>
              <a:off x="5489210" y="4806429"/>
              <a:ext cx="747130" cy="700329"/>
            </a:xfrm>
            <a:custGeom>
              <a:avLst/>
              <a:pathLst>
                <a:path w="747130" h="700329">
                  <a:moveTo>
                    <a:pt x="0" y="700329"/>
                  </a:moveTo>
                  <a:lnTo>
                    <a:pt x="152375" y="573352"/>
                  </a:lnTo>
                  <a:lnTo>
                    <a:pt x="294920" y="446829"/>
                  </a:lnTo>
                  <a:lnTo>
                    <a:pt x="447295" y="295911"/>
                  </a:lnTo>
                  <a:lnTo>
                    <a:pt x="594755" y="142657"/>
                  </a:lnTo>
                  <a:lnTo>
                    <a:pt x="747130" y="0"/>
                  </a:lnTo>
                </a:path>
              </a:pathLst>
            </a:custGeom>
            <a:ln w="27101" cap="flat">
              <a:solidFill>
                <a:srgbClr val="940F0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l227"/>
            <p:cNvSpPr/>
            <p:nvPr/>
          </p:nvSpPr>
          <p:spPr>
            <a:xfrm>
              <a:off x="5489210" y="3914302"/>
              <a:ext cx="1646636" cy="1591350"/>
            </a:xfrm>
            <a:custGeom>
              <a:avLst/>
              <a:pathLst>
                <a:path w="1646636" h="1591350">
                  <a:moveTo>
                    <a:pt x="0" y="1591350"/>
                  </a:moveTo>
                  <a:lnTo>
                    <a:pt x="152375" y="1464094"/>
                  </a:lnTo>
                  <a:lnTo>
                    <a:pt x="294920" y="1322619"/>
                  </a:lnTo>
                  <a:lnTo>
                    <a:pt x="447295" y="1184778"/>
                  </a:lnTo>
                  <a:lnTo>
                    <a:pt x="594755" y="1041692"/>
                  </a:lnTo>
                  <a:lnTo>
                    <a:pt x="747130" y="898775"/>
                  </a:lnTo>
                  <a:lnTo>
                    <a:pt x="894590" y="752208"/>
                  </a:lnTo>
                  <a:lnTo>
                    <a:pt x="1046966" y="604095"/>
                  </a:lnTo>
                  <a:lnTo>
                    <a:pt x="1199341" y="455162"/>
                  </a:lnTo>
                  <a:lnTo>
                    <a:pt x="1346801" y="303253"/>
                  </a:lnTo>
                  <a:lnTo>
                    <a:pt x="1499176" y="150917"/>
                  </a:lnTo>
                  <a:lnTo>
                    <a:pt x="1646636" y="0"/>
                  </a:lnTo>
                </a:path>
              </a:pathLst>
            </a:custGeom>
            <a:ln w="27101" cap="flat">
              <a:solidFill>
                <a:srgbClr val="DC2D2D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233" name="tx228"/>
            <p:cNvSpPr/>
            <p:nvPr/>
          </p:nvSpPr>
          <p:spPr>
            <a:xfrm>
              <a:off x="5140830" y="5250875"/>
              <a:ext cx="20341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250</a:t>
              </a:r>
            </a:p>
          </p:txBody>
        </p:sp>
        <p:sp>
          <p:nvSpPr>
            <p:cNvPr id="234" name="tx229"/>
            <p:cNvSpPr/>
            <p:nvPr/>
          </p:nvSpPr>
          <p:spPr>
            <a:xfrm>
              <a:off x="5140830" y="4906942"/>
              <a:ext cx="20341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500</a:t>
              </a:r>
            </a:p>
          </p:txBody>
        </p:sp>
        <p:sp>
          <p:nvSpPr>
            <p:cNvPr id="235" name="tx230"/>
            <p:cNvSpPr/>
            <p:nvPr/>
          </p:nvSpPr>
          <p:spPr>
            <a:xfrm>
              <a:off x="5140830" y="4563009"/>
              <a:ext cx="20341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750</a:t>
              </a:r>
            </a:p>
          </p:txBody>
        </p:sp>
        <p:sp>
          <p:nvSpPr>
            <p:cNvPr id="236" name="tx231"/>
            <p:cNvSpPr/>
            <p:nvPr/>
          </p:nvSpPr>
          <p:spPr>
            <a:xfrm>
              <a:off x="5025637" y="4219077"/>
              <a:ext cx="31861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1.00K</a:t>
              </a:r>
            </a:p>
          </p:txBody>
        </p:sp>
        <p:sp>
          <p:nvSpPr>
            <p:cNvPr id="237" name="tx232"/>
            <p:cNvSpPr/>
            <p:nvPr/>
          </p:nvSpPr>
          <p:spPr>
            <a:xfrm>
              <a:off x="5025637" y="3875144"/>
              <a:ext cx="31861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1.25K</a:t>
              </a:r>
            </a:p>
          </p:txBody>
        </p:sp>
        <p:sp>
          <p:nvSpPr>
            <p:cNvPr id="238" name="pl233"/>
            <p:cNvSpPr/>
            <p:nvPr/>
          </p:nvSpPr>
          <p:spPr>
            <a:xfrm>
              <a:off x="5372083" y="529635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l234"/>
            <p:cNvSpPr/>
            <p:nvPr/>
          </p:nvSpPr>
          <p:spPr>
            <a:xfrm>
              <a:off x="5372083" y="495242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l235"/>
            <p:cNvSpPr/>
            <p:nvPr/>
          </p:nvSpPr>
          <p:spPr>
            <a:xfrm>
              <a:off x="5372083" y="460849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l236"/>
            <p:cNvSpPr/>
            <p:nvPr/>
          </p:nvSpPr>
          <p:spPr>
            <a:xfrm>
              <a:off x="5372083" y="426455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l237"/>
            <p:cNvSpPr/>
            <p:nvPr/>
          </p:nvSpPr>
          <p:spPr>
            <a:xfrm>
              <a:off x="5372083" y="392062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l238"/>
            <p:cNvSpPr/>
            <p:nvPr/>
          </p:nvSpPr>
          <p:spPr>
            <a:xfrm>
              <a:off x="5641585" y="561732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l239"/>
            <p:cNvSpPr/>
            <p:nvPr/>
          </p:nvSpPr>
          <p:spPr>
            <a:xfrm>
              <a:off x="5936505" y="561732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l240"/>
            <p:cNvSpPr/>
            <p:nvPr/>
          </p:nvSpPr>
          <p:spPr>
            <a:xfrm>
              <a:off x="6236341" y="561732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l241"/>
            <p:cNvSpPr/>
            <p:nvPr/>
          </p:nvSpPr>
          <p:spPr>
            <a:xfrm>
              <a:off x="6536176" y="561732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l242"/>
            <p:cNvSpPr/>
            <p:nvPr/>
          </p:nvSpPr>
          <p:spPr>
            <a:xfrm>
              <a:off x="6836011" y="561732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l243"/>
            <p:cNvSpPr/>
            <p:nvPr/>
          </p:nvSpPr>
          <p:spPr>
            <a:xfrm>
              <a:off x="7135847" y="561732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tx244"/>
            <p:cNvSpPr/>
            <p:nvPr/>
          </p:nvSpPr>
          <p:spPr>
            <a:xfrm>
              <a:off x="5560265" y="5677033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250" name="tx245"/>
            <p:cNvSpPr/>
            <p:nvPr/>
          </p:nvSpPr>
          <p:spPr>
            <a:xfrm>
              <a:off x="5848399" y="5678521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251" name="tx246"/>
            <p:cNvSpPr/>
            <p:nvPr/>
          </p:nvSpPr>
          <p:spPr>
            <a:xfrm>
              <a:off x="6154991" y="5654292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252" name="tx247"/>
            <p:cNvSpPr/>
            <p:nvPr/>
          </p:nvSpPr>
          <p:spPr>
            <a:xfrm>
              <a:off x="6434467" y="5676914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253" name="tx248"/>
            <p:cNvSpPr/>
            <p:nvPr/>
          </p:nvSpPr>
          <p:spPr>
            <a:xfrm>
              <a:off x="6751269" y="5680486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254" name="tx249"/>
            <p:cNvSpPr/>
            <p:nvPr/>
          </p:nvSpPr>
          <p:spPr>
            <a:xfrm>
              <a:off x="7037561" y="5678521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255" name="tx250"/>
            <p:cNvSpPr/>
            <p:nvPr/>
          </p:nvSpPr>
          <p:spPr>
            <a:xfrm>
              <a:off x="6270187" y="5939048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256" name="tx251"/>
            <p:cNvSpPr/>
            <p:nvPr/>
          </p:nvSpPr>
          <p:spPr>
            <a:xfrm>
              <a:off x="5931498" y="3589037"/>
              <a:ext cx="762059" cy="135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OUTRAS</a:t>
              </a:r>
            </a:p>
          </p:txBody>
        </p:sp>
        <p:sp>
          <p:nvSpPr>
            <p:cNvPr id="257" name="rc252"/>
            <p:cNvSpPr/>
            <p:nvPr/>
          </p:nvSpPr>
          <p:spPr>
            <a:xfrm>
              <a:off x="7287767" y="3524002"/>
              <a:ext cx="2331719" cy="25181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8" name="pl253"/>
            <p:cNvSpPr/>
            <p:nvPr/>
          </p:nvSpPr>
          <p:spPr>
            <a:xfrm>
              <a:off x="7623405" y="5231021"/>
              <a:ext cx="1926493" cy="0"/>
            </a:xfrm>
            <a:custGeom>
              <a:avLst/>
              <a:pathLst>
                <a:path w="1926493" h="0">
                  <a:moveTo>
                    <a:pt x="0" y="0"/>
                  </a:moveTo>
                  <a:lnTo>
                    <a:pt x="1926493" y="0"/>
                  </a:lnTo>
                  <a:lnTo>
                    <a:pt x="192649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l254"/>
            <p:cNvSpPr/>
            <p:nvPr/>
          </p:nvSpPr>
          <p:spPr>
            <a:xfrm>
              <a:off x="7623405" y="4768389"/>
              <a:ext cx="1926493" cy="0"/>
            </a:xfrm>
            <a:custGeom>
              <a:avLst/>
              <a:pathLst>
                <a:path w="1926493" h="0">
                  <a:moveTo>
                    <a:pt x="0" y="0"/>
                  </a:moveTo>
                  <a:lnTo>
                    <a:pt x="1926493" y="0"/>
                  </a:lnTo>
                  <a:lnTo>
                    <a:pt x="192649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l255"/>
            <p:cNvSpPr/>
            <p:nvPr/>
          </p:nvSpPr>
          <p:spPr>
            <a:xfrm>
              <a:off x="7623405" y="4305757"/>
              <a:ext cx="1926493" cy="0"/>
            </a:xfrm>
            <a:custGeom>
              <a:avLst/>
              <a:pathLst>
                <a:path w="1926493" h="0">
                  <a:moveTo>
                    <a:pt x="0" y="0"/>
                  </a:moveTo>
                  <a:lnTo>
                    <a:pt x="1926493" y="0"/>
                  </a:lnTo>
                  <a:lnTo>
                    <a:pt x="192649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l256"/>
            <p:cNvSpPr/>
            <p:nvPr/>
          </p:nvSpPr>
          <p:spPr>
            <a:xfrm>
              <a:off x="7623405" y="3843125"/>
              <a:ext cx="1926493" cy="0"/>
            </a:xfrm>
            <a:custGeom>
              <a:avLst/>
              <a:pathLst>
                <a:path w="1926493" h="0">
                  <a:moveTo>
                    <a:pt x="0" y="0"/>
                  </a:moveTo>
                  <a:lnTo>
                    <a:pt x="1926493" y="0"/>
                  </a:lnTo>
                  <a:lnTo>
                    <a:pt x="192649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l257"/>
            <p:cNvSpPr/>
            <p:nvPr/>
          </p:nvSpPr>
          <p:spPr>
            <a:xfrm>
              <a:off x="7710973" y="3941357"/>
              <a:ext cx="1751357" cy="1578410"/>
            </a:xfrm>
            <a:custGeom>
              <a:avLst/>
              <a:pathLst>
                <a:path w="1751357" h="1578410">
                  <a:moveTo>
                    <a:pt x="0" y="1578410"/>
                  </a:moveTo>
                  <a:lnTo>
                    <a:pt x="162065" y="1433268"/>
                  </a:lnTo>
                  <a:lnTo>
                    <a:pt x="313676" y="1304869"/>
                  </a:lnTo>
                  <a:lnTo>
                    <a:pt x="475741" y="1167639"/>
                  </a:lnTo>
                  <a:lnTo>
                    <a:pt x="632579" y="1037431"/>
                  </a:lnTo>
                  <a:lnTo>
                    <a:pt x="794645" y="902219"/>
                  </a:lnTo>
                  <a:lnTo>
                    <a:pt x="951483" y="757892"/>
                  </a:lnTo>
                  <a:lnTo>
                    <a:pt x="1113549" y="603867"/>
                  </a:lnTo>
                  <a:lnTo>
                    <a:pt x="1275615" y="450532"/>
                  </a:lnTo>
                  <a:lnTo>
                    <a:pt x="1432453" y="293391"/>
                  </a:lnTo>
                  <a:lnTo>
                    <a:pt x="1594519" y="140739"/>
                  </a:lnTo>
                  <a:lnTo>
                    <a:pt x="1751357" y="0"/>
                  </a:lnTo>
                </a:path>
              </a:pathLst>
            </a:custGeom>
            <a:ln w="27101" cap="flat">
              <a:solidFill>
                <a:srgbClr val="1E5CD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l258"/>
            <p:cNvSpPr/>
            <p:nvPr/>
          </p:nvSpPr>
          <p:spPr>
            <a:xfrm>
              <a:off x="7710973" y="4774992"/>
              <a:ext cx="794645" cy="759913"/>
            </a:xfrm>
            <a:custGeom>
              <a:avLst/>
              <a:pathLst>
                <a:path w="794645" h="759913">
                  <a:moveTo>
                    <a:pt x="0" y="759913"/>
                  </a:moveTo>
                  <a:lnTo>
                    <a:pt x="162065" y="617527"/>
                  </a:lnTo>
                  <a:lnTo>
                    <a:pt x="313676" y="487454"/>
                  </a:lnTo>
                  <a:lnTo>
                    <a:pt x="475741" y="325396"/>
                  </a:lnTo>
                  <a:lnTo>
                    <a:pt x="632579" y="169805"/>
                  </a:lnTo>
                  <a:lnTo>
                    <a:pt x="794645" y="0"/>
                  </a:lnTo>
                </a:path>
              </a:pathLst>
            </a:custGeom>
            <a:ln w="27101" cap="flat">
              <a:solidFill>
                <a:srgbClr val="940F0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l259"/>
            <p:cNvSpPr/>
            <p:nvPr/>
          </p:nvSpPr>
          <p:spPr>
            <a:xfrm>
              <a:off x="7710973" y="3914302"/>
              <a:ext cx="1751357" cy="1621921"/>
            </a:xfrm>
            <a:custGeom>
              <a:avLst/>
              <a:pathLst>
                <a:path w="1751357" h="1621921">
                  <a:moveTo>
                    <a:pt x="0" y="1621921"/>
                  </a:moveTo>
                  <a:lnTo>
                    <a:pt x="162065" y="1480382"/>
                  </a:lnTo>
                  <a:lnTo>
                    <a:pt x="313676" y="1341359"/>
                  </a:lnTo>
                  <a:lnTo>
                    <a:pt x="475741" y="1199630"/>
                  </a:lnTo>
                  <a:lnTo>
                    <a:pt x="632579" y="1058324"/>
                  </a:lnTo>
                  <a:lnTo>
                    <a:pt x="794645" y="914342"/>
                  </a:lnTo>
                  <a:lnTo>
                    <a:pt x="951483" y="765394"/>
                  </a:lnTo>
                  <a:lnTo>
                    <a:pt x="1113549" y="611996"/>
                  </a:lnTo>
                  <a:lnTo>
                    <a:pt x="1275615" y="457987"/>
                  </a:lnTo>
                  <a:lnTo>
                    <a:pt x="1432453" y="304485"/>
                  </a:lnTo>
                  <a:lnTo>
                    <a:pt x="1594519" y="151357"/>
                  </a:lnTo>
                  <a:lnTo>
                    <a:pt x="1751357" y="0"/>
                  </a:lnTo>
                </a:path>
              </a:pathLst>
            </a:custGeom>
            <a:ln w="27101" cap="flat">
              <a:solidFill>
                <a:srgbClr val="DC2D2D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265" name="tx260"/>
            <p:cNvSpPr/>
            <p:nvPr/>
          </p:nvSpPr>
          <p:spPr>
            <a:xfrm>
              <a:off x="7357357" y="5185540"/>
              <a:ext cx="20341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266" name="tx261"/>
            <p:cNvSpPr/>
            <p:nvPr/>
          </p:nvSpPr>
          <p:spPr>
            <a:xfrm>
              <a:off x="7357357" y="4722907"/>
              <a:ext cx="20341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400</a:t>
              </a:r>
            </a:p>
          </p:txBody>
        </p:sp>
        <p:sp>
          <p:nvSpPr>
            <p:cNvPr id="267" name="tx262"/>
            <p:cNvSpPr/>
            <p:nvPr/>
          </p:nvSpPr>
          <p:spPr>
            <a:xfrm>
              <a:off x="7357357" y="4260275"/>
              <a:ext cx="20341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600</a:t>
              </a:r>
            </a:p>
          </p:txBody>
        </p:sp>
        <p:sp>
          <p:nvSpPr>
            <p:cNvPr id="268" name="tx263"/>
            <p:cNvSpPr/>
            <p:nvPr/>
          </p:nvSpPr>
          <p:spPr>
            <a:xfrm>
              <a:off x="7357357" y="3797643"/>
              <a:ext cx="20341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800</a:t>
              </a:r>
            </a:p>
          </p:txBody>
        </p:sp>
        <p:sp>
          <p:nvSpPr>
            <p:cNvPr id="269" name="pl264"/>
            <p:cNvSpPr/>
            <p:nvPr/>
          </p:nvSpPr>
          <p:spPr>
            <a:xfrm>
              <a:off x="7588610" y="523102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l265"/>
            <p:cNvSpPr/>
            <p:nvPr/>
          </p:nvSpPr>
          <p:spPr>
            <a:xfrm>
              <a:off x="7588610" y="476838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l266"/>
            <p:cNvSpPr/>
            <p:nvPr/>
          </p:nvSpPr>
          <p:spPr>
            <a:xfrm>
              <a:off x="7588610" y="430575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l267"/>
            <p:cNvSpPr/>
            <p:nvPr/>
          </p:nvSpPr>
          <p:spPr>
            <a:xfrm>
              <a:off x="7588610" y="384312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l268"/>
            <p:cNvSpPr/>
            <p:nvPr/>
          </p:nvSpPr>
          <p:spPr>
            <a:xfrm>
              <a:off x="7873039" y="561732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l269"/>
            <p:cNvSpPr/>
            <p:nvPr/>
          </p:nvSpPr>
          <p:spPr>
            <a:xfrm>
              <a:off x="8186715" y="561732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l270"/>
            <p:cNvSpPr/>
            <p:nvPr/>
          </p:nvSpPr>
          <p:spPr>
            <a:xfrm>
              <a:off x="8505619" y="561732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l271"/>
            <p:cNvSpPr/>
            <p:nvPr/>
          </p:nvSpPr>
          <p:spPr>
            <a:xfrm>
              <a:off x="8824523" y="561732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l272"/>
            <p:cNvSpPr/>
            <p:nvPr/>
          </p:nvSpPr>
          <p:spPr>
            <a:xfrm>
              <a:off x="9143427" y="561732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l273"/>
            <p:cNvSpPr/>
            <p:nvPr/>
          </p:nvSpPr>
          <p:spPr>
            <a:xfrm>
              <a:off x="9462331" y="561732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tx274"/>
            <p:cNvSpPr/>
            <p:nvPr/>
          </p:nvSpPr>
          <p:spPr>
            <a:xfrm>
              <a:off x="7791719" y="5677033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280" name="tx275"/>
            <p:cNvSpPr/>
            <p:nvPr/>
          </p:nvSpPr>
          <p:spPr>
            <a:xfrm>
              <a:off x="8098609" y="5678521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281" name="tx276"/>
            <p:cNvSpPr/>
            <p:nvPr/>
          </p:nvSpPr>
          <p:spPr>
            <a:xfrm>
              <a:off x="8424269" y="5654292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282" name="tx277"/>
            <p:cNvSpPr/>
            <p:nvPr/>
          </p:nvSpPr>
          <p:spPr>
            <a:xfrm>
              <a:off x="8722814" y="5676914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283" name="tx278"/>
            <p:cNvSpPr/>
            <p:nvPr/>
          </p:nvSpPr>
          <p:spPr>
            <a:xfrm>
              <a:off x="9058684" y="5680486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284" name="tx279"/>
            <p:cNvSpPr/>
            <p:nvPr/>
          </p:nvSpPr>
          <p:spPr>
            <a:xfrm>
              <a:off x="9364044" y="5678521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285" name="tx280"/>
            <p:cNvSpPr/>
            <p:nvPr/>
          </p:nvSpPr>
          <p:spPr>
            <a:xfrm>
              <a:off x="8544310" y="5939048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286" name="tx281"/>
            <p:cNvSpPr/>
            <p:nvPr/>
          </p:nvSpPr>
          <p:spPr>
            <a:xfrm>
              <a:off x="8175082" y="3553676"/>
              <a:ext cx="823138" cy="1708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SERVIÇO</a:t>
              </a:r>
            </a:p>
          </p:txBody>
        </p:sp>
        <p:sp>
          <p:nvSpPr>
            <p:cNvPr id="287" name="rc282"/>
            <p:cNvSpPr/>
            <p:nvPr/>
          </p:nvSpPr>
          <p:spPr>
            <a:xfrm>
              <a:off x="9619488" y="3524002"/>
              <a:ext cx="2331719" cy="25181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8" name="pl283"/>
            <p:cNvSpPr/>
            <p:nvPr/>
          </p:nvSpPr>
          <p:spPr>
            <a:xfrm>
              <a:off x="9955125" y="5297685"/>
              <a:ext cx="1926493" cy="0"/>
            </a:xfrm>
            <a:custGeom>
              <a:avLst/>
              <a:pathLst>
                <a:path w="1926493" h="0">
                  <a:moveTo>
                    <a:pt x="0" y="0"/>
                  </a:moveTo>
                  <a:lnTo>
                    <a:pt x="1926493" y="0"/>
                  </a:lnTo>
                  <a:lnTo>
                    <a:pt x="192649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l284"/>
            <p:cNvSpPr/>
            <p:nvPr/>
          </p:nvSpPr>
          <p:spPr>
            <a:xfrm>
              <a:off x="9955125" y="4887460"/>
              <a:ext cx="1926493" cy="0"/>
            </a:xfrm>
            <a:custGeom>
              <a:avLst/>
              <a:pathLst>
                <a:path w="1926493" h="0">
                  <a:moveTo>
                    <a:pt x="0" y="0"/>
                  </a:moveTo>
                  <a:lnTo>
                    <a:pt x="1926493" y="0"/>
                  </a:lnTo>
                  <a:lnTo>
                    <a:pt x="192649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l285"/>
            <p:cNvSpPr/>
            <p:nvPr/>
          </p:nvSpPr>
          <p:spPr>
            <a:xfrm>
              <a:off x="9955125" y="4477234"/>
              <a:ext cx="1926493" cy="0"/>
            </a:xfrm>
            <a:custGeom>
              <a:avLst/>
              <a:pathLst>
                <a:path w="1926493" h="0">
                  <a:moveTo>
                    <a:pt x="0" y="0"/>
                  </a:moveTo>
                  <a:lnTo>
                    <a:pt x="1926493" y="0"/>
                  </a:lnTo>
                  <a:lnTo>
                    <a:pt x="192649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l286"/>
            <p:cNvSpPr/>
            <p:nvPr/>
          </p:nvSpPr>
          <p:spPr>
            <a:xfrm>
              <a:off x="9955125" y="4067009"/>
              <a:ext cx="1926493" cy="0"/>
            </a:xfrm>
            <a:custGeom>
              <a:avLst/>
              <a:pathLst>
                <a:path w="1926493" h="0">
                  <a:moveTo>
                    <a:pt x="0" y="0"/>
                  </a:moveTo>
                  <a:lnTo>
                    <a:pt x="1926493" y="0"/>
                  </a:lnTo>
                  <a:lnTo>
                    <a:pt x="192649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l287"/>
            <p:cNvSpPr/>
            <p:nvPr/>
          </p:nvSpPr>
          <p:spPr>
            <a:xfrm>
              <a:off x="10042693" y="3969277"/>
              <a:ext cx="1751357" cy="1558344"/>
            </a:xfrm>
            <a:custGeom>
              <a:avLst/>
              <a:pathLst>
                <a:path w="1751357" h="1558344">
                  <a:moveTo>
                    <a:pt x="0" y="1558344"/>
                  </a:moveTo>
                  <a:lnTo>
                    <a:pt x="162065" y="1433361"/>
                  </a:lnTo>
                  <a:lnTo>
                    <a:pt x="313676" y="1298553"/>
                  </a:lnTo>
                  <a:lnTo>
                    <a:pt x="475741" y="1189956"/>
                  </a:lnTo>
                  <a:lnTo>
                    <a:pt x="632579" y="1058168"/>
                  </a:lnTo>
                  <a:lnTo>
                    <a:pt x="794645" y="919012"/>
                  </a:lnTo>
                  <a:lnTo>
                    <a:pt x="951483" y="773656"/>
                  </a:lnTo>
                  <a:lnTo>
                    <a:pt x="1113549" y="586889"/>
                  </a:lnTo>
                  <a:lnTo>
                    <a:pt x="1275615" y="433325"/>
                  </a:lnTo>
                  <a:lnTo>
                    <a:pt x="1432453" y="264502"/>
                  </a:lnTo>
                  <a:lnTo>
                    <a:pt x="1594519" y="117852"/>
                  </a:lnTo>
                  <a:lnTo>
                    <a:pt x="1751357" y="0"/>
                  </a:lnTo>
                </a:path>
              </a:pathLst>
            </a:custGeom>
            <a:ln w="27101" cap="flat">
              <a:solidFill>
                <a:srgbClr val="1E5CD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l288"/>
            <p:cNvSpPr/>
            <p:nvPr/>
          </p:nvSpPr>
          <p:spPr>
            <a:xfrm>
              <a:off x="10042693" y="4950827"/>
              <a:ext cx="794645" cy="579918"/>
            </a:xfrm>
            <a:custGeom>
              <a:avLst/>
              <a:pathLst>
                <a:path w="794645" h="579918">
                  <a:moveTo>
                    <a:pt x="0" y="579918"/>
                  </a:moveTo>
                  <a:lnTo>
                    <a:pt x="162065" y="440743"/>
                  </a:lnTo>
                  <a:lnTo>
                    <a:pt x="313676" y="346369"/>
                  </a:lnTo>
                  <a:lnTo>
                    <a:pt x="475741" y="238563"/>
                  </a:lnTo>
                  <a:lnTo>
                    <a:pt x="632579" y="125932"/>
                  </a:lnTo>
                  <a:lnTo>
                    <a:pt x="794645" y="0"/>
                  </a:lnTo>
                </a:path>
              </a:pathLst>
            </a:custGeom>
            <a:ln w="27101" cap="flat">
              <a:solidFill>
                <a:srgbClr val="940F0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l289"/>
            <p:cNvSpPr/>
            <p:nvPr/>
          </p:nvSpPr>
          <p:spPr>
            <a:xfrm>
              <a:off x="10042693" y="3914302"/>
              <a:ext cx="1751357" cy="1621921"/>
            </a:xfrm>
            <a:custGeom>
              <a:avLst/>
              <a:pathLst>
                <a:path w="1751357" h="1621921">
                  <a:moveTo>
                    <a:pt x="0" y="1621921"/>
                  </a:moveTo>
                  <a:lnTo>
                    <a:pt x="162065" y="1486142"/>
                  </a:lnTo>
                  <a:lnTo>
                    <a:pt x="313676" y="1350767"/>
                  </a:lnTo>
                  <a:lnTo>
                    <a:pt x="475741" y="1210334"/>
                  </a:lnTo>
                  <a:lnTo>
                    <a:pt x="632579" y="1065522"/>
                  </a:lnTo>
                  <a:lnTo>
                    <a:pt x="794645" y="921749"/>
                  </a:lnTo>
                  <a:lnTo>
                    <a:pt x="951483" y="770083"/>
                  </a:lnTo>
                  <a:lnTo>
                    <a:pt x="1113549" y="612863"/>
                  </a:lnTo>
                  <a:lnTo>
                    <a:pt x="1275615" y="459222"/>
                  </a:lnTo>
                  <a:lnTo>
                    <a:pt x="1432453" y="295383"/>
                  </a:lnTo>
                  <a:lnTo>
                    <a:pt x="1594519" y="141333"/>
                  </a:lnTo>
                  <a:lnTo>
                    <a:pt x="1751357" y="0"/>
                  </a:lnTo>
                </a:path>
              </a:pathLst>
            </a:custGeom>
            <a:ln w="27101" cap="flat">
              <a:solidFill>
                <a:srgbClr val="DC2D2D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295" name="tx290"/>
            <p:cNvSpPr/>
            <p:nvPr/>
          </p:nvSpPr>
          <p:spPr>
            <a:xfrm>
              <a:off x="9689077" y="5252204"/>
              <a:ext cx="20341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296" name="tx291"/>
            <p:cNvSpPr/>
            <p:nvPr/>
          </p:nvSpPr>
          <p:spPr>
            <a:xfrm>
              <a:off x="9689077" y="4841978"/>
              <a:ext cx="20341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297" name="tx292"/>
            <p:cNvSpPr/>
            <p:nvPr/>
          </p:nvSpPr>
          <p:spPr>
            <a:xfrm>
              <a:off x="9689077" y="4431693"/>
              <a:ext cx="203418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300</a:t>
              </a:r>
            </a:p>
          </p:txBody>
        </p:sp>
        <p:sp>
          <p:nvSpPr>
            <p:cNvPr id="298" name="tx293"/>
            <p:cNvSpPr/>
            <p:nvPr/>
          </p:nvSpPr>
          <p:spPr>
            <a:xfrm>
              <a:off x="9689077" y="4021527"/>
              <a:ext cx="20341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400</a:t>
              </a:r>
            </a:p>
          </p:txBody>
        </p:sp>
        <p:sp>
          <p:nvSpPr>
            <p:cNvPr id="299" name="pl294"/>
            <p:cNvSpPr/>
            <p:nvPr/>
          </p:nvSpPr>
          <p:spPr>
            <a:xfrm>
              <a:off x="9920330" y="529768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l295"/>
            <p:cNvSpPr/>
            <p:nvPr/>
          </p:nvSpPr>
          <p:spPr>
            <a:xfrm>
              <a:off x="9920330" y="488746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l296"/>
            <p:cNvSpPr/>
            <p:nvPr/>
          </p:nvSpPr>
          <p:spPr>
            <a:xfrm>
              <a:off x="9920330" y="447723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l297"/>
            <p:cNvSpPr/>
            <p:nvPr/>
          </p:nvSpPr>
          <p:spPr>
            <a:xfrm>
              <a:off x="9920330" y="406700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l298"/>
            <p:cNvSpPr/>
            <p:nvPr/>
          </p:nvSpPr>
          <p:spPr>
            <a:xfrm>
              <a:off x="10204759" y="561732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l299"/>
            <p:cNvSpPr/>
            <p:nvPr/>
          </p:nvSpPr>
          <p:spPr>
            <a:xfrm>
              <a:off x="10518435" y="561732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l300"/>
            <p:cNvSpPr/>
            <p:nvPr/>
          </p:nvSpPr>
          <p:spPr>
            <a:xfrm>
              <a:off x="10837339" y="561732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l301"/>
            <p:cNvSpPr/>
            <p:nvPr/>
          </p:nvSpPr>
          <p:spPr>
            <a:xfrm>
              <a:off x="11156243" y="561732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l302"/>
            <p:cNvSpPr/>
            <p:nvPr/>
          </p:nvSpPr>
          <p:spPr>
            <a:xfrm>
              <a:off x="11475147" y="561732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l303"/>
            <p:cNvSpPr/>
            <p:nvPr/>
          </p:nvSpPr>
          <p:spPr>
            <a:xfrm>
              <a:off x="11794051" y="561732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tx304"/>
            <p:cNvSpPr/>
            <p:nvPr/>
          </p:nvSpPr>
          <p:spPr>
            <a:xfrm>
              <a:off x="10123439" y="5677033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310" name="tx305"/>
            <p:cNvSpPr/>
            <p:nvPr/>
          </p:nvSpPr>
          <p:spPr>
            <a:xfrm>
              <a:off x="10430329" y="5678521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311" name="tx306"/>
            <p:cNvSpPr/>
            <p:nvPr/>
          </p:nvSpPr>
          <p:spPr>
            <a:xfrm>
              <a:off x="10755989" y="5654292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312" name="tx307"/>
            <p:cNvSpPr/>
            <p:nvPr/>
          </p:nvSpPr>
          <p:spPr>
            <a:xfrm>
              <a:off x="11054534" y="5676914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313" name="tx308"/>
            <p:cNvSpPr/>
            <p:nvPr/>
          </p:nvSpPr>
          <p:spPr>
            <a:xfrm>
              <a:off x="11390404" y="5680486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314" name="tx309"/>
            <p:cNvSpPr/>
            <p:nvPr/>
          </p:nvSpPr>
          <p:spPr>
            <a:xfrm>
              <a:off x="11695764" y="5678521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315" name="tx310"/>
            <p:cNvSpPr/>
            <p:nvPr/>
          </p:nvSpPr>
          <p:spPr>
            <a:xfrm>
              <a:off x="10876030" y="5939048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316" name="tx311"/>
            <p:cNvSpPr/>
            <p:nvPr/>
          </p:nvSpPr>
          <p:spPr>
            <a:xfrm>
              <a:off x="10181628" y="3558319"/>
              <a:ext cx="1473487" cy="1661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AGROPECUÁRIA</a:t>
              </a:r>
            </a:p>
          </p:txBody>
        </p:sp>
        <p:sp>
          <p:nvSpPr>
            <p:cNvPr id="317" name="rc312"/>
            <p:cNvSpPr/>
            <p:nvPr/>
          </p:nvSpPr>
          <p:spPr>
            <a:xfrm>
              <a:off x="4134203" y="6042165"/>
              <a:ext cx="3975409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8" name="rc313"/>
            <p:cNvSpPr/>
            <p:nvPr/>
          </p:nvSpPr>
          <p:spPr>
            <a:xfrm>
              <a:off x="4279707" y="6111754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19" name="pl314"/>
            <p:cNvSpPr/>
            <p:nvPr/>
          </p:nvSpPr>
          <p:spPr>
            <a:xfrm>
              <a:off x="4301652" y="6221482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1E5CD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pl315"/>
            <p:cNvSpPr/>
            <p:nvPr/>
          </p:nvSpPr>
          <p:spPr>
            <a:xfrm>
              <a:off x="4301652" y="6221482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1E5CD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" name="pl316"/>
            <p:cNvSpPr/>
            <p:nvPr/>
          </p:nvSpPr>
          <p:spPr>
            <a:xfrm>
              <a:off x="4301652" y="6221482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1E5CD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rc317"/>
            <p:cNvSpPr/>
            <p:nvPr/>
          </p:nvSpPr>
          <p:spPr>
            <a:xfrm>
              <a:off x="5602732" y="6111754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23" name="pl318"/>
            <p:cNvSpPr/>
            <p:nvPr/>
          </p:nvSpPr>
          <p:spPr>
            <a:xfrm>
              <a:off x="5624677" y="6221482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940F0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" name="pl319"/>
            <p:cNvSpPr/>
            <p:nvPr/>
          </p:nvSpPr>
          <p:spPr>
            <a:xfrm>
              <a:off x="5624677" y="6221482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940F0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" name="pl320"/>
            <p:cNvSpPr/>
            <p:nvPr/>
          </p:nvSpPr>
          <p:spPr>
            <a:xfrm>
              <a:off x="5624677" y="6221482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940F0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" name="rc321"/>
            <p:cNvSpPr/>
            <p:nvPr/>
          </p:nvSpPr>
          <p:spPr>
            <a:xfrm>
              <a:off x="6925756" y="6111754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27" name="pl322"/>
            <p:cNvSpPr/>
            <p:nvPr/>
          </p:nvSpPr>
          <p:spPr>
            <a:xfrm>
              <a:off x="6947702" y="6221482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DC2D2D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328" name="pl323"/>
            <p:cNvSpPr/>
            <p:nvPr/>
          </p:nvSpPr>
          <p:spPr>
            <a:xfrm>
              <a:off x="6947702" y="6221482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DC2D2D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329" name="pl324"/>
            <p:cNvSpPr/>
            <p:nvPr/>
          </p:nvSpPr>
          <p:spPr>
            <a:xfrm>
              <a:off x="6947702" y="6221482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DC2D2D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330" name="tx325"/>
            <p:cNvSpPr/>
            <p:nvPr/>
          </p:nvSpPr>
          <p:spPr>
            <a:xfrm>
              <a:off x="4575078" y="6175941"/>
              <a:ext cx="915054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2023</a:t>
              </a:r>
            </a:p>
          </p:txBody>
        </p:sp>
        <p:sp>
          <p:nvSpPr>
            <p:cNvPr id="331" name="tx326"/>
            <p:cNvSpPr/>
            <p:nvPr/>
          </p:nvSpPr>
          <p:spPr>
            <a:xfrm>
              <a:off x="5898103" y="6176001"/>
              <a:ext cx="915054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2024</a:t>
              </a:r>
            </a:p>
          </p:txBody>
        </p:sp>
        <p:sp>
          <p:nvSpPr>
            <p:cNvPr id="332" name="tx327"/>
            <p:cNvSpPr/>
            <p:nvPr/>
          </p:nvSpPr>
          <p:spPr>
            <a:xfrm>
              <a:off x="7221127" y="6151831"/>
              <a:ext cx="786288" cy="1132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Projeção 2024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RRF_template_01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Microsoft JhengHei</vt:lpstr>
      <vt:lpstr>Microsoft YaHei</vt:lpstr>
      <vt:lpstr>Arial</vt:lpstr>
      <vt:lpstr>Calibri</vt:lpstr>
      <vt:lpstr>RRF_template_01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Apresentação do PowerPoint</dc:title>
  <dc:creator>Natanael Soares Leite</dc:creator>
  <cp:lastModifiedBy/>
  <cp:revision>15</cp:revision>
  <dcterms:created xsi:type="dcterms:W3CDTF">2024-06-04T13:29:54Z</dcterms:created>
  <dcterms:modified xsi:type="dcterms:W3CDTF">2024-07-01T21:10:27Z</dcterms:modified>
</cp:coreProperties>
</file>