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3" r:id="rId3"/>
    <p:sldId id="257" r:id="rId4"/>
    <p:sldId id="262" r:id="rId5"/>
    <p:sldId id="259" r:id="rId6"/>
    <p:sldId id="264" r:id="rId7"/>
    <p:sldId id="260" r:id="rId8"/>
    <p:sldId id="261" r:id="rId9"/>
    <p:sldId id="265" r:id="rId10"/>
    <p:sldId id="266" r:id="rId11"/>
    <p:sldId id="258" r:id="rId12"/>
  </p:sldIdLst>
  <p:sldSz cx="12192000" cy="6858000"/>
  <p:notesSz cx="6858000" cy="92408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EF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07D14-ADCA-446C-847D-DFF9BC942AE9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4536-9A19-4897-8750-C25507B0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69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xmlns="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xmlns="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xmlns="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xmlns="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xmlns="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xmlns="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pie-chart-graph-circle-information-3497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biovianna.com.br/grafico-de-barras-no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- 2024-06-24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PROTEGE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xmlns="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xmlns="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xmlns="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xmlns="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xmlns="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xmlns="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xmlns="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xmlns="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xmlns="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xmlns="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xmlns="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xmlns="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xmlns="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xmlns="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xmlns="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xmlns="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xmlns="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xmlns="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xmlns="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xmlns="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xmlns="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xmlns="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xmlns="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xmlns="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xmlns="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xmlns="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xmlns="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xmlns="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xmlns="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xmlns="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xmlns="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xmlns="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xmlns="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xmlns="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xmlns="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xmlns="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xmlns="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xmlns="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xmlns="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xmlns="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xmlns="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xmlns="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xmlns="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xmlns="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xmlns="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xmlns="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xmlns="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xmlns="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xmlns="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xmlns="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xmlns="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xmlns="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xmlns="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xmlns="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xmlns="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xmlns="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xmlns="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xmlns="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xmlns="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xmlns="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xmlns="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xmlns="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xmlns="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xmlns="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xmlns="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xmlns="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xmlns="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xmlns="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xmlns="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xmlns="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xmlns="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xmlns="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xmlns="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xmlns="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xmlns="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xmlns="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xmlns="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xmlns="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xmlns="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xmlns="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xmlns="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xmlns="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xmlns="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xmlns="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xmlns="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xmlns="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xmlns="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xmlns="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xmlns="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xmlns="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xmlns="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xmlns="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xmlns="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xmlns="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xmlns="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xmlns="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xmlns="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xmlns="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xmlns="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xmlns="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xmlns="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xmlns="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xmlns="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xmlns="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xmlns="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xmlns="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xmlns="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xmlns="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xmlns="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xmlns="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xmlns="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xmlns="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xmlns="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xmlns="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xmlns="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xmlns="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xmlns="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xmlns="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xmlns="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xmlns="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xmlns="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xmlns="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aphicFrame>
        <p:nvGraphicFramePr>
          <p:cNvPr id="128" name="Tabela 127">
            <a:extLst>
              <a:ext uri="{FF2B5EF4-FFF2-40B4-BE49-F238E27FC236}">
                <a16:creationId xmlns:a16="http://schemas.microsoft.com/office/drawing/2014/main" xmlns="" id="{64C13A85-5C4B-4DFF-B463-C4A9A068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92687"/>
              </p:ext>
            </p:extLst>
          </p:nvPr>
        </p:nvGraphicFramePr>
        <p:xfrm>
          <a:off x="989044" y="1358654"/>
          <a:ext cx="10340693" cy="3332480"/>
        </p:xfrm>
        <a:graphic>
          <a:graphicData uri="http://schemas.openxmlformats.org/drawingml/2006/table">
            <a:tbl>
              <a:tblPr/>
              <a:tblGrid>
                <a:gridCol w="1908008">
                  <a:extLst>
                    <a:ext uri="{9D8B030D-6E8A-4147-A177-3AD203B41FA5}">
                      <a16:colId xmlns:a16="http://schemas.microsoft.com/office/drawing/2014/main" xmlns="" val="1847300647"/>
                    </a:ext>
                  </a:extLst>
                </a:gridCol>
                <a:gridCol w="1179808">
                  <a:extLst>
                    <a:ext uri="{9D8B030D-6E8A-4147-A177-3AD203B41FA5}">
                      <a16:colId xmlns:a16="http://schemas.microsoft.com/office/drawing/2014/main" xmlns="" val="4028597087"/>
                    </a:ext>
                  </a:extLst>
                </a:gridCol>
                <a:gridCol w="1179808">
                  <a:extLst>
                    <a:ext uri="{9D8B030D-6E8A-4147-A177-3AD203B41FA5}">
                      <a16:colId xmlns:a16="http://schemas.microsoft.com/office/drawing/2014/main" xmlns="" val="1691710341"/>
                    </a:ext>
                  </a:extLst>
                </a:gridCol>
                <a:gridCol w="120833">
                  <a:extLst>
                    <a:ext uri="{9D8B030D-6E8A-4147-A177-3AD203B41FA5}">
                      <a16:colId xmlns:a16="http://schemas.microsoft.com/office/drawing/2014/main" xmlns="" val="4280469388"/>
                    </a:ext>
                  </a:extLst>
                </a:gridCol>
                <a:gridCol w="1033137"/>
                <a:gridCol w="1063524"/>
                <a:gridCol w="111416"/>
                <a:gridCol w="941978"/>
                <a:gridCol w="881205"/>
                <a:gridCol w="83629"/>
                <a:gridCol w="846033"/>
                <a:gridCol w="991314"/>
              </a:tblGrid>
              <a:tr h="36576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Tributo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Mensal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1" i="0" u="none" cap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kern="1200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Acumulado (Ano)</a:t>
                      </a:r>
                      <a:endParaRPr sz="1100" b="1" i="0" u="none" kern="1200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Projeções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Diferença</a:t>
                      </a:r>
                      <a:r>
                        <a:rPr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(%)</a:t>
                      </a: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- Igual</a:t>
                      </a:r>
                      <a:r>
                        <a:rPr lang="pt-BR" sz="1100" b="1" i="0" u="none" cap="none" baseline="0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período </a:t>
                      </a:r>
                      <a:endParaRPr lang="pt-BR" sz="1100" b="1" i="0" u="none" cap="none" dirty="0" smtClean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504067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2023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2023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Mensal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Acumulado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06239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 de 2%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008874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91942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FUNDEINFRA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8989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6281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501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</a:t>
            </a:r>
            <a:r>
              <a:rPr dirty="0" smtClean="0"/>
              <a:t>acumulada de janeiro a junho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7D26DDD-9A79-4372-80E6-C79E9479B7C8}"/>
              </a:ext>
            </a:extLst>
          </p:cNvPr>
          <p:cNvGrpSpPr/>
          <p:nvPr/>
        </p:nvGrpSpPr>
        <p:grpSpPr>
          <a:xfrm>
            <a:off x="4836920" y="1095182"/>
            <a:ext cx="6887762" cy="5168885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xmlns="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xmlns="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xmlns="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xmlns="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xmlns="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xmlns="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xmlns="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xmlns="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xmlns="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xmlns="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xmlns="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xmlns="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xmlns="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xmlns="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xmlns="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xmlns="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xmlns="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xmlns="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xmlns="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xmlns="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xmlns="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xmlns="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xmlns="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xmlns="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xmlns="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xmlns="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xmlns="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xmlns="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xmlns="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xmlns="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xmlns="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xmlns="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xmlns="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xmlns="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xmlns="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xmlns="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xmlns="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xmlns="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xmlns="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xmlns="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xmlns="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xmlns="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xmlns="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xmlns="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xmlns="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xmlns="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xmlns="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xmlns="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xmlns="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xmlns="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xmlns="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xmlns="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xmlns="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xmlns="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xmlns="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xmlns="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xmlns="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xmlns="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xmlns="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xmlns="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xmlns="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xmlns="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xmlns="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xmlns="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xmlns="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xmlns="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xmlns="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xmlns="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xmlns="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xmlns="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xmlns="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xmlns="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xmlns="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xmlns="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xmlns="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xmlns="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xmlns="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xmlns="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xmlns="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xmlns="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xmlns="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xmlns="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xmlns="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xmlns="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xmlns="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xmlns="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xmlns="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xmlns="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xmlns="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xmlns="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xmlns="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xmlns="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xmlns="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xmlns="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xmlns="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xmlns="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xmlns="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xmlns="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xmlns="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xmlns="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xmlns="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xmlns="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xmlns="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xmlns="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xmlns="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xmlns="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xmlns="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xmlns="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xmlns="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xmlns="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xmlns="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xmlns="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xmlns="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xmlns="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xmlns="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xmlns="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xmlns="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xmlns="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xmlns="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pic>
        <p:nvPicPr>
          <p:cNvPr id="127" name="Imagem 126">
            <a:extLst>
              <a:ext uri="{FF2B5EF4-FFF2-40B4-BE49-F238E27FC236}">
                <a16:creationId xmlns:a16="http://schemas.microsoft.com/office/drawing/2014/main" xmlns="" id="{49D3A117-427F-4E31-9C0E-167AB7419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268714" y="1633318"/>
            <a:ext cx="2503841" cy="2202598"/>
          </a:xfrm>
          <a:prstGeom prst="rect">
            <a:avLst/>
          </a:prstGeom>
        </p:spPr>
      </p:pic>
      <p:sp>
        <p:nvSpPr>
          <p:cNvPr id="128" name="CaixaDeTexto 127">
            <a:extLst>
              <a:ext uri="{FF2B5EF4-FFF2-40B4-BE49-F238E27FC236}">
                <a16:creationId xmlns:a16="http://schemas.microsoft.com/office/drawing/2014/main" xmlns="" id="{0F67723C-D7B5-461C-98A0-8FFAAA9E22B8}"/>
              </a:ext>
            </a:extLst>
          </p:cNvPr>
          <p:cNvSpPr txBox="1"/>
          <p:nvPr/>
        </p:nvSpPr>
        <p:spPr>
          <a:xfrm>
            <a:off x="838200" y="945246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de participação percentual das receitas </a:t>
            </a:r>
            <a:r>
              <a:rPr lang="pt-BR" dirty="0" smtClean="0"/>
              <a:t>tributárias no exercício</a:t>
            </a:r>
            <a:endParaRPr lang="pt-BR" dirty="0"/>
          </a:p>
        </p:txBody>
      </p:sp>
      <p:graphicFrame>
        <p:nvGraphicFramePr>
          <p:cNvPr id="129" name="Tabela 128">
            <a:extLst>
              <a:ext uri="{FF2B5EF4-FFF2-40B4-BE49-F238E27FC236}">
                <a16:creationId xmlns:a16="http://schemas.microsoft.com/office/drawing/2014/main" xmlns="" id="{05F19373-9A2A-4EA8-AC4C-33435DCA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65871"/>
              </p:ext>
            </p:extLst>
          </p:nvPr>
        </p:nvGraphicFramePr>
        <p:xfrm>
          <a:off x="471713" y="4349319"/>
          <a:ext cx="2914818" cy="1869440"/>
        </p:xfrm>
        <a:graphic>
          <a:graphicData uri="http://schemas.openxmlformats.org/drawingml/2006/table">
            <a:tbl>
              <a:tblPr/>
              <a:tblGrid>
                <a:gridCol w="971606">
                  <a:extLst>
                    <a:ext uri="{9D8B030D-6E8A-4147-A177-3AD203B41FA5}">
                      <a16:colId xmlns:a16="http://schemas.microsoft.com/office/drawing/2014/main" xmlns="" val="2368358362"/>
                    </a:ext>
                  </a:extLst>
                </a:gridCol>
                <a:gridCol w="971606">
                  <a:extLst>
                    <a:ext uri="{9D8B030D-6E8A-4147-A177-3AD203B41FA5}">
                      <a16:colId xmlns:a16="http://schemas.microsoft.com/office/drawing/2014/main" xmlns="" val="4184036945"/>
                    </a:ext>
                  </a:extLst>
                </a:gridCol>
                <a:gridCol w="971606">
                  <a:extLst>
                    <a:ext uri="{9D8B030D-6E8A-4147-A177-3AD203B41FA5}">
                      <a16:colId xmlns:a16="http://schemas.microsoft.com/office/drawing/2014/main" xmlns="" val="13817869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03788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948063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45530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676850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3908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68089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497368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7971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Acumulado mês X acumulado mês anterior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BDC1B7A2-90C2-4FC1-84BD-2801AB4E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80989"/>
              </p:ext>
            </p:extLst>
          </p:nvPr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xmlns="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09724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C09AF3D3-321B-470C-B867-37C4EA4D2392}"/>
              </a:ext>
            </a:extLst>
          </p:cNvPr>
          <p:cNvSpPr txBox="1"/>
          <p:nvPr/>
        </p:nvSpPr>
        <p:spPr>
          <a:xfrm>
            <a:off x="8893834" y="1245326"/>
            <a:ext cx="270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em barras da variação mês/Mês anterior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7EAD92B-0FC8-4203-85B3-B41E6789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671255" y="2112224"/>
            <a:ext cx="3520745" cy="21718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8B99E71-5194-414E-A5D1-0846FF987C53}"/>
              </a:ext>
            </a:extLst>
          </p:cNvPr>
          <p:cNvSpPr txBox="1"/>
          <p:nvPr/>
        </p:nvSpPr>
        <p:spPr>
          <a:xfrm>
            <a:off x="8671255" y="4284112"/>
            <a:ext cx="3520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fabiovianna.com.br/grafico-de-barras-no-excel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7835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ICMS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xmlns="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xmlns="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xmlns="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xmlns="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xmlns="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xmlns="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xmlns="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xmlns="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xmlns="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xmlns="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xmlns="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xmlns="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xmlns="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xmlns="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xmlns="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xmlns="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xmlns="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xmlns="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xmlns="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xmlns="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xmlns="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xmlns="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xmlns="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xmlns="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xmlns="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xmlns="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xmlns="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xmlns="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xmlns="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xmlns="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xmlns="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xmlns="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xmlns="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xmlns="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xmlns="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xmlns="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xmlns="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xmlns="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xmlns="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xmlns="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xmlns="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xmlns="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xmlns="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xmlns="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xmlns="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xmlns="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xmlns="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xmlns="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xmlns="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xmlns="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xmlns="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xmlns="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xmlns="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xmlns="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xmlns="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xmlns="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xmlns="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xmlns="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xmlns="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xmlns="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xmlns="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xmlns="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xmlns="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xmlns="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xmlns="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xmlns="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xmlns="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xmlns="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xmlns="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xmlns="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xmlns="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xmlns="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xmlns="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xmlns="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xmlns="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xmlns="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xmlns="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xmlns="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xmlns="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xmlns="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xmlns="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xmlns="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xmlns="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xmlns="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xmlns="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xmlns="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xmlns="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xmlns="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xmlns="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xmlns="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xmlns="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xmlns="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xmlns="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xmlns="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xmlns="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xmlns="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xmlns="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xmlns="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xmlns="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xmlns="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xmlns="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xmlns="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xmlns="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xmlns="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xmlns="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xmlns="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xmlns="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xmlns="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xmlns="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xmlns="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xmlns="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xmlns="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xmlns="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xmlns="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xmlns="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xmlns="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xmlns="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xmlns="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xmlns="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xmlns="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xmlns="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xmlns="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Projetado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BDC1B7A2-90C2-4FC1-84BD-2801AB4E6F1F}"/>
              </a:ext>
            </a:extLst>
          </p:cNvPr>
          <p:cNvGraphicFramePr>
            <a:graphicFrameLocks noGrp="1"/>
          </p:cNvGraphicFramePr>
          <p:nvPr/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xmlns="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xmlns="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09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IPVA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xmlns="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xmlns="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xmlns="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xmlns="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xmlns="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xmlns="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xmlns="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xmlns="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xmlns="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xmlns="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xmlns="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xmlns="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xmlns="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xmlns="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xmlns="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xmlns="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xmlns="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xmlns="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xmlns="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xmlns="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xmlns="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xmlns="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xmlns="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xmlns="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xmlns="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xmlns="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xmlns="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xmlns="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xmlns="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xmlns="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xmlns="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xmlns="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xmlns="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xmlns="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xmlns="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xmlns="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xmlns="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xmlns="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xmlns="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xmlns="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xmlns="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xmlns="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xmlns="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xmlns="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xmlns="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xmlns="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xmlns="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xmlns="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xmlns="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xmlns="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xmlns="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xmlns="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xmlns="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xmlns="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xmlns="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xmlns="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xmlns="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xmlns="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xmlns="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xmlns="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xmlns="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xmlns="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xmlns="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xmlns="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xmlns="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xmlns="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xmlns="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xmlns="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xmlns="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xmlns="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xmlns="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xmlns="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xmlns="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xmlns="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xmlns="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xmlns="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xmlns="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xmlns="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xmlns="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xmlns="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xmlns="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xmlns="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xmlns="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xmlns="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xmlns="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xmlns="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xmlns="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xmlns="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xmlns="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xmlns="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xmlns="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xmlns="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xmlns="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xmlns="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xmlns="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xmlns="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xmlns="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xmlns="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xmlns="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xmlns="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xmlns="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xmlns="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xmlns="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xmlns="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xmlns="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xmlns="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xmlns="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xmlns="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xmlns="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xmlns="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xmlns="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xmlns="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xmlns="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xmlns="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xmlns="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xmlns="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xmlns="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xmlns="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xmlns="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xmlns="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xmlns="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xmlns="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ITCD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xmlns="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xmlns="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xmlns="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xmlns="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xmlns="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xmlns="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xmlns="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xmlns="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xmlns="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xmlns="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xmlns="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xmlns="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xmlns="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xmlns="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xmlns="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xmlns="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xmlns="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xmlns="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xmlns="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xmlns="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xmlns="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xmlns="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xmlns="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xmlns="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xmlns="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xmlns="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xmlns="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xmlns="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xmlns="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xmlns="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xmlns="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xmlns="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xmlns="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xmlns="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xmlns="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xmlns="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xmlns="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xmlns="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xmlns="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xmlns="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xmlns="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xmlns="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xmlns="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xmlns="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xmlns="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xmlns="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xmlns="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xmlns="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xmlns="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xmlns="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xmlns="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xmlns="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xmlns="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xmlns="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xmlns="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xmlns="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xmlns="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xmlns="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xmlns="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xmlns="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xmlns="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xmlns="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xmlns="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xmlns="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xmlns="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xmlns="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xmlns="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xmlns="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xmlns="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xmlns="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xmlns="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xmlns="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xmlns="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xmlns="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xmlns="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xmlns="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xmlns="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xmlns="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xmlns="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xmlns="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xmlns="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xmlns="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xmlns="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xmlns="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xmlns="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xmlns="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xmlns="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xmlns="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xmlns="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xmlns="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xmlns="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xmlns="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xmlns="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xmlns="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xmlns="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xmlns="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xmlns="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xmlns="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xmlns="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xmlns="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xmlns="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xmlns="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xmlns="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xmlns="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xmlns="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xmlns="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xmlns="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xmlns="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xmlns="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xmlns="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xmlns="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xmlns="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xmlns="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xmlns="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xmlns="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xmlns="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xmlns="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xmlns="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xmlns="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xmlns="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xmlns="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xmlns="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FUNDEINFRA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xmlns="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xmlns="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xmlns="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xmlns="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xmlns="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xmlns="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xmlns="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xmlns="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xmlns="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xmlns="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xmlns="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xmlns="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xmlns="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xmlns="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xmlns="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xmlns="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xmlns="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xmlns="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xmlns="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xmlns="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xmlns="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xmlns="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xmlns="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xmlns="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xmlns="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xmlns="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xmlns="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xmlns="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xmlns="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xmlns="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xmlns="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xmlns="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xmlns="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xmlns="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xmlns="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xmlns="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xmlns="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xmlns="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xmlns="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xmlns="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xmlns="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xmlns="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xmlns="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xmlns="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xmlns="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xmlns="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xmlns="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xmlns="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xmlns="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xmlns="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xmlns="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xmlns="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xmlns="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xmlns="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xmlns="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xmlns="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xmlns="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xmlns="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xmlns="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xmlns="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xmlns="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xmlns="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xmlns="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xmlns="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xmlns="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xmlns="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xmlns="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xmlns="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xmlns="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xmlns="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xmlns="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xmlns="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xmlns="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xmlns="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xmlns="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xmlns="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xmlns="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xmlns="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xmlns="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xmlns="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xmlns="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xmlns="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xmlns="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xmlns="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xmlns="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xmlns="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xmlns="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xmlns="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xmlns="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xmlns="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xmlns="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xmlns="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xmlns="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xmlns="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xmlns="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xmlns="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xmlns="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xmlns="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xmlns="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xmlns="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xmlns="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xmlns="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xmlns="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xmlns="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xmlns="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xmlns="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xmlns="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xmlns="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xmlns="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xmlns="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xmlns="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xmlns="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xmlns="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xmlns="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xmlns="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xmlns="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xmlns="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xmlns="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xmlns="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xmlns="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xmlns="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xmlns="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39432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865</Words>
  <Application>Microsoft Office PowerPoint</Application>
  <PresentationFormat>Widescreen</PresentationFormat>
  <Paragraphs>445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Microsoft JhengHei</vt:lpstr>
      <vt:lpstr>Microsoft YaHei</vt:lpstr>
      <vt:lpstr>20</vt:lpstr>
      <vt:lpstr>Arial</vt:lpstr>
      <vt:lpstr>Calibri</vt:lpstr>
      <vt:lpstr>RRF_template_01</vt:lpstr>
      <vt:lpstr>Acompanhamento Receitas</vt:lpstr>
      <vt:lpstr>Receitas Tributárias</vt:lpstr>
      <vt:lpstr>Receitas Tributárias</vt:lpstr>
      <vt:lpstr>Receitas totais</vt:lpstr>
      <vt:lpstr>Receitas Tributárias</vt:lpstr>
      <vt:lpstr>Receitas totais</vt:lpstr>
      <vt:lpstr>Receitas Tributárias</vt:lpstr>
      <vt:lpstr>Receitas Tributárias</vt:lpstr>
      <vt:lpstr>Receitas Tributárias</vt:lpstr>
      <vt:lpstr>Receitas Tributárias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28</cp:revision>
  <dcterms:created xsi:type="dcterms:W3CDTF">2024-06-04T13:29:54Z</dcterms:created>
  <dcterms:modified xsi:type="dcterms:W3CDTF">2024-06-25T17:35:34Z</dcterms:modified>
</cp:coreProperties>
</file>