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9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sldIdLst>
    <p:sldId id="379" r:id="rId2"/>
    <p:sldId id="382" r:id="rId3"/>
    <p:sldId id="385" r:id="rId4"/>
    <p:sldId id="383" r:id="rId5"/>
    <p:sldId id="384" r:id="rId6"/>
    <p:sldId id="372" r:id="rId7"/>
    <p:sldId id="381" r:id="rId8"/>
    <p:sldId id="380" r:id="rId9"/>
    <p:sldId id="377" r:id="rId10"/>
    <p:sldId id="378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 varScale="1">
        <p:scale>
          <a:sx n="67" d="100"/>
          <a:sy n="67" d="100"/>
        </p:scale>
        <p:origin x="1396" y="36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/>
          </a:p>
        </p:txBody>
      </p:sp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0" y="6613525"/>
            <a:ext cx="14670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18499CD-255C-46CF-B4CB-C5AEB7283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80281" y="6613525"/>
            <a:ext cx="3834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 err="1"/>
              <a:t>dist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1.jpeg"/><Relationship Id="rId3" Type="http://schemas.openxmlformats.org/officeDocument/2006/relationships/tags" Target="../tags/tag9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90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9.png"/><Relationship Id="rId5" Type="http://schemas.openxmlformats.org/officeDocument/2006/relationships/tags" Target="../tags/tag93.xml"/><Relationship Id="rId10" Type="http://schemas.openxmlformats.org/officeDocument/2006/relationships/image" Target="../media/image88.png"/><Relationship Id="rId4" Type="http://schemas.openxmlformats.org/officeDocument/2006/relationships/tags" Target="../tags/tag92.xml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7.xml"/><Relationship Id="rId21" Type="http://schemas.openxmlformats.org/officeDocument/2006/relationships/image" Target="../media/image10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tags" Target="../tags/tag6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3.png"/><Relationship Id="rId5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10" Type="http://schemas.openxmlformats.org/officeDocument/2006/relationships/tags" Target="../tags/tag14.xml"/><Relationship Id="rId19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2.png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16.png"/><Relationship Id="rId2" Type="http://schemas.openxmlformats.org/officeDocument/2006/relationships/tags" Target="../tags/tag19.xml"/><Relationship Id="rId16" Type="http://schemas.openxmlformats.org/officeDocument/2006/relationships/image" Target="../media/image1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0.png"/><Relationship Id="rId5" Type="http://schemas.openxmlformats.org/officeDocument/2006/relationships/tags" Target="../tags/tag2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3" Type="http://schemas.openxmlformats.org/officeDocument/2006/relationships/tags" Target="../tags/tag26.xml"/><Relationship Id="rId21" Type="http://schemas.openxmlformats.org/officeDocument/2006/relationships/image" Target="../media/image27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notesSlide" Target="../notesSlides/notesSlide4.xml"/><Relationship Id="rId25" Type="http://schemas.openxmlformats.org/officeDocument/2006/relationships/image" Target="../media/image31.png"/><Relationship Id="rId2" Type="http://schemas.openxmlformats.org/officeDocument/2006/relationships/tags" Target="../tags/tag2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30.png"/><Relationship Id="rId32" Type="http://schemas.openxmlformats.org/officeDocument/2006/relationships/image" Target="../media/image16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tags" Target="../tags/tag33.xml"/><Relationship Id="rId19" Type="http://schemas.openxmlformats.org/officeDocument/2006/relationships/image" Target="../media/image25.png"/><Relationship Id="rId31" Type="http://schemas.openxmlformats.org/officeDocument/2006/relationships/image" Target="../media/image15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4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9.png"/><Relationship Id="rId5" Type="http://schemas.openxmlformats.org/officeDocument/2006/relationships/tags" Target="../tags/tag43.xml"/><Relationship Id="rId10" Type="http://schemas.openxmlformats.org/officeDocument/2006/relationships/image" Target="../media/image38.png"/><Relationship Id="rId4" Type="http://schemas.openxmlformats.org/officeDocument/2006/relationships/tags" Target="../tags/tag42.xml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tags" Target="../tags/tag46.xml"/><Relationship Id="rId21" Type="http://schemas.openxmlformats.org/officeDocument/2006/relationships/image" Target="../media/image44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notesSlide" Target="../notesSlides/notesSlide6.xml"/><Relationship Id="rId25" Type="http://schemas.openxmlformats.org/officeDocument/2006/relationships/image" Target="../media/image48.png"/><Relationship Id="rId2" Type="http://schemas.openxmlformats.org/officeDocument/2006/relationships/tags" Target="../tags/tag4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47.png"/><Relationship Id="rId32" Type="http://schemas.openxmlformats.org/officeDocument/2006/relationships/image" Target="../media/image20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tags" Target="../tags/tag53.xml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61.xml"/><Relationship Id="rId21" Type="http://schemas.openxmlformats.org/officeDocument/2006/relationships/image" Target="../media/image64.png"/><Relationship Id="rId7" Type="http://schemas.openxmlformats.org/officeDocument/2006/relationships/tags" Target="../tags/tag65.xml"/><Relationship Id="rId12" Type="http://schemas.openxmlformats.org/officeDocument/2006/relationships/image" Target="../media/image56.png"/><Relationship Id="rId17" Type="http://schemas.openxmlformats.org/officeDocument/2006/relationships/hyperlink" Target="../intransW1.m" TargetMode="External"/><Relationship Id="rId2" Type="http://schemas.openxmlformats.org/officeDocument/2006/relationships/tags" Target="../tags/tag60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55.png"/><Relationship Id="rId5" Type="http://schemas.openxmlformats.org/officeDocument/2006/relationships/tags" Target="../tags/tag63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62.png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tags" Target="../tags/tag69.xml"/><Relationship Id="rId21" Type="http://schemas.openxmlformats.org/officeDocument/2006/relationships/image" Target="../media/image72.png"/><Relationship Id="rId7" Type="http://schemas.openxmlformats.org/officeDocument/2006/relationships/tags" Target="../tags/tag73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68.png"/><Relationship Id="rId2" Type="http://schemas.openxmlformats.org/officeDocument/2006/relationships/tags" Target="../tags/tag68.xml"/><Relationship Id="rId16" Type="http://schemas.openxmlformats.org/officeDocument/2006/relationships/image" Target="../media/image61.png"/><Relationship Id="rId20" Type="http://schemas.openxmlformats.org/officeDocument/2006/relationships/image" Target="../media/image71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64.png"/><Relationship Id="rId5" Type="http://schemas.openxmlformats.org/officeDocument/2006/relationships/tags" Target="../tags/tag71.xml"/><Relationship Id="rId15" Type="http://schemas.openxmlformats.org/officeDocument/2006/relationships/image" Target="../media/image67.png"/><Relationship Id="rId23" Type="http://schemas.openxmlformats.org/officeDocument/2006/relationships/image" Target="../media/image74.png"/><Relationship Id="rId10" Type="http://schemas.openxmlformats.org/officeDocument/2006/relationships/tags" Target="../tags/tag76.xml"/><Relationship Id="rId19" Type="http://schemas.openxmlformats.org/officeDocument/2006/relationships/image" Target="../media/image70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6.png"/><Relationship Id="rId22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tags" Target="../tags/tag79.xml"/><Relationship Id="rId21" Type="http://schemas.openxmlformats.org/officeDocument/2006/relationships/image" Target="../media/image81.png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tags" Target="../tags/tag78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84.png"/><Relationship Id="rId5" Type="http://schemas.openxmlformats.org/officeDocument/2006/relationships/tags" Target="../tags/tag81.xml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tags" Target="../tags/tag86.xml"/><Relationship Id="rId19" Type="http://schemas.openxmlformats.org/officeDocument/2006/relationships/image" Target="../media/image79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notesSlide" Target="../notesSlides/notesSlide9.xml"/><Relationship Id="rId22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129" y="1767742"/>
            <a:ext cx="1322428" cy="216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751" y="4365104"/>
            <a:ext cx="3167172" cy="22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246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697" y="296652"/>
            <a:ext cx="2392608" cy="2266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2" y="1993598"/>
            <a:ext cx="3665174" cy="152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355" y="1160748"/>
            <a:ext cx="2565781" cy="2265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2" y="3282957"/>
            <a:ext cx="3757157" cy="204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72" y="4624088"/>
            <a:ext cx="4353384" cy="1847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img.fotocommunity.com/images/Menschen-in-der-Freizeit/Alltagsereignisse/Ein-anonymer-Brief-a29154043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/>
          <a:stretch/>
        </p:blipFill>
        <p:spPr bwMode="auto">
          <a:xfrm>
            <a:off x="5768305" y="3429000"/>
            <a:ext cx="1879766" cy="257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95" y="1150190"/>
            <a:ext cx="722757" cy="151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1556792"/>
            <a:ext cx="4928215" cy="183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1922255"/>
            <a:ext cx="6420290" cy="180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2248325"/>
            <a:ext cx="7719168" cy="180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95" y="4077072"/>
            <a:ext cx="5364913" cy="182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2628849"/>
            <a:ext cx="584241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018396"/>
            <a:ext cx="4140717" cy="1634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328841"/>
            <a:ext cx="7455469" cy="1721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4570203"/>
            <a:ext cx="84124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5121188"/>
            <a:ext cx="420625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5483632"/>
            <a:ext cx="2246571" cy="182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556" y="5877272"/>
            <a:ext cx="2082402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54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77 -0.58334 " pathEditMode="relative" ptsTypes="AA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77 -0.58334 " pathEditMode="relative" ptsTypes="AA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77 -0.58334 " pathEditMode="relative" ptsTypes="AA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50" y="1778376"/>
            <a:ext cx="8087885" cy="704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389" y="3018007"/>
            <a:ext cx="7725781" cy="879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708920"/>
            <a:ext cx="811945" cy="1828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6781"/>
            <a:ext cx="2946263" cy="220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218684"/>
            <a:ext cx="3300367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99" y="4731412"/>
            <a:ext cx="1096701" cy="65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72" y="5388036"/>
            <a:ext cx="1718398" cy="5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5" y="1123069"/>
            <a:ext cx="420625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485513"/>
            <a:ext cx="2246571" cy="182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71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rafik 7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844824"/>
            <a:ext cx="2082402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2154544"/>
            <a:ext cx="8087885" cy="438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5" y="2745497"/>
            <a:ext cx="6859583" cy="143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3054006"/>
            <a:ext cx="2352299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331367"/>
            <a:ext cx="8010161" cy="4183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Grafik 5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3881348"/>
            <a:ext cx="6419101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34126"/>
            <a:ext cx="1997340" cy="1571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60" name="Grafik 5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4391389"/>
            <a:ext cx="8010161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4761704"/>
            <a:ext cx="2334011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Grafik 6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6077287"/>
            <a:ext cx="8001017" cy="448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79" y="5013732"/>
            <a:ext cx="8001017" cy="971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086" y="293688"/>
            <a:ext cx="1125889" cy="194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5" y="1123069"/>
            <a:ext cx="420625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485513"/>
            <a:ext cx="2246571" cy="182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90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79" y="3344724"/>
            <a:ext cx="6324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1050332"/>
            <a:ext cx="620819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155" y="1723074"/>
            <a:ext cx="7315710" cy="103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1420961"/>
            <a:ext cx="2611714" cy="1828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29" y="2924944"/>
            <a:ext cx="8001017" cy="409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Gerade Verbindung 7"/>
          <p:cNvCxnSpPr/>
          <p:nvPr/>
        </p:nvCxnSpPr>
        <p:spPr bwMode="auto">
          <a:xfrm>
            <a:off x="5400092" y="5985284"/>
            <a:ext cx="2520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7" name="Gerade Verbindung 26"/>
          <p:cNvCxnSpPr/>
          <p:nvPr/>
        </p:nvCxnSpPr>
        <p:spPr bwMode="auto">
          <a:xfrm>
            <a:off x="3851920" y="6134063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5793449" y="4441875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0" name="Gerade Verbindung 29"/>
          <p:cNvCxnSpPr/>
          <p:nvPr/>
        </p:nvCxnSpPr>
        <p:spPr bwMode="auto">
          <a:xfrm>
            <a:off x="5793449" y="4585891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" name="Gerade Verbindung 41"/>
          <p:cNvCxnSpPr/>
          <p:nvPr/>
        </p:nvCxnSpPr>
        <p:spPr bwMode="auto">
          <a:xfrm>
            <a:off x="5793449" y="4725144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Gerade Verbindung 42"/>
          <p:cNvCxnSpPr/>
          <p:nvPr/>
        </p:nvCxnSpPr>
        <p:spPr bwMode="auto">
          <a:xfrm>
            <a:off x="5793449" y="4869160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>
            <a:off x="5815010" y="5157192"/>
            <a:ext cx="5931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>
            <a:off x="5815010" y="5702015"/>
            <a:ext cx="17740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5815010" y="5853115"/>
            <a:ext cx="4491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5793449" y="5013176"/>
            <a:ext cx="18362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8" name="Grafik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222" y="293688"/>
            <a:ext cx="2659619" cy="194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734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49" y="908720"/>
            <a:ext cx="2818644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3629" y="293688"/>
            <a:ext cx="2868803" cy="1843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49" y="4694043"/>
            <a:ext cx="238201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49" y="1980519"/>
            <a:ext cx="8629667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160748"/>
            <a:ext cx="7548692" cy="4096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648801"/>
            <a:ext cx="3155601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5264164"/>
            <a:ext cx="7476150" cy="381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334" y="5798230"/>
            <a:ext cx="5404420" cy="177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Grafik 5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334" y="6107171"/>
            <a:ext cx="7343866" cy="4096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8082" y="2528900"/>
            <a:ext cx="6796500" cy="1495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8082" y="4108746"/>
            <a:ext cx="6347493" cy="177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284563"/>
            <a:ext cx="4196800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874" y="4412841"/>
            <a:ext cx="2961443" cy="13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4975330"/>
            <a:ext cx="6330404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5265204"/>
            <a:ext cx="710490" cy="160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1274165"/>
            <a:ext cx="8563678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927963"/>
            <a:ext cx="568879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1873960"/>
            <a:ext cx="453055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85481"/>
            <a:ext cx="53292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3722976"/>
            <a:ext cx="852466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4127643"/>
            <a:ext cx="8544171" cy="741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>
            <a:hlinkClick r:id="rId17" action="ppaction://hlinkfile"/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64" y="4979878"/>
            <a:ext cx="100462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770" y="5476802"/>
            <a:ext cx="5162103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71" y="4667540"/>
            <a:ext cx="1896689" cy="17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7043" y="293688"/>
            <a:ext cx="481973" cy="174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7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845" y="1412776"/>
            <a:ext cx="4296470" cy="741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855945"/>
            <a:ext cx="2010658" cy="185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2936565"/>
            <a:ext cx="8544171" cy="751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732" y="3475395"/>
            <a:ext cx="100462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0" t="28387" r="30278" b="45396"/>
          <a:stretch/>
        </p:blipFill>
        <p:spPr bwMode="auto">
          <a:xfrm>
            <a:off x="5436096" y="3681028"/>
            <a:ext cx="19335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6406" y="4593198"/>
            <a:ext cx="798774" cy="154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73" y="4829043"/>
            <a:ext cx="746907" cy="1543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90" y="4077072"/>
            <a:ext cx="4308662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90" y="5082324"/>
            <a:ext cx="254081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5651293"/>
            <a:ext cx="351618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5990161"/>
            <a:ext cx="85441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7043" y="293688"/>
            <a:ext cx="481973" cy="174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47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697" y="296652"/>
            <a:ext cx="2392608" cy="2266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677B5C-D55A-4955-B198-B7FEEC8CC8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9" y="936107"/>
            <a:ext cx="1932612" cy="1700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59" y="4436855"/>
            <a:ext cx="161422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59" y="5193196"/>
            <a:ext cx="1087529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666" y="6142936"/>
            <a:ext cx="721280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146BE9C-64A1-4E50-ABCC-3B9598BFB6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0" y="1916409"/>
            <a:ext cx="7569329" cy="19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58" y="5487850"/>
            <a:ext cx="8300330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4709491"/>
            <a:ext cx="5095411" cy="195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EE5AC79-1160-43E0-9C46-83D88C64E47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0" y="1341332"/>
            <a:ext cx="8524800" cy="428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765" y="4042512"/>
            <a:ext cx="8524664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9" y="3684459"/>
            <a:ext cx="1392330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0AA176B-C7FE-4048-9239-1FA5BEAA790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1" y="2255507"/>
            <a:ext cx="8526737" cy="13175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1541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Stochastik  \black = Wahrscheinlichkeitstheorie +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8"/>
  <p:tag name="PICTUREFILESIZE" val="66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m Gegensatz zu sogenannten stetigen Grössen wie etwa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5"/>
  <p:tag name="PICTUREFILESIZE" val="65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Die Person $X$ ist genau 173.2341cm gross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6"/>
  <p:tag name="PICTUREFILESIZE" val="57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Genau um 12:15 Uhr, 5 Sekunden, 3Millisikunden,\dots ist ein Server ausgefallen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\blue Wahrscheinlichkeitstheorie: \black Modellierung und Untersuchung von Zufallsgescheh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4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{\blue Statistik} besteht aus zwei Bereich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2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-- deskrip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3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induk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5"/>
  <p:tag name="PICTUREFILESIZE" val="30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Vorliegende Daten werden in geeigneter Weise beschrieben, aufbereitet und zusammengefasst. Mit ihren Methoden verdichtet man quantitative Daten zu Tabellen, graphischen Darstellungen und Kennzahl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6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arstellung der Durchschnittstemperatur und der Temperaturschwankungen &#10;in einer Region durch \gr{Mittelwert} und \gr{Streuung}; Angabe, wie oft bestimmte &#10;Temperaturen überschritten werden (\gr{Quantil}); &#10;Vergleich nach Regionen und/oder Zeiträumen mithilfe von Grafiken oder Tabell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47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0pt]{slides}&#10;\usepackage{pstricks}&#10;%Layout&#10;\textwidth297mm&#10;%Macros&#10;\newcommand{\myitemi}{$\bullet$\hspace*{1ex}}&#10;\newcommand{\myenumi}[1]{#1\hspace*{1ex}}&#10;\newcommand{\mytitle}[1]{\bf\large #1}&#10;\pagestyle{empty}&#10;\begin{document}&#10; \begin{center}&#10; \bf &#10; {\large Einleitung}&#10;  \end{center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9"/>
  <p:tag name="PICTUREFILESIZE" val="2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\bsp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{\blue Statistik} besteht aus zwei Bereich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2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-- deskrip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3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induk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5"/>
  <p:tag name="PICTUREFILESIZE" val="30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der induktiven Statistik leitet man aus den Daten einer Stichprobe Eigenschaften einer Grundgesamtheit ab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3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Zentrale Bereiche der induktiven Statistik: Testtheorie und Schätzverfahr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{Beispiel} \black (Testverfahren)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7"/>
  <p:tag name="PICTUREFILESIZE" val="37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in Grosshändler von Transistoren behauptet, dass mindestens 90\% &#10;seiner Bauteile einwandfrei&#10;funktionnieren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4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 Sie möchten diese Behauptung überprüfen und testen &#10;80 Bauteile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4"/>
  <p:tag name="PICTUREFILESIZE" val="77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1"/>
  <p:tag name="PICTUREFILESIZE" val="48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243"/>
  <p:tag name="ORIGINALWIDTH" val="2621.672"/>
  <p:tag name="LATEXADDIN" val="\documentclass{slides}&#10;\include{macros}&#10;\begin{document}&#10;Davon sind 7 kaputt. &#10;&#10;\end{document}&#10;"/>
  <p:tag name="IGUANATEXSIZE" val="20"/>
  <p:tag name="IGUANATEXCURSOR" val="69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uf welcher Basis kann man &#10;die Behauptung des Hersteller akzeptieren/verwerf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{Beispiel} \black (Schätztheorie)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5"/>
  <p:tag name="PICTUREFILESIZE" val="38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ie möchten darauf basierend ein (möglichst kleines) Intervall angeben, &#10;in dem zumindest 90\%&#10;auch aller zukünftigen Messwerte drinlieg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9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ie möchten messen, wie schnell ihr System eine bestimmte Aufgabe erledigt. Dazu lassen &#10;sie das System mehrfach laufen. Die dabei erhaltenen &#10;Messwerte schwanken um einen gewissen Wert, da ihr System &#10;in dieser Zeit auch noch andere Aufgaben erledig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93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Stati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0"/>
  <p:tag name="PICTUREFILESIZE" val="23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{\blue Statistik} besteht aus zwei Bereich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25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 -- deskriptive 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3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 Anwendungsbereiche der Statistik sind extrem zahlreich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1"/>
  <p:tag name="PICTUREFILESIZE" val="74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mtliche Statistik,&#10;Betriebsstatistik, Bevölkerungsstatistik,&#10;Biostatistik,&#10;Chemometrik,&#10;Demografie,&#10;Epidemiologie,&#10;Finanzstatistik,&#10;Geostatistik,&#10;Kommunalstatistik,&#10;Ökonometrie,&#10;Operations Research,&#10;Quantitative Linguistik,&#10;Populationsökologie,&#10;Psychometrie,&#10;Six Sigma,&#10;Sportstatistiken,&#10;Statistische Mechanik,&#10;Statistische Physik,&#10;Umweltstatistik,&#10;Versicherungsmathematik,&#10;Wirtschaftsstatistik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439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kipedia listet etwa auf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7"/>
  <p:tag name="PICTUREFILESIZE" val="38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Mit der immer grösser werdenden Datenmenge nimmt die Bedeutung der Statistik noch weiter zu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3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Randomisierte Algorithmen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6"/>
  <p:tag name="PICTUREFILESIZE" val="40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t in der Informa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394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-- Warteschlangentheorie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0"/>
  <p:tag name="PICTUREFILESIZE" val="375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&#10;-- \textit{Average-Case} Kosten (Laufzeit, Speicherplatz,\ldots)&#10;oft nützlicher als \textit{Worst-Case} Kosten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3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anchmal existiert ein schnellerer Algorithmus für&#10;ein Problem, der dafür aber mit gewisser \textit{\gr{Wahrscheinlichkeit}}&#10;ein fehlerhaftes Ergebnis liefer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68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 \black \, Miller-Rabin Primzahltest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5"/>
  <p:tag name="PICTUREFILESIZE" val="48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41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in Server erhält \textit{\gr{im Schnitt}}&#10;5 Anfragen pro Minute, für deren Bearbeitung er \textit{\gr{im Schnitt}}&#10;10 Sekunden brauch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10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Wie lange muss man \textit{\gr{im Schnitt}} (inkl.~Wartezeit) warten?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8"/>
  <p:tag name="PICTUREFILESIZE" val="820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Der Server kann höchstens 5 Anfragen puffern. Mit welcher \textit{\gr{Wahrscheinlichkeit}}&#10;verfallen Anfragen?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65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Frau X muss eine neue Sekretärin einstellen. &#10;Es haben sich $n$ Kandidatinnen beworben. X kann &#10;sich die Bewerberinnen einzeln anschauen und muss dann unmittelbar entscheiden, ob&#10;sie eine Bewerberin einstellt oder nicht. X verfolgt die persönliche Vorgabe,&#10;immer die bestmögliche Sekretärin zu haben. Sollte sie daher bereits eine Sekretärin &#10;eingestellt haben und&#10;danach eine bessere befragen, so wird sie die alte Sekretärin sofort entlassen und die neue&#10;einstellen. Allerdings kostet das Entlassen einer Sekretärin ein Monatsgehalt&#10;von CHF $m$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589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Worst-Case Kosten: $(n-1)\cdot m$ (Bewerberinnen werden immer besser)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4"/>
  <p:tag name="PICTUREFILESIZE" val="813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 \black \, Variante des Sekretärinnen-Problems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2"/>
  <p:tag name="PICTUREFILESIZE" val="61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Was sind die \textit{\gr{erwarteten}} Kosten?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3"/>
  <p:tag name="PICTUREFILESIZE" val="56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Modellbildung und Lösungsansätze für Systeme mit ``Warteschlangen''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2"/>
  <p:tag name="PICTUREFILESIZE" val="82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Insbesondere in der Wahrscheinlichkeitsrechnung gibt es eine ganze Reihe&#10;an sehr erstaunlichen Phänomen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58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Diskre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"/>
  <p:tag name="PICTUREFILESIZE" val="17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chtig ist, dass mathematisch präzise gearbeitet wird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0"/>
  <p:tag name="PICTUREFILESIZE" val="69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spielen ein Spiel mit folgenden Würfel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6"/>
  <p:tag name="PICTUREFILESIZE" val="54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ie dürfen zuerst einen Würfel wählen, anschliessend wähle ich einen anderen Würfe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6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spielen insgesamt 10000 Runden. In jeder Runde würfelt jeder einmal, die höhere Augenzahl gewinnt.&#10;Wer von den 10000 Runden die meisten gewinnt, gewinnt das Spie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9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to$ Matlab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188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80mm&#10;\begin{document}&#10;&#10;Erstaunlicherweise ist also Würfel $A$ besser als $B$,&#10;Würfel $B$ besser als $C$ und $C$ besser als $A$!!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8"/>
  <p:tag name="PICTUREFILESIZE" val="1086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"/>
  <p:tag name="PICTUREFILESIZE" val="142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Wenn ihre Intuition bisher noch nicht an ihre Grenzen gestossen ist, spielen wir&#10;ein zweites Spiel mit den selben Würfel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3"/>
  <p:tag name="PICTUREFILESIZE" val="137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spielen insgesamt 10000 Runden. In jeder Runde würfelt jeder {\bf zwei}mal, &#10;die höhere Augensumme gewinnt.&#10;Wer von den 10000 Runden die meisten gewinnt, gewinnt das Spie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020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\to$ Matlab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18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er Fokus liegt auf diskreten Grössen, wie etwa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4"/>
  <p:tag name="PICTUREFILESIZE" val="613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zweima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7"/>
  <p:tag name="PICTUREFILESIZE" val="179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ürfel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"/>
  <p:tag name="PICTUREFILESIZE" val="16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Noch erstaunlicher ist es, dass nun auf einmal $A$ gegen $B$, $B$ gegen $C$ und $C$ gegen $A$&#10;verlier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4"/>
  <p:tag name="PICTUREFILESIZE" val="1016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Also gerade andersrum!!!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0"/>
  <p:tag name="PICTUREFILESIZE" val="349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&#10;\begin{document}&#10;&#10;Die Intuition versagt hier vollends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6"/>
  <p:tag name="PICTUREFILESIZE" val="454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&#10;\begin{document}&#10;&#10;Die Mathematik hingegen natürlich nicht, das Ergebnis werden Sie&#10;in Kürze selber  rechnerisch bestätigen könn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6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dis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"/>
  <p:tag name="PICTUREFILESIZE" val="142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Organisatorisches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3"/>
  <p:tag name="PICTUREFILESIZE" val="381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.2239"/>
  <p:tag name="ORIGINALWIDTH" val="2377.203"/>
  <p:tag name="LATEXADDIN" val="\documentclass{slides}&#10; \usepackage{pstricks} \usepackage{color} &#10;\usepackage[ansinew]{inputenc} \usepackage{amssymb} \usepackage{enumitem}&#10;\textwidth297mm \pagestyle{empty}&#10;\newcommand{\mytitle}[1]{\bf\large #1} \newrgbcolor{mydarkgreen}{0.0 0.4 0.0}&#10;\newcommand{\gr}[1]{{\mydarkgreen#1}}&#10;\newcommand{\itm}[2]{ \begin{enumerate} \item[#1] #2 \end{enumerate} }&#10;\newcommand{\itmE}[1]{ \begin{enumerate} \item[(1)] #1 \end{enumerate} }&#10;\newcommand{\itmZ}[1]{ \begin{enumerate} \item[(2)] #1 \end{enumerate} }&#10;\newcommand{\itmD}[1]{ \begin{enumerate} \item[(3)] #1 \end{enumerate} }&#10;\newcommand{\bl}[1]{ \begin{enumerate} \item[$\bullet$] #1 \end{enumerate} }&#10;\newcommand{\itmI}[1]{ \begin{enumerate} \item[(--)] #1 \end{enumerate} }&#10;\newcommand{\bsp}{\blue Example:} \newcommand{\bspe}{\blue Examples:} &#10;\newcommand{\afg}{\blue Exercise:} &#10;\newcommand{\afge}{\blue Exercises:} &#10;\newcommand{\df}{\blue Definition:}&#10;\newcommand{\eps}{\varepsilon}&#10;\newcommand{\li}{\lim_{n\to\infty}}&#10;\newcommand{\Fa}{\{a_n\}}&#10;\newcommand{\SF}[3]{\left.\vphantom{^1}#1\right|_{#2}^{#3}}&#10;\newcommand{\ds}{\displaystyle}&#10;\newcommand{\set}[1]{\left\{#1\right\}} \newcommand{\mN}{\mathbb{N}} &#10;\newcommand{\mR}{\mathbb{R}} \newcommand{\mQ}{\mathbb{Q}}&#10;&#10;\begin{document}&#10;&#10;\blue Flipped Classroom:&#10;\end{document}&#10;"/>
  <p:tag name="IGUANATEXSIZE" val="20"/>
  <p:tag name="IGUANATEXCURSOR" val="1225"/>
  <p:tag name="TRANSPARENCY" val="Falsch"/>
  <p:tag name="FILENAME" val=""/>
  <p:tag name="LATEXENGINEID" val="0"/>
  <p:tag name="TEMPFOLDER" val="C:\Users\andreas.vogt\Documents\t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Erfahrungsnote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9"/>
  <p:tag name="PICTUREFILESIZE" val="24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Eine Server ist störungsfrei oder eben nicht (2 mögliche Zustände)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7"/>
  <p:tag name="PICTUREFILESIZE" val="811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Hilfsmittel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7"/>
  <p:tag name="PICTUREFILESIZE" val="177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itm{ MSP:}{&#10;zwei selbstbeschriebene DIN A4 Seiten (Vorder- und Rückseite)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0"/>
  <p:tag name="PICTUREFILESIZE" val="890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.6548"/>
  <p:tag name="ORIGINALWIDTH" val="960.0093"/>
  <p:tag name="LATEXADDIN" val="\documentclass{slides}&#10;\include{macros}&#10;\begin{document}&#10;&#10;Mit diesem Wissen versuchen die Studierenden, die \&quot;Ubungsaufgaben zu l\&quot;osen.&#10;\end{document}&#10;"/>
  <p:tag name="IGUANATEXSIZE" val="20"/>
  <p:tag name="IGUANATEXCURSOR" val="130"/>
  <p:tag name="TRANSPARENCY" val="Falsch"/>
  <p:tag name="FILENAME" val=""/>
  <p:tag name="LATEXENGINEID" val="0"/>
  <p:tag name="TEMPFOLDER" val=".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rfahrungsnote: pro Prüfung &#10;eine selbstbeschriebene DIN A4 Seite (Vorder- und\\\phantom{Erfahtungsnote:} Rückseite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09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.7199"/>
  <p:tag name="ORIGINALWIDTH" val="6268.466"/>
  <p:tag name="LATEXADDIN" val="\documentclass{slides}&#10;\include{macros}&#10;\begin{document}&#10;&#10;zwei Pr\&quot;ufungen \`a ca.~60 Minuten (gleichgewichtet)&#10;\end{document}&#10;"/>
  <p:tag name="IGUANATEXSIZE" val="20"/>
  <p:tag name="IGUANATEXCURSOR" val="58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21866"/>
  <p:tag name="ORIGINALWIDTH" val="959.7911"/>
  <p:tag name="LATEXADDIN" val="\documentclass{slides}&#10;\include{macros}&#10;\begin{document}&#10;&#10;Der Stoff ist mit Hilfe von Erkl\&quot;arvideos und &#10;Folien im Selbststudium flexibel von zu Hause zu erarbeiten.&#10;\end{document}&#10;"/>
  <p:tag name="IGUANATEXSIZE" val="20"/>
  <p:tag name="IGUANATEXCURSOR" val="91"/>
  <p:tag name="TRANSPARENCY" val="Falsch"/>
  <p:tag name="FILENAME" val=""/>
  <p:tag name="LATEXENGINEID" val="0"/>
  <p:tag name="TEMPFOLDER" val=".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s wöchentliche Lösen der Übungsserien ist ein integraler Bestandteil des Moduls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6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blue Übungsseri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7"/>
  <p:tag name="PICTUREFILESIZE" val="24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365"/>
  <p:tag name="ORIGINALWIDTH" val="960.2275"/>
  <p:tag name="LATEXADDIN" val="\documentclass{slides}&#10;\include{macros}&#10;\include{url}&#10;\begin{document}&#10;&#10;&#10;Jede Woche Montag gebe ich via webex (\texttt{https://fhnw.webex.com/meet/andreas.vogt}) um {\color{red}{13:30}} eine kurze Zusammenfassung und pr\&quot;asentiere die L\&quot;osung von ausgew\&quot;ahlten \&quot;Ubungsaufgaben. Anschliessend werden ihre Fragen zur Theorie und zu weiteren \&quot;Ubungsaufgaben besprochen und zus\&quot;atzliche Aufgaben  zusammen gel\&quot;ost. Den  Modus ab  Woche    6 werden  wir    noch  zusammen  festlegen.&#10;\end{document}&#10;"/>
  <p:tag name="IGUANATEXSIZE" val="20"/>
  <p:tag name="IGUANATEXCURSOR" val="484"/>
  <p:tag name="TRANSPARENCY" val="Falsch"/>
  <p:tag name="FILENAME" val=""/>
  <p:tag name="LATEXENGINEID" val="0"/>
  <p:tag name="TEMPFOLDER" val=".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Organisatorisches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3"/>
  <p:tag name="PICTUREFILESIZE" val="38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{Beim Lotto werden die Zahlen 3,2,45,1 und 6 gezogen (endlich viele Möglichkeiten)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97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ldots während des Kontaktunterrichts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7"/>
  <p:tag name="PICTUREFILESIZE" val="447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red \bf \large Stellen Sie Fragen!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0"/>
  <p:tag name="PICTUREFILESIZE" val="39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ldots per Email (\texttt{andreas.vogt@fhnw.ch}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6"/>
  <p:tag name="PICTUREFILESIZE" val="48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ldots oder auch anonym über mein Postfach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4"/>
  <p:tag name="PICTUREFILESIZE" val="4841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Bildschirmpräsentation (4:3)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498</cp:revision>
  <dcterms:created xsi:type="dcterms:W3CDTF">2005-01-22T10:46:42Z</dcterms:created>
  <dcterms:modified xsi:type="dcterms:W3CDTF">2021-09-20T07:17:07Z</dcterms:modified>
</cp:coreProperties>
</file>