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4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5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6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7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8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9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2"/>
  </p:notesMasterIdLst>
  <p:sldIdLst>
    <p:sldId id="379" r:id="rId2"/>
    <p:sldId id="382" r:id="rId3"/>
    <p:sldId id="385" r:id="rId4"/>
    <p:sldId id="383" r:id="rId5"/>
    <p:sldId id="384" r:id="rId6"/>
    <p:sldId id="372" r:id="rId7"/>
    <p:sldId id="381" r:id="rId8"/>
    <p:sldId id="380" r:id="rId9"/>
    <p:sldId id="377" r:id="rId10"/>
    <p:sldId id="378" r:id="rId11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0">
          <p15:clr>
            <a:srgbClr val="A4A3A4"/>
          </p15:clr>
        </p15:guide>
        <p15:guide id="2" orient="horz" pos="336">
          <p15:clr>
            <a:srgbClr val="A4A3A4"/>
          </p15:clr>
        </p15:guide>
        <p15:guide id="3" orient="horz" pos="3997">
          <p15:clr>
            <a:srgbClr val="A4A3A4"/>
          </p15:clr>
        </p15:guide>
        <p15:guide id="4" orient="horz" pos="3226">
          <p15:clr>
            <a:srgbClr val="A4A3A4"/>
          </p15:clr>
        </p15:guide>
        <p15:guide id="5" pos="1292">
          <p15:clr>
            <a:srgbClr val="A4A3A4"/>
          </p15:clr>
        </p15:guide>
        <p15:guide id="6" pos="771">
          <p15:clr>
            <a:srgbClr val="A4A3A4"/>
          </p15:clr>
        </p15:guide>
        <p15:guide id="7" pos="2925">
          <p15:clr>
            <a:srgbClr val="A4A3A4"/>
          </p15:clr>
        </p15:guide>
        <p15:guide id="8" pos="589">
          <p15:clr>
            <a:srgbClr val="A4A3A4"/>
          </p15:clr>
        </p15:guide>
        <p15:guide id="9" pos="2721">
          <p15:clr>
            <a:srgbClr val="A4A3A4"/>
          </p15:clr>
        </p15:guide>
        <p15:guide id="10" pos="1451">
          <p15:clr>
            <a:srgbClr val="A4A3A4"/>
          </p15:clr>
        </p15:guide>
        <p15:guide id="11" pos="3470">
          <p15:clr>
            <a:srgbClr val="A4A3A4"/>
          </p15:clr>
        </p15:guide>
        <p15:guide id="12" pos="24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5050"/>
    <a:srgbClr val="006600"/>
    <a:srgbClr val="FF0000"/>
    <a:srgbClr val="FF9900"/>
    <a:srgbClr val="333399"/>
    <a:srgbClr val="808080"/>
    <a:srgbClr val="A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78" autoAdjust="0"/>
    <p:restoredTop sz="99281" autoAdjust="0"/>
  </p:normalViewPr>
  <p:slideViewPr>
    <p:cSldViewPr snapToObjects="1">
      <p:cViewPr varScale="1">
        <p:scale>
          <a:sx n="67" d="100"/>
          <a:sy n="67" d="100"/>
        </p:scale>
        <p:origin x="1396" y="36"/>
      </p:cViewPr>
      <p:guideLst>
        <p:guide orient="horz" pos="3680"/>
        <p:guide orient="horz" pos="336"/>
        <p:guide orient="horz" pos="3997"/>
        <p:guide orient="horz" pos="3226"/>
        <p:guide pos="1292"/>
        <p:guide pos="771"/>
        <p:guide pos="2925"/>
        <p:guide pos="589"/>
        <p:guide pos="2721"/>
        <p:guide pos="1451"/>
        <p:guide pos="3470"/>
        <p:guide pos="24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B046A4-71B8-41B3-AE34-007D0F86236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71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54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74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55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31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5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31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91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56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33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03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43234-AA38-4000-916C-A5473CA511D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13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A9381-DE35-4F5B-9B3D-FBF307BA239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46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8EAEC-9A7F-4C77-A616-F573BE50C9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962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85BC1-5681-4280-A5E2-EBB6618AE85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41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8EB6C-800E-45D5-9A3C-C45F5EBE91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06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1874F-277D-455A-971E-7FEC45A310E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93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F816D-FFAE-403A-AE54-C2111360AC5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30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01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A958C-D5EA-4897-A2F1-428BAB59AD2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05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B3B99-92CC-45B6-9DE5-4A3F9FC9E51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66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de-CH"/>
          </a:p>
        </p:txBody>
      </p:sp>
      <p:sp>
        <p:nvSpPr>
          <p:cNvPr id="1027" name="Text Box 8"/>
          <p:cNvSpPr txBox="1">
            <a:spLocks noChangeArrowheads="1"/>
          </p:cNvSpPr>
          <p:nvPr/>
        </p:nvSpPr>
        <p:spPr bwMode="auto">
          <a:xfrm>
            <a:off x="0" y="6613525"/>
            <a:ext cx="14670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000" dirty="0"/>
              <a:t>Prof. Dr. Andreas Vogt</a:t>
            </a:r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4763" y="757238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de-CH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818499CD-255C-46CF-B4CB-C5AEB7283A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80281" y="6613525"/>
            <a:ext cx="3834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000" dirty="0" err="1"/>
              <a:t>dist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2" r:id="rId7"/>
    <p:sldLayoutId id="2147483729" r:id="rId8"/>
    <p:sldLayoutId id="2147483730" r:id="rId9"/>
    <p:sldLayoutId id="2147483731" r:id="rId10"/>
    <p:sldLayoutId id="214748373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91.jpeg"/><Relationship Id="rId3" Type="http://schemas.openxmlformats.org/officeDocument/2006/relationships/tags" Target="../tags/tag91.xml"/><Relationship Id="rId7" Type="http://schemas.openxmlformats.org/officeDocument/2006/relationships/notesSlide" Target="../notesSlides/notesSlide10.xml"/><Relationship Id="rId12" Type="http://schemas.openxmlformats.org/officeDocument/2006/relationships/image" Target="../media/image90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89.png"/><Relationship Id="rId5" Type="http://schemas.openxmlformats.org/officeDocument/2006/relationships/tags" Target="../tags/tag93.xml"/><Relationship Id="rId10" Type="http://schemas.openxmlformats.org/officeDocument/2006/relationships/image" Target="../media/image88.png"/><Relationship Id="rId4" Type="http://schemas.openxmlformats.org/officeDocument/2006/relationships/tags" Target="../tags/tag92.xml"/><Relationship Id="rId9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image" Target="../media/image7.png"/><Relationship Id="rId26" Type="http://schemas.openxmlformats.org/officeDocument/2006/relationships/image" Target="../media/image15.png"/><Relationship Id="rId3" Type="http://schemas.openxmlformats.org/officeDocument/2006/relationships/tags" Target="../tags/tag7.xml"/><Relationship Id="rId21" Type="http://schemas.openxmlformats.org/officeDocument/2006/relationships/image" Target="../media/image10.png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image" Target="../media/image6.png"/><Relationship Id="rId25" Type="http://schemas.openxmlformats.org/officeDocument/2006/relationships/image" Target="../media/image14.png"/><Relationship Id="rId2" Type="http://schemas.openxmlformats.org/officeDocument/2006/relationships/tags" Target="../tags/tag6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image" Target="../media/image13.png"/><Relationship Id="rId5" Type="http://schemas.openxmlformats.org/officeDocument/2006/relationships/tags" Target="../tags/tag9.xml"/><Relationship Id="rId15" Type="http://schemas.openxmlformats.org/officeDocument/2006/relationships/notesSlide" Target="../notesSlides/notesSlide2.xml"/><Relationship Id="rId23" Type="http://schemas.openxmlformats.org/officeDocument/2006/relationships/image" Target="../media/image12.png"/><Relationship Id="rId28" Type="http://schemas.openxmlformats.org/officeDocument/2006/relationships/image" Target="../media/image17.png"/><Relationship Id="rId10" Type="http://schemas.openxmlformats.org/officeDocument/2006/relationships/tags" Target="../tags/tag14.xml"/><Relationship Id="rId19" Type="http://schemas.openxmlformats.org/officeDocument/2006/relationships/image" Target="../media/image8.png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11.png"/><Relationship Id="rId27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image" Target="../media/image22.png"/><Relationship Id="rId18" Type="http://schemas.openxmlformats.org/officeDocument/2006/relationships/image" Target="../media/image5.png"/><Relationship Id="rId3" Type="http://schemas.openxmlformats.org/officeDocument/2006/relationships/tags" Target="../tags/tag20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1.png"/><Relationship Id="rId17" Type="http://schemas.openxmlformats.org/officeDocument/2006/relationships/image" Target="../media/image16.png"/><Relationship Id="rId2" Type="http://schemas.openxmlformats.org/officeDocument/2006/relationships/tags" Target="../tags/tag19.xml"/><Relationship Id="rId16" Type="http://schemas.openxmlformats.org/officeDocument/2006/relationships/image" Target="../media/image15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20.png"/><Relationship Id="rId5" Type="http://schemas.openxmlformats.org/officeDocument/2006/relationships/tags" Target="../tags/tag22.xml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tags" Target="../tags/tag21.xml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18" Type="http://schemas.openxmlformats.org/officeDocument/2006/relationships/image" Target="../media/image17.png"/><Relationship Id="rId26" Type="http://schemas.openxmlformats.org/officeDocument/2006/relationships/image" Target="../media/image32.png"/><Relationship Id="rId3" Type="http://schemas.openxmlformats.org/officeDocument/2006/relationships/tags" Target="../tags/tag26.xml"/><Relationship Id="rId21" Type="http://schemas.openxmlformats.org/officeDocument/2006/relationships/image" Target="../media/image27.png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notesSlide" Target="../notesSlides/notesSlide4.xml"/><Relationship Id="rId25" Type="http://schemas.openxmlformats.org/officeDocument/2006/relationships/image" Target="../media/image31.png"/><Relationship Id="rId2" Type="http://schemas.openxmlformats.org/officeDocument/2006/relationships/tags" Target="../tags/tag25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24" Type="http://schemas.openxmlformats.org/officeDocument/2006/relationships/image" Target="../media/image30.png"/><Relationship Id="rId32" Type="http://schemas.openxmlformats.org/officeDocument/2006/relationships/image" Target="../media/image16.png"/><Relationship Id="rId5" Type="http://schemas.openxmlformats.org/officeDocument/2006/relationships/tags" Target="../tags/tag28.xml"/><Relationship Id="rId15" Type="http://schemas.openxmlformats.org/officeDocument/2006/relationships/tags" Target="../tags/tag38.xml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tags" Target="../tags/tag33.xml"/><Relationship Id="rId19" Type="http://schemas.openxmlformats.org/officeDocument/2006/relationships/image" Target="../media/image25.png"/><Relationship Id="rId31" Type="http://schemas.openxmlformats.org/officeDocument/2006/relationships/image" Target="../media/image15.png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5.png"/><Relationship Id="rId3" Type="http://schemas.openxmlformats.org/officeDocument/2006/relationships/tags" Target="../tags/tag41.xml"/><Relationship Id="rId7" Type="http://schemas.openxmlformats.org/officeDocument/2006/relationships/notesSlide" Target="../notesSlides/notesSlide5.xml"/><Relationship Id="rId12" Type="http://schemas.openxmlformats.org/officeDocument/2006/relationships/image" Target="../media/image40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39.png"/><Relationship Id="rId5" Type="http://schemas.openxmlformats.org/officeDocument/2006/relationships/tags" Target="../tags/tag43.xml"/><Relationship Id="rId10" Type="http://schemas.openxmlformats.org/officeDocument/2006/relationships/image" Target="../media/image38.png"/><Relationship Id="rId4" Type="http://schemas.openxmlformats.org/officeDocument/2006/relationships/tags" Target="../tags/tag42.xml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tags" Target="../tags/tag56.xml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tags" Target="../tags/tag46.xml"/><Relationship Id="rId21" Type="http://schemas.openxmlformats.org/officeDocument/2006/relationships/image" Target="../media/image44.png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17" Type="http://schemas.openxmlformats.org/officeDocument/2006/relationships/notesSlide" Target="../notesSlides/notesSlide6.xml"/><Relationship Id="rId25" Type="http://schemas.openxmlformats.org/officeDocument/2006/relationships/image" Target="../media/image48.png"/><Relationship Id="rId2" Type="http://schemas.openxmlformats.org/officeDocument/2006/relationships/tags" Target="../tags/tag45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24" Type="http://schemas.openxmlformats.org/officeDocument/2006/relationships/image" Target="../media/image47.png"/><Relationship Id="rId32" Type="http://schemas.openxmlformats.org/officeDocument/2006/relationships/image" Target="../media/image20.png"/><Relationship Id="rId5" Type="http://schemas.openxmlformats.org/officeDocument/2006/relationships/tags" Target="../tags/tag48.xml"/><Relationship Id="rId15" Type="http://schemas.openxmlformats.org/officeDocument/2006/relationships/tags" Target="../tags/tag58.xml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10" Type="http://schemas.openxmlformats.org/officeDocument/2006/relationships/tags" Target="../tags/tag53.xml"/><Relationship Id="rId19" Type="http://schemas.openxmlformats.org/officeDocument/2006/relationships/image" Target="../media/image42.png"/><Relationship Id="rId31" Type="http://schemas.openxmlformats.org/officeDocument/2006/relationships/image" Target="../media/image54.png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image" Target="../media/image57.png"/><Relationship Id="rId18" Type="http://schemas.openxmlformats.org/officeDocument/2006/relationships/image" Target="../media/image61.png"/><Relationship Id="rId3" Type="http://schemas.openxmlformats.org/officeDocument/2006/relationships/tags" Target="../tags/tag61.xml"/><Relationship Id="rId21" Type="http://schemas.openxmlformats.org/officeDocument/2006/relationships/image" Target="../media/image64.png"/><Relationship Id="rId7" Type="http://schemas.openxmlformats.org/officeDocument/2006/relationships/tags" Target="../tags/tag65.xml"/><Relationship Id="rId12" Type="http://schemas.openxmlformats.org/officeDocument/2006/relationships/image" Target="../media/image56.png"/><Relationship Id="rId17" Type="http://schemas.openxmlformats.org/officeDocument/2006/relationships/hyperlink" Target="../intransW1.m" TargetMode="External"/><Relationship Id="rId2" Type="http://schemas.openxmlformats.org/officeDocument/2006/relationships/tags" Target="../tags/tag60.xml"/><Relationship Id="rId16" Type="http://schemas.openxmlformats.org/officeDocument/2006/relationships/image" Target="../media/image60.png"/><Relationship Id="rId20" Type="http://schemas.openxmlformats.org/officeDocument/2006/relationships/image" Target="../media/image63.png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image" Target="../media/image55.png"/><Relationship Id="rId5" Type="http://schemas.openxmlformats.org/officeDocument/2006/relationships/tags" Target="../tags/tag63.xml"/><Relationship Id="rId15" Type="http://schemas.openxmlformats.org/officeDocument/2006/relationships/image" Target="../media/image59.png"/><Relationship Id="rId10" Type="http://schemas.openxmlformats.org/officeDocument/2006/relationships/notesSlide" Target="../notesSlides/notesSlide7.xml"/><Relationship Id="rId19" Type="http://schemas.openxmlformats.org/officeDocument/2006/relationships/image" Target="../media/image62.png"/><Relationship Id="rId4" Type="http://schemas.openxmlformats.org/officeDocument/2006/relationships/tags" Target="../tags/tag62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image" Target="../media/image65.png"/><Relationship Id="rId18" Type="http://schemas.openxmlformats.org/officeDocument/2006/relationships/image" Target="../media/image69.png"/><Relationship Id="rId3" Type="http://schemas.openxmlformats.org/officeDocument/2006/relationships/tags" Target="../tags/tag69.xml"/><Relationship Id="rId21" Type="http://schemas.openxmlformats.org/officeDocument/2006/relationships/image" Target="../media/image72.png"/><Relationship Id="rId7" Type="http://schemas.openxmlformats.org/officeDocument/2006/relationships/tags" Target="../tags/tag73.xml"/><Relationship Id="rId12" Type="http://schemas.openxmlformats.org/officeDocument/2006/relationships/notesSlide" Target="../notesSlides/notesSlide8.xml"/><Relationship Id="rId17" Type="http://schemas.openxmlformats.org/officeDocument/2006/relationships/image" Target="../media/image68.png"/><Relationship Id="rId2" Type="http://schemas.openxmlformats.org/officeDocument/2006/relationships/tags" Target="../tags/tag68.xml"/><Relationship Id="rId16" Type="http://schemas.openxmlformats.org/officeDocument/2006/relationships/image" Target="../media/image61.png"/><Relationship Id="rId20" Type="http://schemas.openxmlformats.org/officeDocument/2006/relationships/image" Target="../media/image71.png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slideLayout" Target="../slideLayouts/slideLayout7.xml"/><Relationship Id="rId24" Type="http://schemas.openxmlformats.org/officeDocument/2006/relationships/image" Target="../media/image64.png"/><Relationship Id="rId5" Type="http://schemas.openxmlformats.org/officeDocument/2006/relationships/tags" Target="../tags/tag71.xml"/><Relationship Id="rId15" Type="http://schemas.openxmlformats.org/officeDocument/2006/relationships/image" Target="../media/image67.png"/><Relationship Id="rId23" Type="http://schemas.openxmlformats.org/officeDocument/2006/relationships/image" Target="../media/image74.png"/><Relationship Id="rId10" Type="http://schemas.openxmlformats.org/officeDocument/2006/relationships/tags" Target="../tags/tag76.xml"/><Relationship Id="rId19" Type="http://schemas.openxmlformats.org/officeDocument/2006/relationships/image" Target="../media/image70.png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image" Target="../media/image66.png"/><Relationship Id="rId22" Type="http://schemas.openxmlformats.org/officeDocument/2006/relationships/image" Target="../media/image7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78.png"/><Relationship Id="rId26" Type="http://schemas.openxmlformats.org/officeDocument/2006/relationships/image" Target="../media/image86.png"/><Relationship Id="rId3" Type="http://schemas.openxmlformats.org/officeDocument/2006/relationships/tags" Target="../tags/tag79.xml"/><Relationship Id="rId21" Type="http://schemas.openxmlformats.org/officeDocument/2006/relationships/image" Target="../media/image81.png"/><Relationship Id="rId7" Type="http://schemas.openxmlformats.org/officeDocument/2006/relationships/tags" Target="../tags/tag83.xml"/><Relationship Id="rId12" Type="http://schemas.openxmlformats.org/officeDocument/2006/relationships/tags" Target="../tags/tag88.xml"/><Relationship Id="rId17" Type="http://schemas.openxmlformats.org/officeDocument/2006/relationships/image" Target="../media/image77.png"/><Relationship Id="rId25" Type="http://schemas.openxmlformats.org/officeDocument/2006/relationships/image" Target="../media/image85.png"/><Relationship Id="rId2" Type="http://schemas.openxmlformats.org/officeDocument/2006/relationships/tags" Target="../tags/tag78.xml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24" Type="http://schemas.openxmlformats.org/officeDocument/2006/relationships/image" Target="../media/image84.png"/><Relationship Id="rId5" Type="http://schemas.openxmlformats.org/officeDocument/2006/relationships/tags" Target="../tags/tag81.xml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10" Type="http://schemas.openxmlformats.org/officeDocument/2006/relationships/tags" Target="../tags/tag86.xml"/><Relationship Id="rId19" Type="http://schemas.openxmlformats.org/officeDocument/2006/relationships/image" Target="../media/image79.png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notesSlide" Target="../notesSlides/notesSlide9.xml"/><Relationship Id="rId22" Type="http://schemas.openxmlformats.org/officeDocument/2006/relationships/image" Target="../media/image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525463" y="1152525"/>
            <a:ext cx="8064500" cy="1539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CH"/>
          </a:p>
        </p:txBody>
      </p:sp>
      <p:pic>
        <p:nvPicPr>
          <p:cNvPr id="11267" name="Picture 14" descr="FHN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3" y="5373688"/>
            <a:ext cx="25717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7129" y="1767742"/>
            <a:ext cx="1322428" cy="2163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1751" y="4365104"/>
            <a:ext cx="3167172" cy="224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7715" y="4977172"/>
            <a:ext cx="2881253" cy="215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92466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5697" y="296652"/>
            <a:ext cx="2392608" cy="2266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672" y="1993598"/>
            <a:ext cx="3665174" cy="1527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Grafik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6355" y="1160748"/>
            <a:ext cx="2565781" cy="2265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672" y="3282957"/>
            <a:ext cx="3757157" cy="2044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672" y="4624088"/>
            <a:ext cx="4353384" cy="1847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http://img.fotocommunity.com/images/Menschen-in-der-Freizeit/Alltagsereignisse/Ein-anonymer-Brief-a29154043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9"/>
          <a:stretch/>
        </p:blipFill>
        <p:spPr bwMode="auto">
          <a:xfrm>
            <a:off x="5768305" y="3429000"/>
            <a:ext cx="1879766" cy="257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96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8222" y="293688"/>
            <a:ext cx="2659619" cy="194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195" y="1150190"/>
            <a:ext cx="722757" cy="151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540" y="1556792"/>
            <a:ext cx="4928215" cy="183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1580" y="1922255"/>
            <a:ext cx="6420290" cy="1808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1580" y="2248325"/>
            <a:ext cx="7719168" cy="1808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1" name="Grafik 3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195" y="4077072"/>
            <a:ext cx="5364913" cy="1828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540" y="2628849"/>
            <a:ext cx="5842418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Grafik 27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1580" y="3018396"/>
            <a:ext cx="4140717" cy="1634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Grafik 28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1580" y="3328841"/>
            <a:ext cx="7455469" cy="1721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Grafik 35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540" y="4570203"/>
            <a:ext cx="8412497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8" name="Grafik 37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540" y="5121188"/>
            <a:ext cx="4206258" cy="1633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6" name="Grafik 45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5483632"/>
            <a:ext cx="2246571" cy="182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7" name="Grafik 46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556" y="5877272"/>
            <a:ext cx="2082402" cy="1633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1540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177 -0.58334 " pathEditMode="relative" ptsTypes="AA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177 -0.58334 " pathEditMode="relative" ptsTypes="AA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177 -0.58334 " pathEditMode="relative" ptsTypes="AA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650" y="1778376"/>
            <a:ext cx="8087885" cy="7040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Grafik 2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4389" y="3018007"/>
            <a:ext cx="7725781" cy="8790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Grafik 1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2708920"/>
            <a:ext cx="811945" cy="1828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06781"/>
            <a:ext cx="2946263" cy="220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4218684"/>
            <a:ext cx="3300367" cy="219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799" y="4731412"/>
            <a:ext cx="1096701" cy="65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772" y="5388036"/>
            <a:ext cx="1718398" cy="586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335" y="1123069"/>
            <a:ext cx="4206258" cy="1633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1485513"/>
            <a:ext cx="2246571" cy="182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Grafik 18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8222" y="293688"/>
            <a:ext cx="2659619" cy="194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6717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rafik 7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1844824"/>
            <a:ext cx="2082402" cy="1633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7" name="Grafik 3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1580" y="2154544"/>
            <a:ext cx="8087885" cy="43841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335" y="2745497"/>
            <a:ext cx="6859583" cy="1434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Grafik 5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129" y="3054006"/>
            <a:ext cx="2352299" cy="189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7" name="Grafik 5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1580" y="3331367"/>
            <a:ext cx="8010161" cy="4183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8" name="Grafik 5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1580" y="3881348"/>
            <a:ext cx="6419101" cy="1714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4134126"/>
            <a:ext cx="1997340" cy="1571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60" name="Grafik 59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1580" y="4391389"/>
            <a:ext cx="8010161" cy="189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2" name="Grafik 61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129" y="4761704"/>
            <a:ext cx="2334011" cy="189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6" name="Grafik 65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1580" y="6077287"/>
            <a:ext cx="8001017" cy="4480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1579" y="5013732"/>
            <a:ext cx="8001017" cy="9715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Grafik 20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5086" y="293688"/>
            <a:ext cx="1125889" cy="1942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8222" y="293688"/>
            <a:ext cx="2659619" cy="194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Grafik 23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335" y="1123069"/>
            <a:ext cx="4206258" cy="1633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Grafik 24" descr="txp_fi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1485513"/>
            <a:ext cx="2246571" cy="182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4903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079" y="3344724"/>
            <a:ext cx="63246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129" y="1050332"/>
            <a:ext cx="6208193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155" y="1723074"/>
            <a:ext cx="7315710" cy="1038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129" y="1420961"/>
            <a:ext cx="2611714" cy="1828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129" y="2924944"/>
            <a:ext cx="8001017" cy="4091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8" name="Gerade Verbindung 7"/>
          <p:cNvCxnSpPr/>
          <p:nvPr/>
        </p:nvCxnSpPr>
        <p:spPr bwMode="auto">
          <a:xfrm>
            <a:off x="5400092" y="5985284"/>
            <a:ext cx="25202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27" name="Gerade Verbindung 26"/>
          <p:cNvCxnSpPr/>
          <p:nvPr/>
        </p:nvCxnSpPr>
        <p:spPr bwMode="auto">
          <a:xfrm>
            <a:off x="3851920" y="6134063"/>
            <a:ext cx="183620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29" name="Gerade Verbindung 28"/>
          <p:cNvCxnSpPr/>
          <p:nvPr/>
        </p:nvCxnSpPr>
        <p:spPr bwMode="auto">
          <a:xfrm>
            <a:off x="5793449" y="4441875"/>
            <a:ext cx="183620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0" name="Gerade Verbindung 29"/>
          <p:cNvCxnSpPr/>
          <p:nvPr/>
        </p:nvCxnSpPr>
        <p:spPr bwMode="auto">
          <a:xfrm>
            <a:off x="5793449" y="4585891"/>
            <a:ext cx="183620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2" name="Gerade Verbindung 41"/>
          <p:cNvCxnSpPr/>
          <p:nvPr/>
        </p:nvCxnSpPr>
        <p:spPr bwMode="auto">
          <a:xfrm>
            <a:off x="5793449" y="4725144"/>
            <a:ext cx="183620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3" name="Gerade Verbindung 42"/>
          <p:cNvCxnSpPr/>
          <p:nvPr/>
        </p:nvCxnSpPr>
        <p:spPr bwMode="auto">
          <a:xfrm>
            <a:off x="5793449" y="4869160"/>
            <a:ext cx="183620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Gerade Verbindung 43"/>
          <p:cNvCxnSpPr/>
          <p:nvPr/>
        </p:nvCxnSpPr>
        <p:spPr bwMode="auto">
          <a:xfrm>
            <a:off x="5815010" y="5157192"/>
            <a:ext cx="59319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5" name="Gerade Verbindung 44"/>
          <p:cNvCxnSpPr/>
          <p:nvPr/>
        </p:nvCxnSpPr>
        <p:spPr bwMode="auto">
          <a:xfrm>
            <a:off x="5815010" y="5702015"/>
            <a:ext cx="177403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5" name="Gerade Verbindung 14"/>
          <p:cNvCxnSpPr/>
          <p:nvPr/>
        </p:nvCxnSpPr>
        <p:spPr bwMode="auto">
          <a:xfrm>
            <a:off x="5815010" y="5853115"/>
            <a:ext cx="4491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7" name="Gerade Verbindung 16"/>
          <p:cNvCxnSpPr/>
          <p:nvPr/>
        </p:nvCxnSpPr>
        <p:spPr bwMode="auto">
          <a:xfrm>
            <a:off x="5793449" y="5013176"/>
            <a:ext cx="183620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pic>
        <p:nvPicPr>
          <p:cNvPr id="18" name="Grafik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8222" y="293688"/>
            <a:ext cx="2659619" cy="194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2734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749" y="908720"/>
            <a:ext cx="2818644" cy="1714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3629" y="293688"/>
            <a:ext cx="2868803" cy="1843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Grafik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749" y="4694043"/>
            <a:ext cx="2382017" cy="1714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749" y="1980519"/>
            <a:ext cx="8629667" cy="189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1160748"/>
            <a:ext cx="7548692" cy="4096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1" name="Grafik 3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1648801"/>
            <a:ext cx="3155601" cy="1600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632" y="5264164"/>
            <a:ext cx="7476150" cy="3819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9" name="Grafik 48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1334" y="5798230"/>
            <a:ext cx="5404420" cy="1770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1" name="Grafik 50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1334" y="6107171"/>
            <a:ext cx="7343866" cy="4096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8082" y="2528900"/>
            <a:ext cx="6796500" cy="14954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8082" y="4108746"/>
            <a:ext cx="6347493" cy="1770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" name="Grafik 32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2284563"/>
            <a:ext cx="4196800" cy="1600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8" name="Grafik 47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1874" y="4412841"/>
            <a:ext cx="2961443" cy="132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2" name="Grafik 41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4975330"/>
            <a:ext cx="6330404" cy="1600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4" name="Grafik 43" descr="txp_fi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5265204"/>
            <a:ext cx="710490" cy="1600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770" y="1274165"/>
            <a:ext cx="8563678" cy="4364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770" y="927963"/>
            <a:ext cx="5688798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770" y="1873960"/>
            <a:ext cx="4530557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85481"/>
            <a:ext cx="5329237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fik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770" y="3722976"/>
            <a:ext cx="8524664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770" y="4127643"/>
            <a:ext cx="8544171" cy="7412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Grafik 17" descr="txp_fig">
            <a:hlinkClick r:id="rId17" action="ppaction://hlinkfile"/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564" y="4979878"/>
            <a:ext cx="1004623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Grafik 2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770" y="5476802"/>
            <a:ext cx="5162103" cy="4364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671" y="4667540"/>
            <a:ext cx="1896689" cy="174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7043" y="293688"/>
            <a:ext cx="481973" cy="1745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6074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845" y="1412776"/>
            <a:ext cx="4296470" cy="7412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76" y="855945"/>
            <a:ext cx="2010658" cy="185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1" y="2936565"/>
            <a:ext cx="8544171" cy="7510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Grafik 3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9732" y="3475395"/>
            <a:ext cx="1004623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70" t="28387" r="30278" b="45396"/>
          <a:stretch/>
        </p:blipFill>
        <p:spPr bwMode="auto">
          <a:xfrm>
            <a:off x="5436096" y="3681028"/>
            <a:ext cx="19335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fik 2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06406" y="4593198"/>
            <a:ext cx="798774" cy="1542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" name="Grafik 2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8273" y="4829043"/>
            <a:ext cx="746907" cy="1543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9" name="Grafik 38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390" y="4077072"/>
            <a:ext cx="4308662" cy="7217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1" name="Grafik 4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390" y="5082324"/>
            <a:ext cx="2540818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4" name="Grafik 43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1" y="5651293"/>
            <a:ext cx="3516180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1" y="5990161"/>
            <a:ext cx="8544171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Grafik 14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7043" y="293688"/>
            <a:ext cx="481973" cy="1745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3472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5697" y="296652"/>
            <a:ext cx="2392608" cy="2266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6677B5C-D55A-4955-B198-B7FEEC8CC82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59" y="936107"/>
            <a:ext cx="1932612" cy="1700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9" name="Grafik 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859" y="4436855"/>
            <a:ext cx="1614224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Grafik 2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859" y="5193196"/>
            <a:ext cx="1087529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1666" y="6142936"/>
            <a:ext cx="7212802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146BE9C-64A1-4E50-ABCC-3B9598BFB64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70" y="1916409"/>
            <a:ext cx="7569329" cy="19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858" y="5487850"/>
            <a:ext cx="8300330" cy="4974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4709491"/>
            <a:ext cx="5095411" cy="1956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1EE5AC79-1160-43E0-9C46-83D88C64E471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70" y="1341332"/>
            <a:ext cx="8524800" cy="4282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22" name="Grafik 21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6765" y="3934500"/>
            <a:ext cx="8524664" cy="214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Grafik 23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99" y="3576447"/>
            <a:ext cx="1392330" cy="214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59E0AA9-3421-49C0-9B74-1993DD8AAD64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71" y="2291452"/>
            <a:ext cx="8520925" cy="10191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115414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Wahr"/>
  <p:tag name="USEBOLDAMS" val="Falsch"/>
  <p:tag name="TEX2PS" val="latex $(base).tex; dvips -D $(res) -E -o $(base).ps $(base).dvi"/>
  <p:tag name="EXTERNALEDITCOMMAND" val="notepad %"/>
  <p:tag name="GHOSTSCRIPTCOMMAND" val="gswin32c"/>
  <p:tag name="DEFAULTBITMAP" val="png256"/>
  <p:tag name="DEFAULTBLEND" val="Falsch"/>
  <p:tag name="DEFAULTTRANSPARENT" val="Falsch"/>
  <p:tag name="DEFAULTWORKAROUNDTRANSPARENCYBUG" val="Falsch"/>
  <p:tag name="DEFAULTRESOLUTION" val="300"/>
  <p:tag name="DEFAULTMAGNIFICATION" val="0,8"/>
  <p:tag name="DEFAULTFONTSIZE" val="10"/>
  <p:tag name="DEFAULTWIDTH" val="526"/>
  <p:tag name="DEFAULTHEIGHT" val="346"/>
  <p:tag name="DEFAULTDISPLAYSOURCE" val="\documentclass{slides}&#10;\usepackage[ngerman]{babel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&#10;\end{document}&#10;"/>
  <p:tag name="EMBEDFONT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lue Stochastik  \black = Wahrscheinlichkeitstheorie + Statistik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28"/>
  <p:tag name="PICTUREFILESIZE" val="664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Im Gegensatz zu sogenannten stetigen Grössen wie etwa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75"/>
  <p:tag name="PICTUREFILESIZE" val="655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l{Die Person $X$ ist genau 173.2341cm gross.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56"/>
  <p:tag name="PICTUREFILESIZE" val="578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l{Genau um 12:15 Uhr, 5 Sekunden, 3Millisikunden,\dots ist ein Server ausgefallen.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864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 \blue Wahrscheinlichkeitstheorie: \black Modellierung und Untersuchung von Zufallsgeschehen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947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Die {\blue Statistik} besteht aus zwei Bereichen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14"/>
  <p:tag name="PICTUREFILESIZE" val="525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 -- deskriptive Statistik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21"/>
  <p:tag name="PICTUREFILESIZE" val="336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-- induktive Statistik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05"/>
  <p:tag name="PICTUREFILESIZE" val="302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 Vorliegende Daten werden in geeigneter Weise beschrieben, aufbereitet und zusammengefasst. Mit ihren Methoden verdichtet man quantitative Daten zu Tabellen, graphischen Darstellungen und Kennzahlen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36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Darstellung der Durchschnittstemperatur und der Temperaturschwankungen &#10;in einer Region durch \gr{Mittelwert} und \gr{Streuung}; Angabe, wie oft bestimmte &#10;Temperaturen überschritten werden (\gr{Quantil}); &#10;Vergleich nach Regionen und/oder Zeiträumen mithilfe von Grafiken oder Tabellen.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347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10pt]{slides}&#10;\usepackage{pstricks}&#10;%Layout&#10;\textwidth297mm&#10;%Macros&#10;\newcommand{\myitemi}{$\bullet$\hspace*{1ex}}&#10;\newcommand{\myenumi}[1]{#1\hspace*{1ex}}&#10;\newcommand{\mytitle}[1]{\bf\large #1}&#10;\pagestyle{empty}&#10;\begin{document}&#10; \begin{center}&#10; \bf &#10; {\large Einleitung}&#10;  \end{center}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29"/>
  <p:tag name="PICTUREFILESIZE" val="24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250mm&#10;\begin{document}&#10;&#10;&#10;\bsp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Die {\blue Statistik} besteht aus zwei Bereichen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14"/>
  <p:tag name="PICTUREFILESIZE" val="525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 -- deskriptive Statistik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21"/>
  <p:tag name="PICTUREFILESIZE" val="336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\mytitle{Diskrete Stochastik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60"/>
  <p:tag name="PICTUREFILESIZE" val="412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-- induktive Statistik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05"/>
  <p:tag name="PICTUREFILESIZE" val="302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In der induktiven Statistik leitet man aus den Daten einer Stichprobe Eigenschaften einer Grundgesamtheit ab. 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336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Zentrale Bereiche der induktiven Statistik: Testtheorie und Schätzverfahren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879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blue{Beispiel} \black (Testverfahren)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47"/>
  <p:tag name="PICTUREFILESIZE" val="379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Ein Grosshändler von Transistoren behauptet, dass mindestens 90\% &#10;seiner Bauteile einwandfrei&#10;funktionnieren. 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346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 Sie möchten diese Behauptung überprüfen und testen &#10;80 Bauteile. 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74"/>
  <p:tag name="PICTUREFILESIZE" val="776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{\bf\Large Diskrete Stochastik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11"/>
  <p:tag name="PICTUREFILESIZE" val="489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6.2243"/>
  <p:tag name="ORIGINALWIDTH" val="2621.672"/>
  <p:tag name="LATEXADDIN" val="\documentclass{slides}&#10;\include{macros}&#10;\begin{document}&#10;Davon sind 7 kaputt. &#10;&#10;\end{document}&#10;"/>
  <p:tag name="IGUANATEXSIZE" val="20"/>
  <p:tag name="IGUANATEXCURSOR" val="69"/>
  <p:tag name="TRANSPARENCY" val="Falsch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Auf welcher Basis kann man &#10;die Behauptung des Hersteller akzeptieren/verwerfen?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965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blue{Beispiel} \black (Schätztheorie)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45"/>
  <p:tag name="PICTUREFILESIZE" val="383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Sie möchten darauf basierend ein (möglichst kleines) Intervall angeben, &#10;in dem zumindest 90\%&#10;auch aller zukünftigen Messwerte drinliege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698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Sie möchten messen, wie schnell ihr System eine bestimmte Aufgabe erledigt. Dazu lassen &#10;sie das System mehrfach laufen. Die dabei erhaltenen &#10;Messwerte schwanken um einen gewissen Wert, da ihr System &#10;in dieser Zeit auch noch andere Aufgaben erledigt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932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\mytitle{Statistik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10"/>
  <p:tag name="PICTUREFILESIZE" val="23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\mytitle{Diskrete Stochastik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60"/>
  <p:tag name="PICTUREFILESIZE" val="412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Die {\blue Statistik} besteht aus zwei Bereichen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14"/>
  <p:tag name="PICTUREFILESIZE" val="525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 -- deskriptive Statistik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21"/>
  <p:tag name="PICTUREFILESIZE" val="336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Die Anwendungsbereiche der Statistik sind extrem zahlreich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11"/>
  <p:tag name="PICTUREFILESIZE" val="742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{\large Prof.~Dr.~Andreas Vogt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83"/>
  <p:tag name="PICTUREFILESIZE" val="426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Amtliche Statistik,&#10;Betriebsstatistik, Bevölkerungsstatistik,&#10;Biostatistik,&#10;Chemometrik,&#10;Demografie,&#10;Epidemiologie,&#10;Finanzstatistik,&#10;Geostatistik,&#10;Kommunalstatistik,&#10;Ökonometrie,&#10;Operations Research,&#10;Quantitative Linguistik,&#10;Populationsökologie,&#10;Psychometrie,&#10;Six Sigma,&#10;Sportstatistiken,&#10;Statistische Mechanik,&#10;Statistische Physik,&#10;Umweltstatistik,&#10;Versicherungsmathematik,&#10;Wirtschaftsstatistik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4393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Wikipedia listet etwa auf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57"/>
  <p:tag name="PICTUREFILESIZE" val="387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Mit der immer grösser werdenden Datenmenge nimmt die Bedeutung der Statistik noch weiter zu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136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\mytitle{Diskrete Stochastik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60"/>
  <p:tag name="PICTUREFILESIZE" val="412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-- Randomisierte Algorithmen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96"/>
  <p:tag name="PICTUREFILESIZE" val="405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\mytitle{dist in der Informatik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80"/>
  <p:tag name="PICTUREFILESIZE" val="394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-- Warteschlangentheorie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50"/>
  <p:tag name="PICTUREFILESIZE" val="375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20mm&#10;\begin{document}&#10;&#10;-- \textit{Average-Case} Kosten (Laufzeit, Speicherplatz,\ldots)&#10;oft nützlicher als \textit{Worst-Case} Kosten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030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Manchmal existiert ein schnellerer Algorithmus für&#10;ein Problem, der dafür aber mit gewisser \textit{\gr{Wahrscheinlichkeit}}&#10;ein fehlerhaftes Ergebnis liefert.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868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sp \black \, Miller-Rabin Primzahltest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55"/>
  <p:tag name="PICTUREFILESIZE" val="487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\mytitle{Diskrete Stochastik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60"/>
  <p:tag name="PICTUREFILESIZE" val="412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Ein Server erhält \textit{\gr{im Schnitt}}&#10;5 Anfragen pro Minute, für deren Bearbeitung er \textit{\gr{im Schnitt}}&#10;10 Sekunden braucht.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510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l{Wie lange muss man \textit{\gr{im Schnitt}} (inkl.~Wartezeit) warten?}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08"/>
  <p:tag name="PICTUREFILESIZE" val="820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l{Der Server kann höchstens 5 Anfragen puffern. Mit welcher \textit{\gr{Wahrscheinlichkeit}}&#10;verfallen Anfragen?}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465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&#10;Frau X muss eine neue Sekretärin einstellen. &#10;Es haben sich $n$ Kandidatinnen beworben. X kann &#10;sich die Bewerberinnen einzeln anschauen und muss dann unmittelbar entscheiden, ob&#10;sie eine Bewerberin einstellt oder nicht. X verfolgt die persönliche Vorgabe,&#10;immer die bestmögliche Sekretärin zu haben. Sollte sie daher bereits eine Sekretärin &#10;eingestellt haben und&#10;danach eine bessere befragen, so wird sie die alte Sekretärin sofort entlassen und die neue&#10;einstellen. Allerdings kostet das Entlassen einer Sekretärin ein Monatsgehalt&#10;von CHF $m$. 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5890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&#10;Worst-Case Kosten: $(n-1)\cdot m$ (Bewerberinnen werden immer besser)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14"/>
  <p:tag name="PICTUREFILESIZE" val="813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sp \black \, Variante des Sekretärinnen-Problems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72"/>
  <p:tag name="PICTUREFILESIZE" val="610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&#10;Was sind die \textit{\gr{erwarteten}} Kosten?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33"/>
  <p:tag name="PICTUREFILESIZE" val="562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Modellbildung und Lösungsansätze für Systeme mit ``Warteschlangen''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12"/>
  <p:tag name="PICTUREFILESIZE" val="827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sp 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Insbesondere in der Wahrscheinlichkeitsrechnung gibt es eine ganze Reihe&#10;an sehr erstaunlichen Phänomene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258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lue Diskret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1"/>
  <p:tag name="PICTUREFILESIZE" val="172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Wichtig ist, dass mathematisch präzise gearbeitet wird.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60"/>
  <p:tag name="PICTUREFILESIZE" val="691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Wir spielen ein Spiel mit folgenden Würfeln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46"/>
  <p:tag name="PICTUREFILESIZE" val="543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Sie dürfen zuerst einen Würfel wählen, anschliessend wähle ich einen anderen Würfel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866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Wir spielen insgesamt 10000 Runden. In jeder Runde würfelt jeder einmal, die höhere Augenzahl gewinnt.&#10;Wer von den 10000 Runden die meisten gewinnt, gewinnt das Spiel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894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$\to$ Matlab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9"/>
  <p:tag name="PICTUREFILESIZE" val="188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180mm&#10;\begin{document}&#10;&#10;Erstaunlicherweise ist also Würfel $A$ besser als $B$,&#10;Würfel $B$ besser als $C$ und $C$ besser als $A$!!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08"/>
  <p:tag name="PICTUREFILESIZE" val="1086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\mytitle{dist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7"/>
  <p:tag name="PICTUREFILESIZE" val="142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150mm&#10;\begin{document}&#10;&#10;Wenn ihre Intuition bisher noch nicht an ihre Grenzen gestossen ist, spielen wir&#10;ein zweites Spiel mit den selben Würfeln.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23"/>
  <p:tag name="PICTUREFILESIZE" val="1378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Wir spielen insgesamt 10000 Runden. In jeder Runde würfelt jeder {\bf zwei}mal, &#10;die höhere Augensumme gewinnt.&#10;Wer von den 10000 Runden die meisten gewinnt, gewinnt das Spiel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020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$\to$ Matlab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9"/>
  <p:tag name="PICTUREFILESIZE" val="188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Der Fokus liegt auf diskreten Grössen, wie etwa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84"/>
  <p:tag name="PICTUREFILESIZE" val="613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zweimal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7"/>
  <p:tag name="PICTUREFILESIZE" val="179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würfeln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"/>
  <p:tag name="PICTUREFILESIZE" val="169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150mm&#10;\begin{document}&#10;&#10;Noch erstaunlicher ist es, dass nun auf einmal $A$ gegen $B$, $B$ gegen $C$ und $C$ gegen $A$&#10;verliert.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24"/>
  <p:tag name="PICTUREFILESIZE" val="1016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150mm&#10;\begin{document}&#10;&#10;Also gerade andersrum!!!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50"/>
  <p:tag name="PICTUREFILESIZE" val="349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&#10;\begin{document}&#10;&#10;Die Intuition versagt hier vollends.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46"/>
  <p:tag name="PICTUREFILESIZE" val="454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&#10;\begin{document}&#10;&#10;Die Mathematik hingegen natürlich nicht, das Ergebnis werden Sie&#10;in Kürze selber  rechnerisch bestätigen können.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362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\mytitle{dist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7"/>
  <p:tag name="PICTUREFILESIZE" val="142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Organisatorisches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33"/>
  <p:tag name="PICTUREFILESIZE" val="381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9.2239"/>
  <p:tag name="ORIGINALWIDTH" val="2377.203"/>
  <p:tag name="LATEXADDIN" val="\documentclass{slides}&#10; \usepackage{pstricks} \usepackage{color} &#10;\usepackage[ansinew]{inputenc} \usepackage{amssymb} \usepackage{enumitem}&#10;\textwidth297mm \pagestyle{empty}&#10;\newcommand{\mytitle}[1]{\bf\large #1} \newrgbcolor{mydarkgreen}{0.0 0.4 0.0}&#10;\newcommand{\gr}[1]{{\mydarkgreen#1}}&#10;\newcommand{\itm}[2]{ \begin{enumerate} \item[#1] #2 \end{enumerate} }&#10;\newcommand{\itmE}[1]{ \begin{enumerate} \item[(1)] #1 \end{enumerate} }&#10;\newcommand{\itmZ}[1]{ \begin{enumerate} \item[(2)] #1 \end{enumerate} }&#10;\newcommand{\itmD}[1]{ \begin{enumerate} \item[(3)] #1 \end{enumerate} }&#10;\newcommand{\bl}[1]{ \begin{enumerate} \item[$\bullet$] #1 \end{enumerate} }&#10;\newcommand{\itmI}[1]{ \begin{enumerate} \item[(--)] #1 \end{enumerate} }&#10;\newcommand{\bsp}{\blue Example:} \newcommand{\bspe}{\blue Examples:} &#10;\newcommand{\afg}{\blue Exercise:} &#10;\newcommand{\afge}{\blue Exercises:} &#10;\newcommand{\df}{\blue Definition:}&#10;\newcommand{\eps}{\varepsilon}&#10;\newcommand{\li}{\lim_{n\to\infty}}&#10;\newcommand{\Fa}{\{a_n\}}&#10;\newcommand{\SF}[3]{\left.\vphantom{^1}#1\right|_{#2}^{#3}}&#10;\newcommand{\ds}{\displaystyle}&#10;\newcommand{\set}[1]{\left\{#1\right\}} \newcommand{\mN}{\mathbb{N}} &#10;\newcommand{\mR}{\mathbb{R}} \newcommand{\mQ}{\mathbb{Q}}&#10;&#10;\begin{document}&#10;&#10;\blue Flipped Classroom:&#10;\end{document}&#10;"/>
  <p:tag name="IGUANATEXSIZE" val="20"/>
  <p:tag name="IGUANATEXCURSOR" val="1225"/>
  <p:tag name="TRANSPARENCY" val="Falsch"/>
  <p:tag name="FILENAME" val=""/>
  <p:tag name="LATEXENGINEID" val="0"/>
  <p:tag name="TEMPFOLDER" val="C:\Users\andreas.vogt\Documents\tmp\"/>
  <p:tag name="LATEXFORMHEIGHT" val="312"/>
  <p:tag name="LATEXFORMWIDTH" val="384"/>
  <p:tag name="LATEXFORMWRAP" val="Wahr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lue Erfahrungsnote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59"/>
  <p:tag name="PICTUREFILESIZE" val="249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l{Eine Server ist störungsfrei oder eben nicht (2 mögliche Zustände).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07"/>
  <p:tag name="PICTUREFILESIZE" val="811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lue Hilfsmittel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07"/>
  <p:tag name="PICTUREFILESIZE" val="177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\itm{ MSP:}{&#10;zwei selbstbeschriebene DIN A4 Seiten (Vorder- und Rückseite)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10"/>
  <p:tag name="PICTUREFILESIZE" val="890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.6548"/>
  <p:tag name="ORIGINALWIDTH" val="960.0093"/>
  <p:tag name="LATEXADDIN" val="\documentclass{slides}&#10;\include{macros}&#10;\begin{document}&#10;&#10;Mit diesem Wissen versuchen die Studierenden, die \&quot;Ubungsaufgaben zu l\&quot;osen.&#10;\end{document}&#10;"/>
  <p:tag name="IGUANATEXSIZE" val="20"/>
  <p:tag name="IGUANATEXCURSOR" val="130"/>
  <p:tag name="TRANSPARENCY" val="Falsch"/>
  <p:tag name="FILENAME" val=""/>
  <p:tag name="LATEXENGINEID" val="0"/>
  <p:tag name="TEMPFOLDER" val=".\"/>
  <p:tag name="LATEXFORMHEIGHT" val="312"/>
  <p:tag name="LATEXFORMWIDTH" val="384"/>
  <p:tag name="LATEXFORMWRAP" val="Wahr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Erfahrungsnote: pro Prüfung &#10;eine selbstbeschriebene DIN A4 Seite (Vorder- und\\\phantom{Erfahtungsnote:} Rückseite)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209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0.7199"/>
  <p:tag name="ORIGINALWIDTH" val="6268.466"/>
  <p:tag name="LATEXADDIN" val="\documentclass{slides}&#10;\include{macros}&#10;\begin{document}&#10;&#10;zwei Pr\&quot;ufungen \`a ca.~60 Minuten (gleichgewichtet)&#10;\end{document}&#10;"/>
  <p:tag name="IGUANATEXSIZE" val="20"/>
  <p:tag name="IGUANATEXCURSOR" val="58"/>
  <p:tag name="TRANSPARENCY" val="Falsch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8.21866"/>
  <p:tag name="ORIGINALWIDTH" val="959.7911"/>
  <p:tag name="LATEXADDIN" val="\documentclass{slides}&#10;\include{macros}&#10;\begin{document}&#10;&#10;Der Stoff ist mit Hilfe von Erkl\&quot;arvideos und &#10;Folien im Selbststudium flexibel von zu Hause zu erarbeiten.&#10;\end{document}&#10;"/>
  <p:tag name="IGUANATEXSIZE" val="20"/>
  <p:tag name="IGUANATEXCURSOR" val="91"/>
  <p:tag name="TRANSPARENCY" val="Falsch"/>
  <p:tag name="FILENAME" val=""/>
  <p:tag name="LATEXENGINEID" val="0"/>
  <p:tag name="TEMPFOLDER" val=".\"/>
  <p:tag name="LATEXFORMHEIGHT" val="312"/>
  <p:tag name="LATEXFORMWIDTH" val="384"/>
  <p:tag name="LATEXFORMWRAP" val="Wahr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Das wöchentliche Lösen der Übungsserien ist ein integraler Bestandteil des Moduls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963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\blue Übungsserien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37"/>
  <p:tag name="PICTUREFILESIZE" val="241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647"/>
  <p:tag name="ORIGINALWIDTH" val="959.573"/>
  <p:tag name="LATEXADDIN" val="\documentclass{slides}&#10;\include{macros}&#10;\include{url}&#10;\begin{document}&#10;&#10;&#10;Jede Woche Mittwoch gebe ich via webex (\texttt{https://fhnw.webex.com/meet/andreas.vogt}) um {\color{red}{19:00}} eine kurze Zusammenfassung und pr\&quot;asentiere die L\&quot;osung von ausgew\&quot;ahlten \&quot;Ubungsaufgaben. Anschliessend werden ihre Fragen zur Theorie und zu weiteren \&quot;Ubungsaufgaben besprochen und zus\&quot;atzliche Aufgaben  zusammen gel\&quot;ost.&#10;\end{document}&#10;"/>
  <p:tag name="IGUANATEXSIZE" val="20"/>
  <p:tag name="IGUANATEXCURSOR" val="182"/>
  <p:tag name="TRANSPARENCY" val="Falsch"/>
  <p:tag name="FILENAME" val=""/>
  <p:tag name="LATEXENGINEID" val="0"/>
  <p:tag name="TEMPFOLDER" val=".\"/>
  <p:tag name="LATEXFORMHEIGHT" val="312"/>
  <p:tag name="LATEXFORMWIDTH" val="384"/>
  <p:tag name="LATEXFORMWRAP" val="Wahr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Organisatorisches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33"/>
  <p:tag name="PICTUREFILESIZE" val="38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l{Beim Lotto werden die Zahlen 3,2,45,1 und 6 gezogen (endlich viele Möglichkeiten).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997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ldots während des Kontaktunterrichts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57"/>
  <p:tag name="PICTUREFILESIZE" val="447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red \bf \large Stellen Sie Fragen!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50"/>
  <p:tag name="PICTUREFILESIZE" val="392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ldots per Email (\texttt{andreas.vogt@fhnw.ch})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66"/>
  <p:tag name="PICTUREFILESIZE" val="483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ldots oder auch anonym über mein Postfach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24"/>
  <p:tag name="PICTUREFILESIZE" val="4841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</Words>
  <Application>Microsoft Office PowerPoint</Application>
  <PresentationFormat>Bildschirmpräsentation (4:3)</PresentationFormat>
  <Paragraphs>10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2" baseType="lpstr">
      <vt:lpstr>Arial</vt:lpstr>
      <vt:lpstr>Standarddesign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Andreas Vogt</dc:creator>
  <cp:lastModifiedBy>Vogt Andreas</cp:lastModifiedBy>
  <cp:revision>498</cp:revision>
  <dcterms:created xsi:type="dcterms:W3CDTF">2005-01-22T10:46:42Z</dcterms:created>
  <dcterms:modified xsi:type="dcterms:W3CDTF">2021-09-01T07:03:00Z</dcterms:modified>
</cp:coreProperties>
</file>