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sldIdLst>
    <p:sldId id="480" r:id="rId2"/>
    <p:sldId id="404" r:id="rId3"/>
    <p:sldId id="406" r:id="rId4"/>
    <p:sldId id="407" r:id="rId5"/>
    <p:sldId id="481" r:id="rId6"/>
    <p:sldId id="482" r:id="rId7"/>
    <p:sldId id="483" r:id="rId8"/>
    <p:sldId id="408" r:id="rId9"/>
    <p:sldId id="418" r:id="rId10"/>
    <p:sldId id="419" r:id="rId11"/>
    <p:sldId id="42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33FF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>
        <p:scale>
          <a:sx n="67" d="100"/>
          <a:sy n="67" d="100"/>
        </p:scale>
        <p:origin x="1396" y="48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33338" y="6613526"/>
            <a:ext cx="16583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96677" y="6592888"/>
            <a:ext cx="548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/>
              <a:t>3.</a:t>
            </a:r>
            <a:fld id="{6033C65C-891B-4EA0-88F6-BF9F6AAF90E5}" type="slidenum">
              <a:rPr lang="en-US" sz="1000" smtClean="0"/>
              <a:pPr algn="ctr" eaLnBrk="1" hangingPunct="1">
                <a:defRPr/>
              </a:pPr>
              <a:t>‹Nr.›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image" Target="../media/image91.png"/><Relationship Id="rId39" Type="http://schemas.openxmlformats.org/officeDocument/2006/relationships/image" Target="../media/image103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98.png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94.png"/><Relationship Id="rId41" Type="http://schemas.openxmlformats.org/officeDocument/2006/relationships/image" Target="../media/image16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image" Target="../media/image89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image" Target="../media/image55.png"/><Relationship Id="rId28" Type="http://schemas.openxmlformats.org/officeDocument/2006/relationships/image" Target="../media/image93.png"/><Relationship Id="rId36" Type="http://schemas.openxmlformats.org/officeDocument/2006/relationships/image" Target="../media/image100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9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image" Target="../media/image88.png"/><Relationship Id="rId27" Type="http://schemas.openxmlformats.org/officeDocument/2006/relationships/image" Target="../media/image92.png"/><Relationship Id="rId30" Type="http://schemas.openxmlformats.org/officeDocument/2006/relationships/image" Target="../media/image27.png"/><Relationship Id="rId35" Type="http://schemas.openxmlformats.org/officeDocument/2006/relationships/image" Target="../media/image99.png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image" Target="../media/image90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107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106.png"/><Relationship Id="rId17" Type="http://schemas.openxmlformats.org/officeDocument/2006/relationships/image" Target="../media/image110.png"/><Relationship Id="rId2" Type="http://schemas.openxmlformats.org/officeDocument/2006/relationships/tags" Target="../tags/tag127.xml"/><Relationship Id="rId16" Type="http://schemas.openxmlformats.org/officeDocument/2006/relationships/image" Target="../media/image80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105.png"/><Relationship Id="rId5" Type="http://schemas.openxmlformats.org/officeDocument/2006/relationships/tags" Target="../tags/tag130.xml"/><Relationship Id="rId15" Type="http://schemas.openxmlformats.org/officeDocument/2006/relationships/image" Target="../media/image109.png"/><Relationship Id="rId10" Type="http://schemas.openxmlformats.org/officeDocument/2006/relationships/image" Target="../media/image88.png"/><Relationship Id="rId4" Type="http://schemas.openxmlformats.org/officeDocument/2006/relationships/tags" Target="../tags/tag12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image" Target="../media/image10.png"/><Relationship Id="rId39" Type="http://schemas.openxmlformats.org/officeDocument/2006/relationships/image" Target="../media/image23.png"/><Relationship Id="rId21" Type="http://schemas.openxmlformats.org/officeDocument/2006/relationships/image" Target="../media/image5.png"/><Relationship Id="rId34" Type="http://schemas.openxmlformats.org/officeDocument/2006/relationships/image" Target="../media/image18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13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8" Type="http://schemas.openxmlformats.org/officeDocument/2006/relationships/tags" Target="../tags/tag12.xml"/><Relationship Id="rId3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image" Target="../media/image28.png"/><Relationship Id="rId39" Type="http://schemas.openxmlformats.org/officeDocument/2006/relationships/image" Target="../media/image40.png"/><Relationship Id="rId21" Type="http://schemas.openxmlformats.org/officeDocument/2006/relationships/tags" Target="../tags/tag48.xml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image" Target="../media/image30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6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microsoft.com/office/2007/relationships/hdphoto" Target="../media/hdphoto1.wdp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image" Target="../media/image27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tags" Target="../tags/tag47.xml"/><Relationship Id="rId4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50.png"/><Relationship Id="rId18" Type="http://schemas.openxmlformats.org/officeDocument/2006/relationships/image" Target="../media/image6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27.png"/><Relationship Id="rId17" Type="http://schemas.openxmlformats.org/officeDocument/2006/relationships/image" Target="../media/image54.png"/><Relationship Id="rId2" Type="http://schemas.openxmlformats.org/officeDocument/2006/relationships/tags" Target="../tags/tag51.xml"/><Relationship Id="rId16" Type="http://schemas.openxmlformats.org/officeDocument/2006/relationships/image" Target="../media/image53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9.png"/><Relationship Id="rId5" Type="http://schemas.openxmlformats.org/officeDocument/2006/relationships/tags" Target="../tags/tag54.xml"/><Relationship Id="rId15" Type="http://schemas.openxmlformats.org/officeDocument/2006/relationships/image" Target="../media/image52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16.png"/><Relationship Id="rId26" Type="http://schemas.openxmlformats.org/officeDocument/2006/relationships/image" Target="../media/image62.png"/><Relationship Id="rId3" Type="http://schemas.openxmlformats.org/officeDocument/2006/relationships/tags" Target="../tags/tag61.xml"/><Relationship Id="rId21" Type="http://schemas.openxmlformats.org/officeDocument/2006/relationships/image" Target="../media/image50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tags" Target="../tags/tag60.xml"/><Relationship Id="rId16" Type="http://schemas.openxmlformats.org/officeDocument/2006/relationships/image" Target="../media/image56.png"/><Relationship Id="rId20" Type="http://schemas.openxmlformats.org/officeDocument/2006/relationships/image" Target="../media/image27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60.png"/><Relationship Id="rId5" Type="http://schemas.openxmlformats.org/officeDocument/2006/relationships/tags" Target="../tags/tag63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tags" Target="../tags/tag68.xml"/><Relationship Id="rId19" Type="http://schemas.openxmlformats.org/officeDocument/2006/relationships/image" Target="../media/image58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74.xml"/><Relationship Id="rId7" Type="http://schemas.openxmlformats.org/officeDocument/2006/relationships/image" Target="../media/image6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7.png"/><Relationship Id="rId5" Type="http://schemas.openxmlformats.org/officeDocument/2006/relationships/tags" Target="../tags/tag76.xml"/><Relationship Id="rId10" Type="http://schemas.openxmlformats.org/officeDocument/2006/relationships/image" Target="../media/image66.png"/><Relationship Id="rId4" Type="http://schemas.openxmlformats.org/officeDocument/2006/relationships/tags" Target="../tags/tag75.xml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image" Target="../media/image8.png"/><Relationship Id="rId26" Type="http://schemas.openxmlformats.org/officeDocument/2006/relationships/image" Target="../media/image74.png"/><Relationship Id="rId3" Type="http://schemas.openxmlformats.org/officeDocument/2006/relationships/tags" Target="../tags/tag79.xml"/><Relationship Id="rId21" Type="http://schemas.openxmlformats.org/officeDocument/2006/relationships/image" Target="../media/image14.png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2" Type="http://schemas.openxmlformats.org/officeDocument/2006/relationships/tags" Target="../tags/tag78.xml"/><Relationship Id="rId16" Type="http://schemas.openxmlformats.org/officeDocument/2006/relationships/image" Target="../media/image68.png"/><Relationship Id="rId20" Type="http://schemas.openxmlformats.org/officeDocument/2006/relationships/image" Target="../media/image10.png"/><Relationship Id="rId29" Type="http://schemas.openxmlformats.org/officeDocument/2006/relationships/image" Target="../media/image77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2.png"/><Relationship Id="rId5" Type="http://schemas.openxmlformats.org/officeDocument/2006/relationships/tags" Target="../tags/tag81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tags" Target="../tags/tag86.xml"/><Relationship Id="rId19" Type="http://schemas.openxmlformats.org/officeDocument/2006/relationships/image" Target="../media/image9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image" Target="../media/image57.png"/><Relationship Id="rId26" Type="http://schemas.openxmlformats.org/officeDocument/2006/relationships/image" Target="../media/image83.png"/><Relationship Id="rId3" Type="http://schemas.openxmlformats.org/officeDocument/2006/relationships/tags" Target="../tags/tag93.xml"/><Relationship Id="rId21" Type="http://schemas.openxmlformats.org/officeDocument/2006/relationships/image" Target="../media/image79.png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image" Target="../media/image68.png"/><Relationship Id="rId25" Type="http://schemas.openxmlformats.org/officeDocument/2006/relationships/image" Target="../media/image82.png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78.png"/><Relationship Id="rId29" Type="http://schemas.openxmlformats.org/officeDocument/2006/relationships/image" Target="../media/image86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image" Target="../media/image81.png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image" Target="../media/image27.png"/><Relationship Id="rId28" Type="http://schemas.openxmlformats.org/officeDocument/2006/relationships/image" Target="../media/image85.png"/><Relationship Id="rId10" Type="http://schemas.openxmlformats.org/officeDocument/2006/relationships/tags" Target="../tags/tag100.xml"/><Relationship Id="rId19" Type="http://schemas.openxmlformats.org/officeDocument/2006/relationships/image" Target="../media/image55.png"/><Relationship Id="rId31" Type="http://schemas.openxmlformats.org/officeDocument/2006/relationships/image" Target="../media/image87.pn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image" Target="../media/image80.png"/><Relationship Id="rId27" Type="http://schemas.openxmlformats.org/officeDocument/2006/relationships/image" Target="../media/image84.pn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6859" y="1810047"/>
            <a:ext cx="4316956" cy="224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751" y="4365104"/>
            <a:ext cx="3167172" cy="22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2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2182" y="296652"/>
            <a:ext cx="4499640" cy="226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1890310"/>
            <a:ext cx="119969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124" y="1844824"/>
            <a:ext cx="2631039" cy="458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4243" y="1890432"/>
            <a:ext cx="152400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4877" y="1844824"/>
            <a:ext cx="2560326" cy="458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1174004"/>
            <a:ext cx="8534418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2924946"/>
            <a:ext cx="5182033" cy="3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3356994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394641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4193726"/>
            <a:ext cx="8544171" cy="183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4465823"/>
            <a:ext cx="3163716" cy="3952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5581823"/>
            <a:ext cx="3163716" cy="3952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4558884"/>
            <a:ext cx="177759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5697252"/>
            <a:ext cx="177759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9707" y="4558884"/>
            <a:ext cx="276271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9707" y="5674884"/>
            <a:ext cx="276271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5139129"/>
            <a:ext cx="8544171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6147241"/>
            <a:ext cx="8544171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2384884"/>
            <a:ext cx="85441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93831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27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2182" y="296652"/>
            <a:ext cx="4499640" cy="226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1963152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1" y="2741862"/>
            <a:ext cx="94610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5280" y="2671206"/>
            <a:ext cx="2498788" cy="253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3" y="1016732"/>
            <a:ext cx="8249124" cy="421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3" y="1588586"/>
            <a:ext cx="560941" cy="184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287" y="2967981"/>
            <a:ext cx="1747337" cy="1520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7617900" y="6211699"/>
            <a:ext cx="1465676" cy="274320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Grafik 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5271" y="6309320"/>
            <a:ext cx="1210255" cy="1251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57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80" y="3991034"/>
            <a:ext cx="6856794" cy="5900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Abgerundetes Rechteck 30"/>
          <p:cNvSpPr/>
          <p:nvPr/>
        </p:nvSpPr>
        <p:spPr bwMode="auto">
          <a:xfrm>
            <a:off x="7056276" y="3912274"/>
            <a:ext cx="2045609" cy="415485"/>
          </a:xfrm>
          <a:prstGeom prst="round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4932" y="296652"/>
            <a:ext cx="2074139" cy="184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2542" y="1742331"/>
            <a:ext cx="603505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325953" y="876425"/>
            <a:ext cx="1779185" cy="1831976"/>
            <a:chOff x="592327" y="1246796"/>
            <a:chExt cx="2514601" cy="2589213"/>
          </a:xfrm>
        </p:grpSpPr>
        <p:grpSp>
          <p:nvGrpSpPr>
            <p:cNvPr id="35" name="Group 14"/>
            <p:cNvGrpSpPr>
              <a:grpSpLocks/>
            </p:cNvGrpSpPr>
            <p:nvPr/>
          </p:nvGrpSpPr>
          <p:grpSpPr bwMode="auto">
            <a:xfrm rot="995672">
              <a:off x="592327" y="1302358"/>
              <a:ext cx="2087563" cy="2087563"/>
              <a:chOff x="3451" y="836"/>
              <a:chExt cx="1315" cy="1315"/>
            </a:xfrm>
          </p:grpSpPr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3451" y="836"/>
                <a:ext cx="1315" cy="13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CH" dirty="0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4109" y="836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CH" dirty="0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4109" y="1525"/>
                <a:ext cx="6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CH" dirty="0"/>
              </a:p>
            </p:txBody>
          </p:sp>
        </p:grp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1636902" y="2396146"/>
              <a:ext cx="0" cy="14398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CH" dirty="0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592327" y="3836008"/>
              <a:ext cx="23701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CH" dirty="0"/>
            </a:p>
          </p:txBody>
        </p:sp>
        <p:sp>
          <p:nvSpPr>
            <p:cNvPr id="41" name="AutoShape 17"/>
            <p:cNvSpPr>
              <a:spLocks noChangeArrowheads="1"/>
            </p:cNvSpPr>
            <p:nvPr/>
          </p:nvSpPr>
          <p:spPr bwMode="auto">
            <a:xfrm rot="658205">
              <a:off x="1882965" y="1246796"/>
              <a:ext cx="1223963" cy="933450"/>
            </a:xfrm>
            <a:custGeom>
              <a:avLst/>
              <a:gdLst>
                <a:gd name="G0" fmla="+- 163238 0 0"/>
                <a:gd name="G1" fmla="+- -7840724 0 0"/>
                <a:gd name="G2" fmla="+- 163238 0 -7840724"/>
                <a:gd name="G3" fmla="+- 10800 0 0"/>
                <a:gd name="G4" fmla="+- 0 0 16323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779 0 0"/>
                <a:gd name="G9" fmla="+- 0 0 -7840724"/>
                <a:gd name="G10" fmla="+- 9779 0 2700"/>
                <a:gd name="G11" fmla="cos G10 163238"/>
                <a:gd name="G12" fmla="sin G10 163238"/>
                <a:gd name="G13" fmla="cos 13500 163238"/>
                <a:gd name="G14" fmla="sin 13500 163238"/>
                <a:gd name="G15" fmla="+- G11 10800 0"/>
                <a:gd name="G16" fmla="+- G12 10800 0"/>
                <a:gd name="G17" fmla="+- G13 10800 0"/>
                <a:gd name="G18" fmla="+- G14 10800 0"/>
                <a:gd name="G19" fmla="*/ 9779 1 2"/>
                <a:gd name="G20" fmla="+- G19 5400 0"/>
                <a:gd name="G21" fmla="cos G20 163238"/>
                <a:gd name="G22" fmla="sin G20 163238"/>
                <a:gd name="G23" fmla="+- G21 10800 0"/>
                <a:gd name="G24" fmla="+- G12 G23 G22"/>
                <a:gd name="G25" fmla="+- G22 G23 G11"/>
                <a:gd name="G26" fmla="cos 10800 163238"/>
                <a:gd name="G27" fmla="sin 10800 163238"/>
                <a:gd name="G28" fmla="cos 9779 163238"/>
                <a:gd name="G29" fmla="sin 9779 16323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40724"/>
                <a:gd name="G36" fmla="sin G34 -7840724"/>
                <a:gd name="G37" fmla="+/ -7840724 16323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779 G39"/>
                <a:gd name="G43" fmla="sin 977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430 w 21600"/>
                <a:gd name="T5" fmla="*/ 1584 h 21600"/>
                <a:gd name="T6" fmla="*/ 5711 w 21600"/>
                <a:gd name="T7" fmla="*/ 1856 h 21600"/>
                <a:gd name="T8" fmla="*/ 15898 w 21600"/>
                <a:gd name="T9" fmla="*/ 2455 h 21600"/>
                <a:gd name="T10" fmla="*/ 24287 w 21600"/>
                <a:gd name="T11" fmla="*/ 11386 h 21600"/>
                <a:gd name="T12" fmla="*/ 20940 w 21600"/>
                <a:gd name="T13" fmla="*/ 14455 h 21600"/>
                <a:gd name="T14" fmla="*/ 17872 w 21600"/>
                <a:gd name="T15" fmla="*/ 111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0569" y="11224"/>
                  </a:moveTo>
                  <a:cubicBezTo>
                    <a:pt x="20575" y="11083"/>
                    <a:pt x="20579" y="10941"/>
                    <a:pt x="20579" y="10800"/>
                  </a:cubicBezTo>
                  <a:cubicBezTo>
                    <a:pt x="20579" y="5399"/>
                    <a:pt x="16200" y="1021"/>
                    <a:pt x="10800" y="1021"/>
                  </a:cubicBezTo>
                  <a:cubicBezTo>
                    <a:pt x="9104" y="1020"/>
                    <a:pt x="7437" y="1461"/>
                    <a:pt x="5963" y="2300"/>
                  </a:cubicBezTo>
                  <a:lnTo>
                    <a:pt x="5458" y="1413"/>
                  </a:lnTo>
                  <a:cubicBezTo>
                    <a:pt x="7086" y="486"/>
                    <a:pt x="892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956"/>
                    <a:pt x="21596" y="11112"/>
                    <a:pt x="21589" y="11269"/>
                  </a:cubicBezTo>
                  <a:lnTo>
                    <a:pt x="24287" y="11386"/>
                  </a:lnTo>
                  <a:lnTo>
                    <a:pt x="20940" y="14455"/>
                  </a:lnTo>
                  <a:lnTo>
                    <a:pt x="17872" y="11107"/>
                  </a:lnTo>
                  <a:lnTo>
                    <a:pt x="20569" y="1122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CH" dirty="0"/>
            </a:p>
          </p:txBody>
        </p:sp>
        <p:pic>
          <p:nvPicPr>
            <p:cNvPr id="42" name="Grafik 41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5569" y="2080233"/>
              <a:ext cx="120930" cy="1104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3" name="Grafik 42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67131" y="2004033"/>
              <a:ext cx="103156" cy="1683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4" name="Grafik 43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67131" y="2829533"/>
              <a:ext cx="103156" cy="1140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6" name="Grafik 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31" y="2890829"/>
            <a:ext cx="753954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3272370"/>
            <a:ext cx="8848972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53" y="3645024"/>
            <a:ext cx="7132334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2542" y="921083"/>
            <a:ext cx="117775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Grafik 7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2542" y="2091993"/>
            <a:ext cx="5740006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53" y="2890829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1088" y="3974750"/>
            <a:ext cx="1940649" cy="307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Grafik 6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915" y="4653136"/>
            <a:ext cx="6015545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Grafik 8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53" y="4941168"/>
            <a:ext cx="6381306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915" y="5301208"/>
            <a:ext cx="8219863" cy="243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2" name="Grafik 81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53" y="5674884"/>
            <a:ext cx="844175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Grafik 86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48" y="5991906"/>
            <a:ext cx="8544171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hteck 29"/>
          <p:cNvSpPr/>
          <p:nvPr/>
        </p:nvSpPr>
        <p:spPr bwMode="auto">
          <a:xfrm>
            <a:off x="179512" y="3613851"/>
            <a:ext cx="7229372" cy="25400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79512" y="4930777"/>
            <a:ext cx="6516724" cy="29783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179511" y="5623271"/>
            <a:ext cx="8492099" cy="25400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5" name="Grafik 44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6523" y="1290254"/>
            <a:ext cx="4848380" cy="285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82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4932" y="296652"/>
            <a:ext cx="2074139" cy="184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215558"/>
            <a:ext cx="638130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744799"/>
            <a:ext cx="8605131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2600786"/>
            <a:ext cx="860513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03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4932" y="296652"/>
            <a:ext cx="2074139" cy="184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471" y="993951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38988" r="25615" b="16106"/>
          <a:stretch/>
        </p:blipFill>
        <p:spPr bwMode="auto">
          <a:xfrm>
            <a:off x="7564021" y="1008368"/>
            <a:ext cx="1209359" cy="74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25038"/>
            <a:ext cx="13508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2485625"/>
            <a:ext cx="341376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" y="2149504"/>
            <a:ext cx="2170200" cy="1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8773" y="2420251"/>
            <a:ext cx="2813041" cy="2949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2888940"/>
            <a:ext cx="675682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487" y="3366088"/>
            <a:ext cx="702261" cy="141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3609020"/>
            <a:ext cx="567904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3943382"/>
            <a:ext cx="363810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5531" y="3897052"/>
            <a:ext cx="1420705" cy="2948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4226996"/>
            <a:ext cx="366736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4774784"/>
            <a:ext cx="2531990" cy="202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178" y="4771539"/>
            <a:ext cx="2265002" cy="214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539" y="5409220"/>
            <a:ext cx="8614885" cy="516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099" y="6070356"/>
            <a:ext cx="8627077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122" y="5091665"/>
            <a:ext cx="4520250" cy="285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143" y="1008324"/>
            <a:ext cx="6420935" cy="1828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357403"/>
            <a:ext cx="4847935" cy="1633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572" y="4510610"/>
            <a:ext cx="3362972" cy="182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750" y="2523761"/>
            <a:ext cx="920100" cy="290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" name="Gerade Verbindung 20"/>
          <p:cNvCxnSpPr/>
          <p:nvPr/>
        </p:nvCxnSpPr>
        <p:spPr bwMode="auto">
          <a:xfrm flipV="1">
            <a:off x="915617" y="2565191"/>
            <a:ext cx="317675" cy="21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pic>
        <p:nvPicPr>
          <p:cNvPr id="32" name="Grafik 31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9127" y="1941625"/>
            <a:ext cx="3446979" cy="113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5" name="Gerade Verbindung 34"/>
          <p:cNvCxnSpPr/>
          <p:nvPr/>
        </p:nvCxnSpPr>
        <p:spPr bwMode="auto">
          <a:xfrm flipH="1">
            <a:off x="5123550" y="2117093"/>
            <a:ext cx="326683" cy="30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8" name="Gerade Verbindung 37"/>
          <p:cNvCxnSpPr/>
          <p:nvPr/>
        </p:nvCxnSpPr>
        <p:spPr bwMode="auto">
          <a:xfrm>
            <a:off x="5450233" y="2117093"/>
            <a:ext cx="661719" cy="32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01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1124744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239472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1" y="2312876"/>
            <a:ext cx="3891694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8" name="Gruppieren 57"/>
          <p:cNvGrpSpPr/>
          <p:nvPr/>
        </p:nvGrpSpPr>
        <p:grpSpPr>
          <a:xfrm>
            <a:off x="1475656" y="3882192"/>
            <a:ext cx="3336811" cy="1761445"/>
            <a:chOff x="2423321" y="2351631"/>
            <a:chExt cx="3336811" cy="1761445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2423321" y="2351631"/>
              <a:ext cx="3336811" cy="1761445"/>
              <a:chOff x="1945143" y="2188752"/>
              <a:chExt cx="3336811" cy="1761445"/>
            </a:xfrm>
          </p:grpSpPr>
          <p:pic>
            <p:nvPicPr>
              <p:cNvPr id="11" name="Grafik 10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9" r="2211" b="63085"/>
              <a:stretch/>
            </p:blipFill>
            <p:spPr bwMode="auto">
              <a:xfrm>
                <a:off x="2618509" y="3753037"/>
                <a:ext cx="1953493" cy="14586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prstShdw prst="shdw14" dist="35921" dir="2700000">
                        <a:srgbClr val="000000"/>
                      </a:prst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23" name="Gerade Verbindung mit Pfeil 22"/>
              <p:cNvCxnSpPr/>
              <p:nvPr/>
            </p:nvCxnSpPr>
            <p:spPr bwMode="auto">
              <a:xfrm flipV="1">
                <a:off x="2353941" y="2188752"/>
                <a:ext cx="0" cy="14373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5" name="Gerade Verbindung mit Pfeil 24"/>
              <p:cNvCxnSpPr/>
              <p:nvPr/>
            </p:nvCxnSpPr>
            <p:spPr bwMode="auto">
              <a:xfrm>
                <a:off x="1945143" y="3626140"/>
                <a:ext cx="333681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7" name="Gerade Verbindung 26"/>
              <p:cNvCxnSpPr/>
              <p:nvPr/>
            </p:nvCxnSpPr>
            <p:spPr bwMode="auto">
              <a:xfrm flipV="1">
                <a:off x="2765323" y="3306720"/>
                <a:ext cx="0" cy="31942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8" name="Gerade Verbindung 27"/>
              <p:cNvCxnSpPr/>
              <p:nvPr/>
            </p:nvCxnSpPr>
            <p:spPr bwMode="auto">
              <a:xfrm flipV="1">
                <a:off x="3588086" y="2348604"/>
                <a:ext cx="0" cy="12775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30" name="Gerade Verbindung 29"/>
              <p:cNvCxnSpPr/>
              <p:nvPr/>
            </p:nvCxnSpPr>
            <p:spPr bwMode="auto">
              <a:xfrm flipV="1">
                <a:off x="3176704" y="2987372"/>
                <a:ext cx="0" cy="63876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31" name="Gerade Verbindung 30"/>
              <p:cNvCxnSpPr/>
              <p:nvPr/>
            </p:nvCxnSpPr>
            <p:spPr bwMode="auto">
              <a:xfrm flipV="1">
                <a:off x="3999467" y="2987372"/>
                <a:ext cx="0" cy="63876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32" name="Gerade Verbindung 31"/>
              <p:cNvCxnSpPr/>
              <p:nvPr/>
            </p:nvCxnSpPr>
            <p:spPr bwMode="auto">
              <a:xfrm flipV="1">
                <a:off x="4410846" y="3306720"/>
                <a:ext cx="0" cy="31942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6" name="Rechteck 35"/>
              <p:cNvSpPr/>
              <p:nvPr/>
            </p:nvSpPr>
            <p:spPr bwMode="auto">
              <a:xfrm>
                <a:off x="2913347" y="3717032"/>
                <a:ext cx="110481" cy="21602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Rechteck 36"/>
              <p:cNvSpPr/>
              <p:nvPr/>
            </p:nvSpPr>
            <p:spPr bwMode="auto">
              <a:xfrm>
                <a:off x="3347864" y="3717031"/>
                <a:ext cx="110481" cy="21602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Rechteck 37"/>
              <p:cNvSpPr/>
              <p:nvPr/>
            </p:nvSpPr>
            <p:spPr bwMode="auto">
              <a:xfrm>
                <a:off x="3743908" y="3734174"/>
                <a:ext cx="110481" cy="21602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4163327" y="3732073"/>
                <a:ext cx="110481" cy="21602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42" name="Grafik 41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05301" y="3414841"/>
              <a:ext cx="220801" cy="1095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4" name="Grafik 43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05301" y="3095375"/>
              <a:ext cx="227867" cy="1095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6" name="Grafik 45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05301" y="2776050"/>
              <a:ext cx="227574" cy="1093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8" name="Grafik 47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05301" y="2456865"/>
              <a:ext cx="227281" cy="1092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0" name="Gerade Verbindung 49"/>
            <p:cNvCxnSpPr/>
            <p:nvPr/>
          </p:nvCxnSpPr>
          <p:spPr bwMode="auto">
            <a:xfrm flipH="1">
              <a:off x="2769172" y="2511483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H="1">
              <a:off x="2769172" y="3474883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H="1">
              <a:off x="2769172" y="3153749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Gerade Verbindung 53"/>
            <p:cNvCxnSpPr/>
            <p:nvPr/>
          </p:nvCxnSpPr>
          <p:spPr bwMode="auto">
            <a:xfrm flipH="1">
              <a:off x="2769172" y="2832616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7" name="Grafik 5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4932" y="296652"/>
            <a:ext cx="2074139" cy="184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9" name="Gerade Verbindung 58"/>
          <p:cNvCxnSpPr/>
          <p:nvPr/>
        </p:nvCxnSpPr>
        <p:spPr bwMode="auto">
          <a:xfrm rot="5400000" flipH="1">
            <a:off x="2228219" y="5312246"/>
            <a:ext cx="121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Gerade Verbindung 59"/>
          <p:cNvCxnSpPr/>
          <p:nvPr/>
        </p:nvCxnSpPr>
        <p:spPr bwMode="auto">
          <a:xfrm rot="5400000" flipH="1">
            <a:off x="2642480" y="5312246"/>
            <a:ext cx="121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 Verbindung 60"/>
          <p:cNvCxnSpPr/>
          <p:nvPr/>
        </p:nvCxnSpPr>
        <p:spPr bwMode="auto">
          <a:xfrm rot="5400000" flipH="1">
            <a:off x="3056741" y="5312246"/>
            <a:ext cx="121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 rot="5400000" flipH="1">
            <a:off x="3471002" y="5312246"/>
            <a:ext cx="121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62"/>
          <p:cNvCxnSpPr/>
          <p:nvPr/>
        </p:nvCxnSpPr>
        <p:spPr bwMode="auto">
          <a:xfrm rot="5400000" flipH="1">
            <a:off x="3885263" y="5312246"/>
            <a:ext cx="121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36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0" y="1806109"/>
            <a:ext cx="119969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835" y="2130145"/>
            <a:ext cx="6035466" cy="446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695" y="1196752"/>
            <a:ext cx="8534418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72716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2789" y="296652"/>
            <a:ext cx="2618426" cy="216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306896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6" name="Gruppieren 25"/>
          <p:cNvGrpSpPr/>
          <p:nvPr/>
        </p:nvGrpSpPr>
        <p:grpSpPr>
          <a:xfrm>
            <a:off x="1475656" y="3573016"/>
            <a:ext cx="3925064" cy="2700300"/>
            <a:chOff x="1475656" y="3573016"/>
            <a:chExt cx="3925064" cy="2700300"/>
          </a:xfrm>
        </p:grpSpPr>
        <p:pic>
          <p:nvPicPr>
            <p:cNvPr id="60" name="Grafik 59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9" r="2211" b="63085"/>
            <a:stretch/>
          </p:blipFill>
          <p:spPr bwMode="auto">
            <a:xfrm>
              <a:off x="2149022" y="6076156"/>
              <a:ext cx="1953493" cy="1458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61" name="Gerade Verbindung mit Pfeil 60"/>
            <p:cNvCxnSpPr/>
            <p:nvPr/>
          </p:nvCxnSpPr>
          <p:spPr bwMode="auto">
            <a:xfrm flipV="1">
              <a:off x="1884454" y="3573016"/>
              <a:ext cx="0" cy="23762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Gerade Verbindung mit Pfeil 61"/>
            <p:cNvCxnSpPr/>
            <p:nvPr/>
          </p:nvCxnSpPr>
          <p:spPr bwMode="auto">
            <a:xfrm>
              <a:off x="1475656" y="5949259"/>
              <a:ext cx="3336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Rechteck 67"/>
            <p:cNvSpPr/>
            <p:nvPr/>
          </p:nvSpPr>
          <p:spPr bwMode="auto">
            <a:xfrm>
              <a:off x="2443860" y="6040151"/>
              <a:ext cx="110481" cy="2160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hteck 68"/>
            <p:cNvSpPr/>
            <p:nvPr/>
          </p:nvSpPr>
          <p:spPr bwMode="auto">
            <a:xfrm>
              <a:off x="2878377" y="6040150"/>
              <a:ext cx="110481" cy="2160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hteck 69"/>
            <p:cNvSpPr/>
            <p:nvPr/>
          </p:nvSpPr>
          <p:spPr bwMode="auto">
            <a:xfrm>
              <a:off x="3274421" y="6057293"/>
              <a:ext cx="110481" cy="2160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 70"/>
            <p:cNvSpPr/>
            <p:nvPr/>
          </p:nvSpPr>
          <p:spPr bwMode="auto">
            <a:xfrm>
              <a:off x="3693840" y="6055192"/>
              <a:ext cx="110481" cy="2160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5" name="Grafik 44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47664" y="5695748"/>
              <a:ext cx="220801" cy="1095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5" name="Gerade Verbindung 54"/>
            <p:cNvCxnSpPr/>
            <p:nvPr/>
          </p:nvCxnSpPr>
          <p:spPr bwMode="auto">
            <a:xfrm flipH="1">
              <a:off x="1821094" y="5085172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6" name="Grafik 15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47664" y="4617105"/>
              <a:ext cx="226988" cy="1090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7" name="Gerade Verbindung 56"/>
            <p:cNvCxnSpPr/>
            <p:nvPr/>
          </p:nvCxnSpPr>
          <p:spPr bwMode="auto">
            <a:xfrm flipH="1">
              <a:off x="1821094" y="5733238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/>
          </p:nvCxnSpPr>
          <p:spPr bwMode="auto">
            <a:xfrm flipH="1">
              <a:off x="1821094" y="5517216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Gerade Verbindung 58"/>
            <p:cNvCxnSpPr/>
            <p:nvPr/>
          </p:nvCxnSpPr>
          <p:spPr bwMode="auto">
            <a:xfrm flipH="1">
              <a:off x="1821094" y="530119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Gerade Verbindung 71"/>
            <p:cNvCxnSpPr/>
            <p:nvPr/>
          </p:nvCxnSpPr>
          <p:spPr bwMode="auto">
            <a:xfrm flipH="1">
              <a:off x="1821094" y="3789040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" name="Grafik 2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37844" y="3734422"/>
              <a:ext cx="66865" cy="1020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" name="Gerade Verbindung 4"/>
            <p:cNvCxnSpPr/>
            <p:nvPr/>
          </p:nvCxnSpPr>
          <p:spPr bwMode="auto">
            <a:xfrm>
              <a:off x="1559225" y="5949259"/>
              <a:ext cx="736611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Gerade Verbindung 73"/>
            <p:cNvCxnSpPr/>
            <p:nvPr/>
          </p:nvCxnSpPr>
          <p:spPr bwMode="auto">
            <a:xfrm>
              <a:off x="2295836" y="5733256"/>
              <a:ext cx="41335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5050"/>
              </a:solidFill>
              <a:prstDash val="solid"/>
              <a:round/>
              <a:headEnd type="oval" w="lg" len="lg"/>
              <a:tailEnd type="none" w="lg" len="lg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>
              <a:off x="2726937" y="5326032"/>
              <a:ext cx="41335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5050"/>
              </a:solidFill>
              <a:prstDash val="solid"/>
              <a:round/>
              <a:headEnd type="oval" w="lg" len="lg"/>
              <a:tailEnd type="none" w="lg" len="lg"/>
            </a:ln>
            <a:effectLst/>
          </p:spPr>
        </p:cxnSp>
        <p:cxnSp>
          <p:nvCxnSpPr>
            <p:cNvPr id="77" name="Gerade Verbindung 76"/>
            <p:cNvCxnSpPr/>
            <p:nvPr/>
          </p:nvCxnSpPr>
          <p:spPr bwMode="auto">
            <a:xfrm>
              <a:off x="3150529" y="4540256"/>
              <a:ext cx="41335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5050"/>
              </a:solidFill>
              <a:prstDash val="solid"/>
              <a:round/>
              <a:headEnd type="oval" w="lg" len="lg"/>
              <a:tailEnd type="none" w="lg" len="lg"/>
            </a:ln>
            <a:effectLst/>
          </p:spPr>
        </p:cxnSp>
        <p:cxnSp>
          <p:nvCxnSpPr>
            <p:cNvPr id="78" name="Gerade Verbindung 77"/>
            <p:cNvCxnSpPr/>
            <p:nvPr/>
          </p:nvCxnSpPr>
          <p:spPr bwMode="auto">
            <a:xfrm>
              <a:off x="3542400" y="4144222"/>
              <a:ext cx="41335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5050"/>
              </a:solidFill>
              <a:prstDash val="solid"/>
              <a:round/>
              <a:headEnd type="oval" w="lg" len="lg"/>
              <a:tailEnd type="none" w="lg" len="lg"/>
            </a:ln>
            <a:effectLst/>
          </p:spPr>
        </p:cxnSp>
        <p:cxnSp>
          <p:nvCxnSpPr>
            <p:cNvPr id="80" name="Gerade Verbindung 79"/>
            <p:cNvCxnSpPr/>
            <p:nvPr/>
          </p:nvCxnSpPr>
          <p:spPr bwMode="auto">
            <a:xfrm>
              <a:off x="3955759" y="3946183"/>
              <a:ext cx="119726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5050"/>
              </a:solidFill>
              <a:prstDash val="solid"/>
              <a:round/>
              <a:headEnd type="oval" w="lg" len="lg"/>
              <a:tailEnd type="none" w="lg" len="lg"/>
            </a:ln>
            <a:effectLst/>
          </p:spPr>
        </p:cxnSp>
        <p:cxnSp>
          <p:nvCxnSpPr>
            <p:cNvPr id="81" name="Gerade Verbindung 80"/>
            <p:cNvCxnSpPr/>
            <p:nvPr/>
          </p:nvCxnSpPr>
          <p:spPr bwMode="auto">
            <a:xfrm flipH="1">
              <a:off x="1821094" y="4869150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Gerade Verbindung 81"/>
            <p:cNvCxnSpPr/>
            <p:nvPr/>
          </p:nvCxnSpPr>
          <p:spPr bwMode="auto">
            <a:xfrm flipH="1">
              <a:off x="1821094" y="4653128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Gerade Verbindung 82"/>
            <p:cNvCxnSpPr/>
            <p:nvPr/>
          </p:nvCxnSpPr>
          <p:spPr bwMode="auto">
            <a:xfrm flipH="1">
              <a:off x="1821094" y="4437106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Gerade Verbindung 83"/>
            <p:cNvCxnSpPr/>
            <p:nvPr/>
          </p:nvCxnSpPr>
          <p:spPr bwMode="auto">
            <a:xfrm flipH="1">
              <a:off x="1821094" y="422108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Gerade Verbindung 84"/>
            <p:cNvCxnSpPr/>
            <p:nvPr/>
          </p:nvCxnSpPr>
          <p:spPr bwMode="auto">
            <a:xfrm flipH="1">
              <a:off x="1821094" y="4005062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" name="Grafik 16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37510" y="3734422"/>
              <a:ext cx="163210" cy="1412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88" name="Gerade Verbindung 87"/>
            <p:cNvCxnSpPr/>
            <p:nvPr/>
          </p:nvCxnSpPr>
          <p:spPr bwMode="auto">
            <a:xfrm rot="5400000" flipH="1">
              <a:off x="2237745" y="594603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Gerade Verbindung 88"/>
            <p:cNvCxnSpPr/>
            <p:nvPr/>
          </p:nvCxnSpPr>
          <p:spPr bwMode="auto">
            <a:xfrm rot="5400000" flipH="1">
              <a:off x="2652006" y="594603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Gerade Verbindung 89"/>
            <p:cNvCxnSpPr/>
            <p:nvPr/>
          </p:nvCxnSpPr>
          <p:spPr bwMode="auto">
            <a:xfrm rot="5400000" flipH="1">
              <a:off x="3066267" y="594603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Gerade Verbindung 90"/>
            <p:cNvCxnSpPr/>
            <p:nvPr/>
          </p:nvCxnSpPr>
          <p:spPr bwMode="auto">
            <a:xfrm rot="5400000" flipH="1">
              <a:off x="3480528" y="594603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Gerade Verbindung 91"/>
            <p:cNvCxnSpPr/>
            <p:nvPr/>
          </p:nvCxnSpPr>
          <p:spPr bwMode="auto">
            <a:xfrm rot="5400000" flipH="1">
              <a:off x="3894789" y="5946034"/>
              <a:ext cx="1219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4" name="Grafik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6306336"/>
            <a:ext cx="6597930" cy="183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" name="Grafik 10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1" y="2931566"/>
            <a:ext cx="3891694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82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915" y="1386169"/>
            <a:ext cx="85441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240790"/>
            <a:ext cx="394290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679695"/>
            <a:ext cx="575951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3118600"/>
            <a:ext cx="432816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Grafik 5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582" y="296652"/>
            <a:ext cx="1776840" cy="174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777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3870" y="296652"/>
            <a:ext cx="2116265" cy="2170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953" y="3052397"/>
            <a:ext cx="6930357" cy="1828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4" name="Gruppieren 43"/>
          <p:cNvGrpSpPr/>
          <p:nvPr/>
        </p:nvGrpSpPr>
        <p:grpSpPr>
          <a:xfrm>
            <a:off x="325953" y="876425"/>
            <a:ext cx="1779185" cy="1831976"/>
            <a:chOff x="592327" y="1246796"/>
            <a:chExt cx="2514601" cy="2589213"/>
          </a:xfrm>
        </p:grpSpPr>
        <p:grpSp>
          <p:nvGrpSpPr>
            <p:cNvPr id="45" name="Group 14"/>
            <p:cNvGrpSpPr>
              <a:grpSpLocks/>
            </p:cNvGrpSpPr>
            <p:nvPr/>
          </p:nvGrpSpPr>
          <p:grpSpPr bwMode="auto">
            <a:xfrm rot="995672">
              <a:off x="592327" y="1302358"/>
              <a:ext cx="2087563" cy="2087563"/>
              <a:chOff x="3451" y="836"/>
              <a:chExt cx="1315" cy="1315"/>
            </a:xfrm>
          </p:grpSpPr>
          <p:sp>
            <p:nvSpPr>
              <p:cNvPr id="52" name="Oval 10"/>
              <p:cNvSpPr>
                <a:spLocks noChangeArrowheads="1"/>
              </p:cNvSpPr>
              <p:nvPr/>
            </p:nvSpPr>
            <p:spPr bwMode="auto">
              <a:xfrm>
                <a:off x="3451" y="836"/>
                <a:ext cx="1315" cy="13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CH" dirty="0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>
                <a:off x="4109" y="836"/>
                <a:ext cx="0" cy="1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CH" dirty="0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4109" y="1525"/>
                <a:ext cx="6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CH" dirty="0"/>
              </a:p>
            </p:txBody>
          </p:sp>
        </p:grp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1636902" y="2396146"/>
              <a:ext cx="0" cy="14398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CH" dirty="0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592327" y="3836008"/>
              <a:ext cx="23701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CH" dirty="0"/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 rot="658205">
              <a:off x="1882965" y="1246796"/>
              <a:ext cx="1223963" cy="933450"/>
            </a:xfrm>
            <a:custGeom>
              <a:avLst/>
              <a:gdLst>
                <a:gd name="G0" fmla="+- 163238 0 0"/>
                <a:gd name="G1" fmla="+- -7840724 0 0"/>
                <a:gd name="G2" fmla="+- 163238 0 -7840724"/>
                <a:gd name="G3" fmla="+- 10800 0 0"/>
                <a:gd name="G4" fmla="+- 0 0 16323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779 0 0"/>
                <a:gd name="G9" fmla="+- 0 0 -7840724"/>
                <a:gd name="G10" fmla="+- 9779 0 2700"/>
                <a:gd name="G11" fmla="cos G10 163238"/>
                <a:gd name="G12" fmla="sin G10 163238"/>
                <a:gd name="G13" fmla="cos 13500 163238"/>
                <a:gd name="G14" fmla="sin 13500 163238"/>
                <a:gd name="G15" fmla="+- G11 10800 0"/>
                <a:gd name="G16" fmla="+- G12 10800 0"/>
                <a:gd name="G17" fmla="+- G13 10800 0"/>
                <a:gd name="G18" fmla="+- G14 10800 0"/>
                <a:gd name="G19" fmla="*/ 9779 1 2"/>
                <a:gd name="G20" fmla="+- G19 5400 0"/>
                <a:gd name="G21" fmla="cos G20 163238"/>
                <a:gd name="G22" fmla="sin G20 163238"/>
                <a:gd name="G23" fmla="+- G21 10800 0"/>
                <a:gd name="G24" fmla="+- G12 G23 G22"/>
                <a:gd name="G25" fmla="+- G22 G23 G11"/>
                <a:gd name="G26" fmla="cos 10800 163238"/>
                <a:gd name="G27" fmla="sin 10800 163238"/>
                <a:gd name="G28" fmla="cos 9779 163238"/>
                <a:gd name="G29" fmla="sin 9779 16323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40724"/>
                <a:gd name="G36" fmla="sin G34 -7840724"/>
                <a:gd name="G37" fmla="+/ -7840724 16323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779 G39"/>
                <a:gd name="G43" fmla="sin 977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430 w 21600"/>
                <a:gd name="T5" fmla="*/ 1584 h 21600"/>
                <a:gd name="T6" fmla="*/ 5711 w 21600"/>
                <a:gd name="T7" fmla="*/ 1856 h 21600"/>
                <a:gd name="T8" fmla="*/ 15898 w 21600"/>
                <a:gd name="T9" fmla="*/ 2455 h 21600"/>
                <a:gd name="T10" fmla="*/ 24287 w 21600"/>
                <a:gd name="T11" fmla="*/ 11386 h 21600"/>
                <a:gd name="T12" fmla="*/ 20940 w 21600"/>
                <a:gd name="T13" fmla="*/ 14455 h 21600"/>
                <a:gd name="T14" fmla="*/ 17872 w 21600"/>
                <a:gd name="T15" fmla="*/ 111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0569" y="11224"/>
                  </a:moveTo>
                  <a:cubicBezTo>
                    <a:pt x="20575" y="11083"/>
                    <a:pt x="20579" y="10941"/>
                    <a:pt x="20579" y="10800"/>
                  </a:cubicBezTo>
                  <a:cubicBezTo>
                    <a:pt x="20579" y="5399"/>
                    <a:pt x="16200" y="1021"/>
                    <a:pt x="10800" y="1021"/>
                  </a:cubicBezTo>
                  <a:cubicBezTo>
                    <a:pt x="9104" y="1020"/>
                    <a:pt x="7437" y="1461"/>
                    <a:pt x="5963" y="2300"/>
                  </a:cubicBezTo>
                  <a:lnTo>
                    <a:pt x="5458" y="1413"/>
                  </a:lnTo>
                  <a:cubicBezTo>
                    <a:pt x="7086" y="486"/>
                    <a:pt x="892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956"/>
                    <a:pt x="21596" y="11112"/>
                    <a:pt x="21589" y="11269"/>
                  </a:cubicBezTo>
                  <a:lnTo>
                    <a:pt x="24287" y="11386"/>
                  </a:lnTo>
                  <a:lnTo>
                    <a:pt x="20940" y="14455"/>
                  </a:lnTo>
                  <a:lnTo>
                    <a:pt x="17872" y="11107"/>
                  </a:lnTo>
                  <a:lnTo>
                    <a:pt x="20569" y="1122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CH" dirty="0"/>
            </a:p>
          </p:txBody>
        </p:sp>
        <p:pic>
          <p:nvPicPr>
            <p:cNvPr id="49" name="Grafik 48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5569" y="2080233"/>
              <a:ext cx="120930" cy="1104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0" name="Grafik 49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67131" y="2004033"/>
              <a:ext cx="103156" cy="1683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1" name="Grafik 50" descr="txp_fi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67131" y="2829533"/>
              <a:ext cx="103156" cy="1140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55" name="Grafik 5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453" y="921083"/>
            <a:ext cx="1188501" cy="2042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9633" y="1654256"/>
            <a:ext cx="4837119" cy="287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382" y="3498619"/>
            <a:ext cx="6542627" cy="20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014" y="3934977"/>
            <a:ext cx="7314738" cy="162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9" name="Grafik 6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014" y="4306799"/>
            <a:ext cx="3992784" cy="202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78" y="5193195"/>
            <a:ext cx="5575573" cy="2865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3" y="4833156"/>
            <a:ext cx="5852442" cy="2021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579" y="5733256"/>
            <a:ext cx="5503152" cy="2022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Grafik 75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270" y="6198539"/>
            <a:ext cx="6509722" cy="1827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481457" y="6093296"/>
            <a:ext cx="6574819" cy="36004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1275929" y="5935511"/>
            <a:ext cx="396206" cy="15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940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3870" y="296652"/>
            <a:ext cx="2116265" cy="2170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2" y="1186877"/>
            <a:ext cx="8534418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017679"/>
            <a:ext cx="119969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1412" y="1992792"/>
            <a:ext cx="1969786" cy="426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070" y="2024844"/>
            <a:ext cx="2367691" cy="173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214" y="2270180"/>
            <a:ext cx="1588852" cy="138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2852936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2" y="3212976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2" y="4833156"/>
            <a:ext cx="86319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404" y="1992792"/>
            <a:ext cx="1889764" cy="426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338" y="3838680"/>
            <a:ext cx="566929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338" y="4199035"/>
            <a:ext cx="6612954" cy="538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5707112"/>
            <a:ext cx="8043820" cy="206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93831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15" y="5229199"/>
            <a:ext cx="1097886" cy="2952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42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In obigem Beispiel: ${\cal X}=\{-5,10\}$ und $X(a)=10,\,\,X(b)=X(c)=-5$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2"/>
  <p:tag name="PICTUREFILESIZE" val="77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$=\sum_{x\in \cal X}x\cdot P(X=x)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6"/>
  <p:tag name="PICTUREFILESIZE" val="338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Omega=\{1,2,3,4,5,6\}\times\{1,2,3,4,5,6\}$, $P$ Gleichverteil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8"/>
  <p:tag name="PICTUREFILESIZE" val="620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{\cal X}=\{0,1,2,3,4,5,6\}$, $X:\Omega\to\cal X$ def.~durch&#10;$X(i,j)=\left\{\begin{array}{l}&#10;i,\,\,i=j\\&#10;0,\,\,\mbox{sonst}&#10;\end{array}&#10;\right.&#10;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1"/>
  <p:tag name="PICTUREFILESIZE" val="950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400mm&#10;\begin{document}&#10;&#10;$E(X)=0\cdot P(X=0)+1\cdot P(X=1)&#10;+2\cdot P(X=2)&#10;+3\cdot P(X=3)&#10;+4\cdot P(X=4)&#10;+5\cdot P(X=5)&#10;+6\cdot P(X=6)=\frac{21}{36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8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400mm&#10;\begin{document}&#10;&#10;$E(X)=\frac{21}{36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8"/>
  <p:tag name="PICTUREFILESIZE" val="245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Varianz und Standardabweich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8"/>
  <p:tag name="PICTUREFILESIZE" val="582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nn heiss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199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$V(X)=\sum_{x\in \cal X}(x-\mu)^2\cdot f(x)$$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9"/>
  <p:tag name="PICTUREFILESIZE" val="484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gr{Varianz  von $X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0"/>
  <p:tag name="PICTUREFILESIZE" val="34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\{a,b,c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6"/>
  <p:tag name="PICTUREFILESIZE" val="210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$=\sum_{x\in \cal X}(x-\mu)^2\cdot P(X=x)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2"/>
  <p:tag name="PICTUREFILESIZE" val="438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s sei $X:\Omega\to{\cal X}$ eine Zufallsvariable, wobei &#10;$\cal X\subset \mathbb{R}$ eine endliche oder abzählbare Menge ist. Zudem sei $f$ die &#10;Zähldichte von &#10;$X$ und $\mu$ der Erwartungswert von $X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1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sigma(X)=\sqrt{V(X)}$ heisst \gr{Standardabweichung von $X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10"/>
  <p:tag name="PICTUREFILESIZE" val="915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Varianz und die Standdardabweichung sind&#10;Masse für die Streuung der Zufallsvariable um den Erwartungswer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03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Zwei Hersteller produzieren Bauteile, wobei die Lebensdauern &#10;wie folgt verteilt sind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2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c|c|c|c|c}&#10;$x_i$&amp;1&amp;2&amp;3&amp;4&amp;5\\\hline&#10;$P(X_1=x_i)$&amp;0.1&amp;0.2&amp;0.4&amp;0.2&amp;0.1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2"/>
  <p:tag name="PICTUREFILESIZE" val="671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c|c|c|c|c}&#10;$x_i$&amp;1&amp;2&amp;3&amp;4&amp;5\\\hline&#10;$P(X_2=x_i)$&amp;0.3&amp;0.1&amp;0.2&amp;0.1&amp;0.3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2"/>
  <p:tag name="PICTUREFILESIZE" val="685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Hersteller 1 ($X_1$)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5"/>
  <p:tag name="PICTUREFILESIZE" val="274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Hersteller 2 ($X_2$)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5"/>
  <p:tag name="PICTUREFILESIZE" val="2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&#10;\include{macros}&#10;\textwidth200mm&#10;\begin{document}&#10;Jetzt interessiert man sich nur noch f\&quot;ur seinen Gewinn. &#10;Dies wird (oft) mit Hilfe von Zufallsvariablen modellier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5"/>
  <p:tag name="PICTUREFILESIZE" val="1272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rwartungswert $E(X_1)=3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0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rwartungswert $E(X_2)=3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0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V(X_1)=(1-3)^2\cdot 0.1+(2-3)^2\cdot 0.2+(3-3)^2\cdot 0.4+(4-3)^2\cdot 0.2+(5-3)^2\cdot 0.1=1.2&#10;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774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V(X_2)=(1-3)^2\cdot 0.3+(2-3)^2\cdot 0.1+(3-3)^2\cdot 0.2+(4-3)^2\cdot 0.1+(5-3)^2\cdot 0.3=&#10;2.6&#10;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788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urch das Quadrieren heben sich Abweichungen nach unten und nach oben nicht auf, zudem &#10;werden grössere Abweichungen stärker gewichte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6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Varianz und Standardabweich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8"/>
  <p:tag name="PICTUREFILESIZE" val="582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s sei $X:\Omega\to{\cal X}$ eine Zufallsvariable, wobei &#10;$\cal X\subset \mathbb{R}$ eine endliche oder abzählbare Menge ist.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60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Dann gilt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179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$$V(X)=E(X^2)-E(X)^2.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6"/>
  <p:tag name="PICTUREFILESIZE" val="34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df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Zur Berechnung der Varianz ist es manchmal einfacher, folgende &#10;Formel zu verwend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74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(im Falle der Existenz)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9"/>
  <p:tag name="PICTUREFILESIZE" val="357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3, komplett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74"/>
  <p:tag name="PICTUREFILESIZE" val="27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Für $A\subseteq \cal X$ ist\\ $X^{-1}(A)=\{\omega\in\Omega\mid X(\omega)\in A\}$.&#10;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03"/>
  <p:tag name="PICTUREFILESIZE" val="58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P^X$ heisst \gr{Verteilung von $X$} oder \gr{Bildmass von $X$ unter $P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2"/>
  <p:tag name="PICTUREFILESIZE" val="101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n obigem Beispiel: $P^X(\{-5\})=P(X^{-1}\{-5\})=P(\{b,c\})=\frac12.$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8"/>
  <p:tag name="PICTUREFILESIZE" val="73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40mm&#10;\begin{document}&#10;&#10;&#10;Andere Schreibweisen: $P(X\in A)=P^X(A)$,&#10; $A\subseteq {\cal X}$; $P(X=a)=P^X(\{a\})$, $a\in{\cal X}$.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3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n obigem Beipiel: $P(X=10)\hat{=}$ Wahrscheinlichkeit daf\&quot;ur, dass der Gewinn 10 ist.&#10;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&#10;Falls $\cal X$ endlich oder abzählbar ist, dann heisst&#10;die Funktion $f:{\cal X}\to [0,1]$, definiert durch &#10;$f(x)=P(X=x)=P^X(\{x\})$ \gr{Zähldichte von $X$}.&#10;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5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$ definiert durch $f_P(a)=\frac12,$ $f_P(b)=f_P(c)=\frac14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7"/>
  <p:tag name="PICTUREFILESIZE" val="58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a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06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b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108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c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10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2"/>
  <p:tag name="PICTUREFILESIZE" val="33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e Zufallsvariable ist eine normale mathematische Funktion.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8"/>
  <p:tag name="PICTUREFILESIZE" val="66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 bei jeder&#10;Durchführung des Zufallsexperimentes ein zufälliges Ergebnis $\omega$ eintritt, ist&#10;auch der zugehörige Wert $X(\omega)$ nicht vorhersagbar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6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Daher kommt der Name &#10;``Zufallsvariable'', der am Anfang eher missverständlich ist. Bei praktischen&#10;Beispielen ist er passend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7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2"/>
  <p:tag name="PICTUREFILESIZE" val="33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3.~diskrete Zufallsvariablen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424"/>
  <p:tag name="PICTUREFILESIZE" val="62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\{2,3,4,5,6,7,8,9,10,11,12 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6"/>
  <p:tag name="PICTUREFILESIZE" val="41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67527"/>
  <p:tag name="ORIGINALWIDTH" val="719.0529"/>
  <p:tag name="LATEXADDIN" val="\documentclass{slides}&#10;\include{macros}&#10;\textwidth300mm&#10;\begin{document}&#10;&#10;Schlechte Variante:&#10;&#10;\end{document}&#10;"/>
  <p:tag name="IGUANATEXSIZE" val="20"/>
  <p:tag name="IGUANATEXCURSOR" val="78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_P(2)=\frac{1}{36}$, $f_P(3)=\frac{2}{36}$, \ldots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7"/>
  <p:tag name="PICTUREFILESIZE" val="364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Bei dieser Modellierung erkennt man das ``Konzept'' nicht so gu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65"/>
  <p:tag name="PICTUREFILESIZE" val="76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Besser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9"/>
  <p:tag name="PICTUREFILESIZE" val="16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 als Kopplung zweier Laplace-Experiment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9"/>
  <p:tag name="PICTUREFILESIZE" val="674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\{1,2,3,4,5,6\}\times \{1,2,3,4,5,6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8"/>
  <p:tag name="PICTUREFILESIZE" val="38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_P(i,j)=\frac16\cdot \frac16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0"/>
  <p:tag name="PICTUREFILESIZE" val="253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:\Omega\to\mathbb{R}$ def.~durch $X(i,j)=i+j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1"/>
  <p:tag name="PICTUREFILESIZE" val="46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1"/>
  <p:tag name="PICTUREFILESIZE" val="48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gilt etwa $P(X=6)=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9"/>
  <p:tag name="PICTUREFILESIZE" val="348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(i,j)\mid i+j=6\}=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3"/>
  <p:tag name="PICTUREFILESIZE" val="32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Überlegungen sind letzlich dieselben wie in obiger Variante, aber &#10;die Annahmen (unabhängige Kopplung zweier Laplace-Experiment) wird sichtbar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97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udem hat man nun das Modell gebaut, und kann auch andere Zufallsvariablen &#10;definieren, etwa: $Y(i,j)=i\cdot j$\ldots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17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=P(\{(1,5),(2,4),(3,3),(4,2),(5,1))\}=\frac{5}{36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5"/>
  <p:tag name="PICTUREFILESIZE" val="580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weimaliges Würfeln: Man gewinnt CHF $i$ bei Augensumme $i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2"/>
  <p:tag name="PICTUREFILESIZE" val="768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Gesucht: Wahrscheinlichkeit für ``Gewinn ist $k$''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7"/>
  <p:tag name="PICTUREFILESIZE" val="59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Gesucht ist die Verteilung von $X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1"/>
  <p:tag name="PICTUREFILESIZE" val="46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ögliche\\ Augensumm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6"/>
  <p:tag name="PICTUREFILESIZE" val="36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ähldichte, d.h. Wahrscheinlichkeit für die Ergebniss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7"/>
  <p:tag name="PICTUREFILESIZE" val="66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X$ induziert eine Wahrscheinlichkeitsverteilung $P^X$ auf $\cal X$ &#10;durch \\ $P^X(A)=P\left(X^{-1}(A)\right)$, &#10;wobei $X^{-1}(A)$ das Urbild von $A$ bezeichne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5"/>
  <p:tag name="PICTUREFILESIZE" val="161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Die Zähldichte einer diskreten Zufallsvariablen bestimmt die Verteilung eindeutig,&#10;oft wird diese in einer Tabelle oder mit&#10;Hilfe eines \gr{Stabdiagramms} dargestell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93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c|c|c|c|c}&#10;$x_i$&amp;1&amp;2&amp;3&amp;4&amp;5\\\hline&#10;$P(X=x_i)$&amp;0.1&amp;0.2&amp;0.4&amp;0.2&amp;0.1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3"/>
  <p:tag name="PICTUREFILESIZE" val="66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2"/>
  <p:tag name="PICTUREFILESIZE" val="336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0.1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"/>
  <p:tag name="PICTUREFILESIZE" val="114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0.2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"/>
  <p:tag name="PICTUREFILESIZE" val="12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0.3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"/>
  <p:tag name="PICTUREFILESIZE" val="128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0.4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"/>
  <p:tag name="PICTUREFILESIZE" val="123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c|c|c|c|c}&#10;$x_i$&amp;1&amp;2&amp;3&amp;4&amp;5\\\hline&#10;$P(X=x_i)$&amp;0.1&amp;0.2&amp;0.4&amp;0.2&amp;0.1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3"/>
  <p:tag name="PICTUREFILESIZE" val="665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nn heisst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19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2"/>
  <p:tag name="PICTUREFILESIZE" val="336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$\displaystyle F(x)=P(X\leq x)=\sum_{t\in{\cal X}:t \leq x} f(t)$ \gr{Verteilungsfunktion von $X$}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4"/>
  <p:tag name="PICTUREFILESIZE" val="109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s sei $X:\Omega\to{\cal X}$ eine Zufallsvariable, wobei &#10;$\cal X\subset \mathbb{R}$ eine endliche oder abzählbare Menge ist. Zudem sei $f$ die &#10;Zähldichte von &#10;$X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08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Verteilungsfunktio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5"/>
  <p:tag name="PICTUREFILESIZE" val="394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Auch die Verteilungsfunktion bestimmt die&#10;Verteilung eindeutig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9"/>
  <p:tag name="PICTUREFILESIZE" val="72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c|c|c|c|c}&#10;$x_i$&amp;1&amp;2&amp;3&amp;4&amp;5\\\hline&#10;$P(X=x_i)$&amp;0.1&amp;0.2&amp;0.4&amp;0.2&amp;0.1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3"/>
  <p:tag name="PICTUREFILESIZE" val="665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c|c|c|c|c}&#10;$x_i$&amp;1&amp;2&amp;3&amp;4&amp;5\\\hline&#10;$P(X=x_i)$&amp;0.1&amp;0.2&amp;0.4&amp;0.2&amp;0.1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3"/>
  <p:tag name="PICTUREFILESIZE" val="665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0.1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"/>
  <p:tag name="PICTUREFILESIZE" val="114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0.5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"/>
  <p:tag name="PICTUREFILESIZE" val="12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Bei $a$ gewinnt der Spieler CHF 10, sonst muss er 5 zahlen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4"/>
  <p:tag name="PICTUREFILESIZE" val="698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1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9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red $F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"/>
  <p:tag name="PICTUREFILESIZE" val="108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Wir werfen 4 mal mit einer ausgewogenen Münze. Die Zufallsvariable $X$ zähle die Anzahl&#10;Köpfe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23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itmE{Welche Werte kann $X$ annehmen?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8"/>
  <p:tag name="PICTUREFILESIZE" val="471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itmZ{Geben Sie die Verteilung von $X$ in Tabellenform an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697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itmD{Skizzieren Sie die Verteilungsfunktion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6"/>
  <p:tag name="PICTUREFILESIZE" val="57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Lernkontroll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3"/>
  <p:tag name="PICTUREFILESIZE" val="269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Erwartungswer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6"/>
  <p:tag name="PICTUREFILESIZE" val="348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Bei $a$ verliert der Betreiber CHF 10, bei $b$ gewinnt er 5 und bei $c$ 7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2"/>
  <p:tag name="PICTUREFILESIZE" val="748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\{a,b,c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6"/>
  <p:tag name="PICTUREFILESIZE" val="21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ine  \gr{Zufallsvariable} $X$ \&quot;uber $\Omega$ ist eine Abbildung&#10; von $\Omega$ in eine Menge $\cal X$.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01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$ definiert durch $f_p(a)=\frac12,$ $f_P(b)=f_P(c)=\frac14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2"/>
  <p:tag name="PICTUREFILESIZE" val="609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Was ist auf lange Sicht hin der Gewinn/Verlust des Betreibers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4"/>
  <p:tag name="PICTUREFILESIZE" val="80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Bei 10.000 Spielen kommt $a$ bei ca.~5.000 und  $b$ und $c$ bei jeweils ca.~2.500 vor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ann ist der Gewinn/Verlust pro Spiel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3"/>
  <p:tag name="PICTUREFILESIZE" val="53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.98362"/>
  <p:tag name="ORIGINALWIDTH" val="719.7074"/>
  <p:tag name="LATEXADDIN" val="\documentclass{slides}&#10;\include{macros}&#10;\begin{document}&#10;$=&#10;-10CHF \cdot \frac{5000}{10000}+5CHF\cdot&#10;\frac{2500}{10000}+7CHF\cdot&#10;\frac{2500}{10000}=$&#10;&#10;&#10;\end{document}&#10;"/>
  <p:tag name="IGUANATEXSIZE" val="20"/>
  <p:tag name="IGUANATEXCURSOR" val="125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.87394"/>
  <p:tag name="ORIGINALWIDTH" val="720.0347"/>
  <p:tag name="LATEXADDIN" val="\documentclass{slides}&#10;\include{macros}&#10;\begin{document}&#10;$(-10CHF \cdot 5000+5CHF\cdot&#10;2500+7CHF\cdot&#10;2500)/10000=$&#10;&#10;&#10;\end{document}&#10;"/>
  <p:tag name="IGUANATEXSIZE" val="20"/>
  <p:tag name="IGUANATEXCURSOR" val="96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=&#10;X(a) \cdot f_P(a)+X(b)\cdot&#10;f_P(b)+X(c)\cdot f_P(c)=-2CHF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2"/>
  <p:tag name="PICTUREFILESIZE" val="563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 Die Zufallsvariable $X$&#10;modelliere die Auszahlung des Betreibers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1"/>
  <p:tag name="PICTUREFILESIZE" val="77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a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06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b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10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50mm&#10;\begin{document}&#10;&#10;Im Folgenden wird stets $\cal X\subseteq \mathbb{R}$ sein. Dann sagt man auch&#10;\gr{reellwertige Zufallsvariable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4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c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103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Erwartungswer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6"/>
  <p:tag name="PICTUREFILESIZE" val="348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s sei $X:\Omega\to{\cal X}$ eine Zufallsvariable, wobei &#10;$\cal X\subset \mathbb{R}$ eine endliche oder abzählbare Menge ist. Zudem sei $f$ die&#10; Zähldichte von &#10;$X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08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nn heiss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199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$E(X)=\sum_{x\in \cal X}x\cdot f(x)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4"/>
  <p:tag name="PICTUREFILESIZE" val="387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gr{Erwartungswert von $X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3"/>
  <p:tag name="PICTUREFILESIZE" val="509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(im Falle der Existenz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9"/>
  <p:tag name="PICTUREFILESIZE" val="357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Beim zweimaligen Würfelwurf erhält man $i$ CHF, wenn beide Würfel $i$ zeigen, und sonst &#10;nichts. $X$ beschreibe diese Auszahlung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94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nn ist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5"/>
  <p:tag name="PICTUREFILESIZE" val="1637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777</cp:revision>
  <dcterms:created xsi:type="dcterms:W3CDTF">2005-01-22T10:46:42Z</dcterms:created>
  <dcterms:modified xsi:type="dcterms:W3CDTF">2020-09-27T17:41:21Z</dcterms:modified>
</cp:coreProperties>
</file>