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480" r:id="rId2"/>
    <p:sldId id="422" r:id="rId3"/>
    <p:sldId id="424" r:id="rId4"/>
    <p:sldId id="425" r:id="rId5"/>
    <p:sldId id="427" r:id="rId6"/>
    <p:sldId id="426" r:id="rId7"/>
    <p:sldId id="429" r:id="rId8"/>
    <p:sldId id="431" r:id="rId9"/>
    <p:sldId id="432" r:id="rId10"/>
    <p:sldId id="483" r:id="rId11"/>
    <p:sldId id="434" r:id="rId12"/>
    <p:sldId id="433" r:id="rId13"/>
    <p:sldId id="485" r:id="rId14"/>
    <p:sldId id="435" r:id="rId15"/>
    <p:sldId id="484" r:id="rId16"/>
    <p:sldId id="436" r:id="rId17"/>
    <p:sldId id="451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>
        <p:scale>
          <a:sx n="67" d="100"/>
          <a:sy n="67" d="100"/>
        </p:scale>
        <p:origin x="1396" y="36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-3237" y="6613525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96677" y="6592888"/>
            <a:ext cx="548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/>
              <a:t>5.</a:t>
            </a:r>
            <a:fld id="{6033C65C-891B-4EA0-88F6-BF9F6AAF90E5}" type="slidenum">
              <a:rPr lang="en-US" sz="1000" smtClean="0"/>
              <a:pPr algn="ctr" eaLnBrk="1" hangingPunct="1">
                <a:defRPr/>
              </a:pPr>
              <a:t>‹Nr.›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98.png"/><Relationship Id="rId3" Type="http://schemas.openxmlformats.org/officeDocument/2006/relationships/tags" Target="../tags/tag10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97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96.png"/><Relationship Id="rId5" Type="http://schemas.openxmlformats.org/officeDocument/2006/relationships/tags" Target="../tags/tag102.xml"/><Relationship Id="rId10" Type="http://schemas.openxmlformats.org/officeDocument/2006/relationships/image" Target="../media/image95.png"/><Relationship Id="rId4" Type="http://schemas.openxmlformats.org/officeDocument/2006/relationships/tags" Target="../tags/tag101.xm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100.png"/><Relationship Id="rId18" Type="http://schemas.openxmlformats.org/officeDocument/2006/relationships/image" Target="../media/image104.png"/><Relationship Id="rId3" Type="http://schemas.openxmlformats.org/officeDocument/2006/relationships/tags" Target="../tags/tag106.xml"/><Relationship Id="rId21" Type="http://schemas.openxmlformats.org/officeDocument/2006/relationships/image" Target="../media/image52.png"/><Relationship Id="rId7" Type="http://schemas.openxmlformats.org/officeDocument/2006/relationships/tags" Target="../tags/tag110.xml"/><Relationship Id="rId12" Type="http://schemas.openxmlformats.org/officeDocument/2006/relationships/image" Target="../media/image99.emf"/><Relationship Id="rId17" Type="http://schemas.openxmlformats.org/officeDocument/2006/relationships/image" Target="../media/image55.png"/><Relationship Id="rId2" Type="http://schemas.openxmlformats.org/officeDocument/2006/relationships/tags" Target="../tags/tag105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8.xml"/><Relationship Id="rId15" Type="http://schemas.openxmlformats.org/officeDocument/2006/relationships/image" Target="../media/image102.png"/><Relationship Id="rId10" Type="http://schemas.openxmlformats.org/officeDocument/2006/relationships/tags" Target="../tags/tag113.xml"/><Relationship Id="rId19" Type="http://schemas.openxmlformats.org/officeDocument/2006/relationships/image" Target="../media/image105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../media/image101.png"/><Relationship Id="rId22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69.png"/><Relationship Id="rId18" Type="http://schemas.openxmlformats.org/officeDocument/2006/relationships/image" Target="../media/image112.png"/><Relationship Id="rId3" Type="http://schemas.openxmlformats.org/officeDocument/2006/relationships/tags" Target="../tags/tag116.xml"/><Relationship Id="rId21" Type="http://schemas.openxmlformats.org/officeDocument/2006/relationships/image" Target="../media/image115.png"/><Relationship Id="rId7" Type="http://schemas.openxmlformats.org/officeDocument/2006/relationships/tags" Target="../tags/tag120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11.png"/><Relationship Id="rId2" Type="http://schemas.openxmlformats.org/officeDocument/2006/relationships/tags" Target="../tags/tag115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image" Target="../media/image118.png"/><Relationship Id="rId5" Type="http://schemas.openxmlformats.org/officeDocument/2006/relationships/tags" Target="../tags/tag118.xml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tags" Target="../tags/tag123.xml"/><Relationship Id="rId19" Type="http://schemas.openxmlformats.org/officeDocument/2006/relationships/image" Target="../media/image113.png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120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19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image" Target="../media/image124.png"/><Relationship Id="rId39" Type="http://schemas.openxmlformats.org/officeDocument/2006/relationships/image" Target="../media/image137.png"/><Relationship Id="rId21" Type="http://schemas.openxmlformats.org/officeDocument/2006/relationships/tags" Target="../tags/tag148.xml"/><Relationship Id="rId34" Type="http://schemas.openxmlformats.org/officeDocument/2006/relationships/image" Target="../media/image132.png"/><Relationship Id="rId42" Type="http://schemas.openxmlformats.org/officeDocument/2006/relationships/image" Target="../media/image138.png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image" Target="../media/image127.png"/><Relationship Id="rId41" Type="http://schemas.openxmlformats.org/officeDocument/2006/relationships/image" Target="../media/image64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40" Type="http://schemas.openxmlformats.org/officeDocument/2006/relationships/image" Target="../media/image52.png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image" Target="../media/image121.emf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image" Target="../media/image129.png"/><Relationship Id="rId44" Type="http://schemas.openxmlformats.org/officeDocument/2006/relationships/image" Target="../media/image140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43" Type="http://schemas.openxmlformats.org/officeDocument/2006/relationships/image" Target="../media/image139.png"/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122.png"/><Relationship Id="rId18" Type="http://schemas.openxmlformats.org/officeDocument/2006/relationships/image" Target="../media/image145.png"/><Relationship Id="rId3" Type="http://schemas.openxmlformats.org/officeDocument/2006/relationships/tags" Target="../tags/tag151.xml"/><Relationship Id="rId21" Type="http://schemas.openxmlformats.org/officeDocument/2006/relationships/image" Target="../media/image148.png"/><Relationship Id="rId7" Type="http://schemas.openxmlformats.org/officeDocument/2006/relationships/tags" Target="../tags/tag155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44.png"/><Relationship Id="rId2" Type="http://schemas.openxmlformats.org/officeDocument/2006/relationships/tags" Target="../tags/tag150.xm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10" Type="http://schemas.openxmlformats.org/officeDocument/2006/relationships/tags" Target="../tags/tag158.xml"/><Relationship Id="rId19" Type="http://schemas.openxmlformats.org/officeDocument/2006/relationships/image" Target="../media/image146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122.png"/><Relationship Id="rId18" Type="http://schemas.openxmlformats.org/officeDocument/2006/relationships/image" Target="../media/image154.png"/><Relationship Id="rId3" Type="http://schemas.openxmlformats.org/officeDocument/2006/relationships/tags" Target="../tags/tag162.xml"/><Relationship Id="rId21" Type="http://schemas.openxmlformats.org/officeDocument/2006/relationships/image" Target="../media/image157.png"/><Relationship Id="rId7" Type="http://schemas.openxmlformats.org/officeDocument/2006/relationships/tags" Target="../tags/tag16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53.png"/><Relationship Id="rId2" Type="http://schemas.openxmlformats.org/officeDocument/2006/relationships/tags" Target="../tags/tag161.xml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image" Target="../media/image151.png"/><Relationship Id="rId10" Type="http://schemas.openxmlformats.org/officeDocument/2006/relationships/tags" Target="../tags/tag169.xml"/><Relationship Id="rId19" Type="http://schemas.openxmlformats.org/officeDocument/2006/relationships/image" Target="../media/image155.png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55.png"/><Relationship Id="rId22" Type="http://schemas.openxmlformats.org/officeDocument/2006/relationships/image" Target="../media/image1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122.png"/><Relationship Id="rId18" Type="http://schemas.openxmlformats.org/officeDocument/2006/relationships/image" Target="../media/image163.png"/><Relationship Id="rId3" Type="http://schemas.openxmlformats.org/officeDocument/2006/relationships/tags" Target="../tags/tag173.xml"/><Relationship Id="rId21" Type="http://schemas.openxmlformats.org/officeDocument/2006/relationships/image" Target="../media/image166.png"/><Relationship Id="rId7" Type="http://schemas.openxmlformats.org/officeDocument/2006/relationships/tags" Target="../tags/tag17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62.png"/><Relationship Id="rId2" Type="http://schemas.openxmlformats.org/officeDocument/2006/relationships/tags" Target="../tags/tag172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10" Type="http://schemas.openxmlformats.org/officeDocument/2006/relationships/tags" Target="../tags/tag180.xml"/><Relationship Id="rId19" Type="http://schemas.openxmlformats.org/officeDocument/2006/relationships/image" Target="../media/image164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8.png"/><Relationship Id="rId18" Type="http://schemas.openxmlformats.org/officeDocument/2006/relationships/image" Target="../media/image13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6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4.xml"/><Relationship Id="rId16" Type="http://schemas.openxmlformats.org/officeDocument/2006/relationships/image" Target="../media/image18.png"/><Relationship Id="rId20" Type="http://schemas.openxmlformats.org/officeDocument/2006/relationships/image" Target="../media/image13.emf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5.png"/><Relationship Id="rId5" Type="http://schemas.openxmlformats.org/officeDocument/2006/relationships/tags" Target="../tags/tag1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21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tags" Target="../tags/tag24.xml"/><Relationship Id="rId21" Type="http://schemas.openxmlformats.org/officeDocument/2006/relationships/image" Target="../media/image27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2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30.png"/><Relationship Id="rId5" Type="http://schemas.openxmlformats.org/officeDocument/2006/relationships/tags" Target="../tags/tag26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tags" Target="../tags/tag31.xml"/><Relationship Id="rId19" Type="http://schemas.openxmlformats.org/officeDocument/2006/relationships/image" Target="../media/image25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43.png"/><Relationship Id="rId3" Type="http://schemas.openxmlformats.org/officeDocument/2006/relationships/tags" Target="../tags/tag38.xml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tags" Target="../tags/tag45.xml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8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34" Type="http://schemas.openxmlformats.org/officeDocument/2006/relationships/image" Target="../media/image65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image" Target="../media/image57.png"/><Relationship Id="rId33" Type="http://schemas.openxmlformats.org/officeDocument/2006/relationships/image" Target="../media/image64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image" Target="../media/image22.png"/><Relationship Id="rId29" Type="http://schemas.openxmlformats.org/officeDocument/2006/relationships/image" Target="../media/image6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56.png"/><Relationship Id="rId32" Type="http://schemas.openxmlformats.org/officeDocument/2006/relationships/image" Target="../media/image52.png"/><Relationship Id="rId37" Type="http://schemas.openxmlformats.org/officeDocument/2006/relationships/image" Target="../media/image68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7.png"/><Relationship Id="rId10" Type="http://schemas.openxmlformats.org/officeDocument/2006/relationships/tags" Target="../tags/tag62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63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6.png"/><Relationship Id="rId8" Type="http://schemas.openxmlformats.org/officeDocument/2006/relationships/tags" Target="../tags/tag60.xml"/><Relationship Id="rId3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73.xml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3.png"/><Relationship Id="rId5" Type="http://schemas.openxmlformats.org/officeDocument/2006/relationships/tags" Target="../tags/tag75.xml"/><Relationship Id="rId10" Type="http://schemas.openxmlformats.org/officeDocument/2006/relationships/image" Target="../media/image72.png"/><Relationship Id="rId4" Type="http://schemas.openxmlformats.org/officeDocument/2006/relationships/tags" Target="../tags/tag74.xml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77.png"/><Relationship Id="rId26" Type="http://schemas.openxmlformats.org/officeDocument/2006/relationships/image" Target="../media/image83.png"/><Relationship Id="rId3" Type="http://schemas.openxmlformats.org/officeDocument/2006/relationships/tags" Target="../tags/tag78.xml"/><Relationship Id="rId21" Type="http://schemas.openxmlformats.org/officeDocument/2006/relationships/image" Target="../media/image80.pn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69.png"/><Relationship Id="rId25" Type="http://schemas.openxmlformats.org/officeDocument/2006/relationships/image" Target="../media/image82.png"/><Relationship Id="rId2" Type="http://schemas.openxmlformats.org/officeDocument/2006/relationships/tags" Target="../tags/tag77.xml"/><Relationship Id="rId16" Type="http://schemas.openxmlformats.org/officeDocument/2006/relationships/image" Target="../media/image76.emf"/><Relationship Id="rId20" Type="http://schemas.openxmlformats.org/officeDocument/2006/relationships/image" Target="../media/image79.png"/><Relationship Id="rId29" Type="http://schemas.openxmlformats.org/officeDocument/2006/relationships/image" Target="../media/image86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image" Target="../media/image64.png"/><Relationship Id="rId5" Type="http://schemas.openxmlformats.org/officeDocument/2006/relationships/tags" Target="../tags/tag80.xml"/><Relationship Id="rId15" Type="http://schemas.openxmlformats.org/officeDocument/2006/relationships/image" Target="../media/image75.emf"/><Relationship Id="rId23" Type="http://schemas.openxmlformats.org/officeDocument/2006/relationships/image" Target="../media/image52.png"/><Relationship Id="rId28" Type="http://schemas.openxmlformats.org/officeDocument/2006/relationships/image" Target="../media/image85.png"/><Relationship Id="rId10" Type="http://schemas.openxmlformats.org/officeDocument/2006/relationships/tags" Target="../tags/tag85.xml"/><Relationship Id="rId19" Type="http://schemas.openxmlformats.org/officeDocument/2006/relationships/image" Target="../media/image78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81.png"/><Relationship Id="rId27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55.png"/><Relationship Id="rId17" Type="http://schemas.openxmlformats.org/officeDocument/2006/relationships/image" Target="../media/image91.png"/><Relationship Id="rId2" Type="http://schemas.openxmlformats.org/officeDocument/2006/relationships/tags" Target="../tags/tag90.xml"/><Relationship Id="rId16" Type="http://schemas.openxmlformats.org/officeDocument/2006/relationships/image" Target="../media/image90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69.png"/><Relationship Id="rId5" Type="http://schemas.openxmlformats.org/officeDocument/2006/relationships/tags" Target="../tags/tag93.xml"/><Relationship Id="rId15" Type="http://schemas.openxmlformats.org/officeDocument/2006/relationships/image" Target="../media/image89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93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847" y="4437112"/>
            <a:ext cx="3166979" cy="2248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3647" y="1810047"/>
            <a:ext cx="3683378" cy="26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2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64" y="296652"/>
            <a:ext cx="2793676" cy="2169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6" y="1124744"/>
            <a:ext cx="16873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628" y="2437675"/>
            <a:ext cx="2864758" cy="304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710" y="2960948"/>
            <a:ext cx="337231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940" y="1484784"/>
            <a:ext cx="3098815" cy="214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628" y="1952836"/>
            <a:ext cx="1870266" cy="214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18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8032" r="6659" b="11431"/>
          <a:stretch/>
        </p:blipFill>
        <p:spPr bwMode="auto">
          <a:xfrm>
            <a:off x="4917586" y="1916897"/>
            <a:ext cx="3794874" cy="172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8815" y="296652"/>
            <a:ext cx="986372" cy="2170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052736"/>
            <a:ext cx="8056490" cy="477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670" y="2482946"/>
            <a:ext cx="4286178" cy="2023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64804"/>
            <a:ext cx="7052707" cy="2024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375833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189" y="4711507"/>
            <a:ext cx="8627077" cy="76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189" y="5599969"/>
            <a:ext cx="8636830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189" y="6322933"/>
            <a:ext cx="4653014" cy="2024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138908"/>
            <a:ext cx="1045032" cy="151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73198"/>
            <a:ext cx="3590149" cy="200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7952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64" y="296652"/>
            <a:ext cx="2793676" cy="2169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249732"/>
            <a:ext cx="2072644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288" y="1556792"/>
            <a:ext cx="2396952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288" y="1952836"/>
            <a:ext cx="2531064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288" y="2348880"/>
            <a:ext cx="2531064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6" y="2803267"/>
            <a:ext cx="8627077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6" y="3501008"/>
            <a:ext cx="860513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21" y="3753036"/>
            <a:ext cx="4880578" cy="167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592796"/>
            <a:ext cx="14727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981106"/>
            <a:ext cx="148255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2369416"/>
            <a:ext cx="148255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6" y="943768"/>
            <a:ext cx="139233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09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164" y="296652"/>
            <a:ext cx="2793676" cy="2169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592796"/>
            <a:ext cx="7328762" cy="31513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" name="Grafik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5" y="1160748"/>
            <a:ext cx="1324276" cy="141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4286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2775006" y="3720613"/>
            <a:ext cx="3993237" cy="181944"/>
          </a:xfrm>
          <a:prstGeom prst="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45" y="895344"/>
            <a:ext cx="2277341" cy="99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007" y="296652"/>
            <a:ext cx="3593989" cy="216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836711"/>
            <a:ext cx="88806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949" y="1702152"/>
            <a:ext cx="63886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937" y="2381220"/>
            <a:ext cx="607650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562" y="2735407"/>
            <a:ext cx="752979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949" y="3693553"/>
            <a:ext cx="2448158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949" y="4054854"/>
            <a:ext cx="4186742" cy="3462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0291" y="3760299"/>
            <a:ext cx="3848125" cy="1152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3051470"/>
            <a:ext cx="8614885" cy="468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385" y="3336903"/>
            <a:ext cx="124846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135" y="4534415"/>
            <a:ext cx="2518872" cy="243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73" y="2068428"/>
            <a:ext cx="777363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Gerade Verbindung mit Pfeil 8"/>
          <p:cNvCxnSpPr>
            <a:cxnSpLocks/>
            <a:stCxn id="6" idx="1"/>
          </p:cNvCxnSpPr>
          <p:nvPr/>
        </p:nvCxnSpPr>
        <p:spPr bwMode="auto">
          <a:xfrm flipH="1">
            <a:off x="1295636" y="3811585"/>
            <a:ext cx="1479370" cy="346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hteck 7"/>
          <p:cNvSpPr/>
          <p:nvPr/>
        </p:nvSpPr>
        <p:spPr bwMode="auto">
          <a:xfrm>
            <a:off x="1907703" y="3275166"/>
            <a:ext cx="1320471" cy="299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" name="Grafik 24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708" y="3333513"/>
            <a:ext cx="124846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221" y="5251079"/>
            <a:ext cx="8636830" cy="5291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9480" y="5924229"/>
            <a:ext cx="985116" cy="2950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5186" y="5932511"/>
            <a:ext cx="1087529" cy="3048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178" y="5989165"/>
            <a:ext cx="263103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4895409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006" y="5882642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421" y="6112729"/>
            <a:ext cx="1847436" cy="1772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739" y="6349401"/>
            <a:ext cx="2938522" cy="1773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Rechteck 41"/>
          <p:cNvSpPr/>
          <p:nvPr/>
        </p:nvSpPr>
        <p:spPr bwMode="auto">
          <a:xfrm>
            <a:off x="6006408" y="5842403"/>
            <a:ext cx="3097879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930A5AC-E642-427D-8F47-4B4E0A6FAD1E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890929" y="3220040"/>
            <a:ext cx="2071002" cy="20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007" y="296652"/>
            <a:ext cx="3593989" cy="216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048" y="1006564"/>
            <a:ext cx="805649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628962"/>
            <a:ext cx="3140666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032127"/>
            <a:ext cx="811745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454799"/>
            <a:ext cx="362834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845771"/>
            <a:ext cx="5759513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949" y="4113076"/>
            <a:ext cx="8614885" cy="46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949" y="3429000"/>
            <a:ext cx="8614885" cy="4599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279" y="5182603"/>
            <a:ext cx="382098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7449" y="5196718"/>
            <a:ext cx="164592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Rechteck 28"/>
          <p:cNvSpPr/>
          <p:nvPr/>
        </p:nvSpPr>
        <p:spPr bwMode="auto">
          <a:xfrm>
            <a:off x="755575" y="5038587"/>
            <a:ext cx="7308813" cy="442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Grafik 2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9779" y="5220124"/>
            <a:ext cx="296317" cy="1785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51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007" y="296652"/>
            <a:ext cx="3593989" cy="216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23" y="954888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240843"/>
            <a:ext cx="614721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2" y="1568132"/>
            <a:ext cx="8666091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2" y="2154680"/>
            <a:ext cx="8646584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922" y="3104964"/>
            <a:ext cx="6968165" cy="202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112" y="3539330"/>
            <a:ext cx="5759104" cy="2023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4396387"/>
            <a:ext cx="8128379" cy="1847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04" y="4905042"/>
            <a:ext cx="4380205" cy="507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3491880" y="3429000"/>
            <a:ext cx="3048397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333" y="5588528"/>
            <a:ext cx="3141885" cy="2146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112" y="3539330"/>
            <a:ext cx="5759104" cy="2023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13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007" y="296652"/>
            <a:ext cx="3593989" cy="216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124743"/>
            <a:ext cx="890017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844824"/>
            <a:ext cx="8614885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3464" y="2955227"/>
            <a:ext cx="965608" cy="3657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3030817"/>
            <a:ext cx="2306731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8312" y="2960104"/>
            <a:ext cx="1603707" cy="3558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8085" y="2960104"/>
            <a:ext cx="1199695" cy="35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4756" y="3041790"/>
            <a:ext cx="690069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0508" y="3057695"/>
            <a:ext cx="100462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007" y="3914812"/>
            <a:ext cx="7831714" cy="4433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hteck 8"/>
          <p:cNvSpPr/>
          <p:nvPr/>
        </p:nvSpPr>
        <p:spPr bwMode="auto">
          <a:xfrm>
            <a:off x="2688703" y="2924054"/>
            <a:ext cx="1317624" cy="279197"/>
          </a:xfrm>
          <a:prstGeom prst="rect">
            <a:avLst/>
          </a:prstGeom>
          <a:noFill/>
          <a:ln w="31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27670" y="3833385"/>
            <a:ext cx="7987169" cy="582945"/>
          </a:xfrm>
          <a:prstGeom prst="rect">
            <a:avLst/>
          </a:prstGeom>
          <a:noFill/>
          <a:ln w="31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V="1">
            <a:off x="2087724" y="3203251"/>
            <a:ext cx="600979" cy="63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hteck 16"/>
          <p:cNvSpPr/>
          <p:nvPr/>
        </p:nvSpPr>
        <p:spPr bwMode="auto">
          <a:xfrm>
            <a:off x="7632340" y="6211699"/>
            <a:ext cx="1483940" cy="274320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Grafik 1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4722" y="6309320"/>
            <a:ext cx="1213881" cy="1255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31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725" y="296652"/>
            <a:ext cx="2712554" cy="2170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980728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160" y="1736812"/>
            <a:ext cx="4389129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1736812"/>
            <a:ext cx="558394" cy="141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2659408"/>
            <a:ext cx="8627077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3855324"/>
            <a:ext cx="861488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87" y="4437112"/>
            <a:ext cx="7954077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3074" y="5141051"/>
            <a:ext cx="2589586" cy="458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" b="5160"/>
          <a:stretch/>
        </p:blipFill>
        <p:spPr bwMode="auto">
          <a:xfrm>
            <a:off x="4729096" y="4660226"/>
            <a:ext cx="4161322" cy="148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0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725" y="296652"/>
            <a:ext cx="2712554" cy="2170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1156050"/>
            <a:ext cx="4145289" cy="76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2442731"/>
            <a:ext cx="6664161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9016" y="2904021"/>
            <a:ext cx="3577140" cy="4169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3897052"/>
            <a:ext cx="7966269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896" y="4414744"/>
            <a:ext cx="623744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152" y="5467402"/>
            <a:ext cx="91440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7644" y="5447739"/>
            <a:ext cx="434767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7644" y="5989267"/>
            <a:ext cx="750784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Rechteck 28"/>
          <p:cNvSpPr/>
          <p:nvPr/>
        </p:nvSpPr>
        <p:spPr bwMode="auto">
          <a:xfrm>
            <a:off x="143508" y="5229200"/>
            <a:ext cx="8712968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44" b="5519"/>
          <a:stretch/>
        </p:blipFill>
        <p:spPr bwMode="auto">
          <a:xfrm>
            <a:off x="4716016" y="823516"/>
            <a:ext cx="4159477" cy="147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7461" y="296652"/>
            <a:ext cx="3689081" cy="226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1094640"/>
            <a:ext cx="598384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418796"/>
            <a:ext cx="376977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2024844"/>
            <a:ext cx="348448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2636912"/>
            <a:ext cx="3067514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22" y="3125086"/>
            <a:ext cx="459151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952" y="3140968"/>
            <a:ext cx="507188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22" y="3681029"/>
            <a:ext cx="3118720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22" y="4237287"/>
            <a:ext cx="4774397" cy="458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100" y="4365104"/>
            <a:ext cx="193121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5157192"/>
            <a:ext cx="534498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5661248"/>
            <a:ext cx="264079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6237312"/>
            <a:ext cx="2822810" cy="1828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611" y="6240677"/>
            <a:ext cx="2285872" cy="202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245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744" y="296652"/>
            <a:ext cx="6318515" cy="226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12" y="1226616"/>
            <a:ext cx="800528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622789"/>
            <a:ext cx="2265278" cy="4169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2361805"/>
            <a:ext cx="3384506" cy="4169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706623"/>
            <a:ext cx="1565456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2070" y="1735870"/>
            <a:ext cx="2306731" cy="173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0317" y="2495536"/>
            <a:ext cx="1472797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3202" y="3797138"/>
            <a:ext cx="281391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12" y="4600921"/>
            <a:ext cx="131186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44" y="4482955"/>
            <a:ext cx="3099213" cy="4169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6236" y="4583069"/>
            <a:ext cx="275295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3351" y="3031425"/>
            <a:ext cx="1828549" cy="2535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8" y="5137108"/>
            <a:ext cx="3953069" cy="1828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8599" y="5485192"/>
            <a:ext cx="302849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8599" y="5855710"/>
            <a:ext cx="3515340" cy="2949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8599" y="6296943"/>
            <a:ext cx="3028499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937559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1866366" y="5396504"/>
            <a:ext cx="2918465" cy="3658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7461" y="296652"/>
            <a:ext cx="3689081" cy="226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243682"/>
            <a:ext cx="8627077" cy="5291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237" y="2030880"/>
            <a:ext cx="2499365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342614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4614272"/>
            <a:ext cx="13508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876" y="4628479"/>
            <a:ext cx="1350879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876" y="4954755"/>
            <a:ext cx="510114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876" y="5300539"/>
            <a:ext cx="4896317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237" y="2420888"/>
            <a:ext cx="1199695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237" y="2924944"/>
            <a:ext cx="1838558" cy="285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876" y="5912109"/>
            <a:ext cx="110703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876" y="6257893"/>
            <a:ext cx="507919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937559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7669" y="2071119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4743" y="2304689"/>
            <a:ext cx="1864117" cy="1672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1796" y="2541361"/>
            <a:ext cx="2957734" cy="167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Rechteck 32"/>
          <p:cNvSpPr/>
          <p:nvPr/>
        </p:nvSpPr>
        <p:spPr bwMode="auto">
          <a:xfrm>
            <a:off x="5874407" y="2030880"/>
            <a:ext cx="3067207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Grafik 8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1324" y="2413077"/>
            <a:ext cx="3368748" cy="280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3717031"/>
            <a:ext cx="8636830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82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4875" y="296652"/>
            <a:ext cx="2794253" cy="217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4185083"/>
            <a:ext cx="8636830" cy="76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1039529"/>
            <a:ext cx="750784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465906"/>
            <a:ext cx="16192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033" y="3714172"/>
            <a:ext cx="352593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5357167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31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4319972" y="5193196"/>
            <a:ext cx="4090060" cy="1407899"/>
            <a:chOff x="1440391" y="2308045"/>
            <a:chExt cx="6263219" cy="2155953"/>
          </a:xfrm>
        </p:grpSpPr>
        <p:pic>
          <p:nvPicPr>
            <p:cNvPr id="30" name="Picture 2 1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391" y="2394003"/>
              <a:ext cx="6263219" cy="206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hteck 31"/>
            <p:cNvSpPr/>
            <p:nvPr/>
          </p:nvSpPr>
          <p:spPr bwMode="auto">
            <a:xfrm>
              <a:off x="5101669" y="2708920"/>
              <a:ext cx="857068" cy="8640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1468628" y="2308045"/>
              <a:ext cx="2311284" cy="8640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7410" name="Picture 2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50" y="1286051"/>
            <a:ext cx="5619738" cy="1763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4875" y="296652"/>
            <a:ext cx="2794253" cy="217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2" y="1223689"/>
            <a:ext cx="7783389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107" y="1734930"/>
            <a:ext cx="2509118" cy="5486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913671" y="1597983"/>
            <a:ext cx="2866241" cy="8262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387" name="Grafik 1638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19" y="3061469"/>
            <a:ext cx="2672492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19" y="3434050"/>
            <a:ext cx="994870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19" y="3794439"/>
            <a:ext cx="1097282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" y="937559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3572" y="3101708"/>
            <a:ext cx="1645791" cy="124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7551" y="3335278"/>
            <a:ext cx="1930308" cy="167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4432" y="3571950"/>
            <a:ext cx="3024268" cy="1673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hteck 20"/>
          <p:cNvSpPr/>
          <p:nvPr/>
        </p:nvSpPr>
        <p:spPr bwMode="auto">
          <a:xfrm>
            <a:off x="5624974" y="3061469"/>
            <a:ext cx="3097879" cy="723146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18" y="5290451"/>
            <a:ext cx="8890302" cy="185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18" y="5693535"/>
            <a:ext cx="4521066" cy="5998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1" y="4581004"/>
            <a:ext cx="8747063" cy="465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9962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4875" y="296652"/>
            <a:ext cx="2794253" cy="217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04" y="933085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208" y="1268760"/>
            <a:ext cx="8614885" cy="7729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208" y="2286731"/>
            <a:ext cx="284561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208" y="2679997"/>
            <a:ext cx="2601778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208" y="3104964"/>
            <a:ext cx="1331369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hteck 14"/>
          <p:cNvSpPr/>
          <p:nvPr/>
        </p:nvSpPr>
        <p:spPr bwMode="auto">
          <a:xfrm>
            <a:off x="7681343" y="6211699"/>
            <a:ext cx="1411919" cy="274320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9528" y="6309320"/>
            <a:ext cx="1284268" cy="125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604" y="3542295"/>
            <a:ext cx="7315214" cy="2012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604" y="4090708"/>
            <a:ext cx="696897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71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innvoll sind Wahrscheinlichkeiten, dass $X$ einen Wert in&#10;einem Intervall $[a, b]$ animm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56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{$Z \sim {\cal N}(0,1)$ mit $Z=\frac{X-\mu}{\sigma}$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2"/>
  <p:tag name="PICTUREFILESIZE" val="399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Z$ heisst \gr{Standardisierung von $X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2"/>
  <p:tag name="PICTUREFILESIZE" val="638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 $X\sim {\cal N}(\mu,\sigma)$. Dann gilt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5"/>
  <p:tag name="PICTUREFILESIZE" val="440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{$X-\mu \sim {\cal N}(0,\sigma)$. 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4"/>
  <p:tag name="PICTUREFILESIZE" val="280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Quanti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6"/>
  <p:tag name="PICTUREFILESIZE" val="213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\begin{document}&#10;&#10;&#10;Oft (insbesondere bei statistischen Hypothesentests) hat man es mit folgender &#10;Fragestellung zu tu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19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&#10;So ein $z_\alpha$ heisst \gr{$\alpha$-Quantil (oder Perzentil)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2"/>
  <p:tag name="PICTUREFILESIZE" val="775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\begin{document}&#10;&#10;Gegeben ist ein $\alpha\in(0,1)$.&#10;Für welchen Wert $z_\alpha$ gilt $P(X\leq z_{\alpha})= \alpha$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94"/>
  <p:tag name="PICTUREFILESIZE" val="845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er Intelligenzquotient (IQ) ist normalverteilt und so festgelegt, dass&#10;$\mu = 100$ und $\sigma = 15$. Eine gewisse Schulform ist für die &#10;5\% der Bevölkerung gedacht,&#10;die den tiefsten IQ haben. Ab welchem IQ sollte man auf diese Schule geh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69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se Wahrscheinlichkeiten werden durch die \gr{Dichte} $f(x)$ der Zufallsvariablen\\&#10;beschrieb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53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$X\sim{\cal N}(100,15)$ ist also eine Zahl $z$ gesucht mit&#10;$P(X\leq z)=5\%$, also das $5\%$-Quantil von ${\cal N}(100,15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20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exttt{norminv}(0.05,100,15)$ in Matlab liefert 75.33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8"/>
  <p:tag name="PICTUREFILESIZE" val="604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d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.25646"/>
  <p:tag name="ORIGINALWIDTH" val="720.3619"/>
  <p:tag name="LATEXADDIN" val="\documentclass{slides}&#10;\include{macros}&#10;\textwidth300mm&#10;\begin{document}&#10;&#10;&#10;\blue Matlab Funktion: \black $norminv(\alpha,\mu,\sigma)$.&#10;&#10;\end{document}&#10;"/>
  <p:tag name="IGUANATEXSIZE" val="20"/>
  <p:tag name="IGUANATEXCURSOR" val="92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7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Für $X\sim {\cal N}(\mu,\sigma)$ gil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4"/>
  <p:tag name="PICTUREFILESIZE" val="311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(|X-\mu|\leq \sigma)\approx 68.3\%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6"/>
  <p:tag name="PICTUREFILESIZE" val="377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(|X-\mu|\leq 2\sigma)\approx 95.5\%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9"/>
  <p:tag name="PICTUREFILESIZE" val="39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(|X-\mu|\leq 3\sigma)\approx 99.7\%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9"/>
  <p:tag name="PICTUREFILESIZE" val="396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ie erste Sigma-Regel besagt, dass ein Wert einer normalverteilten Zufallsvariable&#10;mit der Wahrscheinlichkeit 68\% maximal um $\pm\sigma$ vom Erwartungswert&#10;$\mu$ abweicht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8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\leq X\leq b)=\int_a^bf(x)dx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5"/>
  <p:tag name="PICTUREFILESIZE" val="469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Stichproben heisst dies, dass 68\% der Werte im Intervall&#10;$\mu\pm\sigma$ zu erwarten sind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16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-Sigma-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5"/>
  <p:tag name="PICTUREFILESIZE" val="249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-Sigma-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6"/>
  <p:tag name="PICTUREFILESIZE" val="263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-Sigma-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6"/>
  <p:tag name="PICTUREFILESIZE" val="262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Sigma-Regel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7"/>
  <p:tag name="PICTUREFILESIZE" val="253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7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615"/>
  <p:tag name="ORIGINALWIDTH" val="720.0347"/>
  <p:tag name="LATEXADDIN" val="\documentclass{slides}&#10;\include{macros}&#10;\textwidth300mm&#10;\begin{document}&#10;&#10;Die Gr\&quot;osse der B\&quot;aume von Bauer S.~Claus ist normalverteilt. Die B\&quot;aume sind im Mittel 180cm gross bei einer Standardabweichung von 10cm.&#10;\begin{enumerate}&#10;\item Mit welcher Wahrscheinlichkeit ist ein Baum kleiner als 190cm?&#10;\item Mit welcher Wahrscheinlichkeit ist ein Baum gr\&quot;osser als 170cm?&#10;\item Wir kaufen 5 B\&quot;aume. Mit welcher Wahrscheinlichkeit sind davon mindestens zwei B\&quot;aume mindestens 170cm gross?&#10;\item Ab wann z\&quot;ahlt ein Baum zu den 10\% gr\&quot;ossten B\&quot;aumen?&#10;\end{enumerate}&#10;\end{document}&#10;"/>
  <p:tag name="IGUANATEXSIZE" val="20"/>
  <p:tag name="IGUANATEXCURSOR" val="358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9783"/>
  <p:tag name="ORIGINALWIDTH" val="1628.796"/>
  <p:tag name="LATEXADDIN" val="\documentclass{slides}&#10;\include{macros}&#10;\textwidth300mm&#10;\begin{document}&#10;&#10;&#10;\blue Lernkontrolle&#10;&#10;\end{document}&#10;"/>
  <p:tag name="IGUANATEXSIZE" val="20"/>
  <p:tag name="IGUANATEXCURSOR" val="94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Exponential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0"/>
  <p:tag name="PICTUREFILESIZE" val="490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n einer schwach befahrenen Landstrasse werden vorbeifahrende Fahrzeuge&#10;beobachtet, im Schnitt $\lambda$ pro Minute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2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tetige Verteilung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4"/>
  <p:tag name="PICTUREFILESIZE" val="396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"/>
  <p:tag name="PICTUREFILESIZE" val="144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X:$ Anzahl Fahrzeug-Ankünfte in einer bestimmten Minute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8"/>
  <p:tag name="PICTUREFILESIZE" val="67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hatten uns schon überlegt, dass &#10;$X\sim Poi(\lambda)$ ein sinnvolles Modell is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00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ist dann $T$ verteilt?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1"/>
  <p:tag name="PICTUREFILESIZE" val="348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T&gt;t)=P(X_t=0)=e^{-\lambda t}\frac{(\lambda t)^0}{0!}=e^{-\lambda t}$,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2"/>
  <p:tag name="PICTUREFILESIZE" val="541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T&gt;t$ heisst, dass in $t$ Minuten niemand ankommt, also $X_t=0$&#10;&#10;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633"/>
  <p:tag name="PICTUREFILESIZE" val="704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die Zufallsvariable $X_t$, welche die Ankunftsanzahlen im Zeitintervall &#10;$t$ Minuten angibt, gilt also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40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t\sim Poi(\lambda t)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3"/>
  <p:tag name="PICTUREFILESIZE" val="251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lso $P(T\leq t)=1-e^{-\lambda t}$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8"/>
  <p:tag name="PICTUREFILESIZE" val="34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50mm&#10;\begin{document}&#10;&#10;&#10;$T:$ Zeit [Minuten] zwischen zwei aufeinanderfolgenden Fahrzeug-Ankünft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50mm&#10;\begin{document}&#10;&#10;\bl{Die Dichtefunktion erfüllt $f(x) \geq 0$ für alle $x$, da Wahrscheinlichkeiten&#10;nicht negativ sein können.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8"/>
  <p:tag name="PICTUREFILESIZE" val="1225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t\sim Poi(\lambda t)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3"/>
  <p:tag name="PICTUREFILESIZE" val="251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ine Zufallsvariable mit Verteilungsfunktion $F(t)=1-e^{-\lambda t}$, also mit der&#10;Dichte $F'(t)=\lambda e^{-\lambda t}$ heisst \gr{exponentiell verteilt mit &#10;Parameter $\lambda$}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011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E(X)=\frac{1}{\lambda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7"/>
  <p:tag name="PICTUREFILESIZE" val="213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V(X)=\frac{1}{\lambda^2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7"/>
  <p:tag name="PICTUREFILESIZE" val="226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Schreibweise: $X\sim Exp(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9"/>
  <p:tag name="PICTUREFILESIZE" val="420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exppdf}(x,1/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0"/>
  <p:tag name="PICTUREFILESIZE" val="355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expcdf}(x,1/\lambd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0"/>
  <p:tag name="PICTUREFILESIZE" val="515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Exponential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0"/>
  <p:tag name="PICTUREFILESIZE" val="49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&#10;Die Gesamtfläche unter der Dichtefunktion muss gleich 1 sein:&#10;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6"/>
  <p:tag name="PICTUREFILESIZE" val="734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\begin{document}&#10;&#10;&#10;Die Exponentialverteilung beschreibt zufällige Lebensdauern von Geräten&#10;oder Wartezeiten auf zufällige Ereignisse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21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-- Lebensdauer einer Glühbirn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9"/>
  <p:tag name="PICTUREFILESIZE" val="369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-- Wartezeit auf die nächste Vorbeifahrt eines Fahrzeuges&#10;an einer Landstrass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96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-- Wartezeit auf nächstes Erdbeb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7"/>
  <p:tag name="PICTUREFILESIZE" val="449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-- Wartezeit auf nächsten Anruf in einer Telefonzentral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634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Umgekehrt kann man auch zeigen, dass aus exponentiell verteilten Zwischenankunfts\-zeiten mit Parameter &#10;$\lambda$&#10;Possion-verteilte Ankunftsanzahlen mit Parameter $\lambda$ folgen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85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hatten schon gesehen, dass die Zwischenankunftszeiten bei einer Poisson-verteilten Zufallsvariable&#10;exponentiell verteilt sind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10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lso: Zwischenankunftszeit $\sim Exp(\lambda)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6"/>
  <p:tag name="PICTUREFILESIZE" val="539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nzahl $\sim Poi(\lambda)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2"/>
  <p:tag name="PICTUREFILESIZE" val="27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Leftrightarrow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"/>
  <p:tag name="PICTUREFILESIZE" val="11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-\infty &lt; X&lt;\infty)=\int_{- \infty}^\infty f(x)dx=1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2"/>
  <p:tag name="PICTUREFILESIZE" val="53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Exponential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0"/>
  <p:tag name="PICTUREFILESIZE" val="490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In ein Geschäft kommen pro Stunde im Schnitt 20 Kund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5"/>
  <p:tag name="PICTUREFILESIZE" val="699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E{Wie hoch ist die Wahrscheinlichkeit, dass mehr als 30 Kunden in einer Stunde&#10;kommen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6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Z{Wie hoch ist die Wahrscheinlichkeit, dass man weniger als 5 Minuten auf&#10;den ersten Kunden warten muss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69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E{&#10;$X$ zähle die Kunden pro Stunde. Dann ist $X\sim Poi(20)$ sinnvoll.&#10;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6"/>
  <p:tag name="PICTUREFILESIZE" val="82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r erhalten&#10;$P(X&gt;30)=&#10;1-\texttt{poisscdf(30,20)}=0.0135&#10;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695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.36441"/>
  <p:tag name="ORIGINALWIDTH" val="720.0347"/>
  <p:tag name="LATEXADDIN" val="\documentclass{slides}&#10;\include{macros}&#10;\textwidth300mm&#10;\begin{document}&#10;&#10;&#10;\itmZ{&#10;$T$ beschreibe die Wartezeit in Stunden. Dann folgt $T\sim Exp(20)$ aus $X\sim Poi(20)$.&#10;}&#10;&#10;\end{document}&#10;"/>
  <p:tag name="IGUANATEXSIZE" val="20"/>
  <p:tag name="IGUANATEXCURSOR" val="121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erhalten &#10;$\displaystyle P\left(T\leq \frac1{12}\right)=\int_0^{\frac{1}{12}}20\cdot e^{-20 t}dt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1"/>
  <p:tag name="PICTUREFILESIZE" val="755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=\texttt{expcdf}(1/12,1/20)=0.8111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9"/>
  <p:tag name="PICTUREFILESIZE" val="409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&#10;Abgeschlossene und offene Intervalle haben dieselben Wahrscheinlichkeiten:&#10;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7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r erhalten&#10;$P(X&gt;30)=&#10;1-\texttt{poisscdf(30,20)}=0.0135&#10;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695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Exponential-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0"/>
  <p:tag name="PICTUREFILESIZE" val="490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Exponentialverteilung hat eine bemerkenswerte Eigenschaft, sie hat kein&#10;Gedächtnis. Das nennt man auch die &#10;\gr{\textit{No Memory Property}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09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nn ein Gerät mit einer exponentiell verteilten Lebensdauer $X$ während&#10;$t$ Stunden gelaufen ist, so gilt: die Wahrscheinlichkeit, dass es weitere $h$&#10;Stunden läuft ist gleich gross wie die Wahrscheinlichkeit, dass ein neues Gerät&#10;die ersten $h$ Stunden läuft.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78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frac{e^{-\lambda(t+h)}}{e^{-\lambda t}}=$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5"/>
  <p:tag name="PICTUREFILESIZE" val="231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X\geq t+h\mid X\geq t)=$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7"/>
  <p:tag name="PICTUREFILESIZE" val="298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&#10;\frac{P(X\geq t+h,  X\geq t)}{P(X\geq t)}=$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8"/>
  <p:tag name="PICTUREFILESIZE" val="340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&#10;\frac{P(X\geq t+h)}{P(X\geq t)}=$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302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&#10;e^{-\lambda h}=$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"/>
  <p:tag name="PICTUREFILESIZE" val="154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X\geq h)$.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2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P(a \leq X \leq b) = P(a &lt; X \leq b) = P(a \leq X &lt;b) = P(a &lt; X &lt; b)&#10;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4"/>
  <p:tag name="PICTUREFILESIZE" val="51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Bei Zufallsvariablen $X_1,X_2,...$ schreibt man&#10;$\{X_1\in A_1, X_2\in A_2,\ldots\}$ für das Ereignis, dass&#10;$X_1\in A_1$ {\bf und} $X_2\in A_2$ {\bf und} \ldots ist.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18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5, komplett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74"/>
  <p:tag name="PICTUREFILESIZE" val="2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red Acht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0"/>
  <p:tag name="PICTUREFILESIZE" val="18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11"/>
  <p:tag name="PICTUREFILESIZE" val="48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x)$ ist nicht die Wahrscheinlichkeit für $x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8"/>
  <p:tag name="PICTUREFILESIZE" val="56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Wahrscheinlichkeit für ein &#10;Intervall ist die Fläche unterhalb von $f(x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8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stetige Gleich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9"/>
  <p:tag name="PICTUREFILESIZE" val="50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 Dartpfeil wird zufällig auf das Intervall $[0,1]$ geworfen.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9"/>
  <p:tag name="PICTUREFILESIZE" val="75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(Es wird nicht auf die Mitte gezielt.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1"/>
  <p:tag name="PICTUREFILESIZE" val="506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 gebe die Position des Darts a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3"/>
  <p:tag name="PICTUREFILESIZE" val="46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as ist ein sinnvolles Modell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2"/>
  <p:tag name="PICTUREFILESIZE" val="41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$0\leq a&lt; b\leq 1$ sollte sein: $P(a\leq X \leq b)=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2"/>
  <p:tag name="PICTUREFILESIZE" val="535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b-a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"/>
  <p:tag name="PICTUREFILESIZE" val="13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sieht also die Dichte aus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7"/>
  <p:tag name="PICTUREFILESIZE" val="41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displaystyle P(a\leq X\leq b)=\int_{a}^{b}f(x)dx=b-a$ ist erfüllt für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0"/>
  <p:tag name="PICTUREFILESIZE" val="70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f(x)=1,\,x\in [0,1].&#10;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0"/>
  <p:tag name="PICTUREFILESIZE" val="27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 heisst \gr{stetig gleichverteilt auf dem Intervall $[0,1]$}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6"/>
  <p:tag name="PICTUREFILESIZE" val="101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U[0,1]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0"/>
  <p:tag name="PICTUREFILESIZE" val="39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ein solches $X$ gilt etwa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8"/>
  <p:tag name="PICTUREFILESIZE" val="392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X\in[0.3,0.6])=0.3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5"/>
  <p:tag name="PICTUREFILESIZE" val="329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Erwartungswert, Varianz, Standardabweich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5"/>
  <p:tag name="PICTUREFILESIZE" val="78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 $X$ ein Zufallsvariable mit Dichte $f$. Dann heisst (im Falle der Existenz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2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E(X)=\int_{-\infty}^\infty x\cdot f(x)dx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3"/>
  <p:tag name="PICTUREFILESIZE" val="42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V(X)=\int_{-\infty}^\infty \left(x-E(X)\right)^2\cdot f(x)dx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3"/>
  <p:tag name="PICTUREFILESIZE" val="5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5.~stetige Verteilungen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62"/>
  <p:tag name="PICTUREFILESIZE" val="525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\sigma(X)=\sqrt{V(X)}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4"/>
  <p:tag name="PICTUREFILESIZE" val="28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gr{Erwartungswert von $X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7"/>
  <p:tag name="PICTUREFILESIZE" val="50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gr{Varianz von $X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5"/>
  <p:tag name="PICTUREFILESIZE" val="344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gr{Standardabweichung von $X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7"/>
  <p:tag name="PICTUREFILESIZE" val="589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erner heiss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9"/>
  <p:tag name="PICTUREFILESIZE" val="198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F(x)=P(X\leq x)=\int_{-\infty}^x f(t)dt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5"/>
  <p:tag name="PICTUREFILESIZE" val="513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gr{Verteilungsfunktion von $X$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1"/>
  <p:tag name="PICTUREFILESIZE" val="580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=E(X^2)-  E(X) ^2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0"/>
  <p:tag name="PICTUREFILESIZE" val="265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&#10;Eigenschaften der Verteilungsfunktio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9"/>
  <p:tag name="PICTUREFILESIZE" val="495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$P(a\leq X\leq b)=F(b)-F(a)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8"/>
  <p:tag name="PICTUREFILESIZE" val="38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tetige Verteilung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4"/>
  <p:tag name="PICTUREFILESIZE" val="396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\bullet\,\,\lim_{x\to-\infty}F(x)=0,\quad \lim_{x\to\infty}F(x)=1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6"/>
  <p:tag name="PICTUREFILESIZE" val="44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{$F'(x)=f(x)$\,\,(falls $f$ stetig)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8"/>
  <p:tag name="PICTUREFILESIZE" val="437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stetige Gleich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9"/>
  <p:tag name="PICTUREFILESIZE" val="50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\gr{stetige Gleichverteilung auf dem Intervall $[s, t]$} ist gegeben durch die&#10;konstante Dichte $f(x) = \frac{1}{t-s}$ für $s \leq  x \leq t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16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U[s,t]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6"/>
  <p:tag name="PICTUREFILESIZE" val="386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: Wartezei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$X\sim U[0,60]$ eine sinnvolle Modellierung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2"/>
  <p:tag name="PICTUREFILESIZE" val="64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e stetige Zufallsvariable hat einen kontinuierlichen Wertebereich, bestehend&#10;aus einem Intervall oder ganz $\mathbb{R}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3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erhalten: $\displaystyle P(X\leq 10)=\int_{0}^{10}\frac{1}{60}dx=\frac{10}{60}=\frac16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2"/>
  <p:tag name="PICTUREFILESIZE" val="745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\frac{s+t}{2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238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V(X)=\frac{1}{12}(t-s)^2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1"/>
  <p:tag name="PICTUREFILESIZE" val="317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30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9"/>
  <p:tag name="PICTUREFILESIZE" val="21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erwartete Wartezeit beträgt also 30 Minu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0"/>
  <p:tag name="PICTUREFILESIZE" val="631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unifpdf}(x,s,t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2"/>
  <p:tag name="PICTUREFILESIZE" val="337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unifcdf}(x,s,t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2"/>
  <p:tag name="PICTUREFILESIZE" val="493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E(X)=\int_{-\infty}^\infty x\cdot f(x)dx=&#10;\frac1{t-s}\int_s^t x dx&#10;=\frac1{t-s}\frac{t^2-s^2}{2}=&#10;\frac{s+t}{2}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7"/>
  <p:tag name="PICTUREFILESIZE" val="8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-- Körpergrösse von erwachsenen Personen\\&#10;-- Lebensdauer einer Glühbirn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2"/>
  <p:tag name="PICTUREFILESIZE" val="837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Person $A$ kommt zu einem zufälligen Zeitpunkt zum Bahnhof. Der &#10;Zug fährt stündlich. Wie hoch ist die Wahrscheinlichkeit, dass man höchstens &#10;10 Minuten wartet? Was ist die erwartete Wartezeit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283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7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Sie tritt immer dann auf, wenn eine Zufallsvariable eine Summe von vielen&#10;unabhängigen Summanden ist. Dies ist der Inhalt des zentralen Grenzwertsatzes (siehe später)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70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ie Normalverteilung von C.F.Gauss ist die wichtigste stetige Verteilung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49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0.~April 1777 -- 23.~Februar 1855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7"/>
  <p:tag name="PICTUREFILESIZE" val="430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&#10;Da in der Natur viele Grössen, z.B. die Körpergrösse von Personen, Summen&#10;von vielen Einflüssen sind, tritt die Normalverteilung häufig in Erscheinung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16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7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\gr{Normalverteilung mit Parametern $\mu$ und $\sigma$} ist gegeben durch die Dicht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87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\varphi_{\mu,\sigma}(x)=\frac{1}{\sqrt{2\pi\sigma^2} }e^{-\frac{(x-\mu)^2}{2\sigma^2}}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7"/>
  <p:tag name="PICTUREFILESIZE" val="500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chreibweise: $X\sim {\cal N}(\mu,\sigma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3"/>
  <p:tag name="PICTUREFILESIZE" val="42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twa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"/>
  <p:tag name="PICTUREFILESIZE" val="144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E(X)=\mu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8"/>
  <p:tag name="PICTUREFILESIZE" val="19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V(X)=\sigma^2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8"/>
  <p:tag name="PICTUREFILESIZE" val="218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\df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Matlab-Funk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6"/>
  <p:tag name="PICTUREFILESIZE" val="296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chte: $\texttt{normpdf}(x,\mu,\sigm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0"/>
  <p:tag name="PICTUREFILESIZE" val="354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erteilungsfunktion: $\texttt{normcdf}(x,\mu,\sigma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0"/>
  <p:tag name="PICTUREFILESIZE" val="512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&#10;Die Normalverteilung mit den Parametern &#10;$\mu=0$ und $\sigma=1$ heisst \gr{Standardnormalverteilung}.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98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Dichte $\varphi(x)=\frac{1}{\sqrt{2\pi}}e^{-\frac{x^2}2}$ &#10;nennt man auch\\ \gr{Gauss'sche Glockenkurve}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5"/>
  <p:tag name="PICTUREFILESIZE" val="113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.29276"/>
  <p:tag name="ORIGINALWIDTH" val="719.7074"/>
  <p:tag name="LATEXADDIN" val="\documentclass{slides}&#10;\include{macros}&#10;\textwidth300mm&#10;\begin{document}&#10;&#10;Es gibt keinen ``geschlossenen Ausdruck'' f\&quot;ur die Verteilungsfunktion, man kann sie nur&#10;mit Computern vern\&quot;unftig berechnen.&#10;\end{document}&#10;"/>
  <p:tag name="IGUANATEXSIZE" val="20"/>
  <p:tag name="IGUANATEXCURSOR" val="185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Wahrscheinlichkeit, dass eine stetige Zufallsvariable $X$ einen exakten&#10;Wert $x$ annimmt, z.B. dass die Körpergrösse einer Person gleich 175.17243 cm&#10;ist, ist gleich 0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86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er Intelligenzquotient (IQ) ist normalverteilt und so festgelegt, dass&#10;$\mu = 100$ und $\sigma = 15$. Wie hoch ist die Wahrscheinlichkeit, dass eine&#10;zufällig ausgewählte Person einen IQ (a) zwischen 90 und 110 und (b) grösser als 150 hat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679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 $X$ der IQ der Perso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35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$X\sim {\cal N}(100,15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6"/>
  <p:tag name="PICTUREFILESIZE" val="376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erhalt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1"/>
  <p:tag name="PICTUREFILESIZE" val="225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5, A.1 -- A.7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84"/>
  <p:tag name="PICTUREFILESIZE" val="254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90\leq X\leq 110)=&#10;normcdf(110,100,15)-normcdf(90,100,15)\approx 50\%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797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X\geq 150)=1-P(X&lt;150)=1-normcdf(150,100,15)\approx 0.04\%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6"/>
  <p:tag name="PICTUREFILESIZE" val="744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2"/>
  <p:tag name="PICTUREFILESIZE" val="417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Standardisier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6"/>
  <p:tag name="PICTUREFILESIZE" val="2861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795</cp:revision>
  <dcterms:created xsi:type="dcterms:W3CDTF">2005-01-22T10:46:42Z</dcterms:created>
  <dcterms:modified xsi:type="dcterms:W3CDTF">2020-10-29T08:47:58Z</dcterms:modified>
</cp:coreProperties>
</file>