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sldIdLst>
    <p:sldId id="480" r:id="rId2"/>
    <p:sldId id="489" r:id="rId3"/>
    <p:sldId id="488" r:id="rId4"/>
    <p:sldId id="437" r:id="rId5"/>
    <p:sldId id="438" r:id="rId6"/>
    <p:sldId id="441" r:id="rId7"/>
    <p:sldId id="481" r:id="rId8"/>
    <p:sldId id="492" r:id="rId9"/>
    <p:sldId id="491" r:id="rId10"/>
    <p:sldId id="450" r:id="rId11"/>
    <p:sldId id="447" r:id="rId12"/>
    <p:sldId id="446" r:id="rId13"/>
    <p:sldId id="449" r:id="rId14"/>
    <p:sldId id="493" r:id="rId15"/>
    <p:sldId id="494" r:id="rId16"/>
    <p:sldId id="495" r:id="rId17"/>
    <p:sldId id="496" r:id="rId18"/>
    <p:sldId id="497" r:id="rId19"/>
    <p:sldId id="498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336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1292">
          <p15:clr>
            <a:srgbClr val="A4A3A4"/>
          </p15:clr>
        </p15:guide>
        <p15:guide id="6" pos="771">
          <p15:clr>
            <a:srgbClr val="A4A3A4"/>
          </p15:clr>
        </p15:guide>
        <p15:guide id="7" pos="2925">
          <p15:clr>
            <a:srgbClr val="A4A3A4"/>
          </p15:clr>
        </p15:guide>
        <p15:guide id="8" pos="589">
          <p15:clr>
            <a:srgbClr val="A4A3A4"/>
          </p15:clr>
        </p15:guide>
        <p15:guide id="9" pos="2721">
          <p15:clr>
            <a:srgbClr val="A4A3A4"/>
          </p15:clr>
        </p15:guide>
        <p15:guide id="10" pos="1451">
          <p15:clr>
            <a:srgbClr val="A4A3A4"/>
          </p15:clr>
        </p15:guide>
        <p15:guide id="11" pos="3470">
          <p15:clr>
            <a:srgbClr val="A4A3A4"/>
          </p15:clr>
        </p15:guide>
        <p15:guide id="12" pos="2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FF"/>
    <a:srgbClr val="FF5050"/>
    <a:srgbClr val="FF0000"/>
    <a:srgbClr val="FF9900"/>
    <a:srgbClr val="333399"/>
    <a:srgbClr val="808080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8" autoAdjust="0"/>
    <p:restoredTop sz="82014" autoAdjust="0"/>
  </p:normalViewPr>
  <p:slideViewPr>
    <p:cSldViewPr snapToObjects="1">
      <p:cViewPr varScale="1">
        <p:scale>
          <a:sx n="67" d="100"/>
          <a:sy n="67" d="100"/>
        </p:scale>
        <p:origin x="1396" y="44"/>
      </p:cViewPr>
      <p:guideLst>
        <p:guide orient="horz" pos="3680"/>
        <p:guide orient="horz" pos="336"/>
        <p:guide orient="horz" pos="3997"/>
        <p:guide orient="horz" pos="3226"/>
        <p:guide pos="1292"/>
        <p:guide pos="771"/>
        <p:guide pos="2925"/>
        <p:guide pos="589"/>
        <p:guide pos="2721"/>
        <p:guide pos="1451"/>
        <p:guide pos="3470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B046A4-71B8-41B3-AE34-007D0F8623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/>
              <a:t>
Poll Title: Die Zufallsvariablen sind 
https://www.polleverywhere.com/multiple_choice_polls/sI5E5xxahuBe6q1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4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8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8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/>
              <a:t>
Poll Title: Welche Variante ist besser?
https://www.polleverywhere.com/multiple_choice_polls/Ij8H0xhlLXW0dth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046A4-71B8-41B3-AE34-007D0F8623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3234-AA38-4000-916C-A5473CA511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A9381-DE35-4F5B-9B3D-FBF307BA239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EAEC-9A7F-4C77-A616-F573BE50C9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5BC1-5681-4280-A5E2-EBB6618AE8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4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EB6C-800E-45D5-9A3C-C45F5EBE91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874F-277D-455A-971E-7FEC45A310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9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816D-FFAE-403A-AE54-C2111360AC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0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A958C-D5EA-4897-A2F1-428BAB59A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7542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3B99-92CC-45B6-9DE5-4A3F9FC9E5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8587" y="6613525"/>
            <a:ext cx="14670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 dirty="0"/>
              <a:t>Prof. Dr. Andreas Vogt</a:t>
            </a: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4763" y="75723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e-CH" dirty="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596677" y="6592888"/>
            <a:ext cx="548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/>
              <a:t>6.</a:t>
            </a:r>
            <a:fld id="{6033C65C-891B-4EA0-88F6-BF9F6AAF90E5}" type="slidenum">
              <a:rPr lang="en-US" sz="1000" smtClean="0"/>
              <a:pPr algn="ctr" eaLnBrk="1" hangingPunct="1">
                <a:defRPr/>
              </a:pPr>
              <a:t>‹Nr.›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2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image" Target="../media/image92.png"/><Relationship Id="rId26" Type="http://schemas.openxmlformats.org/officeDocument/2006/relationships/image" Target="../media/image98.png"/><Relationship Id="rId3" Type="http://schemas.openxmlformats.org/officeDocument/2006/relationships/tags" Target="../tags/tag104.xml"/><Relationship Id="rId21" Type="http://schemas.openxmlformats.org/officeDocument/2006/relationships/image" Target="../media/image94.png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image" Target="../media/image91.png"/><Relationship Id="rId25" Type="http://schemas.openxmlformats.org/officeDocument/2006/relationships/image" Target="../media/image97.png"/><Relationship Id="rId2" Type="http://schemas.openxmlformats.org/officeDocument/2006/relationships/tags" Target="../tags/tag103.xml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image" Target="../media/image96.png"/><Relationship Id="rId5" Type="http://schemas.openxmlformats.org/officeDocument/2006/relationships/tags" Target="../tags/tag106.xml"/><Relationship Id="rId15" Type="http://schemas.openxmlformats.org/officeDocument/2006/relationships/image" Target="../media/image89.png"/><Relationship Id="rId23" Type="http://schemas.openxmlformats.org/officeDocument/2006/relationships/image" Target="../media/image95.png"/><Relationship Id="rId10" Type="http://schemas.openxmlformats.org/officeDocument/2006/relationships/tags" Target="../tags/tag111.xml"/><Relationship Id="rId19" Type="http://schemas.openxmlformats.org/officeDocument/2006/relationships/image" Target="../media/image48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1.png"/><Relationship Id="rId27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tags" Target="../tags/tag117.xml"/><Relationship Id="rId21" Type="http://schemas.openxmlformats.org/officeDocument/2006/relationships/image" Target="../media/image105.png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tags" Target="../tags/tag116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108.png"/><Relationship Id="rId5" Type="http://schemas.openxmlformats.org/officeDocument/2006/relationships/tags" Target="../tags/tag11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tags" Target="../tags/tag124.xml"/><Relationship Id="rId19" Type="http://schemas.openxmlformats.org/officeDocument/2006/relationships/image" Target="../media/image103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tags" Target="../tags/tag131.xml"/><Relationship Id="rId21" Type="http://schemas.openxmlformats.org/officeDocument/2006/relationships/image" Target="../media/image118.png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tags" Target="../tags/tag13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17.png"/><Relationship Id="rId29" Type="http://schemas.openxmlformats.org/officeDocument/2006/relationships/image" Target="../media/image125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image" Target="../media/image121.png"/><Relationship Id="rId32" Type="http://schemas.openxmlformats.org/officeDocument/2006/relationships/image" Target="../media/image127.png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23" Type="http://schemas.openxmlformats.org/officeDocument/2006/relationships/image" Target="../media/image120.png"/><Relationship Id="rId28" Type="http://schemas.openxmlformats.org/officeDocument/2006/relationships/image" Target="../media/image100.png"/><Relationship Id="rId10" Type="http://schemas.openxmlformats.org/officeDocument/2006/relationships/tags" Target="../tags/tag138.xml"/><Relationship Id="rId19" Type="http://schemas.openxmlformats.org/officeDocument/2006/relationships/image" Target="../media/image116.png"/><Relationship Id="rId31" Type="http://schemas.openxmlformats.org/officeDocument/2006/relationships/image" Target="../media/image126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hyperlink" Target="file:///C:\Users\andreas.vogt\Documents\MATLAB\binoNorm.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image" Target="../media/image129.png"/><Relationship Id="rId26" Type="http://schemas.openxmlformats.org/officeDocument/2006/relationships/image" Target="../media/image135.png"/><Relationship Id="rId3" Type="http://schemas.openxmlformats.org/officeDocument/2006/relationships/tags" Target="../tags/tag146.xml"/><Relationship Id="rId21" Type="http://schemas.openxmlformats.org/officeDocument/2006/relationships/image" Target="../media/image131.png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28.png"/><Relationship Id="rId25" Type="http://schemas.openxmlformats.org/officeDocument/2006/relationships/image" Target="../media/image134.png"/><Relationship Id="rId2" Type="http://schemas.openxmlformats.org/officeDocument/2006/relationships/tags" Target="../tags/tag14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30.png"/><Relationship Id="rId29" Type="http://schemas.openxmlformats.org/officeDocument/2006/relationships/image" Target="../media/image138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image" Target="../media/image11.png"/><Relationship Id="rId32" Type="http://schemas.openxmlformats.org/officeDocument/2006/relationships/image" Target="../media/image141.png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image" Target="../media/image133.png"/><Relationship Id="rId28" Type="http://schemas.openxmlformats.org/officeDocument/2006/relationships/image" Target="../media/image137.png"/><Relationship Id="rId10" Type="http://schemas.openxmlformats.org/officeDocument/2006/relationships/tags" Target="../tags/tag153.xml"/><Relationship Id="rId19" Type="http://schemas.openxmlformats.org/officeDocument/2006/relationships/image" Target="../media/image100.png"/><Relationship Id="rId31" Type="http://schemas.openxmlformats.org/officeDocument/2006/relationships/image" Target="../media/image140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image" Target="../media/image132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tags" Target="../tags/tag16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46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145.png"/><Relationship Id="rId5" Type="http://schemas.openxmlformats.org/officeDocument/2006/relationships/tags" Target="../tags/tag163.xml"/><Relationship Id="rId10" Type="http://schemas.openxmlformats.org/officeDocument/2006/relationships/image" Target="../media/image144.png"/><Relationship Id="rId4" Type="http://schemas.openxmlformats.org/officeDocument/2006/relationships/tags" Target="../tags/tag162.xml"/><Relationship Id="rId9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52.png"/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51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150.png"/><Relationship Id="rId5" Type="http://schemas.openxmlformats.org/officeDocument/2006/relationships/tags" Target="../tags/tag169.xml"/><Relationship Id="rId10" Type="http://schemas.openxmlformats.org/officeDocument/2006/relationships/image" Target="../media/image149.png"/><Relationship Id="rId4" Type="http://schemas.openxmlformats.org/officeDocument/2006/relationships/tags" Target="../tags/tag168.xml"/><Relationship Id="rId9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59.png"/><Relationship Id="rId3" Type="http://schemas.openxmlformats.org/officeDocument/2006/relationships/tags" Target="../tags/tag173.xml"/><Relationship Id="rId21" Type="http://schemas.openxmlformats.org/officeDocument/2006/relationships/image" Target="../media/image154.png"/><Relationship Id="rId34" Type="http://schemas.openxmlformats.org/officeDocument/2006/relationships/image" Target="../media/image167.png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image" Target="../media/image158.png"/><Relationship Id="rId33" Type="http://schemas.openxmlformats.org/officeDocument/2006/relationships/image" Target="../media/image166.png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tags" Target="../tags/tag180.xml"/><Relationship Id="rId19" Type="http://schemas.openxmlformats.org/officeDocument/2006/relationships/image" Target="../media/image142.png"/><Relationship Id="rId31" Type="http://schemas.openxmlformats.org/officeDocument/2006/relationships/image" Target="../media/image164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Relationship Id="rId35" Type="http://schemas.openxmlformats.org/officeDocument/2006/relationships/image" Target="../media/image168.png"/><Relationship Id="rId8" Type="http://schemas.openxmlformats.org/officeDocument/2006/relationships/tags" Target="../tags/tag17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48.png"/><Relationship Id="rId3" Type="http://schemas.openxmlformats.org/officeDocument/2006/relationships/tags" Target="../tags/tag190.xml"/><Relationship Id="rId21" Type="http://schemas.openxmlformats.org/officeDocument/2006/relationships/image" Target="../media/image175.png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image" Target="../media/image172.png"/><Relationship Id="rId25" Type="http://schemas.openxmlformats.org/officeDocument/2006/relationships/image" Target="../media/image179.png"/><Relationship Id="rId2" Type="http://schemas.openxmlformats.org/officeDocument/2006/relationships/tags" Target="../tags/tag189.xml"/><Relationship Id="rId16" Type="http://schemas.openxmlformats.org/officeDocument/2006/relationships/image" Target="../media/image171.png"/><Relationship Id="rId20" Type="http://schemas.openxmlformats.org/officeDocument/2006/relationships/image" Target="../media/image174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24" Type="http://schemas.openxmlformats.org/officeDocument/2006/relationships/image" Target="../media/image178.png"/><Relationship Id="rId5" Type="http://schemas.openxmlformats.org/officeDocument/2006/relationships/tags" Target="../tags/tag192.xml"/><Relationship Id="rId15" Type="http://schemas.openxmlformats.org/officeDocument/2006/relationships/image" Target="../media/image170.png"/><Relationship Id="rId23" Type="http://schemas.openxmlformats.org/officeDocument/2006/relationships/image" Target="../media/image177.png"/><Relationship Id="rId10" Type="http://schemas.openxmlformats.org/officeDocument/2006/relationships/tags" Target="../tags/tag197.xml"/><Relationship Id="rId19" Type="http://schemas.openxmlformats.org/officeDocument/2006/relationships/image" Target="../media/image173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image" Target="../media/image169.png"/><Relationship Id="rId22" Type="http://schemas.openxmlformats.org/officeDocument/2006/relationships/image" Target="../media/image1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image" Target="../media/image11.png"/><Relationship Id="rId26" Type="http://schemas.openxmlformats.org/officeDocument/2006/relationships/hyperlink" Target="file:///C:\Users\andreas.vogt\Documents\MATLAB\ExpSimu.m" TargetMode="External"/><Relationship Id="rId3" Type="http://schemas.openxmlformats.org/officeDocument/2006/relationships/tags" Target="../tags/tag202.xml"/><Relationship Id="rId21" Type="http://schemas.openxmlformats.org/officeDocument/2006/relationships/image" Target="../media/image182.png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69.png"/><Relationship Id="rId25" Type="http://schemas.openxmlformats.org/officeDocument/2006/relationships/image" Target="../media/image186.png"/><Relationship Id="rId2" Type="http://schemas.openxmlformats.org/officeDocument/2006/relationships/tags" Target="../tags/tag20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81.png"/><Relationship Id="rId29" Type="http://schemas.openxmlformats.org/officeDocument/2006/relationships/image" Target="../media/image189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image" Target="../media/image185.png"/><Relationship Id="rId32" Type="http://schemas.openxmlformats.org/officeDocument/2006/relationships/image" Target="../media/image192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image" Target="../media/image184.png"/><Relationship Id="rId28" Type="http://schemas.openxmlformats.org/officeDocument/2006/relationships/image" Target="../media/image188.png"/><Relationship Id="rId10" Type="http://schemas.openxmlformats.org/officeDocument/2006/relationships/tags" Target="../tags/tag209.xml"/><Relationship Id="rId19" Type="http://schemas.openxmlformats.org/officeDocument/2006/relationships/image" Target="../media/image180.png"/><Relationship Id="rId31" Type="http://schemas.openxmlformats.org/officeDocument/2006/relationships/image" Target="../media/image191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image" Target="../media/image183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tags" Target="../tags/tag217.xml"/><Relationship Id="rId7" Type="http://schemas.openxmlformats.org/officeDocument/2006/relationships/image" Target="../media/image193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14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8.xml"/><Relationship Id="rId9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9.png"/><Relationship Id="rId3" Type="http://schemas.openxmlformats.org/officeDocument/2006/relationships/tags" Target="../tags/tag7.xml"/><Relationship Id="rId21" Type="http://schemas.openxmlformats.org/officeDocument/2006/relationships/image" Target="../media/image12.png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8.png"/><Relationship Id="rId2" Type="http://schemas.openxmlformats.org/officeDocument/2006/relationships/tags" Target="../tags/tag6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5.png"/><Relationship Id="rId5" Type="http://schemas.openxmlformats.org/officeDocument/2006/relationships/tags" Target="../tags/tag9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tags" Target="../tags/tag14.xml"/><Relationship Id="rId19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18.xml"/><Relationship Id="rId16" Type="http://schemas.openxmlformats.org/officeDocument/2006/relationships/image" Target="../media/image2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6.png"/><Relationship Id="rId5" Type="http://schemas.openxmlformats.org/officeDocument/2006/relationships/tags" Target="../tags/tag21.xml"/><Relationship Id="rId15" Type="http://schemas.openxmlformats.org/officeDocument/2006/relationships/image" Target="../media/image20.png"/><Relationship Id="rId10" Type="http://schemas.openxmlformats.org/officeDocument/2006/relationships/hyperlink" Target="The%20Big%20Bang%20Theory%20-%20Muhammad%20Li.mp4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6.png"/><Relationship Id="rId3" Type="http://schemas.openxmlformats.org/officeDocument/2006/relationships/tags" Target="../tags/tag26.xml"/><Relationship Id="rId21" Type="http://schemas.openxmlformats.org/officeDocument/2006/relationships/image" Target="../media/image29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tags" Target="../tags/tag2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11.png"/><Relationship Id="rId5" Type="http://schemas.openxmlformats.org/officeDocument/2006/relationships/tags" Target="../tags/tag28.xml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tags" Target="../tags/tag33.xml"/><Relationship Id="rId19" Type="http://schemas.openxmlformats.org/officeDocument/2006/relationships/image" Target="../media/image27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tags" Target="../tags/tag38.xml"/><Relationship Id="rId21" Type="http://schemas.openxmlformats.org/officeDocument/2006/relationships/image" Target="../media/image37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tags" Target="../tags/tag37.xml"/><Relationship Id="rId16" Type="http://schemas.openxmlformats.org/officeDocument/2006/relationships/image" Target="../media/image11.png"/><Relationship Id="rId20" Type="http://schemas.openxmlformats.org/officeDocument/2006/relationships/image" Target="../media/image36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40.png"/><Relationship Id="rId5" Type="http://schemas.openxmlformats.org/officeDocument/2006/relationships/tags" Target="../tags/tag40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10" Type="http://schemas.openxmlformats.org/officeDocument/2006/relationships/tags" Target="../tags/tag45.xml"/><Relationship Id="rId19" Type="http://schemas.openxmlformats.org/officeDocument/2006/relationships/image" Target="../media/image35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50.png"/><Relationship Id="rId3" Type="http://schemas.openxmlformats.org/officeDocument/2006/relationships/tags" Target="../tags/tag51.xml"/><Relationship Id="rId21" Type="http://schemas.openxmlformats.org/officeDocument/2006/relationships/image" Target="../media/image45.png"/><Relationship Id="rId34" Type="http://schemas.openxmlformats.org/officeDocument/2006/relationships/image" Target="../media/image57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image" Target="../media/image49.png"/><Relationship Id="rId33" Type="http://schemas.openxmlformats.org/officeDocument/2006/relationships/image" Target="../media/image56.png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44.png"/><Relationship Id="rId29" Type="http://schemas.openxmlformats.org/officeDocument/2006/relationships/image" Target="../media/image52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48.png"/><Relationship Id="rId32" Type="http://schemas.openxmlformats.org/officeDocument/2006/relationships/image" Target="../media/image55.png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image" Target="../media/image47.png"/><Relationship Id="rId28" Type="http://schemas.openxmlformats.org/officeDocument/2006/relationships/image" Target="../media/image11.png"/><Relationship Id="rId10" Type="http://schemas.openxmlformats.org/officeDocument/2006/relationships/tags" Target="../tags/tag58.xml"/><Relationship Id="rId19" Type="http://schemas.openxmlformats.org/officeDocument/2006/relationships/image" Target="../media/image5.png"/><Relationship Id="rId31" Type="http://schemas.openxmlformats.org/officeDocument/2006/relationships/image" Target="../media/image54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48.png"/><Relationship Id="rId3" Type="http://schemas.openxmlformats.org/officeDocument/2006/relationships/tags" Target="../tags/tag68.xml"/><Relationship Id="rId21" Type="http://schemas.openxmlformats.org/officeDocument/2006/relationships/image" Target="../media/image63.png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60.png"/><Relationship Id="rId2" Type="http://schemas.openxmlformats.org/officeDocument/2006/relationships/tags" Target="../tags/tag67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66.png"/><Relationship Id="rId5" Type="http://schemas.openxmlformats.org/officeDocument/2006/relationships/tags" Target="../tags/tag70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tags" Target="../tags/tag75.xml"/><Relationship Id="rId19" Type="http://schemas.openxmlformats.org/officeDocument/2006/relationships/image" Target="../media/image6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5.png"/><Relationship Id="rId22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tags" Target="../tags/tag79.xml"/><Relationship Id="rId21" Type="http://schemas.openxmlformats.org/officeDocument/2006/relationships/image" Target="../media/image71.png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tags" Target="../tags/tag78.xml"/><Relationship Id="rId16" Type="http://schemas.openxmlformats.org/officeDocument/2006/relationships/image" Target="../media/image11.png"/><Relationship Id="rId20" Type="http://schemas.openxmlformats.org/officeDocument/2006/relationships/image" Target="../media/image70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4.png"/><Relationship Id="rId5" Type="http://schemas.openxmlformats.org/officeDocument/2006/relationships/tags" Target="../tags/tag81.xml"/><Relationship Id="rId15" Type="http://schemas.openxmlformats.org/officeDocument/2006/relationships/image" Target="../media/image5.png"/><Relationship Id="rId23" Type="http://schemas.openxmlformats.org/officeDocument/2006/relationships/image" Target="../media/image73.png"/><Relationship Id="rId10" Type="http://schemas.openxmlformats.org/officeDocument/2006/relationships/tags" Target="../tags/tag86.xml"/><Relationship Id="rId19" Type="http://schemas.openxmlformats.org/officeDocument/2006/relationships/image" Target="../media/image69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notesSlide" Target="../notesSlides/notesSlide4.xml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tags" Target="../tags/tag91.xml"/><Relationship Id="rId21" Type="http://schemas.openxmlformats.org/officeDocument/2006/relationships/image" Target="../media/image83.png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tags" Target="../tags/tag90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image" Target="../media/image86.png"/><Relationship Id="rId5" Type="http://schemas.openxmlformats.org/officeDocument/2006/relationships/tags" Target="../tags/tag93.xml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tags" Target="../tags/tag98.xml"/><Relationship Id="rId19" Type="http://schemas.openxmlformats.org/officeDocument/2006/relationships/image" Target="../media/image81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notesSlide" Target="../notesSlides/notesSlide5.xml"/><Relationship Id="rId22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5463" y="1152525"/>
            <a:ext cx="8064500" cy="153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 dirty="0"/>
          </a:p>
        </p:txBody>
      </p:sp>
      <p:pic>
        <p:nvPicPr>
          <p:cNvPr id="11267" name="Picture 14" descr="FH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5373688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7715" y="4977172"/>
            <a:ext cx="2881253" cy="215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6180" y="1810047"/>
            <a:ext cx="5138312" cy="263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1847" y="4437112"/>
            <a:ext cx="3166979" cy="2248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24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2661" y="296652"/>
            <a:ext cx="4878682" cy="2268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4" y="978440"/>
            <a:ext cx="7905309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30" y="1473540"/>
            <a:ext cx="240914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8963" y="1300357"/>
            <a:ext cx="2053137" cy="487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013798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988718"/>
            <a:ext cx="8605131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70" y="2888940"/>
            <a:ext cx="8614885" cy="468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633692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47" y="3532160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47" y="4103201"/>
            <a:ext cx="7578562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604" y="4802812"/>
            <a:ext cx="4145289" cy="3048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5445224"/>
            <a:ext cx="7576426" cy="396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4" name="Grafik 43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64" y="4830296"/>
            <a:ext cx="78272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816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9419" y="296652"/>
            <a:ext cx="2085166" cy="194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244" y="832014"/>
            <a:ext cx="8627077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242" y="1745892"/>
            <a:ext cx="500848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117209"/>
            <a:ext cx="2108001" cy="569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1820" y="2117208"/>
            <a:ext cx="1911710" cy="569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2201486"/>
            <a:ext cx="2276556" cy="401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0532" y="2313500"/>
            <a:ext cx="1209754" cy="1770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55" y="2913734"/>
            <a:ext cx="145329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32" y="3248858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55" y="3933056"/>
            <a:ext cx="8614885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655" y="4566788"/>
            <a:ext cx="4144717" cy="202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619" y="4908653"/>
            <a:ext cx="8636830" cy="1004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9804" y="5877121"/>
            <a:ext cx="2977293" cy="458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Legende mit Linie 1 3"/>
          <p:cNvSpPr/>
          <p:nvPr/>
        </p:nvSpPr>
        <p:spPr bwMode="auto">
          <a:xfrm>
            <a:off x="6242999" y="1643293"/>
            <a:ext cx="1297280" cy="339420"/>
          </a:xfrm>
          <a:prstGeom prst="borderCallout1">
            <a:avLst>
              <a:gd name="adj1" fmla="val 58548"/>
              <a:gd name="adj2" fmla="val -5129"/>
              <a:gd name="adj3" fmla="val 182911"/>
              <a:gd name="adj4" fmla="val -90453"/>
            </a:avLst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Grafik 5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594" y="1676309"/>
            <a:ext cx="1130938" cy="2755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86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30" y="944724"/>
            <a:ext cx="8656338" cy="487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30" y="1542392"/>
            <a:ext cx="7529794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30" y="2053683"/>
            <a:ext cx="427696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30" y="2456891"/>
            <a:ext cx="860513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254" y="3068960"/>
            <a:ext cx="8636830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254" y="3975703"/>
            <a:ext cx="1177750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4061" y="4185084"/>
            <a:ext cx="1950724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254" y="4571130"/>
            <a:ext cx="6015545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5530" y="4978616"/>
            <a:ext cx="2701753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254" y="5317583"/>
            <a:ext cx="4735382" cy="487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11" y="5944854"/>
            <a:ext cx="5954585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9419" y="296652"/>
            <a:ext cx="2085166" cy="194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780928"/>
            <a:ext cx="2518872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>
            <a:hlinkClick r:id="rId30" action="ppaction://hlinkfile"/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0990" y="1626738"/>
            <a:ext cx="1034094" cy="1556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933" y="6328100"/>
            <a:ext cx="3808682" cy="1612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81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32" y="1987080"/>
            <a:ext cx="3301241" cy="162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Grafik 2150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34" y="836712"/>
            <a:ext cx="8656338" cy="8339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9419" y="296652"/>
            <a:ext cx="2085166" cy="194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147861"/>
            <a:ext cx="160447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18" y="2456892"/>
            <a:ext cx="5130008" cy="741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72758"/>
            <a:ext cx="5912869" cy="3242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34" y="1772816"/>
            <a:ext cx="860513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34" y="5209768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476802"/>
            <a:ext cx="8614885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034317"/>
            <a:ext cx="772974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504" name="Grafik 21503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02" y="6018467"/>
            <a:ext cx="5758279" cy="182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505" name="Grafik 2150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6366590"/>
            <a:ext cx="6696956" cy="1283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336015"/>
            <a:ext cx="1931217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045823"/>
            <a:ext cx="664465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20" y="4365104"/>
            <a:ext cx="5130404" cy="741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hteck 16"/>
          <p:cNvSpPr/>
          <p:nvPr/>
        </p:nvSpPr>
        <p:spPr bwMode="auto">
          <a:xfrm>
            <a:off x="7200292" y="6585732"/>
            <a:ext cx="1232403" cy="250822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3557" y="6663252"/>
            <a:ext cx="1166545" cy="1249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4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6442" y="296652"/>
            <a:ext cx="4231120" cy="19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2" y="980726"/>
            <a:ext cx="8791833" cy="435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31" name="Grafik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72" y="1939575"/>
            <a:ext cx="8646584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72" y="3212976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836" y="4549137"/>
            <a:ext cx="426721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200" y="4838073"/>
            <a:ext cx="8422250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17168" y="4483855"/>
            <a:ext cx="8775312" cy="637333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6442" y="296652"/>
            <a:ext cx="4231120" cy="19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977308"/>
            <a:ext cx="8646584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1765378"/>
            <a:ext cx="8614885" cy="7465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713" y="2563448"/>
            <a:ext cx="2147775" cy="121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Legende mit Linie 2 59"/>
          <p:cNvSpPr/>
          <p:nvPr/>
        </p:nvSpPr>
        <p:spPr bwMode="auto">
          <a:xfrm>
            <a:off x="5508104" y="2521462"/>
            <a:ext cx="2236579" cy="187458"/>
          </a:xfrm>
          <a:prstGeom prst="borderCallout2">
            <a:avLst>
              <a:gd name="adj1" fmla="val 36321"/>
              <a:gd name="adj2" fmla="val -8333"/>
              <a:gd name="adj3" fmla="val 36321"/>
              <a:gd name="adj4" fmla="val -62238"/>
              <a:gd name="adj5" fmla="val -3905"/>
              <a:gd name="adj6" fmla="val -79799"/>
            </a:avLst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5" name="Grafik 6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3356992"/>
            <a:ext cx="8614885" cy="4772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27" y="4329640"/>
            <a:ext cx="8614885" cy="4675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71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6442" y="296652"/>
            <a:ext cx="4231120" cy="1946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956372"/>
            <a:ext cx="738592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7169" y="1301209"/>
            <a:ext cx="2652966" cy="2340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1705386"/>
            <a:ext cx="4206249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084" y="1568529"/>
            <a:ext cx="311225" cy="1086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hteck 26"/>
          <p:cNvSpPr/>
          <p:nvPr/>
        </p:nvSpPr>
        <p:spPr bwMode="auto">
          <a:xfrm>
            <a:off x="2379858" y="1535296"/>
            <a:ext cx="340233" cy="41754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2276872"/>
            <a:ext cx="8605131" cy="4457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09" y="2564904"/>
            <a:ext cx="581071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3203101"/>
            <a:ext cx="8636830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2020" y="3457702"/>
            <a:ext cx="651054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2815" y="3462579"/>
            <a:ext cx="66080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364" y="3457702"/>
            <a:ext cx="660808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913" y="3457702"/>
            <a:ext cx="651054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4707" y="3462579"/>
            <a:ext cx="93390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4113076"/>
            <a:ext cx="8646584" cy="7510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27" y="5053235"/>
            <a:ext cx="7860531" cy="1759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6235746"/>
            <a:ext cx="8595378" cy="253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92" y="5445224"/>
            <a:ext cx="8646584" cy="5071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73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683" y="296652"/>
            <a:ext cx="7014637" cy="194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13" y="980728"/>
            <a:ext cx="8595378" cy="445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518" y="1543884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518" y="2129996"/>
            <a:ext cx="297729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53" y="2492896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426" y="2764038"/>
            <a:ext cx="7466396" cy="1931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426" y="3068960"/>
            <a:ext cx="8636830" cy="497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53" y="3753036"/>
            <a:ext cx="74127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426" y="4024178"/>
            <a:ext cx="7620015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53" y="5406360"/>
            <a:ext cx="119969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74" y="5716366"/>
            <a:ext cx="8614885" cy="7710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074" y="4461674"/>
            <a:ext cx="8646584" cy="7315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538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683" y="296652"/>
            <a:ext cx="7014637" cy="1947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28" y="894068"/>
            <a:ext cx="781539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1230210"/>
            <a:ext cx="8859792" cy="4506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1939605"/>
            <a:ext cx="6942322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2456892"/>
            <a:ext cx="5613940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5624" y="2402215"/>
            <a:ext cx="2386863" cy="2346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2981864"/>
            <a:ext cx="3637796" cy="1572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7540" y="2839872"/>
            <a:ext cx="4097801" cy="441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0" y="3501008"/>
            <a:ext cx="3492283" cy="441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xp_fig">
            <a:hlinkClick r:id="rId26" action="ppaction://hlinkfile"/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097" y="4113076"/>
            <a:ext cx="1851828" cy="81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2768" y="4211866"/>
            <a:ext cx="2143447" cy="5746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92" y="3782116"/>
            <a:ext cx="1011322" cy="14791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4195" y="4234261"/>
            <a:ext cx="2159533" cy="5748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0" y="5445224"/>
            <a:ext cx="6102108" cy="1760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332" y="5819500"/>
            <a:ext cx="4665766" cy="2065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34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5897" y="296652"/>
            <a:ext cx="4232208" cy="194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1412776"/>
            <a:ext cx="8646584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2" y="3030096"/>
            <a:ext cx="8351537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2" y="4113076"/>
            <a:ext cx="4003861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37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" y="1988074"/>
            <a:ext cx="8614885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371" y="2672916"/>
            <a:ext cx="568879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" y="3226612"/>
            <a:ext cx="4582796" cy="1926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" y="1293319"/>
            <a:ext cx="8646584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45" y="976758"/>
            <a:ext cx="104607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45" y="4182295"/>
            <a:ext cx="811675" cy="1828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612" y="4191889"/>
            <a:ext cx="4616817" cy="150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" y="4581128"/>
            <a:ext cx="633009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2" y="4941168"/>
            <a:ext cx="8534418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398" y="5625244"/>
            <a:ext cx="8534418" cy="590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57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>
            <a:hlinkClick r:id="rId10" action="ppaction://hlinkfile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13" y="1174058"/>
            <a:ext cx="5049341" cy="18273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3320988"/>
            <a:ext cx="8534418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3956847"/>
            <a:ext cx="8544171" cy="498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4621966"/>
            <a:ext cx="3321107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4992039"/>
            <a:ext cx="8553925" cy="772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524" y="5932697"/>
            <a:ext cx="8534418" cy="4359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1" t="28834" r="17611" b="49531"/>
          <a:stretch/>
        </p:blipFill>
        <p:spPr bwMode="auto">
          <a:xfrm>
            <a:off x="5328084" y="953198"/>
            <a:ext cx="3312368" cy="204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5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37" y="2053833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37" y="2735049"/>
            <a:ext cx="770048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90" y="3142495"/>
            <a:ext cx="3077267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790" y="3579637"/>
            <a:ext cx="3067514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9880" y="3142495"/>
            <a:ext cx="1228956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Grafik 4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9880" y="3579637"/>
            <a:ext cx="1341122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37" y="5282150"/>
            <a:ext cx="8614885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37" y="4106061"/>
            <a:ext cx="8646584" cy="1004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5978269"/>
            <a:ext cx="5944831" cy="2950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Grafik 56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47" y="1693793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20" y="944724"/>
            <a:ext cx="8627077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74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37" y="228538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776" y="3498274"/>
            <a:ext cx="7600508" cy="186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749" y="3894318"/>
            <a:ext cx="227503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3197" y="3894317"/>
            <a:ext cx="2377445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776" y="4303998"/>
            <a:ext cx="3219382" cy="182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749" y="4666799"/>
            <a:ext cx="5284023" cy="3243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776" y="2717428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756" y="5171126"/>
            <a:ext cx="4459842" cy="538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922" y="5171125"/>
            <a:ext cx="3128474" cy="538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706" y="5914449"/>
            <a:ext cx="4296470" cy="538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37" y="1016732"/>
            <a:ext cx="8666091" cy="4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737" y="1660378"/>
            <a:ext cx="8627077" cy="436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66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48780"/>
            <a:ext cx="8614885" cy="11167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607" y="2601574"/>
            <a:ext cx="3150419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2" y="922432"/>
            <a:ext cx="5008778" cy="1828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2" y="2924944"/>
            <a:ext cx="6420320" cy="2243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2" y="1196752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889" y="3645024"/>
            <a:ext cx="6217946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602" y="3995310"/>
            <a:ext cx="559857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950" y="4365104"/>
            <a:ext cx="6319950" cy="202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2" y="486916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169347"/>
            <a:ext cx="8636830" cy="4681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5739557"/>
            <a:ext cx="7651714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60" y="6051903"/>
            <a:ext cx="4186742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xp_fi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60" y="6338697"/>
            <a:ext cx="2387932" cy="20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xp_fi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3837" y="6338759"/>
            <a:ext cx="1848311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494" y="6339001"/>
            <a:ext cx="3779528" cy="202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hteck 31"/>
          <p:cNvSpPr/>
          <p:nvPr/>
        </p:nvSpPr>
        <p:spPr bwMode="auto">
          <a:xfrm>
            <a:off x="218262" y="3555075"/>
            <a:ext cx="6792317" cy="1098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4" name="Grafik 33" descr="txp_fi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2" y="3221286"/>
            <a:ext cx="5954597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79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266" y="2420888"/>
            <a:ext cx="3699060" cy="4169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7272300" y="36004"/>
            <a:ext cx="1835696" cy="69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fik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60" y="3032956"/>
            <a:ext cx="5954585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679885"/>
            <a:ext cx="8614885" cy="487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41" y="1346170"/>
            <a:ext cx="497434" cy="1633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34" y="3730983"/>
            <a:ext cx="4023368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2" y="4077072"/>
            <a:ext cx="8627077" cy="7607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3" y="5013176"/>
            <a:ext cx="2784658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3172" y="5367767"/>
            <a:ext cx="3128474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31" y="5793944"/>
            <a:ext cx="8544171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hteck 40"/>
          <p:cNvSpPr/>
          <p:nvPr/>
        </p:nvSpPr>
        <p:spPr bwMode="auto">
          <a:xfrm>
            <a:off x="82281" y="3681028"/>
            <a:ext cx="8979440" cy="2700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Grafik 4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41" y="922432"/>
            <a:ext cx="5608217" cy="182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67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424" y="296652"/>
            <a:ext cx="4877155" cy="2168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/>
          <p:nvPr/>
        </p:nvSpPr>
        <p:spPr bwMode="auto">
          <a:xfrm>
            <a:off x="7272300" y="36004"/>
            <a:ext cx="1835696" cy="692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Grafik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24" y="1088740"/>
            <a:ext cx="811989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556" y="1576224"/>
            <a:ext cx="7761443" cy="1828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294" y="1988840"/>
            <a:ext cx="568148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433" y="1988840"/>
            <a:ext cx="5627838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433" y="2402886"/>
            <a:ext cx="4623216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433" y="2816932"/>
            <a:ext cx="4988977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294" y="3452390"/>
            <a:ext cx="6603201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62" y="4005064"/>
            <a:ext cx="8636830" cy="538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003" y="4516014"/>
            <a:ext cx="933909" cy="173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9324" y="4496506"/>
            <a:ext cx="1046076" cy="192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556" y="5134824"/>
            <a:ext cx="8249124" cy="199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Geschweifte Klammer rechts 34"/>
          <p:cNvSpPr/>
          <p:nvPr/>
        </p:nvSpPr>
        <p:spPr bwMode="auto">
          <a:xfrm rot="5400000">
            <a:off x="4647015" y="3133441"/>
            <a:ext cx="221970" cy="238537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Geschweifte Klammer rechts 35"/>
          <p:cNvSpPr/>
          <p:nvPr/>
        </p:nvSpPr>
        <p:spPr bwMode="auto">
          <a:xfrm rot="5400000">
            <a:off x="7375049" y="2907558"/>
            <a:ext cx="241749" cy="288936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266" y="296652"/>
            <a:ext cx="4807469" cy="216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898900"/>
            <a:ext cx="8636830" cy="7217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31" y="1835005"/>
            <a:ext cx="2833426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143" y="2164612"/>
            <a:ext cx="1148619" cy="1511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3298921"/>
            <a:ext cx="8636830" cy="4779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143" y="3019593"/>
            <a:ext cx="1158242" cy="1511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408696"/>
            <a:ext cx="8614885" cy="4974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110" y="5193196"/>
            <a:ext cx="2143358" cy="2145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216280"/>
            <a:ext cx="3250394" cy="234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974" y="4653136"/>
            <a:ext cx="4360555" cy="202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974" y="5697252"/>
            <a:ext cx="3790955" cy="2024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hteck 30"/>
          <p:cNvSpPr/>
          <p:nvPr/>
        </p:nvSpPr>
        <p:spPr bwMode="auto">
          <a:xfrm>
            <a:off x="7830299" y="6223448"/>
            <a:ext cx="1232403" cy="250822"/>
          </a:xfrm>
          <a:prstGeom prst="rect">
            <a:avLst/>
          </a:prstGeom>
          <a:solidFill>
            <a:srgbClr val="FF9933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fik 3" descr="txp_fi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177" y="6300968"/>
            <a:ext cx="1159319" cy="1249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Wahr"/>
  <p:tag name="USEBOLDAMS" val="Falsch"/>
  <p:tag name="TEX2PS" val="latex $(base).tex; dvips -D $(res) -E -o $(base).ps $(base).dvi"/>
  <p:tag name="EXTERNALEDITCOMMAND" val="notepad %"/>
  <p:tag name="GHOSTSCRIPTCOMMAND" val="gswin32c"/>
  <p:tag name="DEFAULTBITMAP" val="png256"/>
  <p:tag name="DEFAULTBLEND" val="Falsch"/>
  <p:tag name="DEFAULTTRANSPARENT" val="Falsch"/>
  <p:tag name="DEFAULTWORKAROUNDTRANSPARENCYBUG" val="Falsch"/>
  <p:tag name="DEFAULTRESOLUTION" val="300"/>
  <p:tag name="DEFAULTMAGNIFICATION" val="0,8"/>
  <p:tag name="DEFAULTFONTSIZE" val="10"/>
  <p:tag name="DEFAULTWIDTH" val="526"/>
  <p:tag name="DEFAULTHEIGHT" val="346"/>
  <p:tag name="DEFAULTDISPLAYSOURCE" val="\documentclass{slides}&#10;\usepackage[ngerman]{babel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df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83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6, A.1--A.6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67"/>
  <p:tag name="PICTUREFILESIZE" val="261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Die Ungleichung von Tschebyscheff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0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 $X$ eine Zufallsvariable mit Erwartungswert $\mu$ und endlicher Varianz&#10;$\sigma^2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1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gilt für alle $k&gt;0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7"/>
  <p:tag name="PICTUREFILESIZE" val="339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|X-\mu|\geq k)\leq\frac{\sigma^2}{k^2}.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2"/>
  <p:tag name="PICTUREFILESIZE" val="405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iese Abschätzung gilt für alle möglichen Verteilungen von $X$. Sie ist deshalb in manchen &#10;Fällen recht grob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37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nehmen an, dass die Grösse einer erwachsenen Person einen &#10;Erwartungswert von $175cm$ bei einer Standardabweichung von &#10;$10cm$ ha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45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Schätzen Sie mit der Formel von Tschebyscheff die Wahrscheinlichkeit&#10;dafür ab, dass eine Person kleiner als 160cm oder grösser&#10;als 190cm ist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07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Z{Vergleichen Sie diese Abschätzung mit dem exakten Wert unter einer\\&#10;Normalverteilungsannahme.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93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itmE{&#10;$P(|X-175cm|\geq 15)\leq\frac{100}{15^2}\approx 44.4\%.$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8"/>
  <p:tag name="PICTUREFILESIZE" val="626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.63819"/>
  <p:tag name="ORIGINALWIDTH" val="720.0347"/>
  <p:tag name="LATEXADDIN" val="\documentclass{slides}&#10;\include{macros}&#10;\textwidth300mm&#10;\begin{document}&#10;\itmZ{&#10;$P(|X-175cm|\geq 15)=&#10;1-(normcdf(190,175,10)- normcdf(160,175,10) )\approx 13.4\%.$}&#10;\end{document}&#10;"/>
  <p:tag name="IGUANATEXSIZE" val="20"/>
  <p:tag name="IGUANATEXCURSOR" val="144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Lös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7"/>
  <p:tag name="PICTUREFILESIZE" val="173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enzwertsätz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3"/>
  <p:tag name="PICTUREFILESIZE" val="336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us (2) von Folie 6.5 folgt, dass&#10;$\displaystyle \sum_{i=1}^nX_i\sim Bin(n,p) $&#10;für eine Folge unabhäniger $B(p)$-verteilter Zufallsvariablen $X_i$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48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us der Tschebyscheff-Ungleichung erhalten wir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3"/>
  <p:tag name="PICTUREFILESIZE" val="58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\left(\left|\frac{1}{n}\sum_{i=1}^nX_i-p\right| \geq \epsilon\right)= 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7"/>
  <p:tag name="PICTUREFILESIZE" val="564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\left(\left|\sum_{i=1}^nX_i-np\right| \geq n\epsilon\right) 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5"/>
  <p:tag name="PICTUREFILESIZE" val="52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würfeln mit einem fairen Würfel dreimal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5"/>
  <p:tag name="PICTUREFILESIZE" val="532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\leq \frac{n\cdot p\cdot (1-p)}{n^2\epsilon^2}=\frac{p(1-p)}{n\epsilon^2}  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56"/>
  <p:tag name="PICTUREFILESIZE" val="417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\to 0\,\,(n\to\infty).  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6"/>
  <p:tag name="PICTUREFILESIZE" val="227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Interpretatio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43"/>
  <p:tag name="PICTUREFILESIZE" val="230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Wahrscheinlichkeit, dass die relative Häufigkeit der Treffer&#10;um mehr als $\epsilon$ von der theoretischen Wahrscheinlichkeit für Treffer abweicht, geht &#10;gegen 0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38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s gilt nicht nur bei Binomial-verteilten Zufallsvariablen, sondern &#10;auch in vielen anderen Situatione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57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lue (Schwaches) Gesetz der grossen Zahl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08"/>
  <p:tag name="PICTUREFILESIZE" val="545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E$ ein Ereignis eines Zufallsexperimentes, und sei $p$ die Wahrscheinlichkeit&#10;von $E$. Weiter bezeichne $X$ die Anzahl des Eintreffens von $E$ bei $n$&#10;unabhängigen Ausführungen dieses Experimentes. Für jede beliebig kleine&#10;reelle Zahl   $\epsilon&gt; 0$ gilt dann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86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\left(\left|\frac{X}{n}-p\right| \geq \epsilon\right)\to0\,\,(n\to\infty). $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3"/>
  <p:tag name="PICTUREFILESIZE" val="524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|X-\mu|\geq k)\leq\frac{\sigma^2}{k^2}$$&#10;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97"/>
  <p:tag name="PICTUREFILESIZE" val="402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E{Stellen Sie die Zähldichten für die Anzahl an gewürfelten Sechsen bei &#10;$n=1,5,10,50,100$ unabhängigen Würfelwürfen dar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0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&#10;Die Zufallsvariable $X$ zähle die Anzahl an gewürfelten Eins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3"/>
  <p:tag name="PICTUREFILESIZE" val="72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itmZ{Vergleichen Sie diese Zähldichten mit &#10;der Dichte von ${\cal N}(\frac{n}{6},\sqrt{\frac{5}{36}}\cdot \sqrt{n})$.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0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ie Dichten nähern sich immer weiter an!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1"/>
  <p:tag name="PICTUREFILESIZE" val="459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Auch dies ist ein allgemeines Prinzip. Dies ist Inhalt des&#10;\gr{zentralen Grenzwertsatzes}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85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 $X_1,X_2,\ldots$ &#10;eine Folge von unabhängigen Zufallsvariabeln eines Wahrscheinlichkeitsraumes, &#10;welche alle dieselbe Verteilung mit Erwartungswert&#10;$\mu$ und Varianz $\sigma^2$ haben. Dann gilt für grosse $n$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289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Die Summ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6"/>
  <p:tag name="PICTUREFILESIZE" val="200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S_n=X_1+\ldots+X_n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2"/>
  <p:tag name="PICTUREFILESIZE" val="246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besitzt näherungsweise die Normalverteilung ${\cal N}(\mu_n,\sigma_n)$ mit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92"/>
  <p:tag name="PICTUREFILESIZE" val="774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$\mu_n=n\cdot \mu$ und $\sigma_n=\sqrt{n}\cdot \sigma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6"/>
  <p:tag name="PICTUREFILESIZE" val="328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 Es gilt also näherungsweise $\displaystyle \frac{S_n-\mu_n}{\sqrt{n}\cdot \sigma}\sim {\cal N}(0,1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66"/>
  <p:tag name="PICTUREFILESIZE" val="766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Präzise gilt für alle $z\in\mathbb{R}$: $P\left(\frac{S_n-n\mu}{\sqrt{n}\cdot \sigma}\leq z\right)&#10;\to\Phi(z)\,\,(n\to\infty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6"/>
  <p:tag name="PICTUREFILESIZE" val="93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&#10;Die Zufallsvariable $Y$ zähle die Anzahl an gewürfelten Vieren in den &#10;ersten beiden Würf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00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enzwertsätz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3"/>
  <p:tag name="PICTUREFILESIZE" val="336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Zentraler Grenzwertsatz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8"/>
  <p:tag name="PICTUREFILESIZE" val="36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\to$ Matlab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9"/>
  <p:tag name="PICTUREFILESIZE" val="188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Hierbei ist &#10;$\Phi$ die Verteilungsfunktion von ${\cal N}(0,1)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9"/>
  <p:tag name="PICTUREFILESIZE" val="644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 eine $Bin(n,p)$-verteilte Zufallsvariable $X$ als Summe &#10;von $n$ $B(p)$-verteilten Zufallsvariablen interpretiert werden kann, gilt insbesondere, dass&#10;$X$ näherungsweise ${\cal N}(np,\sqrt{np(1-p)})$-verteilt ist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75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Grenzwertsätz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03"/>
  <p:tag name="PICTUREFILESIZE" val="336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grosse $n$ ist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58"/>
  <p:tag name="PICTUREFILESIZE" val="24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leq X \leq b)\approx &#10;\Phi\left(\frac{b-np}{\sqrt{np(1-p)}}\right)-\Phi\left(\frac{a-np}{\sqrt{np(1-p)}}\right)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5"/>
  <p:tag name="PICTUREFILESIZE" val="1017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se Approximation ist für $n&gt;\frac{9}{p(1-p)}$ hinreichend genau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2"/>
  <p:tag name="PICTUREFILESIZE" val="792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&#10;Grenzwertsatz von de Moivre und Laplace \black (Spezialfall des zentralen Grenzwertsatzes)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5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&#10;\begin{document}&#10;&#10;&#10;Dann sind $X$ und $Y$ nicht stochastisch unabhängig, da &#10;$P(X=3,Y=2)=0\neq \left(\frac16\right)^3\cdot \left(\frac16\right)^2&#10;=P(X=3)\cdot P(Y=2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80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 fairer Würfel wird 1000 mal geworfen. Wie hoch ist die Wahrscheinlichkeit dafür, zwischen &#10;150 und &#10;200 Sechsen zu würfel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55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Präzise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6"/>
  <p:tag name="PICTUREFILESIZE" val="175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texttt{binocdf(200,1000,1/6)}-\texttt{binocdf(149,1000,1/6)}=0.9265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7"/>
  <p:tag name="PICTUREFILESIZE" val="625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500mm&#10;\begin{document}&#10;&#10;$\texttt{normcdf((200+1/2-1000/6)/sqrt(1000*5/36))} -&#10;\texttt{normcdf((150-1/2-1000/6)/sqrt(1000*5/36))}=0.9253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35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it Grenzwert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90"/>
  <p:tag name="PICTUREFILESIZE" val="300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twas genauer wird es mit der sogenannten \gr{Stetigkeitskorrektur:}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4"/>
  <p:tag name="PICTUREFILESIZE" val="952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a\leq X \leq b)\approx &#10;\Phi\left(\frac{b+\frac12-np}{\sqrt{np(1-p)}}\right)-\Phi\left(\frac{a-\frac12-np}{\sqrt{np(1-p)}}\right)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05"/>
  <p:tag name="PICTUREFILESIZE" val="1076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Serie 6, A.1--A.8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168"/>
  <p:tag name="PICTUREFILESIZE" val="264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55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.67441"/>
  <p:tag name="ORIGINALWIDTH" val="720.0347"/>
  <p:tag name="LATEXADDIN" val="\documentclass{slides}&#10;\include{macros}&#10;\textwidth300mm&#10;\begin{document}&#10;&#10;&#10;Manchmal ist es nicht oder nur unter grossen Anstrengungen m\&quot;oglich, gewisse&#10;Wahrscheinlichkeiten exakt zu berechnen.&#10;&#10;&#10;\end{document}&#10;"/>
  <p:tag name="IGUANATEXSIZE" val="20"/>
  <p:tag name="IGUANATEXCURSOR" val="138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diesem Fall kann man die Zufallsvariablen simulieren, d.h.~Zahlen erzeugen, die&#10;entsprechend verteilt sind, und dann schauen, welcher Prozentsatz &#10;dieser Zahlen im gesuchten Ereignis&#10;lieg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120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mäss dem Gesetz der grossen Zahlen nähert sich dieser Wert mit&#10;wachsender Anzahl an Wiederholungen der tatsächlichen Wahrscheinlichkeit a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24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50mm&#10;\begin{document}&#10;&#10;{\blue Ziel:}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"/>
  <p:tag name="PICTUREFILESIZE" val="137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50mm&#10;\begin{document}&#10;&#10;Erzeugung von Zufallszahlen, die gemäss einer gegebenen Verteilung verteilt sind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69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550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n den meisten Programmiersprachen ist ein &#10;sogenannter \gr{linearer Kongruenzgenerator}&#10;als Zufallszahlengenerator integrier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06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Meist verwendet man die Bezeichnung \gr{Pseudozufallszahlengenerator},&#10;da die erzeugten Zahlen nicht wirklich zufällig sind, sondern deterministisch, ausgehend von&#10;einem Startwert, dem sogenannten \gr{Seed}, berechnet werd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82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in der Praxis oft die Systemzeit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8"/>
  <p:tag name="PICTUREFILESIZE" val="429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kryptographische Zwecke (etwa zur Schlüsselerzeugung) sind&#10;lineare Kongruenz\-generatoren nicht geeigne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1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Mit nur wenigen Werten kann man die verwendeten Parameter berechnen und so berechnen,&#10;welche Zufallszahlen als nächstes konstruiert werden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99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550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ie Zufallszahlenerzeugung mit linearen Kongruenzgeneratoren geht so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787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x_{n+1}=(a\cdot x_n+b)\bmod {m}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1"/>
  <p:tag name="PICTUREFILESIZE" val="366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obei $m&gt;1$ und $a,b,x_0\in\{0,1\ldots m-1\}$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4"/>
  <p:tag name="PICTUREFILESIZE" val="508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eed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6"/>
  <p:tag name="PICTUREFILESIZE" val="146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wird so sukzessive eine Zahl aus dem (endlichen) Bereich $\{0,1,\ldots,m-1\}$ &#10;berechnet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70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Der Bereich ist endlich, es entsteht so also eine Periode.&#10;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2"/>
  <p:tag name="PICTUREFILESIZE" val="625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Die Periodenlänge kann dabei sehr kurz sein. Bei $m=12$, $a=4$ und $b=1$ ergibt sich beim&#10;Startwert $x_0=1$ etwa die Folge: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58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0=1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"/>
  <p:tag name="PICTUREFILESIZE" val="14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\textit{Howard Wolowitz: [after everyone cheers for him and his team design going to space]}&#10; It gets better! Someone has to go up with the telescope as a payload specialist, &#10;and guess who that someone is! &#10;&#10;\textit{Sheldon Cooper:} Mohammed Lee. \textit{[everyone's looking confused]}&#10;&#10;\textit{Howard Wolowitz:} Who’s Mohammed Lee? &#10;&#10;\textit{Sheldon Cooper:}&#10;Mohammed is the most common first name in the world, and &#10;Lee the most common surname. As I didn’t know the answer, &#10;I thought that’d give me a mathematical edge.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5999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1=5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"/>
  <p:tag name="PICTUREFILESIZE" val="149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2=9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"/>
  <p:tag name="PICTUREFILESIZE" val="159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3=1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4"/>
  <p:tag name="PICTUREFILESIZE" val="147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4=5\ldots$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2"/>
  <p:tag name="PICTUREFILESIZE" val="15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er \gr{Satz von Knuth} besagt, dass die Periodenlänge maximal (also $m$) ist, wenn&#10;$ggT(b,m)=1$ und wenn $a-1$ von jedem Primfaktor von $m$ geteilt wird und &#10;wenn $m$ durch 4 teilbar ist, dann ist auch $a-1$ durch 4 teilbar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563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$m = 8$, $a=5$, $b=3$ und &#10;$x_0=1$&#10;ergibt sich etwa die Folge&#10;$1,0,3,2,5,4,7,6,1,\ldots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8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Durch die Transformation&#10;$z_n=a+(b-a)\frac{x_n}{m}$&#10;erhält man eine Zahl im Intervall $[a,b]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06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In \texttt{java.util.random} ist etwa $m=2^{48}$, $a=25214903917$, $b=11$, wobei allerdings nur&#10;die Bits 47\ldots 16 ausgegeben werd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73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: Inversionsmethod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3"/>
  <p:tag name="PICTUREFILESIZE" val="82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haben gerade gesehen, wie man Zufallszahlen etwa im Bereich $[0,1]$ erzeugen kan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08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s bezeichne $X$ bzw.~$Y$ die Zufallsvariable, die den Vornamen bzw.~den Nachnamen einer&#10;Person angibt, wenn man zufällig eine Person der Weltbevölkerung wählt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01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Mit der \gr{Inversionsmethode} ist nun nun möglich, daraus Zufallszahlen zu konstruieren,&#10;die gemäss einer Verteilung mit der Verteilungsfunktion $F$ verteilt sind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04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Grundlage ist folgender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93"/>
  <p:tag name="PICTUREFILESIZE" val="405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Es sei $F$ eine streng monoton steigende (also bijektive) Verteilungsfunktio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4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enn nun $U$ eine im Intervall $[0,1]$ gleichverteilte Zufallsvariable ist, dann&#10;ist die Zufallsvariable $F^{-1}(U)$ verteilt mit Verteilungsfunktion $F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65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Beweis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3"/>
  <p:tag name="PICTUREFILESIZE" val="176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P(F^{-1}(U)\leq x)=P(U\leq F(x))=F(x)$, womit die Behauptung gezeigt is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91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lue Bemerkung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8"/>
  <p:tag name="PICTUREFILESIZE" val="221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Der Satz ist auch dann korrekt, wenn $F$ nicht streng monoton steigend ist. In diesem Fall&#10;existiert die Umkehrfunktion  $F^{-1}$ nicht. Man verwendet stattdessen die &#10;sogenannte Quantilfunktion&#10;$F^{-1}(y)=\inf\{x\in\mathbb{R}\mid F(x)\geq y\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584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enn man also gleichverteilte Zufallszahlen im Intervall &#10;$[0,1]$ erzeugt und darauf die Funktion $F^{-1}$ anwendet, sind die resultierenden &#10;Zahlen gemäss der Verteilungsfunktion $F$ verteil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09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large Prof.~Dr.~Andreas Vogt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83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Dann ist $P(X=Mohammed)$ maximal, (d.h.~grösser als&#10;$P(X=x)$ für alle anderen Vornamen $x$)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34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: Inversionsmethode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83"/>
  <p:tag name="PICTUREFILESIZE" val="822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An einer bestimmten Kreuzung kommen im Schnitt $\lambda$ Autos pro Stunde vorbei. Dann ist &#10;die Wartezeit auf das nächste Auto bekanntlich exponentiell verteilt mit&#10;Parameter $\lambda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952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Wir möchten die Wartezeiten auf jeweils das nächste Auto simulier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10"/>
  <p:tag name="PICTUREFILESIZE" val="822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Die Verteilungsfunktion der Exponentialverteilung lautet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74"/>
  <p:tag name="PICTUREFILESIZE" val="680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$F(t)=1-e^{-\lambda t},\,\,\,(t\geq 0)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44"/>
  <p:tag name="PICTUREFILESIZE" val="329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Die Umkehrfunktion erhalten wir via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2"/>
  <p:tag name="PICTUREFILESIZE" val="477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$$F(t)=y\Leftrightarrow 1-e^{-\lambda t}=y\Leftrightarrow t=-\frac{\ln(1-y)}{\lambda}.&#10;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9"/>
  <p:tag name="PICTUREFILESIZE" val="5166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Es ergibt sich&#10;$\displaystyle F^{-1}(y)=-\frac{\ln(1-y)}{\lambda}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57"/>
  <p:tag name="PICTUREFILESIZE" val="537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&#10;\begin{verbatim}&#10;n=100000;&#10;lambda=5;&#10;u=rand([n,1]);&#10;t=-log(1-u)/lambda*60;\end{verbatim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9"/>
  <p:tag name="PICTUREFILESIZE" val="75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Ebenso ist $P(Y=Lee)$ maximal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7"/>
  <p:tag name="PICTUREFILESIZE" val="428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80mm&#10;\begin{document}&#10;&#10;simuliert in Matlab etwa die Wartezeiten in Minuten auf $n$ Autos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5"/>
  <p:tag name="PICTUREFILESIZE" val="830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20mm&#10;\begin{document}&#10;&#10;\begin{verbatim}&#10;z=0;&#10;for i=1:n&#10;   if t(i)&gt;5&#10;     z=z+1;&#10;   end&#10;end&#10;z/n&#10;\end{verbatim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5"/>
  <p:tag name="PICTUREFILESIZE" val="63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80mm&#10;\begin{document}&#10;&#10;gibt den Anteil aller Warte\-zeiten von mehr als 5 Minuten aus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67"/>
  <p:tag name="PICTUREFILESIZE" val="783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theoretische Wahrscheinlichkeit dafür beträgt bekanntlich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4"/>
  <p:tag name="PICTUREFILESIZE" val="745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T&gt;5min)=1-\texttt{expcdf}(1/12,1/5)=0.6592.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7"/>
  <p:tag name="PICTUREFILESIZE" val="607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Simulation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550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Für normalverteilte Zufallsvariablen gibt es effizientere Simulationsmethoden als die Inversionsmethode,&#10;da bei $F^{-1}$ bei der Normalverteilung nicht geschlossen angegeben werden kan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118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Bekannte Verfahren sind etwa das Box-Muller-Verfahren oder die Polar-Methode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06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Wir können darauf hier nicht eingeh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4"/>
  <p:tag name="PICTUREFILESIZE" val="48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Wenn nun $X$ und $Y$ unabhängig wären, dann wäre&#10; $P(X=Mohammed, Y=Lee)=P(X=Mohammed)\cdot P(Y=Lee)$, &#10;also wäre $P(X=Mohammed, Y=Lee)$ grösser als $P(X=x,Y=y)$ für&#10;alle anderen $x,y$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29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begin{document}&#10;&#10;Offensichtlich sind $X$ und $Y$ nicht unabhängig, tatsächlich ist die Kombination &#10;\textit{Mohammed Lee} wohl ziemlich unwahrscheinlich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7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Person 1 kommt &#10;zu einem zufälligen Zeitpunkt zwischen 12:00 und 12:45 Uhr, Person 2 unabhängig&#10;davon zwischen 12:15 und 13:00 Uhr in ein Café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8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Wahrscheinlichkeit, dass beide vor 12:30 Uhr ankommen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9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: Ankunftszeit von Person 1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3"/>
  <p:tag name="PICTUREFILESIZE" val="40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Y$: Ankunftszeit von Person 2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2"/>
  <p:tag name="PICTUREFILESIZE" val="40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\sim U[0,45]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21"/>
  <p:tag name="PICTUREFILESIZE" val="22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6.~Unabh\&quot;angige Zufallsvariablen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505"/>
  <p:tag name="PICTUREFILESIZE" val="718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Y\sim U[15,60]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32"/>
  <p:tag name="PICTUREFILESIZE" val="23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r sehen ein geeignetes Wahrscheinlichkeitsmass $P$ als gegeben an und verwenden &#10;die Unabhängigkeitsbedingung dafür: 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3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diesem Modul verzichten wir auf eine genaue Konstruktion von Ergebnisräumen&#10;für die Zufallsvariablen und entsprechenden Wahrscheinlichkeitsmassen, so dass die&#10;Zufallsvariablen, die in der Definition von ``Unabhängigkeit'' geforderte Bedingung erfüll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94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P(X\leq 30,Y\leq 30)=P(X\leq 30)\cdot P(Y\leq 30)=\frac{30}{45}\cdot \frac{15}{45}=\frac{2}{9}.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5"/>
  <p:tag name="PICTUREFILESIZE" val="653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Wir modellieren oft definitionsgemäss unabhängige Vorgänge mittels verschiedenen Zufallsvariabl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33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Wahrscheinlichkeit, dass wir $z$ Schritte warten müssen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46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: Anzahl Münzwürf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24"/>
  <p:tag name="PICTUREFILESIZE" val="32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%layout&#10;\textwidth297mm&#10;%Macros&#10;\newcommand{\myitemi}{$\bullet$\hspace*{1ex}}&#10;\newcommand{\myenumi}[1]{{#1}\hspace*{1ex}}&#10;\newcommand{\mytitle}[1]{\bf\large #1}&#10;\newrgbcolor{mydarkblue}{0.0 0.0 0.4}&#10;\newrgbcolor{mydarkgreen}{0.0 0.4 0.0}&#10;\pagestyle{empty}&#10;\begin{document}&#10;{\bf\Large Diskrete Stochastik}&#10;\end{document}&#10;"/>
  <p:tag name="FILENAME" val="txp_fig"/>
  <p:tag name="FORMAT" val="png256"/>
  <p:tag name="RES" val="300"/>
  <p:tag name="BLEND" val="0"/>
  <p:tag name="TRANSPARENT" val="1"/>
  <p:tag name="TBUG" val="0"/>
  <p:tag name="ALLOWFS" val="0"/>
  <p:tag name="ORIGWIDTH" val="311"/>
  <p:tag name="PICTUREFILESIZE" val="48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Y$: Anzahl Würfelwürfe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4"/>
  <p:tag name="PICTUREFILESIZE" val="329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Gesucht: Verteilung von $X+Y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7"/>
  <p:tag name="PICTUREFILESIZE" val="43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odell: $X\sim Geo\left(\frac12\right)$; $Y\sim Geo\left(\frac16\right)$; $X,Y$ unabhängig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20"/>
  <p:tag name="PICTUREFILESIZE" val="70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 Wir werfen solange eine Münze, bis zum ersten Mal Kopf kommt, dann &#10;würfeln wir solange, bis eine 6 kommt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5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P(X+Y=z)=&#10;\sum_{x=1}^zP(X=x,Y=z-x)=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39"/>
  <p:tag name="PICTUREFILESIZE" val="56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&#10;\sum_{x=1}^zP(X=x)\cdot P(Y=z-x)=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8"/>
  <p:tag name="PICTUREFILESIZE" val="458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$=&#10;\sum_{x=1}^zgeopdf(x-1,\frac12)\cdot geopdf(z-x-1,\frac16)$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3"/>
  <p:tag name="PICTUREFILESIZE" val="618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n vielen Bereichen spielen Summen von (unabhängigen) Zufallsvariablen eine wichtige Rolle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12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bei möchte man gerne Aussagen über die Verteilung der Summe von Zufallsvariablen machen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8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en $X$ und $Y$ unabhängige diskrete Zufallsvariablen mit Werten in&#10;${\cal X}$ bzw.~${\cal Y}$ und Zähldichten $f_X$ bzw.~$f_Y$. Dann hat die Summe $X+Y$ die&#10;Zähldichte $$f_{X+Y}(z)=\sum_{x\in {\cal X} }f_X(x)\cdot f_Y(z-x).$$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375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Hierbei ist $f_Y(y)=0$ für $y\notin\cal Y$.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10"/>
  <p:tag name="PICTUREFILESIZE" val="447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lgemein erhält man analog folgendes Ergebnis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3"/>
  <p:tag name="PICTUREFILESIZE" val="574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ie Zähldichte $f_{X+Y}$ nennt man auch \gr{Faltung} von $f_X$ und $f_Y$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32"/>
  <p:tag name="PICTUREFILESIZE" val="835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nn $X$ und $Y$ unabhängige&#10;Zufallsvariablen sind, dann gilt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12"/>
  <p:tag name="PICTUREFILESIZE" val="729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E{$X\sim Poi(\lambda_1)$, $Y\sim Poi(\lambda_2)\Rightarrow X+Y\sim Poi(\lambda_1+\lambda_2)$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1"/>
  <p:tag name="PICTUREFILESIZE" val="54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itmZ{$X\sim Bin(n_1,p)$, $Y\sim Bin(n_2,p)\Rightarrow X+Y\sim Bin(n_1+n_2,p)$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22"/>
  <p:tag name="PICTUREFILESIZE" val="617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\bsp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Im Schnitt ereignen sich in einem bestimmten Land 3 Taifune und 2 Erdbeben pro Jahr. Man geht davon aus, &#10;dass diese Katastrophen unabhängig voneinander sind.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72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ine endliche Folge von Zufallsvariablen &#10;$X_1,\ldots, X_n$ heisst \gr{(stochastisch) unabhängig}, wenn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39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ie hoch ist die Wahrscheinlichkeit für mehr als 2 Katastrophen im Jahr?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7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$: Anzahl Taifune, $Y$: Anzahl Erdbeben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12"/>
  <p:tag name="PICTUREFILESIZE" val="46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\sim Poi(3)$, $Y\sim Poi(2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35"/>
  <p:tag name="PICTUREFILESIZE" val="319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Rightarrow X+Y\sim Poi(5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82"/>
  <p:tag name="PICTUREFILESIZE" val="27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\Rightarrow P(X+Y&gt;2)=1-\texttt{poisscdf}(2,5)$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2"/>
  <p:tag name="PICTUREFILESIZE" val="473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it obiger Formel kann man etwa folgendes nachrechn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6"/>
  <p:tag name="PICTUREFILESIZE" val="67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$&#10;f_{X+Y}(z)=\int_{x=-\infty}^\infty &#10;f_Y(z-x) f_X(x)dx.&#10;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64"/>
  <p:tag name="PICTUREFILESIZE" val="57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it obiger Formel kann man etwa folgendes nachrechnen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86"/>
  <p:tag name="PICTUREFILESIZE" val="675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s seien $X$ und $Y$ unabhängige stetig verteilte Zufallsvariablen mit Dichten &#10;$f_X$ bzw.~$f_Y$. Dann hat die Summe $X+Y$ die&#10;Dichte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53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$$P(X_1\in A_1,\ldots, X_n\in A_n)=&#10;P(X_1\in A_1)\cdot \ldots\cdot P(X_n\in A_n)$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0"/>
  <p:tag name="PICTUREFILESIZE" val="49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Satz: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"/>
  <p:tag name="PICTUREFILESIZE" val="15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\blue Additonstheorem der Normalverteilung: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96"/>
  <p:tag name="PICTUREFILESIZE" val="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en $X_1, X_2,\ldots, X_n$ unabhängige, normal verteilte Zufallsvariabeln eines&#10;Zufalls\-experimentes mit Erwartungswerten $\mu_i$ und Standardabweichungen&#10;$\sigma_i$. Weiter seien $a_1, a_2,\ldots, a_n$ beliebige reelle Zahlen, nicht alle gleich 0.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43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nn ist die Zufallsvariable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4"/>
  <p:tag name="PICTUREFILESIZE" val="375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$Y = a_1X_1 + a_2X_2 + \ldots + a_nX_n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08"/>
  <p:tag name="PICTUREFILESIZE" val="339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%\textwidth330mm&#10;\begin{document}&#10;&#10;auch normal verteilt mit dem&#10;Erwartungswert&#10;$a_1\mu_1+\ldots+a_n\mu_n$ und der Varianz&#10;$a_1^2\sigma_1^2+\ldots+a_n^2\sigma_n^2$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19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Für stetig verteilte Zufallsvariablen gilt folgender Satz: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2"/>
  <p:tag name="PICTUREFILESIZE" val="67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Unabh\&quot;angigkeit von Zufallsvariablen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75"/>
  <p:tag name="PICTUREFILESIZE" val="622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\bsp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80"/>
  <p:tag name="PICTUREFILESIZE" val="185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Konservendosen mit Trockenmilch werden in Kartons à 50 Dosen verpackt.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84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für alle  Teilmengen $A_1,A_2,\ldots, A_n$ von $\mathbb{R}$ gil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1"/>
  <p:tag name="PICTUREFILESIZE" val="543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s sei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6"/>
  <p:tag name="PICTUREFILESIZE" val="137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 Gewicht des Inhaltes einer Dose, ${\cal N}(250 g, 7.5 g)$ verteilt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554"/>
  <p:tag name="PICTUREFILESIZE" val="724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 Leergewicht einer Dose, ${\cal N}(30 g, 2.2 g)$ verteilt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55"/>
  <p:tag name="PICTUREFILESIZE" val="62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 Leergewicht eines Kartons, ${\cal N}(750 g, 20 g)$ verteilt&#10;&#10;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91"/>
  <p:tag name="PICTUREFILESIZE" val="673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Mit welcher Wahrscheinlichkeit wiegt ein Karton mehr als $15kg$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650"/>
  <p:tag name="PICTUREFILESIZE" val="79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Das Gesamtgewicht ist dann ${\cal N}(50\cdot 250g+50\cdot30g+750g,&#10;\sqrt{50\cdot 7.5^2+50\cdot 2.2^2 +20^2}g)$ verteil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216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=14750g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92"/>
  <p:tag name="PICTUREFILESIZE" val="187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=58.775g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03"/>
  <p:tag name="PICTUREFILESIZE" val="194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Also: $P(\mbox{Gesamtgewicht}\geq 15000)=1-&#10;normcdf(15000,14750,58.775)\approx 0.001\%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980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pstricks}&#10;\usepackage{color}&#10;\usepackage[ansinew]{inputenc}&#10;\usepackage{amssymb}&#10;\usepackage{enumitem}&#10;%layout&#10;\textwidth297mm&#10;%Macros&#10;\newcommand{\myitemi}{$\bullet$\hspace*{1ex}}&#10;\newcommand{\myenumi}[1]{{#1}\hspace*{1ex}}&#10;\newcommand{\mytitle}[1]{\bf\large #1}&#10;\newrgbcolor{mydarkblue}{0.0 0.0 0.4}&#10;\newrgbcolor{mydarkgreen}{0.0 0.4 0.0}&#10;\newcommand{\gr}[1]{{\mydarkgreen#1}}&#10;\newcommand{\itm}[2]{&#10;\begin{enumerate}&#10;\item[#1] #2&#10;\end{enumerate}&#10;}&#10;&#10;\pagestyle{empty}&#10;\begin{document}&#10;\mytitle{Additionstheorem Normalverteilung}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68"/>
  <p:tag name="PICTUREFILESIZE" val="61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&#10;Eine unendliche Folge von  Zufallsvariablen heisst \gr{(stochastisch) unabhängig}, wenn&#10;jede endliche Teilfolge davon stochatisch unabhängig ist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89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Eine gewisse Maschine produziert Holzleisten, deren Länge&#10;normalverteilt mit $\mu=100cm$ und $\sigma=5cm$ ist. Sie benötigen zwei Leisten, die&#10; zusammen nicht länger als&#10;$202cm$ sein dürfen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2109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Welche Variante ist besser?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79"/>
  <p:tag name="PICTUREFILESIZE" val="403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Variante $A$: 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3"/>
  <p:tag name="PICTUREFILESIZE" val="210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ie lassen sich eine Leiste von der Maschine produzieren und &#10;sägen selber aus einer gegeben (grösseren) Leiste eine exakt gleich grosse Leiste zu.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640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Variante $B$: 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114"/>
  <p:tag name="PICTUREFILESIZE" val="213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Sie lassen sich zwei Leisten von der Maschine produzieren. (Die Leisten werden unabhängig&#10;voneinander produziert.)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720"/>
  <p:tag name="PICTUREFILESIZE" val="142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2X \sim{\cal N}(2\cdot 100,2\cdot 5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211"/>
  <p:tag name="PICTUREFILESIZE" val="309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X_{1}+X_{2}\sim{\cal N}(100+100,\sqrt{2}\cdot 5)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20"/>
  <p:tag name="PICTUREFILESIZE" val="423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1-normcdf(202,200,sqrt(2)*5)=0.3886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429"/>
  <p:tag name="PICTUREFILESIZE" val="5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include{macros}&#10;\textwidth300mm&#10;\begin{document}&#10;&#10;$1-normcdf(202,200,2*5)=0.4207$&#10;&#10;\end{document}&#10;"/>
  <p:tag name="FILENAME" val="txp_fig"/>
  <p:tag name="FORMAT" val="png256"/>
  <p:tag name="RES" val="300"/>
  <p:tag name="BLEND" val="0"/>
  <p:tag name="TRANSPARENT" val="0"/>
  <p:tag name="TBUG" val="0"/>
  <p:tag name="ALLOWFS" val="0"/>
  <p:tag name="ORIGWIDTH" val="373"/>
  <p:tag name="PICTUREFILESIZE" val="4804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Bildschirmpräsentation (4:3)</PresentationFormat>
  <Paragraphs>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Vogt</dc:creator>
  <cp:lastModifiedBy>Vogt Andreas</cp:lastModifiedBy>
  <cp:revision>882</cp:revision>
  <dcterms:created xsi:type="dcterms:W3CDTF">2005-01-22T10:46:42Z</dcterms:created>
  <dcterms:modified xsi:type="dcterms:W3CDTF">2020-11-08T19:19:00Z</dcterms:modified>
</cp:coreProperties>
</file>