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legrey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dd0373e6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dd0373e6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dc6c127a6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dc6c127a6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dd0373e6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dd0373e6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c6c127a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dc6c127a6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dc6c127a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dc6c127a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d0373e6d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dd0373e6d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dc6c127a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dc6c127a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dc6c127a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dc6c127a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c6c127a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dc6c127a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d037379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d037379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dd0373799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dd0373799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dd037379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dd037379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dd0373e6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dd0373e6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dd0373e6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dd0373e6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20575" y="694750"/>
            <a:ext cx="7518900" cy="17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 b="1" i="1">
                <a:latin typeface="Arial"/>
                <a:ea typeface="Arial"/>
                <a:cs typeface="Arial"/>
                <a:sym typeface="Arial"/>
              </a:rPr>
              <a:t>« Evolution de la répartition des tâches domestiques après l’arrivée d’un enfant »</a:t>
            </a:r>
            <a:r>
              <a:rPr lang="fr" sz="2700" b="1">
                <a:latin typeface="Arial"/>
                <a:ea typeface="Arial"/>
                <a:cs typeface="Arial"/>
                <a:sym typeface="Arial"/>
              </a:rPr>
              <a:t> </a:t>
            </a:r>
            <a:endParaRPr sz="59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964075" y="2409850"/>
            <a:ext cx="3744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</a:rPr>
              <a:t>Arnaud Regnier-Loilier, Céline Hiron</a:t>
            </a:r>
            <a:endParaRPr sz="16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416375" y="4672225"/>
            <a:ext cx="54618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i="1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Par Chiara Beneduce, Annachiara Ferrarini et Fiona Samba</a:t>
            </a:r>
            <a:endParaRPr sz="1600" i="1">
              <a:solidFill>
                <a:srgbClr val="FF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525125"/>
            <a:ext cx="8520600" cy="43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Deux modélisations réalisées pour neutraliser d’éventuels effets de structure: </a:t>
            </a:r>
            <a:endParaRPr>
              <a:solidFill>
                <a:srgbClr val="FFFFFF"/>
              </a:solidFill>
            </a:endParaRPr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★"/>
            </a:pPr>
            <a:r>
              <a:rPr lang="fr">
                <a:solidFill>
                  <a:srgbClr val="FFFFFF"/>
                </a:solidFill>
              </a:rPr>
              <a:t>modèle </a:t>
            </a:r>
            <a:r>
              <a:rPr lang="fr" b="1">
                <a:solidFill>
                  <a:srgbClr val="FFFFFF"/>
                </a:solidFill>
              </a:rPr>
              <a:t>“vide” </a:t>
            </a:r>
            <a:r>
              <a:rPr lang="fr">
                <a:solidFill>
                  <a:srgbClr val="FFFFFF"/>
                </a:solidFill>
              </a:rPr>
              <a:t>(situation familiale comme seul critère explicatif)</a:t>
            </a:r>
            <a:endParaRPr>
              <a:solidFill>
                <a:srgbClr val="FFFFFF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★"/>
            </a:pPr>
            <a:r>
              <a:rPr lang="fr">
                <a:solidFill>
                  <a:srgbClr val="FFFFFF"/>
                </a:solidFill>
              </a:rPr>
              <a:t>modèle </a:t>
            </a:r>
            <a:r>
              <a:rPr lang="fr" b="1">
                <a:solidFill>
                  <a:srgbClr val="FFFFFF"/>
                </a:solidFill>
              </a:rPr>
              <a:t>“ajusté”</a:t>
            </a:r>
            <a:r>
              <a:rPr lang="fr">
                <a:solidFill>
                  <a:srgbClr val="FFFFFF"/>
                </a:solidFill>
              </a:rPr>
              <a:t> (il prend en compte plusieurs facteurs qui pourraient expliquer une évolution “défavorable” ou “très défavorable” à la femme). 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FFFFFF"/>
                </a:solidFill>
              </a:rPr>
              <a:t>Résultat = la dégradation de la situation des femmes se produit déjà avec la naissance du premier enfant et n'apparaît donc plus de manière significative  après l’arrivée d’un nouvel enfant.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2"/>
          </p:nvPr>
        </p:nvSpPr>
        <p:spPr>
          <a:xfrm>
            <a:off x="6362400" y="484100"/>
            <a:ext cx="14436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500"/>
              <a:t>Graphique 7</a:t>
            </a:r>
            <a:r>
              <a:rPr lang="fr"/>
              <a:t> 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1"/>
          </p:nvPr>
        </p:nvSpPr>
        <p:spPr>
          <a:xfrm>
            <a:off x="134475" y="0"/>
            <a:ext cx="4224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rgbClr val="FFFFFF"/>
                </a:solidFill>
              </a:rPr>
              <a:t> III. Le degré de satisfaction des femmes face à l’évolution de la répartition des tâches domestiques</a:t>
            </a:r>
            <a:endParaRPr sz="1200" b="1">
              <a:solidFill>
                <a:srgbClr val="FFFFFF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arenR"/>
            </a:pPr>
            <a:r>
              <a:rPr lang="fr" sz="1200" b="1">
                <a:solidFill>
                  <a:srgbClr val="FFFFFF"/>
                </a:solidFill>
              </a:rPr>
              <a:t>Croissance du degré d’insatisfaction des femmes corrélé à l’augmentation du nombre d’enfants</a:t>
            </a:r>
            <a:endParaRPr sz="1200" b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-"/>
            </a:pPr>
            <a:r>
              <a:rPr lang="fr" sz="1100">
                <a:solidFill>
                  <a:srgbClr val="FFFFFF"/>
                </a:solidFill>
              </a:rPr>
              <a:t>Pour les femmes n'ayant pas eu d'enfant: degré de satisfaction presque inchangé de 7,6 aux deux vagues</a:t>
            </a:r>
            <a:endParaRPr sz="11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Char char="-"/>
            </a:pPr>
            <a:r>
              <a:rPr lang="fr" sz="1100">
                <a:solidFill>
                  <a:srgbClr val="FFFFFF"/>
                </a:solidFill>
              </a:rPr>
              <a:t>On passe de 22 à 31% de notes strictement inférieures à 8 pour le premier enfant à 37 et 43% de notes inférieures à 8 à l’arrivée d’un nouvel enfant.</a:t>
            </a:r>
            <a:endParaRPr sz="11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Char char="-"/>
            </a:pPr>
            <a:r>
              <a:rPr lang="fr" sz="1100">
                <a:solidFill>
                  <a:srgbClr val="FFFFFF"/>
                </a:solidFill>
              </a:rPr>
              <a:t>L’attribution de la note de 10 diminue si on compare les femmes sans enfants et les femmes avec des enfants </a:t>
            </a:r>
            <a:endParaRPr sz="11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→ </a:t>
            </a:r>
            <a:r>
              <a:rPr lang="fr" sz="1100">
                <a:solidFill>
                  <a:srgbClr val="FFFFFF"/>
                </a:solidFill>
              </a:rPr>
              <a:t>Existence d’une corrélation entre l’arrivée d’un enfant et la croissance de l’insatisfaction chez les femmes  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942250"/>
            <a:ext cx="3837001" cy="33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Lien entre l’évolution de la répartition des tâches et le degré de satisfaction</a:t>
            </a:r>
            <a:endParaRPr sz="1800"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2088"/>
            <a:ext cx="3923025" cy="335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700" y="1211700"/>
            <a:ext cx="3785600" cy="335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185750" y="528925"/>
            <a:ext cx="4106100" cy="3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765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 sz="1400">
                <a:solidFill>
                  <a:srgbClr val="FFFFFF"/>
                </a:solidFill>
              </a:rPr>
              <a:t>Concernant les femmes qui n’ont pas d’enfants entre 2005 et 2008</a:t>
            </a:r>
            <a:endParaRPr sz="14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 sz="1400">
                <a:solidFill>
                  <a:srgbClr val="FFFFFF"/>
                </a:solidFill>
              </a:rPr>
              <a:t>15% des femmes n'ayant pas connu d'évolution défavorable sont moins satisfaites en 2008</a:t>
            </a:r>
            <a:endParaRPr sz="14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 sz="1400">
                <a:solidFill>
                  <a:srgbClr val="FFFFFF"/>
                </a:solidFill>
              </a:rPr>
              <a:t>19% pour les femmes pour qui c'est le cas pour 1 ou 2 tâches </a:t>
            </a:r>
            <a:endParaRPr sz="14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 sz="1400">
                <a:solidFill>
                  <a:srgbClr val="FFFFFF"/>
                </a:solidFill>
              </a:rPr>
              <a:t>22% pour les femmes ou il s'agit d'au moins 3 tâches 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2"/>
          </p:nvPr>
        </p:nvSpPr>
        <p:spPr>
          <a:xfrm>
            <a:off x="5280200" y="347375"/>
            <a:ext cx="3485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  Première partie du graphique 8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275" y="1052438"/>
            <a:ext cx="3923025" cy="335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subTitle" idx="1"/>
          </p:nvPr>
        </p:nvSpPr>
        <p:spPr>
          <a:xfrm>
            <a:off x="242900" y="526650"/>
            <a:ext cx="4161000" cy="42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 sz="1400">
                <a:solidFill>
                  <a:srgbClr val="FFFFFF"/>
                </a:solidFill>
              </a:rPr>
              <a:t>Concernant les femmes qui ont eu un enfant entre 2005 et 2008 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 sz="1300">
                <a:solidFill>
                  <a:srgbClr val="FFFFFF"/>
                </a:solidFill>
              </a:rPr>
              <a:t>Le pourcentage de femmes non satisfaites en 2008 passe de 3% pour celles n'ayant pas connu d'évolution défavorable, à 38% pour celles dont c'est le cas pour plus de 3 tâches. </a:t>
            </a:r>
            <a:endParaRPr sz="13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</a:rPr>
              <a:t>→</a:t>
            </a:r>
            <a:r>
              <a:rPr lang="fr" sz="1400">
                <a:solidFill>
                  <a:srgbClr val="FFFFFF"/>
                </a:solidFill>
              </a:rPr>
              <a:t> On constate qu'une évolution défavorable est moins bien acceptée par les femmes dans les cas où il y a eu la naissance d'un enfant entre 2005 et 2008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2"/>
          </p:nvPr>
        </p:nvSpPr>
        <p:spPr>
          <a:xfrm>
            <a:off x="5286900" y="231150"/>
            <a:ext cx="3621900" cy="2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Deuxième partie du graphique 8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700" y="966063"/>
            <a:ext cx="3785600" cy="335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334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 Conclusion 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4658650" y="1152475"/>
            <a:ext cx="417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Tâches ménagères et tâches parentales </a:t>
            </a:r>
            <a:endParaRPr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Qu’est ce qu’on peut conclure?</a:t>
            </a:r>
            <a:endParaRPr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Pourquoi l’arrivée d’un enfant influence la répartition des tâches domestiques?</a:t>
            </a:r>
            <a:endParaRPr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Observations et critiques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83824" cy="30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12550" y="276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Introduction </a:t>
            </a:r>
            <a:endParaRPr b="1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 i="1">
                <a:solidFill>
                  <a:srgbClr val="FFFFFF"/>
                </a:solidFill>
              </a:rPr>
              <a:t>Revue des politiques sociales et familiales</a:t>
            </a:r>
            <a:endParaRPr i="1">
              <a:solidFill>
                <a:srgbClr val="FFFFFF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Données issues de l’enquête ERFI de 2005 et 2008 </a:t>
            </a:r>
            <a:endParaRPr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→ enquête longitudinale </a:t>
            </a:r>
            <a:endParaRPr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→ réalisée sur trois vagues : 2005, 2008 et 2011 </a:t>
            </a:r>
            <a:endParaRPr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→ son but ? Expliquer la dynamique de la construction du couple</a:t>
            </a:r>
            <a:endParaRPr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Ce que l’article nous présente : une inégale répartition des tâches domestiques entre hommes et femmes...</a:t>
            </a:r>
            <a:r>
              <a:rPr lang="fr" b="1">
                <a:solidFill>
                  <a:srgbClr val="FFFFFF"/>
                </a:solidFill>
              </a:rPr>
              <a:t>en prenant en compte l’arrivée d’un enfant ! </a:t>
            </a:r>
            <a:endParaRPr b="1"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68350" y="1708800"/>
            <a:ext cx="8607300" cy="17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FFFFFF"/>
                </a:solidFill>
              </a:rPr>
              <a:t>Problématique : </a:t>
            </a:r>
            <a:endParaRPr sz="19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 b="1" i="1">
                <a:solidFill>
                  <a:srgbClr val="FFFFFF"/>
                </a:solidFill>
              </a:rPr>
              <a:t>Quel est l’impact de l’arrivée d’un enfant sur la répartition des tâches domestiques au sein d’un couple ?</a:t>
            </a:r>
            <a:endParaRPr sz="2400" b="1" i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01700" y="16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Plan </a:t>
            </a:r>
            <a:endParaRPr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201700" y="872325"/>
            <a:ext cx="8585700" cy="3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</a:rPr>
              <a:t>I. </a:t>
            </a:r>
            <a:r>
              <a:rPr lang="fr" sz="1300" b="1">
                <a:solidFill>
                  <a:srgbClr val="FFFFFF"/>
                </a:solidFill>
              </a:rPr>
              <a:t>Introduction</a:t>
            </a:r>
            <a:endParaRPr sz="1300" b="1">
              <a:solidFill>
                <a:srgbClr val="FFFFFF"/>
              </a:solidFill>
            </a:endParaRPr>
          </a:p>
          <a:p>
            <a:pPr marL="457200" lvl="0" indent="-31115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fr" sz="1300">
                <a:solidFill>
                  <a:schemeClr val="dk1"/>
                </a:solidFill>
              </a:rPr>
              <a:t>L’approche dit “global”</a:t>
            </a:r>
            <a:endParaRPr sz="200">
              <a:solidFill>
                <a:srgbClr val="FFFFFF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R"/>
            </a:pPr>
            <a:r>
              <a:rPr lang="fr" sz="1300">
                <a:solidFill>
                  <a:schemeClr val="dk1"/>
                </a:solidFill>
              </a:rPr>
              <a:t>L’approche dit “individuel” </a:t>
            </a:r>
            <a:endParaRPr sz="200"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rgbClr val="FFFFFF"/>
                </a:solidFill>
              </a:rPr>
              <a:t>II. Arrivée d’un enfant et redéfinition de l’organisation domestique </a:t>
            </a:r>
            <a:endParaRPr sz="1300">
              <a:solidFill>
                <a:srgbClr val="FFFFFF"/>
              </a:solidFill>
            </a:endParaRPr>
          </a:p>
          <a:p>
            <a:pPr marL="457200" lvl="0" indent="-311150" algn="just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arenR"/>
            </a:pPr>
            <a:r>
              <a:rPr lang="fr" sz="1300">
                <a:solidFill>
                  <a:srgbClr val="FFFFFF"/>
                </a:solidFill>
              </a:rPr>
              <a:t>L’arrivée d’un enfant renforce les inégalités dans le partage des tâches ménagères</a:t>
            </a:r>
            <a:r>
              <a:rPr lang="fr" sz="1300" b="1">
                <a:solidFill>
                  <a:srgbClr val="FFFFFF"/>
                </a:solidFill>
              </a:rPr>
              <a:t> </a:t>
            </a:r>
            <a:endParaRPr sz="1300" b="1">
              <a:solidFill>
                <a:srgbClr val="FFFFFF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arenR"/>
            </a:pPr>
            <a:r>
              <a:rPr lang="fr" sz="1300">
                <a:solidFill>
                  <a:srgbClr val="FFFFFF"/>
                </a:solidFill>
              </a:rPr>
              <a:t>La réduction de l’activité de la femme explique partiellement le renforcement des inégalités </a:t>
            </a:r>
            <a:endParaRPr sz="1300"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rgbClr val="FFFFFF"/>
                </a:solidFill>
              </a:rPr>
              <a:t>III. Le degré de satisfaction des femmes face à l’évolution de la répartition des tâches domestiques</a:t>
            </a:r>
            <a:endParaRPr sz="200" b="1">
              <a:solidFill>
                <a:srgbClr val="FFFFFF"/>
              </a:solidFill>
            </a:endParaRPr>
          </a:p>
          <a:p>
            <a:pPr marL="457200" lvl="0" indent="-311150" algn="just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arenR"/>
            </a:pPr>
            <a:r>
              <a:rPr lang="fr" sz="1300">
                <a:solidFill>
                  <a:srgbClr val="FFFFFF"/>
                </a:solidFill>
              </a:rPr>
              <a:t>Croissance du degré d’insatisfaction des femmes corrélé à l’augmentation du nombre d’enfants</a:t>
            </a:r>
            <a:endParaRPr sz="1300">
              <a:solidFill>
                <a:srgbClr val="FFFFFF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arenR"/>
            </a:pPr>
            <a:r>
              <a:rPr lang="fr" sz="1300">
                <a:solidFill>
                  <a:srgbClr val="FFFFFF"/>
                </a:solidFill>
              </a:rPr>
              <a:t>Une inégale répartition des tâches parentales </a:t>
            </a:r>
            <a:endParaRPr sz="1300"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 b="1">
                <a:solidFill>
                  <a:srgbClr val="FFFFFF"/>
                </a:solidFill>
              </a:rPr>
              <a:t>IV. Conclusion 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L’approche dit “global”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-105700" y="1152475"/>
            <a:ext cx="435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L’objectif : l'évolution des tâches domestiques entre 2005 et 2008</a:t>
            </a:r>
            <a:endParaRPr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Légende: modalités de réponse </a:t>
            </a:r>
            <a:endParaRPr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Le cas de l'externalisation des tâches</a:t>
            </a:r>
            <a:endParaRPr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Résultats</a:t>
            </a:r>
            <a:r>
              <a:rPr lang="fr" sz="1900"/>
              <a:t> </a:t>
            </a:r>
            <a:r>
              <a:rPr lang="fr" sz="1900">
                <a:solidFill>
                  <a:srgbClr val="FFFFFF"/>
                </a:solidFill>
              </a:rPr>
              <a:t>: pas de changement significatif </a:t>
            </a:r>
            <a:r>
              <a:rPr lang="fr" sz="1900"/>
              <a:t>   </a:t>
            </a:r>
            <a:endParaRPr sz="19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400" y="1152475"/>
            <a:ext cx="4316901" cy="331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L’approche dit “individuel” 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05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 sz="1400">
                <a:solidFill>
                  <a:srgbClr val="FFFFFF"/>
                </a:solidFill>
              </a:rPr>
              <a:t>Objectif: mesurer la distance des réponses entre les deux vagues de l'enquête au sein du couple 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 sz="1400">
                <a:solidFill>
                  <a:srgbClr val="FFFFFF"/>
                </a:solidFill>
              </a:rPr>
              <a:t>Recodage des modalités des réponses 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 sz="1400">
                <a:solidFill>
                  <a:srgbClr val="FFFFFF"/>
                </a:solidFill>
              </a:rPr>
              <a:t>les résultats : pas de changement significatif  (mêmes réponses au 62%) 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fr" sz="1400">
                <a:solidFill>
                  <a:srgbClr val="FFFFFF"/>
                </a:solidFill>
              </a:rPr>
              <a:t>les facteurs externes 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775" y="1152475"/>
            <a:ext cx="4790249" cy="32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244375" y="81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/>
              <a:t>II.</a:t>
            </a:r>
            <a:r>
              <a:rPr lang="fr" sz="2000" b="1"/>
              <a:t> Arrivée d’un enfant et redéfinition de l’organisation domestique</a:t>
            </a:r>
            <a:r>
              <a:rPr lang="fr"/>
              <a:t> 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654275"/>
            <a:ext cx="85206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fr">
                <a:solidFill>
                  <a:srgbClr val="FFFFFF"/>
                </a:solidFill>
              </a:rPr>
              <a:t>L’arrivée d’un enfant renforce les inégalités dans le partage des tâches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600" y="1088775"/>
            <a:ext cx="5369375" cy="39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36625" y="1088850"/>
            <a:ext cx="3150600" cy="3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</a:rPr>
              <a:t>Naissance d’un enfant</a:t>
            </a:r>
            <a:endParaRPr sz="13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</a:rPr>
              <a:t>=</a:t>
            </a:r>
            <a:endParaRPr sz="16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</a:rPr>
              <a:t>redéfinition de l'organisation domestique dans le sens d’une plus forte implication des femmes</a:t>
            </a:r>
            <a:endParaRPr sz="15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</a:rPr>
              <a:t>Les proportions de réponses “toujours” ou “le plus souvent la femme” sont les </a:t>
            </a:r>
            <a:r>
              <a:rPr lang="fr" sz="1300">
                <a:solidFill>
                  <a:srgbClr val="00FF00"/>
                </a:solidFill>
              </a:rPr>
              <a:t>plus faibles</a:t>
            </a:r>
            <a:r>
              <a:rPr lang="fr" sz="1300">
                <a:solidFill>
                  <a:srgbClr val="FFFFFF"/>
                </a:solidFill>
              </a:rPr>
              <a:t> en 2005 chez les couples </a:t>
            </a:r>
            <a:r>
              <a:rPr lang="fr" sz="1300">
                <a:solidFill>
                  <a:srgbClr val="00FF00"/>
                </a:solidFill>
              </a:rPr>
              <a:t>sans enfant</a:t>
            </a:r>
            <a:r>
              <a:rPr lang="fr" sz="1300" b="1">
                <a:solidFill>
                  <a:srgbClr val="FFFFFF"/>
                </a:solidFill>
              </a:rPr>
              <a:t> </a:t>
            </a:r>
            <a:r>
              <a:rPr lang="fr" sz="1300">
                <a:solidFill>
                  <a:srgbClr val="FFFFFF"/>
                </a:solidFill>
              </a:rPr>
              <a:t>à cette date mais s’accroissent avec l’arrivée d’un premier enfant.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</a:rPr>
              <a:t>Graphique 3, Répartition des tâches domestiques en 2005 et 2008 selon l’arrivée d’un enfant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04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/>
              <a:t>2)</a:t>
            </a:r>
            <a:r>
              <a:rPr lang="fr" sz="2000"/>
              <a:t> </a:t>
            </a:r>
            <a:r>
              <a:rPr lang="fr" sz="2000" b="1">
                <a:solidFill>
                  <a:srgbClr val="FFFFFF"/>
                </a:solidFill>
              </a:rPr>
              <a:t>La réduction de l’activité des femmes explique partiellement le renforcement des inégalités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</a:rPr>
              <a:t>	</a:t>
            </a:r>
            <a:r>
              <a:rPr lang="fr" sz="1100" u="sng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FFFF"/>
                </a:solidFill>
              </a:rPr>
              <a:t>Prise en compte de trois cas de figure pour comparer la situation professionnelle de la femme en 2008 avec celle de 2005: </a:t>
            </a: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fr" sz="1700">
                <a:solidFill>
                  <a:srgbClr val="FFFFFF"/>
                </a:solidFill>
              </a:rPr>
              <a:t>la situation de la femme n’a pas évolué entre les deux vagues;</a:t>
            </a: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fr" sz="1700">
                <a:solidFill>
                  <a:srgbClr val="FFFFFF"/>
                </a:solidFill>
              </a:rPr>
              <a:t>la femme a augmenté son activité professionnelle;</a:t>
            </a: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fr" sz="1700">
                <a:solidFill>
                  <a:srgbClr val="FFFFFF"/>
                </a:solidFill>
              </a:rPr>
              <a:t>la femme a réduit son activité professionnelle. </a:t>
            </a:r>
            <a:endParaRPr sz="17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>
                <a:solidFill>
                  <a:srgbClr val="FFFFFF"/>
                </a:solidFill>
              </a:rPr>
              <a:t>⇒</a:t>
            </a:r>
            <a:r>
              <a:rPr lang="fr" sz="2100">
                <a:solidFill>
                  <a:srgbClr val="FFFFFF"/>
                </a:solidFill>
              </a:rPr>
              <a:t> </a:t>
            </a:r>
            <a:r>
              <a:rPr lang="fr">
                <a:solidFill>
                  <a:srgbClr val="FFFFFF"/>
                </a:solidFill>
              </a:rPr>
              <a:t>les ajustements professionnels touchent principalement les femmes / les hommes tendent plutôt à s’investir dans leur carrière avec l’arrivée d’un enfant.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5789800" y="148100"/>
            <a:ext cx="3218100" cy="47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</a:rPr>
              <a:t>⇒  proportion plus importante des femmes ayant </a:t>
            </a:r>
            <a:r>
              <a:rPr lang="fr" sz="1300" b="1">
                <a:solidFill>
                  <a:srgbClr val="00FF00"/>
                </a:solidFill>
              </a:rPr>
              <a:t>cessé ou réduit</a:t>
            </a:r>
            <a:r>
              <a:rPr lang="fr" sz="1300">
                <a:solidFill>
                  <a:srgbClr val="FFFFFF"/>
                </a:solidFill>
              </a:rPr>
              <a:t> leur activité parmi celles qui ont eu un </a:t>
            </a:r>
            <a:r>
              <a:rPr lang="fr" sz="1300">
                <a:solidFill>
                  <a:srgbClr val="00FF00"/>
                </a:solidFill>
              </a:rPr>
              <a:t>premier enfant</a:t>
            </a:r>
            <a:r>
              <a:rPr lang="fr" sz="1300">
                <a:solidFill>
                  <a:srgbClr val="FFFFFF"/>
                </a:solidFill>
              </a:rPr>
              <a:t> et, plus encore un nouvel enfant. </a:t>
            </a:r>
            <a:endParaRPr sz="1300"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</a:rPr>
              <a:t>⇒ parallèle </a:t>
            </a:r>
            <a:r>
              <a:rPr lang="fr" sz="1300">
                <a:solidFill>
                  <a:srgbClr val="00FF00"/>
                </a:solidFill>
              </a:rPr>
              <a:t>diminution </a:t>
            </a:r>
            <a:r>
              <a:rPr lang="fr" sz="1300">
                <a:solidFill>
                  <a:srgbClr val="FFFFFF"/>
                </a:solidFill>
              </a:rPr>
              <a:t>de la proportion des femmes qui ont </a:t>
            </a:r>
            <a:r>
              <a:rPr lang="fr" sz="1300">
                <a:solidFill>
                  <a:srgbClr val="00FF00"/>
                </a:solidFill>
              </a:rPr>
              <a:t>augmenté leur temps de travail</a:t>
            </a:r>
            <a:r>
              <a:rPr lang="fr" sz="1300">
                <a:solidFill>
                  <a:srgbClr val="FFFFFF"/>
                </a:solidFill>
              </a:rPr>
              <a:t>.</a:t>
            </a:r>
            <a:endParaRPr sz="13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</a:rPr>
              <a:t>Conséquence: une redistribution des rôles plus traditionnelle au sein du couple</a:t>
            </a:r>
            <a:endParaRPr sz="16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</a:endParaRPr>
          </a:p>
          <a:p>
            <a:pPr marL="457200" lvl="0" indent="-31115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+"/>
            </a:pPr>
            <a:r>
              <a:rPr lang="fr" sz="1300">
                <a:solidFill>
                  <a:srgbClr val="FFFFFF"/>
                </a:solidFill>
              </a:rPr>
              <a:t>Un autre facteur à prendre en compte = répartition des tâches à la base (en 2005) 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00" y="257175"/>
            <a:ext cx="557235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911</Words>
  <Application>Microsoft Office PowerPoint</Application>
  <PresentationFormat>Presentazione su schermo (16:9)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8" baseType="lpstr">
      <vt:lpstr>Alegreya</vt:lpstr>
      <vt:lpstr>Arial</vt:lpstr>
      <vt:lpstr>Simple Dark</vt:lpstr>
      <vt:lpstr>« Evolution de la répartition des tâches domestiques après l’arrivée d’un enfant » </vt:lpstr>
      <vt:lpstr>Introduction </vt:lpstr>
      <vt:lpstr>Presentazione standard di PowerPoint</vt:lpstr>
      <vt:lpstr>Plan </vt:lpstr>
      <vt:lpstr>L’approche dit “global” </vt:lpstr>
      <vt:lpstr>L’approche dit “individuel” </vt:lpstr>
      <vt:lpstr>II. Arrivée d’un enfant et redéfinition de l’organisation domestique </vt:lpstr>
      <vt:lpstr>2) La réduction de l’activité des femmes explique partiellement le renforcement des inégalités   </vt:lpstr>
      <vt:lpstr>Presentazione standard di PowerPoint</vt:lpstr>
      <vt:lpstr>Presentazione standard di PowerPoint</vt:lpstr>
      <vt:lpstr>Presentazione standard di PowerPoint</vt:lpstr>
      <vt:lpstr>Lien entre l’évolution de la répartition des tâches et le degré de satisfaction</vt:lpstr>
      <vt:lpstr>Presentazione standard di PowerPoint</vt:lpstr>
      <vt:lpstr>Presentazione standard di PowerPoint</vt:lpstr>
      <vt:lpstr>IV.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 Evolution de la répartition des tâches domestiques après l’arrivée d’un enfant » </dc:title>
  <cp:lastModifiedBy>annachiara ferrarini</cp:lastModifiedBy>
  <cp:revision>2</cp:revision>
  <dcterms:modified xsi:type="dcterms:W3CDTF">2020-12-01T08:48:33Z</dcterms:modified>
</cp:coreProperties>
</file>