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PT Sans Narrow"/>
      <p:regular r:id="rId22"/>
      <p:bold r:id="rId23"/>
    </p:embeddedFon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TSansNarrow-regular.fntdata"/><Relationship Id="rId21" Type="http://schemas.openxmlformats.org/officeDocument/2006/relationships/slide" Target="slides/slide16.xml"/><Relationship Id="rId24" Type="http://schemas.openxmlformats.org/officeDocument/2006/relationships/font" Target="fonts/OpenSans-regular.fntdata"/><Relationship Id="rId23" Type="http://schemas.openxmlformats.org/officeDocument/2006/relationships/font" Target="fonts/PTSansNarrow-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italic.fntdata"/><Relationship Id="rId25" Type="http://schemas.openxmlformats.org/officeDocument/2006/relationships/font" Target="fonts/OpenSans-bold.fntdata"/><Relationship Id="rId27"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a99bafbe2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a99bafbe2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99bafbe2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a99bafbe2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a9b907b20e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a9b907b20e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a9b907b20e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a9b907b20e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a9b907b20e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a9b907b20e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a9b907b20e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a9b907b20e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a9b907b20e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a9b907b20e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a9b907b20e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a9b907b20e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a9b907b20e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a9b907b20e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9b907b20e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a9b907b20e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9b907b20e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a9b907b20e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a9b907b20e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a9b907b20e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a9b907b20e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a9b907b20e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ac177e461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ac177e461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a9b907b20e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a9b907b20e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jpg"/><Relationship Id="rId4"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870275" y="1245292"/>
            <a:ext cx="7285200" cy="265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fr"/>
              <a:t>Évolution de la répartition des tâches domestiques après l’arrivée d’un enfant</a:t>
            </a:r>
            <a:endParaRPr/>
          </a:p>
        </p:txBody>
      </p:sp>
      <p:sp>
        <p:nvSpPr>
          <p:cNvPr id="67" name="Google Shape;67;p13"/>
          <p:cNvSpPr txBox="1"/>
          <p:nvPr>
            <p:ph idx="1" type="subTitle"/>
          </p:nvPr>
        </p:nvSpPr>
        <p:spPr>
          <a:xfrm>
            <a:off x="1255975" y="4282100"/>
            <a:ext cx="69552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t>Arnaud Régnier Loilier - Cécile Hiron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idx="1" type="body"/>
          </p:nvPr>
        </p:nvSpPr>
        <p:spPr>
          <a:xfrm>
            <a:off x="311700" y="362600"/>
            <a:ext cx="8520600" cy="4780800"/>
          </a:xfrm>
          <a:prstGeom prst="rect">
            <a:avLst/>
          </a:prstGeom>
        </p:spPr>
        <p:txBody>
          <a:bodyPr anchorCtr="0" anchor="t" bIns="91425" lIns="91425" spcFirstLastPara="1" rIns="91425" wrap="square" tIns="91425">
            <a:noAutofit/>
          </a:bodyPr>
          <a:lstStyle/>
          <a:p>
            <a:pPr indent="0" lvl="0" marL="914400" rtl="0" algn="l">
              <a:spcBef>
                <a:spcPts val="0"/>
              </a:spcBef>
              <a:spcAft>
                <a:spcPts val="0"/>
              </a:spcAft>
              <a:buNone/>
            </a:pPr>
            <a:r>
              <a:rPr b="1" lang="fr" sz="1300">
                <a:solidFill>
                  <a:srgbClr val="000000"/>
                </a:solidFill>
                <a:latin typeface="Arial"/>
                <a:ea typeface="Arial"/>
                <a:cs typeface="Arial"/>
                <a:sym typeface="Arial"/>
              </a:rPr>
              <a:t>Approche au niveau “</a:t>
            </a:r>
            <a:r>
              <a:rPr b="1" lang="fr" sz="1300">
                <a:solidFill>
                  <a:srgbClr val="000000"/>
                </a:solidFill>
                <a:latin typeface="Arial"/>
                <a:ea typeface="Arial"/>
                <a:cs typeface="Arial"/>
                <a:sym typeface="Arial"/>
              </a:rPr>
              <a:t>individuel</a:t>
            </a:r>
            <a:r>
              <a:rPr b="1" lang="fr" sz="1300">
                <a:solidFill>
                  <a:srgbClr val="000000"/>
                </a:solidFill>
                <a:latin typeface="Arial"/>
                <a:ea typeface="Arial"/>
                <a:cs typeface="Arial"/>
                <a:sym typeface="Arial"/>
              </a:rPr>
              <a:t>”</a:t>
            </a:r>
            <a:endParaRPr b="1" sz="1300">
              <a:solidFill>
                <a:srgbClr val="000000"/>
              </a:solidFill>
              <a:latin typeface="Arial"/>
              <a:ea typeface="Arial"/>
              <a:cs typeface="Arial"/>
              <a:sym typeface="Arial"/>
            </a:endParaRPr>
          </a:p>
          <a:p>
            <a:pPr indent="0" lvl="0" marL="0" rtl="0" algn="l">
              <a:spcBef>
                <a:spcPts val="1600"/>
              </a:spcBef>
              <a:spcAft>
                <a:spcPts val="0"/>
              </a:spcAft>
              <a:buNone/>
            </a:pPr>
            <a:r>
              <a:rPr lang="fr" sz="1300">
                <a:solidFill>
                  <a:srgbClr val="000000"/>
                </a:solidFill>
                <a:latin typeface="Arial"/>
                <a:ea typeface="Arial"/>
                <a:cs typeface="Arial"/>
                <a:sym typeface="Arial"/>
              </a:rPr>
              <a:t>Comparaison pour un </a:t>
            </a:r>
            <a:r>
              <a:rPr lang="fr" sz="1300">
                <a:solidFill>
                  <a:srgbClr val="000000"/>
                </a:solidFill>
                <a:latin typeface="Arial"/>
                <a:ea typeface="Arial"/>
                <a:cs typeface="Arial"/>
                <a:sym typeface="Arial"/>
              </a:rPr>
              <a:t>même</a:t>
            </a:r>
            <a:r>
              <a:rPr lang="fr" sz="1300">
                <a:solidFill>
                  <a:srgbClr val="000000"/>
                </a:solidFill>
                <a:latin typeface="Arial"/>
                <a:ea typeface="Arial"/>
                <a:cs typeface="Arial"/>
                <a:sym typeface="Arial"/>
              </a:rPr>
              <a:t> individu selon les réponses données aux deux vagues.  Cinq situations considérées:</a:t>
            </a:r>
            <a:endParaRPr sz="1300">
              <a:solidFill>
                <a:srgbClr val="000000"/>
              </a:solidFill>
              <a:latin typeface="Arial"/>
              <a:ea typeface="Arial"/>
              <a:cs typeface="Arial"/>
              <a:sym typeface="Arial"/>
            </a:endParaRPr>
          </a:p>
          <a:p>
            <a:pPr indent="0" lvl="0" marL="0" rtl="0" algn="l">
              <a:lnSpc>
                <a:spcPct val="100000"/>
              </a:lnSpc>
              <a:spcBef>
                <a:spcPts val="1600"/>
              </a:spcBef>
              <a:spcAft>
                <a:spcPts val="0"/>
              </a:spcAft>
              <a:buNone/>
            </a:pPr>
            <a:r>
              <a:rPr lang="fr" sz="1300">
                <a:solidFill>
                  <a:srgbClr val="000000"/>
                </a:solidFill>
                <a:latin typeface="Arial"/>
                <a:ea typeface="Arial"/>
                <a:cs typeface="Arial"/>
                <a:sym typeface="Arial"/>
              </a:rPr>
              <a:t>Aucun changement; défavorable à la femme; très défavorable à la femme; défavorable à l’homme; très défavorable à l’homme</a:t>
            </a:r>
            <a:endParaRPr sz="1300">
              <a:solidFill>
                <a:srgbClr val="000000"/>
              </a:solidFill>
              <a:latin typeface="Arial"/>
              <a:ea typeface="Arial"/>
              <a:cs typeface="Arial"/>
              <a:sym typeface="Arial"/>
            </a:endParaRPr>
          </a:p>
          <a:p>
            <a:pPr indent="0" lvl="0" marL="0" rtl="0" algn="l">
              <a:lnSpc>
                <a:spcPct val="115000"/>
              </a:lnSpc>
              <a:spcBef>
                <a:spcPts val="1600"/>
              </a:spcBef>
              <a:spcAft>
                <a:spcPts val="0"/>
              </a:spcAft>
              <a:buNone/>
            </a:pPr>
            <a:r>
              <a:rPr lang="fr" sz="1300">
                <a:solidFill>
                  <a:srgbClr val="000000"/>
                </a:solidFill>
                <a:latin typeface="Arial"/>
                <a:ea typeface="Arial"/>
                <a:cs typeface="Arial"/>
                <a:sym typeface="Arial"/>
              </a:rPr>
              <a:t>Permet de comparer l’évolution de la perception des individus par rapport à la répartition des tâches.</a:t>
            </a:r>
            <a:endParaRPr sz="13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fr" sz="1300">
                <a:solidFill>
                  <a:srgbClr val="000000"/>
                </a:solidFill>
                <a:latin typeface="Arial"/>
                <a:ea typeface="Arial"/>
                <a:cs typeface="Arial"/>
                <a:sym typeface="Arial"/>
              </a:rPr>
              <a:t>Permet également de comparer la perception que les individus ont de la répartition </a:t>
            </a:r>
            <a:endParaRPr sz="13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3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fr" sz="1300">
                <a:solidFill>
                  <a:srgbClr val="000000"/>
                </a:solidFill>
                <a:latin typeface="Arial"/>
                <a:ea typeface="Arial"/>
                <a:cs typeface="Arial"/>
                <a:sym typeface="Arial"/>
              </a:rPr>
              <a:t>Réponses majoritairement concordantes entre 2005 et 2008:</a:t>
            </a: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fr" sz="1300">
                <a:solidFill>
                  <a:srgbClr val="000000"/>
                </a:solidFill>
                <a:latin typeface="Arial"/>
                <a:ea typeface="Arial"/>
                <a:cs typeface="Arial"/>
                <a:sym typeface="Arial"/>
              </a:rPr>
              <a:t>Mêmes réponses entre les deux vagues  71%  </a:t>
            </a: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fr" sz="1300">
                <a:solidFill>
                  <a:srgbClr val="000000"/>
                </a:solidFill>
                <a:latin typeface="Arial"/>
                <a:ea typeface="Arial"/>
                <a:cs typeface="Arial"/>
                <a:sym typeface="Arial"/>
              </a:rPr>
              <a:t>Réponses proches 27%            </a:t>
            </a: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fr" sz="1300">
                <a:solidFill>
                  <a:srgbClr val="000000"/>
                </a:solidFill>
                <a:latin typeface="Arial"/>
                <a:ea typeface="Arial"/>
                <a:cs typeface="Arial"/>
                <a:sym typeface="Arial"/>
              </a:rPr>
              <a:t>Réponses différentes 11% </a:t>
            </a:r>
            <a:endParaRPr sz="1300">
              <a:solidFill>
                <a:srgbClr val="000000"/>
              </a:solidFill>
              <a:latin typeface="Arial"/>
              <a:ea typeface="Arial"/>
              <a:cs typeface="Arial"/>
              <a:sym typeface="Arial"/>
            </a:endParaRPr>
          </a:p>
          <a:p>
            <a:pPr indent="0" lvl="0" marL="0" rtl="0" algn="l">
              <a:lnSpc>
                <a:spcPct val="100000"/>
              </a:lnSpc>
              <a:spcBef>
                <a:spcPts val="1600"/>
              </a:spcBef>
              <a:spcAft>
                <a:spcPts val="0"/>
              </a:spcAft>
              <a:buNone/>
            </a:pPr>
            <a:r>
              <a:rPr lang="fr" sz="1300">
                <a:solidFill>
                  <a:srgbClr val="000000"/>
                </a:solidFill>
                <a:latin typeface="Arial"/>
                <a:ea typeface="Arial"/>
                <a:cs typeface="Arial"/>
                <a:sym typeface="Arial"/>
              </a:rPr>
              <a:t>Les femmes perçoivent moins de changements que les hommes </a:t>
            </a:r>
            <a:endParaRPr sz="1300">
              <a:solidFill>
                <a:srgbClr val="000000"/>
              </a:solidFill>
              <a:latin typeface="Arial"/>
              <a:ea typeface="Arial"/>
              <a:cs typeface="Arial"/>
              <a:sym typeface="Arial"/>
            </a:endParaRPr>
          </a:p>
          <a:p>
            <a:pPr indent="0" lvl="0" marL="0" rtl="0" algn="l">
              <a:lnSpc>
                <a:spcPct val="100000"/>
              </a:lnSpc>
              <a:spcBef>
                <a:spcPts val="1600"/>
              </a:spcBef>
              <a:spcAft>
                <a:spcPts val="0"/>
              </a:spcAft>
              <a:buNone/>
            </a:pPr>
            <a:r>
              <a:rPr lang="fr" sz="1300">
                <a:solidFill>
                  <a:srgbClr val="000000"/>
                </a:solidFill>
                <a:latin typeface="Arial"/>
                <a:ea typeface="Arial"/>
                <a:cs typeface="Arial"/>
                <a:sym typeface="Arial"/>
              </a:rPr>
              <a:t>Les hommes se sentent impliqués et considèrent que l’évolution se fait en leur défaveur </a:t>
            </a:r>
            <a:endParaRPr sz="1300">
              <a:solidFill>
                <a:srgbClr val="000000"/>
              </a:solidFill>
              <a:latin typeface="Arial"/>
              <a:ea typeface="Arial"/>
              <a:cs typeface="Arial"/>
              <a:sym typeface="Arial"/>
            </a:endParaRPr>
          </a:p>
          <a:p>
            <a:pPr indent="0" lvl="0" marL="0" rtl="0" algn="l">
              <a:lnSpc>
                <a:spcPct val="100000"/>
              </a:lnSpc>
              <a:spcBef>
                <a:spcPts val="1600"/>
              </a:spcBef>
              <a:spcAft>
                <a:spcPts val="0"/>
              </a:spcAft>
              <a:buNone/>
            </a:pPr>
            <a:r>
              <a:rPr lang="fr" sz="1300">
                <a:solidFill>
                  <a:srgbClr val="000000"/>
                </a:solidFill>
                <a:latin typeface="Arial"/>
                <a:ea typeface="Arial"/>
                <a:cs typeface="Arial"/>
                <a:sym typeface="Arial"/>
              </a:rPr>
              <a:t>globalement : différences de perception varient en fonction de la tâche considérée</a:t>
            </a:r>
            <a:endParaRPr sz="1300">
              <a:solidFill>
                <a:srgbClr val="000000"/>
              </a:solidFill>
              <a:latin typeface="Arial"/>
              <a:ea typeface="Arial"/>
              <a:cs typeface="Arial"/>
              <a:sym typeface="Arial"/>
            </a:endParaRPr>
          </a:p>
          <a:p>
            <a:pPr indent="0" lvl="0" marL="0" rtl="0" algn="l">
              <a:lnSpc>
                <a:spcPct val="100000"/>
              </a:lnSpc>
              <a:spcBef>
                <a:spcPts val="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idx="1" type="body"/>
          </p:nvPr>
        </p:nvSpPr>
        <p:spPr>
          <a:xfrm>
            <a:off x="311700" y="0"/>
            <a:ext cx="8766600" cy="5022600"/>
          </a:xfrm>
          <a:prstGeom prst="rect">
            <a:avLst/>
          </a:prstGeom>
        </p:spPr>
        <p:txBody>
          <a:bodyPr anchorCtr="0" anchor="t" bIns="91425" lIns="91425" spcFirstLastPara="1" rIns="91425" wrap="square" tIns="91425">
            <a:noAutofit/>
          </a:bodyPr>
          <a:lstStyle/>
          <a:p>
            <a:pPr indent="0" lvl="0" marL="0" rtl="0" algn="just">
              <a:lnSpc>
                <a:spcPct val="150000"/>
              </a:lnSpc>
              <a:spcBef>
                <a:spcPts val="1200"/>
              </a:spcBef>
              <a:spcAft>
                <a:spcPts val="0"/>
              </a:spcAft>
              <a:buNone/>
            </a:pPr>
            <a:r>
              <a:rPr b="1" lang="fr" sz="1300">
                <a:solidFill>
                  <a:srgbClr val="000000"/>
                </a:solidFill>
                <a:latin typeface="Arial"/>
                <a:ea typeface="Arial"/>
                <a:cs typeface="Arial"/>
                <a:sym typeface="Arial"/>
              </a:rPr>
              <a:t>Constat </a:t>
            </a:r>
            <a:r>
              <a:rPr lang="fr" sz="1300">
                <a:solidFill>
                  <a:srgbClr val="000000"/>
                </a:solidFill>
                <a:latin typeface="Arial"/>
                <a:ea typeface="Arial"/>
                <a:cs typeface="Arial"/>
                <a:sym typeface="Arial"/>
              </a:rPr>
              <a:t>: aucune des deux approches n’a permis de repérer un changement significatif sur l’évolution du partage des tâches domestiques entre les deux vagues</a:t>
            </a:r>
            <a:endParaRPr sz="1300">
              <a:solidFill>
                <a:srgbClr val="000000"/>
              </a:solidFill>
              <a:latin typeface="Arial"/>
              <a:ea typeface="Arial"/>
              <a:cs typeface="Arial"/>
              <a:sym typeface="Arial"/>
            </a:endParaRPr>
          </a:p>
          <a:p>
            <a:pPr indent="-311150" lvl="0" marL="457200" rtl="0" algn="l">
              <a:spcBef>
                <a:spcPts val="1200"/>
              </a:spcBef>
              <a:spcAft>
                <a:spcPts val="0"/>
              </a:spcAft>
              <a:buClr>
                <a:srgbClr val="000000"/>
              </a:buClr>
              <a:buSzPts val="1300"/>
              <a:buFont typeface="Arial"/>
              <a:buChar char="●"/>
            </a:pPr>
            <a:r>
              <a:rPr lang="fr" sz="1300">
                <a:solidFill>
                  <a:srgbClr val="000000"/>
                </a:solidFill>
                <a:latin typeface="Arial"/>
                <a:ea typeface="Arial"/>
                <a:cs typeface="Arial"/>
                <a:sym typeface="Arial"/>
              </a:rPr>
              <a:t>De 2005 à 2008 la répartition reste figée, pas de changement;</a:t>
            </a: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fr" sz="1300">
                <a:solidFill>
                  <a:srgbClr val="000000"/>
                </a:solidFill>
                <a:latin typeface="Arial"/>
                <a:ea typeface="Arial"/>
                <a:cs typeface="Arial"/>
                <a:sym typeface="Arial"/>
              </a:rPr>
              <a:t>Plupart des tâches , voire les plus pénible et qui prennent plus de temps sont accomplies par la femme;</a:t>
            </a: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fr" sz="1300">
                <a:solidFill>
                  <a:srgbClr val="000000"/>
                </a:solidFill>
                <a:latin typeface="Arial"/>
                <a:ea typeface="Arial"/>
                <a:cs typeface="Arial"/>
                <a:sym typeface="Arial"/>
              </a:rPr>
              <a:t>La tâche où on passe moins de temps, le partage est assez équitable.</a:t>
            </a:r>
            <a:endParaRPr sz="1300">
              <a:solidFill>
                <a:srgbClr val="000000"/>
              </a:solidFill>
              <a:latin typeface="Arial"/>
              <a:ea typeface="Arial"/>
              <a:cs typeface="Arial"/>
              <a:sym typeface="Arial"/>
            </a:endParaRPr>
          </a:p>
          <a:p>
            <a:pPr indent="0" lvl="0" marL="0" rtl="0" algn="just">
              <a:lnSpc>
                <a:spcPct val="150000"/>
              </a:lnSpc>
              <a:spcBef>
                <a:spcPts val="1600"/>
              </a:spcBef>
              <a:spcAft>
                <a:spcPts val="0"/>
              </a:spcAft>
              <a:buNone/>
            </a:pPr>
            <a:r>
              <a:rPr lang="fr" sz="1300">
                <a:solidFill>
                  <a:srgbClr val="000000"/>
                </a:solidFill>
                <a:latin typeface="Arial"/>
                <a:ea typeface="Arial"/>
                <a:cs typeface="Arial"/>
                <a:sym typeface="Arial"/>
              </a:rPr>
              <a:t>Graphique compare les deux vagues.</a:t>
            </a:r>
            <a:endParaRPr sz="1300">
              <a:solidFill>
                <a:srgbClr val="000000"/>
              </a:solidFill>
              <a:latin typeface="Arial"/>
              <a:ea typeface="Arial"/>
              <a:cs typeface="Arial"/>
              <a:sym typeface="Arial"/>
            </a:endParaRPr>
          </a:p>
          <a:p>
            <a:pPr indent="0" lvl="0" marL="0" rtl="0" algn="just">
              <a:lnSpc>
                <a:spcPct val="150000"/>
              </a:lnSpc>
              <a:spcBef>
                <a:spcPts val="0"/>
              </a:spcBef>
              <a:spcAft>
                <a:spcPts val="0"/>
              </a:spcAft>
              <a:buNone/>
            </a:pPr>
            <a:r>
              <a:rPr lang="fr" sz="1300">
                <a:solidFill>
                  <a:srgbClr val="000000"/>
                </a:solidFill>
                <a:latin typeface="Arial"/>
                <a:ea typeface="Arial"/>
                <a:cs typeface="Arial"/>
                <a:sym typeface="Arial"/>
              </a:rPr>
              <a:t>Montre une hiérarchie symbolique des tâches.</a:t>
            </a:r>
            <a:endParaRPr sz="1300">
              <a:solidFill>
                <a:srgbClr val="000000"/>
              </a:solidFill>
              <a:latin typeface="Arial"/>
              <a:ea typeface="Arial"/>
              <a:cs typeface="Arial"/>
              <a:sym typeface="Arial"/>
            </a:endParaRPr>
          </a:p>
          <a:p>
            <a:pPr indent="0" lvl="0" marL="0" rtl="0" algn="just">
              <a:lnSpc>
                <a:spcPct val="150000"/>
              </a:lnSpc>
              <a:spcBef>
                <a:spcPts val="0"/>
              </a:spcBef>
              <a:spcAft>
                <a:spcPts val="0"/>
              </a:spcAft>
              <a:buNone/>
            </a:pPr>
            <a:r>
              <a:rPr lang="fr" sz="1300">
                <a:solidFill>
                  <a:srgbClr val="000000"/>
                </a:solidFill>
                <a:latin typeface="Arial"/>
                <a:ea typeface="Arial"/>
                <a:cs typeface="Arial"/>
                <a:sym typeface="Arial"/>
              </a:rPr>
              <a:t>Certaines tâches semblent alors genrées </a:t>
            </a:r>
            <a:endParaRPr sz="1300">
              <a:solidFill>
                <a:srgbClr val="000000"/>
              </a:solidFill>
              <a:latin typeface="Arial"/>
              <a:ea typeface="Arial"/>
              <a:cs typeface="Arial"/>
              <a:sym typeface="Arial"/>
            </a:endParaRPr>
          </a:p>
          <a:p>
            <a:pPr indent="0" lvl="0" marL="0" rtl="0" algn="just">
              <a:lnSpc>
                <a:spcPct val="150000"/>
              </a:lnSpc>
              <a:spcBef>
                <a:spcPts val="0"/>
              </a:spcBef>
              <a:spcAft>
                <a:spcPts val="0"/>
              </a:spcAft>
              <a:buNone/>
            </a:pPr>
            <a:r>
              <a:rPr lang="fr" sz="1300">
                <a:solidFill>
                  <a:srgbClr val="000000"/>
                </a:solidFill>
                <a:latin typeface="Arial"/>
                <a:ea typeface="Arial"/>
                <a:cs typeface="Arial"/>
                <a:sym typeface="Arial"/>
              </a:rPr>
              <a:t>Propres aux femmes alors que d’autres semblent être davantage partagées</a:t>
            </a:r>
            <a:endParaRPr sz="1600">
              <a:solidFill>
                <a:srgbClr val="000000"/>
              </a:solidFill>
              <a:latin typeface="Arial"/>
              <a:ea typeface="Arial"/>
              <a:cs typeface="Arial"/>
              <a:sym typeface="Arial"/>
            </a:endParaRPr>
          </a:p>
          <a:p>
            <a:pPr indent="0" lvl="0" marL="457200" rtl="0" algn="just">
              <a:lnSpc>
                <a:spcPct val="150000"/>
              </a:lnSpc>
              <a:spcBef>
                <a:spcPts val="0"/>
              </a:spcBef>
              <a:spcAft>
                <a:spcPts val="1600"/>
              </a:spcAft>
              <a:buNone/>
            </a:pPr>
            <a:r>
              <a:t/>
            </a:r>
            <a:endParaRPr sz="1300">
              <a:solidFill>
                <a:srgbClr val="000000"/>
              </a:solidFill>
              <a:latin typeface="Arial"/>
              <a:ea typeface="Arial"/>
              <a:cs typeface="Arial"/>
              <a:sym typeface="Arial"/>
            </a:endParaRPr>
          </a:p>
        </p:txBody>
      </p:sp>
      <p:sp>
        <p:nvSpPr>
          <p:cNvPr id="135" name="Google Shape;135;p23"/>
          <p:cNvSpPr txBox="1"/>
          <p:nvPr/>
        </p:nvSpPr>
        <p:spPr>
          <a:xfrm>
            <a:off x="4203425" y="1880125"/>
            <a:ext cx="4940700" cy="312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pic>
        <p:nvPicPr>
          <p:cNvPr id="136" name="Google Shape;136;p23"/>
          <p:cNvPicPr preferRelativeResize="0"/>
          <p:nvPr/>
        </p:nvPicPr>
        <p:blipFill>
          <a:blip r:embed="rId3">
            <a:alphaModFix/>
          </a:blip>
          <a:stretch>
            <a:fillRect/>
          </a:stretch>
        </p:blipFill>
        <p:spPr>
          <a:xfrm>
            <a:off x="510324" y="-5201075"/>
            <a:ext cx="8567975" cy="10210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11700" y="1012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III) ARRIVÉE D’UN ENFANT ET REDÉFINITION DE L’ORGANISATION DOMESTIQUE </a:t>
            </a:r>
            <a:endParaRPr/>
          </a:p>
        </p:txBody>
      </p:sp>
      <p:sp>
        <p:nvSpPr>
          <p:cNvPr id="142" name="Google Shape;142;p24"/>
          <p:cNvSpPr txBox="1"/>
          <p:nvPr>
            <p:ph idx="1" type="body"/>
          </p:nvPr>
        </p:nvSpPr>
        <p:spPr>
          <a:xfrm>
            <a:off x="168575" y="1677800"/>
            <a:ext cx="8520600" cy="33027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fr" sz="1300">
                <a:solidFill>
                  <a:srgbClr val="000000"/>
                </a:solidFill>
                <a:latin typeface="Arial"/>
                <a:ea typeface="Arial"/>
                <a:cs typeface="Arial"/>
                <a:sym typeface="Arial"/>
              </a:rPr>
              <a:t>-incidence du nombre et de l'âge de l’enfant dans le renforcement des inégalités dans le partage des tâches ménagères.</a:t>
            </a:r>
            <a:endParaRPr sz="1300">
              <a:solidFill>
                <a:srgbClr val="000000"/>
              </a:solidFill>
              <a:latin typeface="Arial"/>
              <a:ea typeface="Arial"/>
              <a:cs typeface="Arial"/>
              <a:sym typeface="Arial"/>
            </a:endParaRPr>
          </a:p>
          <a:p>
            <a:pPr indent="0" lvl="0" marL="457200" rtl="0" algn="l">
              <a:spcBef>
                <a:spcPts val="0"/>
              </a:spcBef>
              <a:spcAft>
                <a:spcPts val="0"/>
              </a:spcAft>
              <a:buNone/>
            </a:pPr>
            <a:r>
              <a:rPr lang="fr" sz="1300">
                <a:solidFill>
                  <a:srgbClr val="000000"/>
                </a:solidFill>
                <a:latin typeface="Arial"/>
                <a:ea typeface="Arial"/>
                <a:cs typeface="Arial"/>
                <a:sym typeface="Arial"/>
              </a:rPr>
              <a:t>-renforcement du rôle de la femme dans les travaux ménagés/ dépend des tâches(repassage,vaisselle)</a:t>
            </a:r>
            <a:endParaRPr sz="1300">
              <a:solidFill>
                <a:srgbClr val="000000"/>
              </a:solidFill>
              <a:latin typeface="Arial"/>
              <a:ea typeface="Arial"/>
              <a:cs typeface="Arial"/>
              <a:sym typeface="Arial"/>
            </a:endParaRPr>
          </a:p>
          <a:p>
            <a:pPr indent="0" lvl="0" marL="457200" rtl="0" algn="l">
              <a:spcBef>
                <a:spcPts val="0"/>
              </a:spcBef>
              <a:spcAft>
                <a:spcPts val="0"/>
              </a:spcAft>
              <a:buNone/>
            </a:pPr>
            <a:r>
              <a:t/>
            </a:r>
            <a:endParaRPr sz="1300">
              <a:solidFill>
                <a:srgbClr val="000000"/>
              </a:solidFill>
              <a:latin typeface="Arial"/>
              <a:ea typeface="Arial"/>
              <a:cs typeface="Arial"/>
              <a:sym typeface="Arial"/>
            </a:endParaRPr>
          </a:p>
          <a:p>
            <a:pPr indent="0" lvl="0" marL="457200" rtl="0" algn="l">
              <a:spcBef>
                <a:spcPts val="0"/>
              </a:spcBef>
              <a:spcAft>
                <a:spcPts val="0"/>
              </a:spcAft>
              <a:buNone/>
            </a:pPr>
            <a:r>
              <a:rPr lang="fr" sz="1300">
                <a:solidFill>
                  <a:srgbClr val="000000"/>
                </a:solidFill>
                <a:latin typeface="Arial"/>
                <a:ea typeface="Arial"/>
                <a:cs typeface="Arial"/>
                <a:sym typeface="Arial"/>
              </a:rPr>
              <a:t>-3 type de situation de la femme entre 2005 et 2008:</a:t>
            </a:r>
            <a:endParaRPr sz="1300">
              <a:solidFill>
                <a:srgbClr val="000000"/>
              </a:solidFill>
              <a:latin typeface="Arial"/>
              <a:ea typeface="Arial"/>
              <a:cs typeface="Arial"/>
              <a:sym typeface="Arial"/>
            </a:endParaRPr>
          </a:p>
          <a:p>
            <a:pPr indent="0" lvl="0" marL="457200" rtl="0" algn="l">
              <a:spcBef>
                <a:spcPts val="0"/>
              </a:spcBef>
              <a:spcAft>
                <a:spcPts val="0"/>
              </a:spcAft>
              <a:buNone/>
            </a:pPr>
            <a:r>
              <a:rPr lang="fr" sz="1300">
                <a:solidFill>
                  <a:srgbClr val="000000"/>
                </a:solidFill>
                <a:latin typeface="Arial"/>
                <a:ea typeface="Arial"/>
                <a:cs typeface="Arial"/>
                <a:sym typeface="Arial"/>
              </a:rPr>
              <a:t>1:pas d’évolution</a:t>
            </a:r>
            <a:endParaRPr sz="1300">
              <a:solidFill>
                <a:srgbClr val="000000"/>
              </a:solidFill>
              <a:latin typeface="Arial"/>
              <a:ea typeface="Arial"/>
              <a:cs typeface="Arial"/>
              <a:sym typeface="Arial"/>
            </a:endParaRPr>
          </a:p>
          <a:p>
            <a:pPr indent="0" lvl="0" marL="457200" rtl="0" algn="l">
              <a:spcBef>
                <a:spcPts val="0"/>
              </a:spcBef>
              <a:spcAft>
                <a:spcPts val="0"/>
              </a:spcAft>
              <a:buNone/>
            </a:pPr>
            <a:r>
              <a:rPr lang="fr" sz="1300">
                <a:solidFill>
                  <a:srgbClr val="000000"/>
                </a:solidFill>
                <a:latin typeface="Arial"/>
                <a:ea typeface="Arial"/>
                <a:cs typeface="Arial"/>
                <a:sym typeface="Arial"/>
              </a:rPr>
              <a:t>2:augmentation de son activité pro</a:t>
            </a:r>
            <a:endParaRPr sz="1300">
              <a:solidFill>
                <a:srgbClr val="000000"/>
              </a:solidFill>
              <a:latin typeface="Arial"/>
              <a:ea typeface="Arial"/>
              <a:cs typeface="Arial"/>
              <a:sym typeface="Arial"/>
            </a:endParaRPr>
          </a:p>
          <a:p>
            <a:pPr indent="0" lvl="0" marL="457200" rtl="0" algn="l">
              <a:spcBef>
                <a:spcPts val="0"/>
              </a:spcBef>
              <a:spcAft>
                <a:spcPts val="0"/>
              </a:spcAft>
              <a:buNone/>
            </a:pPr>
            <a:r>
              <a:rPr lang="fr" sz="1300">
                <a:solidFill>
                  <a:srgbClr val="000000"/>
                </a:solidFill>
                <a:latin typeface="Arial"/>
                <a:ea typeface="Arial"/>
                <a:cs typeface="Arial"/>
                <a:sym typeface="Arial"/>
              </a:rPr>
              <a:t>3:réduction de son activité voir arrêt totaL</a:t>
            </a:r>
            <a:endParaRPr sz="1300">
              <a:solidFill>
                <a:srgbClr val="000000"/>
              </a:solidFill>
              <a:latin typeface="Arial"/>
              <a:ea typeface="Arial"/>
              <a:cs typeface="Arial"/>
              <a:sym typeface="Arial"/>
            </a:endParaRPr>
          </a:p>
          <a:p>
            <a:pPr indent="0" lvl="0" marL="457200" rtl="0" algn="l">
              <a:spcBef>
                <a:spcPts val="0"/>
              </a:spcBef>
              <a:spcAft>
                <a:spcPts val="0"/>
              </a:spcAft>
              <a:buNone/>
            </a:pPr>
            <a:r>
              <a:t/>
            </a:r>
            <a:endParaRPr sz="1300">
              <a:solidFill>
                <a:srgbClr val="000000"/>
              </a:solidFill>
              <a:latin typeface="Arial"/>
              <a:ea typeface="Arial"/>
              <a:cs typeface="Arial"/>
              <a:sym typeface="Arial"/>
            </a:endParaRPr>
          </a:p>
          <a:p>
            <a:pPr indent="0" lvl="0" marL="457200" rtl="0" algn="l">
              <a:spcBef>
                <a:spcPts val="0"/>
              </a:spcBef>
              <a:spcAft>
                <a:spcPts val="0"/>
              </a:spcAft>
              <a:buNone/>
            </a:pPr>
            <a:r>
              <a:rPr lang="fr" sz="1300">
                <a:solidFill>
                  <a:srgbClr val="000000"/>
                </a:solidFill>
                <a:latin typeface="Arial"/>
                <a:ea typeface="Arial"/>
                <a:cs typeface="Arial"/>
                <a:sym typeface="Arial"/>
              </a:rPr>
              <a:t>-âge plus élevé limite la probabilité d’une évolution défavorable ou très défavorable à la femme. </a:t>
            </a:r>
            <a:endParaRPr sz="1300">
              <a:solidFill>
                <a:srgbClr val="000000"/>
              </a:solidFill>
              <a:latin typeface="Arial"/>
              <a:ea typeface="Arial"/>
              <a:cs typeface="Arial"/>
              <a:sym typeface="Arial"/>
            </a:endParaRPr>
          </a:p>
          <a:p>
            <a:pPr indent="0" lvl="0" marL="457200" rtl="0" algn="l">
              <a:spcBef>
                <a:spcPts val="0"/>
              </a:spcBef>
              <a:spcAft>
                <a:spcPts val="0"/>
              </a:spcAft>
              <a:buNone/>
            </a:pPr>
            <a:r>
              <a:rPr lang="fr" sz="1300">
                <a:solidFill>
                  <a:srgbClr val="000000"/>
                </a:solidFill>
                <a:latin typeface="Arial"/>
                <a:ea typeface="Arial"/>
                <a:cs typeface="Arial"/>
                <a:sym typeface="Arial"/>
              </a:rPr>
              <a:t>-tâche non influencé: l’aspirateur, ni l’âge ni le changement de situation professionnelle n’influent mais, comme pour toutes les autres tâches</a:t>
            </a:r>
            <a:endParaRPr sz="1300">
              <a:solidFill>
                <a:srgbClr val="000000"/>
              </a:solidFill>
              <a:latin typeface="Arial"/>
              <a:ea typeface="Arial"/>
              <a:cs typeface="Arial"/>
              <a:sym typeface="Arial"/>
            </a:endParaRPr>
          </a:p>
          <a:p>
            <a:pPr indent="0" lvl="0" marL="457200" rtl="0" algn="l">
              <a:spcBef>
                <a:spcPts val="0"/>
              </a:spcBef>
              <a:spcAft>
                <a:spcPts val="0"/>
              </a:spcAft>
              <a:buNone/>
            </a:pPr>
            <a:r>
              <a:t/>
            </a:r>
            <a:endParaRPr sz="1100">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25"/>
          <p:cNvPicPr preferRelativeResize="0"/>
          <p:nvPr/>
        </p:nvPicPr>
        <p:blipFill>
          <a:blip r:embed="rId3">
            <a:alphaModFix/>
          </a:blip>
          <a:stretch>
            <a:fillRect/>
          </a:stretch>
        </p:blipFill>
        <p:spPr>
          <a:xfrm>
            <a:off x="378525" y="1152425"/>
            <a:ext cx="4924952" cy="3341050"/>
          </a:xfrm>
          <a:prstGeom prst="rect">
            <a:avLst/>
          </a:prstGeom>
          <a:noFill/>
          <a:ln>
            <a:noFill/>
          </a:ln>
        </p:spPr>
      </p:pic>
      <p:pic>
        <p:nvPicPr>
          <p:cNvPr id="148" name="Google Shape;148;p25"/>
          <p:cNvPicPr preferRelativeResize="0"/>
          <p:nvPr/>
        </p:nvPicPr>
        <p:blipFill>
          <a:blip r:embed="rId4">
            <a:alphaModFix/>
          </a:blip>
          <a:stretch>
            <a:fillRect/>
          </a:stretch>
        </p:blipFill>
        <p:spPr>
          <a:xfrm>
            <a:off x="5967951" y="1005250"/>
            <a:ext cx="1827800" cy="382485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0" y="0"/>
            <a:ext cx="92724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2400"/>
              <a:t>IV) ÉVOLUTION DE LA RÉPARTITION DES TÂCHES ET DEGRÉ DE SATISFACTION DES FEMMES</a:t>
            </a:r>
            <a:r>
              <a:rPr lang="fr" sz="2700"/>
              <a:t> </a:t>
            </a:r>
            <a:endParaRPr sz="2700"/>
          </a:p>
        </p:txBody>
      </p:sp>
      <p:sp>
        <p:nvSpPr>
          <p:cNvPr id="154" name="Google Shape;154;p26"/>
          <p:cNvSpPr txBox="1"/>
          <p:nvPr>
            <p:ph idx="1" type="body"/>
          </p:nvPr>
        </p:nvSpPr>
        <p:spPr>
          <a:xfrm>
            <a:off x="110850" y="820000"/>
            <a:ext cx="8971200" cy="416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400">
                <a:solidFill>
                  <a:srgbClr val="000000"/>
                </a:solidFill>
                <a:latin typeface="Arial"/>
                <a:ea typeface="Arial"/>
                <a:cs typeface="Arial"/>
                <a:sym typeface="Arial"/>
              </a:rPr>
              <a:t>-&gt; dimension subjective, qualitative </a:t>
            </a:r>
            <a:endParaRPr sz="1400">
              <a:solidFill>
                <a:srgbClr val="000000"/>
              </a:solidFill>
              <a:latin typeface="Arial"/>
              <a:ea typeface="Arial"/>
              <a:cs typeface="Arial"/>
              <a:sym typeface="Arial"/>
            </a:endParaRPr>
          </a:p>
          <a:p>
            <a:pPr indent="0" lvl="0" marL="0" rtl="0" algn="l">
              <a:spcBef>
                <a:spcPts val="1600"/>
              </a:spcBef>
              <a:spcAft>
                <a:spcPts val="0"/>
              </a:spcAft>
              <a:buNone/>
            </a:pPr>
            <a:r>
              <a:rPr b="1" i="1" lang="fr" sz="1400">
                <a:solidFill>
                  <a:srgbClr val="000000"/>
                </a:solidFill>
                <a:latin typeface="Arial"/>
                <a:ea typeface="Arial"/>
                <a:cs typeface="Arial"/>
                <a:sym typeface="Arial"/>
              </a:rPr>
              <a:t>Limite :</a:t>
            </a:r>
            <a:r>
              <a:rPr lang="fr" sz="1400">
                <a:solidFill>
                  <a:srgbClr val="000000"/>
                </a:solidFill>
                <a:latin typeface="Arial"/>
                <a:ea typeface="Arial"/>
                <a:cs typeface="Arial"/>
                <a:sym typeface="Arial"/>
              </a:rPr>
              <a:t> n’aborde que la satisfaction des femmes et non des hommes </a:t>
            </a:r>
            <a:endParaRPr sz="1400">
              <a:solidFill>
                <a:srgbClr val="000000"/>
              </a:solidFill>
              <a:latin typeface="Arial"/>
              <a:ea typeface="Arial"/>
              <a:cs typeface="Arial"/>
              <a:sym typeface="Arial"/>
            </a:endParaRPr>
          </a:p>
          <a:p>
            <a:pPr indent="0" lvl="0" marL="0" rtl="0" algn="l">
              <a:spcBef>
                <a:spcPts val="1600"/>
              </a:spcBef>
              <a:spcAft>
                <a:spcPts val="0"/>
              </a:spcAft>
              <a:buNone/>
            </a:pPr>
            <a:r>
              <a:rPr lang="fr" sz="1400">
                <a:solidFill>
                  <a:srgbClr val="000000"/>
                </a:solidFill>
                <a:latin typeface="Arial"/>
                <a:ea typeface="Arial"/>
                <a:cs typeface="Arial"/>
                <a:sym typeface="Arial"/>
              </a:rPr>
              <a:t>-&gt; insatisfaction croissante des femmes au fil des naissances mais dégradation n’est pas proportionnelle = plus forte dégradation observée au premier enfant puis dégradation moindre au fil des autres naissances </a:t>
            </a:r>
            <a:endParaRPr sz="1400">
              <a:solidFill>
                <a:srgbClr val="000000"/>
              </a:solidFill>
              <a:latin typeface="Arial"/>
              <a:ea typeface="Arial"/>
              <a:cs typeface="Arial"/>
              <a:sym typeface="Arial"/>
            </a:endParaRPr>
          </a:p>
          <a:p>
            <a:pPr indent="0" lvl="0" marL="0" rtl="0" algn="l">
              <a:spcBef>
                <a:spcPts val="1600"/>
              </a:spcBef>
              <a:spcAft>
                <a:spcPts val="0"/>
              </a:spcAft>
              <a:buNone/>
            </a:pPr>
            <a:r>
              <a:rPr lang="fr" sz="1400">
                <a:solidFill>
                  <a:srgbClr val="000000"/>
                </a:solidFill>
                <a:latin typeface="Arial"/>
                <a:ea typeface="Arial"/>
                <a:cs typeface="Arial"/>
                <a:sym typeface="Arial"/>
              </a:rPr>
              <a:t>-&gt; alourdissement de la charge domestique -&gt; tâches parentales = prérogatives féminines (BRUGEILLES + SEBILLE) </a:t>
            </a:r>
            <a:endParaRPr sz="1400">
              <a:solidFill>
                <a:srgbClr val="000000"/>
              </a:solidFill>
              <a:latin typeface="Arial"/>
              <a:ea typeface="Arial"/>
              <a:cs typeface="Arial"/>
              <a:sym typeface="Arial"/>
            </a:endParaRPr>
          </a:p>
          <a:p>
            <a:pPr indent="0" lvl="0" marL="0" rtl="0" algn="l">
              <a:spcBef>
                <a:spcPts val="1600"/>
              </a:spcBef>
              <a:spcAft>
                <a:spcPts val="0"/>
              </a:spcAft>
              <a:buNone/>
            </a:pPr>
            <a:r>
              <a:rPr lang="fr" sz="1400">
                <a:solidFill>
                  <a:srgbClr val="000000"/>
                </a:solidFill>
                <a:latin typeface="Arial"/>
                <a:ea typeface="Arial"/>
                <a:cs typeface="Arial"/>
                <a:sym typeface="Arial"/>
              </a:rPr>
              <a:t>-&gt; confrontation des attentes et de la réalité (idéal VS réalité) </a:t>
            </a:r>
            <a:endParaRPr sz="1400">
              <a:solidFill>
                <a:srgbClr val="000000"/>
              </a:solidFill>
              <a:latin typeface="Arial"/>
              <a:ea typeface="Arial"/>
              <a:cs typeface="Arial"/>
              <a:sym typeface="Arial"/>
            </a:endParaRPr>
          </a:p>
          <a:p>
            <a:pPr indent="0" lvl="0" marL="0" rtl="0" algn="l">
              <a:spcBef>
                <a:spcPts val="1600"/>
              </a:spcBef>
              <a:spcAft>
                <a:spcPts val="0"/>
              </a:spcAft>
              <a:buNone/>
            </a:pPr>
            <a:r>
              <a:rPr lang="fr" sz="1400">
                <a:solidFill>
                  <a:srgbClr val="000000"/>
                </a:solidFill>
                <a:latin typeface="Arial"/>
                <a:ea typeface="Arial"/>
                <a:cs typeface="Arial"/>
                <a:sym typeface="Arial"/>
              </a:rPr>
              <a:t>-&gt; un modèle de répartition des tâches domestiques </a:t>
            </a:r>
            <a:endParaRPr sz="1400">
              <a:solidFill>
                <a:srgbClr val="000000"/>
              </a:solidFill>
              <a:latin typeface="Arial"/>
              <a:ea typeface="Arial"/>
              <a:cs typeface="Arial"/>
              <a:sym typeface="Arial"/>
            </a:endParaRPr>
          </a:p>
          <a:p>
            <a:pPr indent="0" lvl="0" marL="0" rtl="0" algn="l">
              <a:spcBef>
                <a:spcPts val="1600"/>
              </a:spcBef>
              <a:spcAft>
                <a:spcPts val="0"/>
              </a:spcAft>
              <a:buNone/>
            </a:pPr>
            <a:r>
              <a:rPr lang="fr" sz="1400">
                <a:solidFill>
                  <a:srgbClr val="000000"/>
                </a:solidFill>
                <a:latin typeface="Arial"/>
                <a:ea typeface="Arial"/>
                <a:cs typeface="Arial"/>
                <a:sym typeface="Arial"/>
              </a:rPr>
              <a:t>qui prend sa source dès le couple = modèle de répartition</a:t>
            </a:r>
            <a:endParaRPr sz="1400">
              <a:solidFill>
                <a:srgbClr val="000000"/>
              </a:solidFill>
              <a:latin typeface="Arial"/>
              <a:ea typeface="Arial"/>
              <a:cs typeface="Arial"/>
              <a:sym typeface="Arial"/>
            </a:endParaRPr>
          </a:p>
          <a:p>
            <a:pPr indent="0" lvl="0" marL="0" rtl="0" algn="l">
              <a:spcBef>
                <a:spcPts val="1600"/>
              </a:spcBef>
              <a:spcAft>
                <a:spcPts val="0"/>
              </a:spcAft>
              <a:buNone/>
            </a:pPr>
            <a:r>
              <a:rPr lang="fr" sz="1400">
                <a:solidFill>
                  <a:srgbClr val="000000"/>
                </a:solidFill>
                <a:latin typeface="Arial"/>
                <a:ea typeface="Arial"/>
                <a:cs typeface="Arial"/>
                <a:sym typeface="Arial"/>
              </a:rPr>
              <a:t>en continuité entre les deux “phases” (couple et famille) </a:t>
            </a:r>
            <a:endParaRPr sz="1400">
              <a:solidFill>
                <a:srgbClr val="000000"/>
              </a:solidFill>
              <a:latin typeface="Arial"/>
              <a:ea typeface="Arial"/>
              <a:cs typeface="Arial"/>
              <a:sym typeface="Arial"/>
            </a:endParaRPr>
          </a:p>
          <a:p>
            <a:pPr indent="0" lvl="0" marL="0" rtl="0" algn="l">
              <a:spcBef>
                <a:spcPts val="1600"/>
              </a:spcBef>
              <a:spcAft>
                <a:spcPts val="1600"/>
              </a:spcAft>
              <a:buNone/>
            </a:pPr>
            <a:r>
              <a:t/>
            </a:r>
            <a:endParaRPr sz="1400"/>
          </a:p>
        </p:txBody>
      </p:sp>
      <p:pic>
        <p:nvPicPr>
          <p:cNvPr id="155" name="Google Shape;155;p26"/>
          <p:cNvPicPr preferRelativeResize="0"/>
          <p:nvPr/>
        </p:nvPicPr>
        <p:blipFill>
          <a:blip r:embed="rId3">
            <a:alphaModFix/>
          </a:blip>
          <a:stretch>
            <a:fillRect/>
          </a:stretch>
        </p:blipFill>
        <p:spPr>
          <a:xfrm>
            <a:off x="5021225" y="2786425"/>
            <a:ext cx="4122777" cy="19701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211275" y="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2700"/>
              <a:t>V) CONCLUSION, CRITIQUE ET LIMITES</a:t>
            </a:r>
            <a:r>
              <a:rPr lang="fr"/>
              <a:t> </a:t>
            </a:r>
            <a:endParaRPr/>
          </a:p>
        </p:txBody>
      </p:sp>
      <p:sp>
        <p:nvSpPr>
          <p:cNvPr id="161" name="Google Shape;161;p27"/>
          <p:cNvSpPr txBox="1"/>
          <p:nvPr>
            <p:ph idx="1" type="body"/>
          </p:nvPr>
        </p:nvSpPr>
        <p:spPr>
          <a:xfrm>
            <a:off x="211275" y="583400"/>
            <a:ext cx="8520600" cy="44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500">
                <a:solidFill>
                  <a:srgbClr val="000000"/>
                </a:solidFill>
              </a:rPr>
              <a:t>-</a:t>
            </a:r>
            <a:r>
              <a:rPr lang="fr" sz="1500">
                <a:solidFill>
                  <a:srgbClr val="000000"/>
                </a:solidFill>
              </a:rPr>
              <a:t>&gt; peu d’évolutions au cours des 2 vagues étudiées -&gt; femmes assurent la majeure partie des tâches domestiques et ce la majeure partie du temps </a:t>
            </a:r>
            <a:endParaRPr sz="1500">
              <a:solidFill>
                <a:srgbClr val="000000"/>
              </a:solidFill>
            </a:endParaRPr>
          </a:p>
          <a:p>
            <a:pPr indent="0" lvl="0" marL="0" rtl="0" algn="l">
              <a:spcBef>
                <a:spcPts val="1600"/>
              </a:spcBef>
              <a:spcAft>
                <a:spcPts val="0"/>
              </a:spcAft>
              <a:buNone/>
            </a:pPr>
            <a:r>
              <a:rPr lang="fr" sz="1500">
                <a:solidFill>
                  <a:srgbClr val="000000"/>
                </a:solidFill>
              </a:rPr>
              <a:t>-&gt; arrivée d’un enfant ne modifie que très peu cette répartition voire quasiment pas puisque la répartition des tâches domestiques se décide dès le couple, ainsi à la constitution en famille celle-ci se fait généralement en continuité du modèle déjà établi ou évolue au détriment de la femme (renforcement d’inégalités déjà présentes)  </a:t>
            </a:r>
            <a:endParaRPr sz="1500">
              <a:solidFill>
                <a:srgbClr val="000000"/>
              </a:solidFill>
            </a:endParaRPr>
          </a:p>
          <a:p>
            <a:pPr indent="0" lvl="0" marL="0" rtl="0" algn="l">
              <a:spcBef>
                <a:spcPts val="1600"/>
              </a:spcBef>
              <a:spcAft>
                <a:spcPts val="0"/>
              </a:spcAft>
              <a:buNone/>
            </a:pPr>
            <a:r>
              <a:rPr lang="fr" sz="1500">
                <a:solidFill>
                  <a:srgbClr val="000000"/>
                </a:solidFill>
              </a:rPr>
              <a:t>-&gt; on observe donc pas de rupture entre la répartition au sein du couple de celle au sein de la famille </a:t>
            </a:r>
            <a:endParaRPr sz="1500">
              <a:solidFill>
                <a:srgbClr val="000000"/>
              </a:solidFill>
            </a:endParaRPr>
          </a:p>
          <a:p>
            <a:pPr indent="0" lvl="0" marL="0" rtl="0" algn="l">
              <a:spcBef>
                <a:spcPts val="1600"/>
              </a:spcBef>
              <a:spcAft>
                <a:spcPts val="0"/>
              </a:spcAft>
              <a:buNone/>
            </a:pPr>
            <a:r>
              <a:rPr lang="fr" sz="1500">
                <a:solidFill>
                  <a:srgbClr val="000000"/>
                </a:solidFill>
              </a:rPr>
              <a:t>-&gt; cependant les évolutions les plus importantes se font en terme subjectif : au niveau de la satisfaction -&gt; évolution peu significative de la répartition des tâches domestiques au cours des 2 vagues mais cependant forte dégradation de la satisfaction à l’arrivée d’un enfant </a:t>
            </a:r>
            <a:endParaRPr sz="1500">
              <a:solidFill>
                <a:srgbClr val="000000"/>
              </a:solidFill>
            </a:endParaRPr>
          </a:p>
          <a:p>
            <a:pPr indent="0" lvl="0" marL="0" rtl="0" algn="l">
              <a:spcBef>
                <a:spcPts val="1600"/>
              </a:spcBef>
              <a:spcAft>
                <a:spcPts val="0"/>
              </a:spcAft>
              <a:buNone/>
            </a:pPr>
            <a:r>
              <a:rPr lang="fr" sz="1500">
                <a:solidFill>
                  <a:srgbClr val="000000"/>
                </a:solidFill>
              </a:rPr>
              <a:t>-&gt; rôle de la perception -&gt; confrontation entre attentes (vision d’un idéal)  et réalité </a:t>
            </a:r>
            <a:endParaRPr sz="1500">
              <a:solidFill>
                <a:srgbClr val="000000"/>
              </a:solidFill>
            </a:endParaRPr>
          </a:p>
          <a:p>
            <a:pPr indent="0" lvl="0" marL="0" rtl="0" algn="l">
              <a:spcBef>
                <a:spcPts val="1600"/>
              </a:spcBef>
              <a:spcAft>
                <a:spcPts val="1600"/>
              </a:spcAft>
              <a:buNone/>
            </a:pPr>
            <a:r>
              <a:t/>
            </a:r>
            <a:endParaRPr sz="1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idx="1" type="body"/>
          </p:nvPr>
        </p:nvSpPr>
        <p:spPr>
          <a:xfrm>
            <a:off x="211275" y="206375"/>
            <a:ext cx="8520600" cy="468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000000"/>
                </a:solidFill>
              </a:rPr>
              <a:t>Limites : </a:t>
            </a:r>
            <a:endParaRPr>
              <a:solidFill>
                <a:srgbClr val="000000"/>
              </a:solidFill>
            </a:endParaRPr>
          </a:p>
          <a:p>
            <a:pPr indent="0" lvl="0" marL="0" rtl="0" algn="l">
              <a:spcBef>
                <a:spcPts val="1600"/>
              </a:spcBef>
              <a:spcAft>
                <a:spcPts val="0"/>
              </a:spcAft>
              <a:buNone/>
            </a:pPr>
            <a:r>
              <a:rPr lang="fr">
                <a:solidFill>
                  <a:srgbClr val="000000"/>
                </a:solidFill>
              </a:rPr>
              <a:t>- &gt; échantillon restreint </a:t>
            </a:r>
            <a:endParaRPr>
              <a:solidFill>
                <a:srgbClr val="000000"/>
              </a:solidFill>
            </a:endParaRPr>
          </a:p>
          <a:p>
            <a:pPr indent="0" lvl="0" marL="0" rtl="0" algn="l">
              <a:spcBef>
                <a:spcPts val="1600"/>
              </a:spcBef>
              <a:spcAft>
                <a:spcPts val="0"/>
              </a:spcAft>
              <a:buNone/>
            </a:pPr>
            <a:r>
              <a:rPr lang="fr">
                <a:solidFill>
                  <a:srgbClr val="000000"/>
                </a:solidFill>
              </a:rPr>
              <a:t>-&gt; biais dans les entretiens (présence du conjoint) -&gt; conditions de passation des questionnaires ont pu avoir des conséquences sur les réponses </a:t>
            </a:r>
            <a:endParaRPr>
              <a:solidFill>
                <a:srgbClr val="000000"/>
              </a:solidFill>
            </a:endParaRPr>
          </a:p>
          <a:p>
            <a:pPr indent="0" lvl="0" marL="0" rtl="0" algn="l">
              <a:spcBef>
                <a:spcPts val="1600"/>
              </a:spcBef>
              <a:spcAft>
                <a:spcPts val="0"/>
              </a:spcAft>
              <a:buNone/>
            </a:pPr>
            <a:r>
              <a:rPr lang="fr">
                <a:solidFill>
                  <a:srgbClr val="000000"/>
                </a:solidFill>
              </a:rPr>
              <a:t>-&gt; problème temporel : peu d’évolutions (intervalle de temps pas assez long pour voir des évolutions au sein d’un domaine aussi figé) -&gt; importance de la dimension subjective (ressenti, attentes, changement de dynamique au sein du couple)</a:t>
            </a:r>
            <a:endParaRPr>
              <a:solidFill>
                <a:srgbClr val="000000"/>
              </a:solidFill>
            </a:endParaRPr>
          </a:p>
          <a:p>
            <a:pPr indent="0" lvl="0" marL="0" rtl="0" algn="l">
              <a:spcBef>
                <a:spcPts val="1600"/>
              </a:spcBef>
              <a:spcAft>
                <a:spcPts val="0"/>
              </a:spcAft>
              <a:buNone/>
            </a:pPr>
            <a:r>
              <a:rPr lang="fr">
                <a:solidFill>
                  <a:srgbClr val="000000"/>
                </a:solidFill>
              </a:rPr>
              <a:t>-&gt; problème d’interprétation : difficile d’interpréter les évolutions de certaines tâches car liées à un ordre symbolique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110875" y="1830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Présentation de l’article </a:t>
            </a:r>
            <a:endParaRPr/>
          </a:p>
        </p:txBody>
      </p:sp>
      <p:sp>
        <p:nvSpPr>
          <p:cNvPr id="73" name="Google Shape;73;p14"/>
          <p:cNvSpPr txBox="1"/>
          <p:nvPr>
            <p:ph idx="1" type="body"/>
          </p:nvPr>
        </p:nvSpPr>
        <p:spPr>
          <a:xfrm>
            <a:off x="311700" y="725700"/>
            <a:ext cx="8832300" cy="41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Arnaud Régnier-Loilier</a:t>
            </a:r>
            <a:endParaRPr/>
          </a:p>
          <a:p>
            <a:pPr indent="0" lvl="0" marL="0" rtl="0" algn="l">
              <a:spcBef>
                <a:spcPts val="1600"/>
              </a:spcBef>
              <a:spcAft>
                <a:spcPts val="0"/>
              </a:spcAft>
              <a:buNone/>
            </a:pPr>
            <a:r>
              <a:rPr lang="fr" sz="1500">
                <a:solidFill>
                  <a:srgbClr val="000000"/>
                </a:solidFill>
                <a:latin typeface="Arial"/>
                <a:ea typeface="Arial"/>
                <a:cs typeface="Arial"/>
                <a:sym typeface="Arial"/>
              </a:rPr>
              <a:t>-&gt; responsable de l’unité “fécondité, familles, conjugalité” à l’INED </a:t>
            </a:r>
            <a:endParaRPr sz="1500">
              <a:solidFill>
                <a:srgbClr val="000000"/>
              </a:solidFill>
              <a:latin typeface="Arial"/>
              <a:ea typeface="Arial"/>
              <a:cs typeface="Arial"/>
              <a:sym typeface="Arial"/>
            </a:endParaRPr>
          </a:p>
          <a:p>
            <a:pPr indent="0" lvl="0" marL="0" rtl="0" algn="l">
              <a:spcBef>
                <a:spcPts val="1600"/>
              </a:spcBef>
              <a:spcAft>
                <a:spcPts val="0"/>
              </a:spcAft>
              <a:buNone/>
            </a:pPr>
            <a:r>
              <a:rPr lang="fr" sz="1500">
                <a:solidFill>
                  <a:srgbClr val="000000"/>
                </a:solidFill>
                <a:latin typeface="Arial"/>
                <a:ea typeface="Arial"/>
                <a:cs typeface="Arial"/>
                <a:sym typeface="Arial"/>
              </a:rPr>
              <a:t>-&gt; enseignant à : Sorbonne Université et PSUAD, Paris-Dauphine, </a:t>
            </a:r>
            <a:endParaRPr sz="1500">
              <a:solidFill>
                <a:srgbClr val="000000"/>
              </a:solidFill>
              <a:latin typeface="Arial"/>
              <a:ea typeface="Arial"/>
              <a:cs typeface="Arial"/>
              <a:sym typeface="Arial"/>
            </a:endParaRPr>
          </a:p>
          <a:p>
            <a:pPr indent="0" lvl="0" marL="0" rtl="0" algn="l">
              <a:spcBef>
                <a:spcPts val="1600"/>
              </a:spcBef>
              <a:spcAft>
                <a:spcPts val="0"/>
              </a:spcAft>
              <a:buNone/>
            </a:pPr>
            <a:r>
              <a:rPr lang="fr" sz="1500">
                <a:solidFill>
                  <a:srgbClr val="000000"/>
                </a:solidFill>
                <a:latin typeface="Arial"/>
                <a:ea typeface="Arial"/>
                <a:cs typeface="Arial"/>
                <a:sym typeface="Arial"/>
              </a:rPr>
              <a:t>Université de Lille</a:t>
            </a:r>
            <a:endParaRPr sz="1500">
              <a:solidFill>
                <a:srgbClr val="000000"/>
              </a:solidFill>
              <a:latin typeface="Arial"/>
              <a:ea typeface="Arial"/>
              <a:cs typeface="Arial"/>
              <a:sym typeface="Arial"/>
            </a:endParaRPr>
          </a:p>
          <a:p>
            <a:pPr indent="0" lvl="0" marL="0" rtl="0" algn="l">
              <a:spcBef>
                <a:spcPts val="1600"/>
              </a:spcBef>
              <a:spcAft>
                <a:spcPts val="0"/>
              </a:spcAft>
              <a:buNone/>
            </a:pPr>
            <a:r>
              <a:rPr lang="fr" sz="1500">
                <a:solidFill>
                  <a:srgbClr val="000000"/>
                </a:solidFill>
                <a:latin typeface="Arial"/>
                <a:ea typeface="Arial"/>
                <a:cs typeface="Arial"/>
                <a:sym typeface="Arial"/>
              </a:rPr>
              <a:t>-&gt; membre du conseil et du collège scientifique de l’Observatoire </a:t>
            </a:r>
            <a:endParaRPr sz="1500">
              <a:solidFill>
                <a:srgbClr val="000000"/>
              </a:solidFill>
              <a:latin typeface="Arial"/>
              <a:ea typeface="Arial"/>
              <a:cs typeface="Arial"/>
              <a:sym typeface="Arial"/>
            </a:endParaRPr>
          </a:p>
          <a:p>
            <a:pPr indent="0" lvl="0" marL="0" rtl="0" algn="l">
              <a:spcBef>
                <a:spcPts val="0"/>
              </a:spcBef>
              <a:spcAft>
                <a:spcPts val="0"/>
              </a:spcAft>
              <a:buNone/>
            </a:pPr>
            <a:r>
              <a:rPr lang="fr" sz="1500">
                <a:solidFill>
                  <a:srgbClr val="000000"/>
                </a:solidFill>
                <a:latin typeface="Arial"/>
                <a:ea typeface="Arial"/>
                <a:cs typeface="Arial"/>
                <a:sym typeface="Arial"/>
              </a:rPr>
              <a:t>    national de la vie étudiante</a:t>
            </a:r>
            <a:endParaRPr sz="1500">
              <a:solidFill>
                <a:srgbClr val="000000"/>
              </a:solidFill>
              <a:latin typeface="Arial"/>
              <a:ea typeface="Arial"/>
              <a:cs typeface="Arial"/>
              <a:sym typeface="Arial"/>
            </a:endParaRPr>
          </a:p>
          <a:p>
            <a:pPr indent="0" lvl="0" marL="0" rtl="0" algn="l">
              <a:spcBef>
                <a:spcPts val="0"/>
              </a:spcBef>
              <a:spcAft>
                <a:spcPts val="0"/>
              </a:spcAft>
              <a:buNone/>
            </a:pPr>
            <a:r>
              <a:rPr lang="fr" sz="1500">
                <a:solidFill>
                  <a:srgbClr val="000000"/>
                </a:solidFill>
                <a:latin typeface="Arial"/>
                <a:ea typeface="Arial"/>
                <a:cs typeface="Arial"/>
                <a:sym typeface="Arial"/>
              </a:rPr>
              <a:t>-&gt; membre de comités de rédaction : Revue des politiques sociales </a:t>
            </a:r>
            <a:endParaRPr sz="1500">
              <a:solidFill>
                <a:srgbClr val="000000"/>
              </a:solidFill>
              <a:latin typeface="Arial"/>
              <a:ea typeface="Arial"/>
              <a:cs typeface="Arial"/>
              <a:sym typeface="Arial"/>
            </a:endParaRPr>
          </a:p>
          <a:p>
            <a:pPr indent="0" lvl="0" marL="0" rtl="0" algn="l">
              <a:spcBef>
                <a:spcPts val="0"/>
              </a:spcBef>
              <a:spcAft>
                <a:spcPts val="0"/>
              </a:spcAft>
              <a:buNone/>
            </a:pPr>
            <a:r>
              <a:rPr lang="fr" sz="1500">
                <a:solidFill>
                  <a:srgbClr val="000000"/>
                </a:solidFill>
                <a:latin typeface="Arial"/>
                <a:ea typeface="Arial"/>
                <a:cs typeface="Arial"/>
                <a:sym typeface="Arial"/>
              </a:rPr>
              <a:t>et familiales // Agora débats/ jeunesses </a:t>
            </a:r>
            <a:endParaRPr sz="1500">
              <a:solidFill>
                <a:srgbClr val="000000"/>
              </a:solidFill>
              <a:latin typeface="Arial"/>
              <a:ea typeface="Arial"/>
              <a:cs typeface="Arial"/>
              <a:sym typeface="Arial"/>
            </a:endParaRPr>
          </a:p>
          <a:p>
            <a:pPr indent="0" lvl="0" marL="457200" rtl="0" algn="l">
              <a:spcBef>
                <a:spcPts val="0"/>
              </a:spcBef>
              <a:spcAft>
                <a:spcPts val="0"/>
              </a:spcAft>
              <a:buNone/>
            </a:pPr>
            <a:r>
              <a:t/>
            </a:r>
            <a:endParaRPr sz="1500">
              <a:solidFill>
                <a:srgbClr val="000000"/>
              </a:solidFill>
              <a:latin typeface="Arial"/>
              <a:ea typeface="Arial"/>
              <a:cs typeface="Arial"/>
              <a:sym typeface="Arial"/>
            </a:endParaRPr>
          </a:p>
          <a:p>
            <a:pPr indent="0" lvl="0" marL="0" rtl="0" algn="l">
              <a:spcBef>
                <a:spcPts val="0"/>
              </a:spcBef>
              <a:spcAft>
                <a:spcPts val="0"/>
              </a:spcAft>
              <a:buNone/>
            </a:pPr>
            <a:r>
              <a:rPr lang="fr" sz="1500">
                <a:solidFill>
                  <a:srgbClr val="000000"/>
                </a:solidFill>
                <a:latin typeface="Arial"/>
                <a:ea typeface="Arial"/>
                <a:cs typeface="Arial"/>
                <a:sym typeface="Arial"/>
              </a:rPr>
              <a:t>-&gt; axes de recherche :  - pratiques parentales et enfance </a:t>
            </a:r>
            <a:endParaRPr sz="1500">
              <a:solidFill>
                <a:srgbClr val="000000"/>
              </a:solidFill>
              <a:latin typeface="Arial"/>
              <a:ea typeface="Arial"/>
              <a:cs typeface="Arial"/>
              <a:sym typeface="Arial"/>
            </a:endParaRPr>
          </a:p>
          <a:p>
            <a:pPr indent="0" lvl="0" marL="457200" rtl="0" algn="l">
              <a:spcBef>
                <a:spcPts val="0"/>
              </a:spcBef>
              <a:spcAft>
                <a:spcPts val="0"/>
              </a:spcAft>
              <a:buNone/>
            </a:pPr>
            <a:r>
              <a:rPr lang="fr" sz="1500">
                <a:solidFill>
                  <a:srgbClr val="000000"/>
                </a:solidFill>
                <a:latin typeface="Arial"/>
                <a:ea typeface="Arial"/>
                <a:cs typeface="Arial"/>
                <a:sym typeface="Arial"/>
              </a:rPr>
              <a:t>                          - devenir parent //  conjugalité et parcours conjugaux </a:t>
            </a:r>
            <a:endParaRPr sz="1500">
              <a:solidFill>
                <a:srgbClr val="000000"/>
              </a:solidFill>
              <a:latin typeface="Arial"/>
              <a:ea typeface="Arial"/>
              <a:cs typeface="Arial"/>
              <a:sym typeface="Arial"/>
            </a:endParaRPr>
          </a:p>
          <a:p>
            <a:pPr indent="0" lvl="0" marL="457200" rtl="0" algn="l">
              <a:spcBef>
                <a:spcPts val="0"/>
              </a:spcBef>
              <a:spcAft>
                <a:spcPts val="0"/>
              </a:spcAft>
              <a:buNone/>
            </a:pPr>
            <a:r>
              <a:rPr lang="fr" sz="1500">
                <a:solidFill>
                  <a:srgbClr val="000000"/>
                </a:solidFill>
                <a:latin typeface="Arial"/>
                <a:ea typeface="Arial"/>
                <a:cs typeface="Arial"/>
                <a:sym typeface="Arial"/>
              </a:rPr>
              <a:t>                          - santé et droits sexuels et reproductifs// big stat // enquête génération et genre</a:t>
            </a:r>
            <a:endParaRPr sz="2200"/>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
        <p:nvSpPr>
          <p:cNvPr id="74" name="Google Shape;74;p14"/>
          <p:cNvSpPr/>
          <p:nvPr/>
        </p:nvSpPr>
        <p:spPr>
          <a:xfrm>
            <a:off x="6485425" y="398450"/>
            <a:ext cx="2493000" cy="37632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5" name="Google Shape;75;p14"/>
          <p:cNvPicPr preferRelativeResize="0"/>
          <p:nvPr/>
        </p:nvPicPr>
        <p:blipFill>
          <a:blip r:embed="rId3">
            <a:alphaModFix/>
          </a:blip>
          <a:stretch>
            <a:fillRect/>
          </a:stretch>
        </p:blipFill>
        <p:spPr>
          <a:xfrm>
            <a:off x="6588925" y="591825"/>
            <a:ext cx="2286000" cy="3429000"/>
          </a:xfrm>
          <a:prstGeom prst="rect">
            <a:avLst/>
          </a:prstGeom>
          <a:noFill/>
          <a:ln>
            <a:noFill/>
          </a:ln>
        </p:spPr>
      </p:pic>
      <p:sp>
        <p:nvSpPr>
          <p:cNvPr id="76" name="Google Shape;76;p14"/>
          <p:cNvSpPr/>
          <p:nvPr/>
        </p:nvSpPr>
        <p:spPr>
          <a:xfrm>
            <a:off x="284600" y="725700"/>
            <a:ext cx="3112800" cy="412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txBox="1"/>
          <p:nvPr/>
        </p:nvSpPr>
        <p:spPr>
          <a:xfrm>
            <a:off x="446300" y="725700"/>
            <a:ext cx="2789400" cy="3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900">
                <a:latin typeface="PT Sans Narrow"/>
                <a:ea typeface="PT Sans Narrow"/>
                <a:cs typeface="PT Sans Narrow"/>
                <a:sym typeface="PT Sans Narrow"/>
              </a:rPr>
              <a:t>ARNAUD RÉGNIER-LOILIER</a:t>
            </a:r>
            <a:endParaRPr sz="1900">
              <a:latin typeface="PT Sans Narrow"/>
              <a:ea typeface="PT Sans Narrow"/>
              <a:cs typeface="PT Sans Narrow"/>
              <a:sym typeface="PT Sans Narro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txBox="1"/>
          <p:nvPr>
            <p:ph idx="1" type="body"/>
          </p:nvPr>
        </p:nvSpPr>
        <p:spPr>
          <a:xfrm>
            <a:off x="311700" y="133225"/>
            <a:ext cx="8613000" cy="469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914400" rtl="0" algn="l">
              <a:spcBef>
                <a:spcPts val="1600"/>
              </a:spcBef>
              <a:spcAft>
                <a:spcPts val="0"/>
              </a:spcAft>
              <a:buNone/>
            </a:pPr>
            <a:r>
              <a:rPr lang="fr"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914400" rtl="0" algn="l">
              <a:spcBef>
                <a:spcPts val="0"/>
              </a:spcBef>
              <a:spcAft>
                <a:spcPts val="0"/>
              </a:spcAft>
              <a:buNone/>
            </a:pPr>
            <a:r>
              <a:rPr lang="fr"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fr" sz="1100">
                <a:solidFill>
                  <a:srgbClr val="000000"/>
                </a:solidFill>
                <a:latin typeface="Arial"/>
                <a:ea typeface="Arial"/>
                <a:cs typeface="Arial"/>
                <a:sym typeface="Arial"/>
              </a:rPr>
              <a:t>  </a:t>
            </a:r>
            <a:r>
              <a:rPr lang="fr" sz="1500">
                <a:solidFill>
                  <a:srgbClr val="000000"/>
                </a:solidFill>
                <a:latin typeface="Arial"/>
                <a:ea typeface="Arial"/>
                <a:cs typeface="Arial"/>
                <a:sym typeface="Arial"/>
              </a:rPr>
              <a:t>-&gt; chargée d’études : - qualitatives (Atelier Parisien d’Urbanisme) </a:t>
            </a:r>
            <a:endParaRPr sz="1500">
              <a:solidFill>
                <a:srgbClr val="000000"/>
              </a:solidFill>
              <a:latin typeface="Arial"/>
              <a:ea typeface="Arial"/>
              <a:cs typeface="Arial"/>
              <a:sym typeface="Arial"/>
            </a:endParaRPr>
          </a:p>
          <a:p>
            <a:pPr indent="0" lvl="0" marL="914400" rtl="0" algn="l">
              <a:spcBef>
                <a:spcPts val="0"/>
              </a:spcBef>
              <a:spcAft>
                <a:spcPts val="0"/>
              </a:spcAft>
              <a:buNone/>
            </a:pPr>
            <a:r>
              <a:rPr lang="fr" sz="1500">
                <a:solidFill>
                  <a:srgbClr val="000000"/>
                </a:solidFill>
                <a:latin typeface="Arial"/>
                <a:ea typeface="Arial"/>
                <a:cs typeface="Arial"/>
                <a:sym typeface="Arial"/>
              </a:rPr>
              <a:t>                   - quantitatives (Institut National d’Études </a:t>
            </a:r>
            <a:endParaRPr sz="1500">
              <a:solidFill>
                <a:srgbClr val="000000"/>
              </a:solidFill>
              <a:latin typeface="Arial"/>
              <a:ea typeface="Arial"/>
              <a:cs typeface="Arial"/>
              <a:sym typeface="Arial"/>
            </a:endParaRPr>
          </a:p>
          <a:p>
            <a:pPr indent="0" lvl="0" marL="914400" rtl="0" algn="l">
              <a:spcBef>
                <a:spcPts val="0"/>
              </a:spcBef>
              <a:spcAft>
                <a:spcPts val="0"/>
              </a:spcAft>
              <a:buNone/>
            </a:pPr>
            <a:r>
              <a:rPr lang="fr" sz="1500">
                <a:solidFill>
                  <a:srgbClr val="000000"/>
                </a:solidFill>
                <a:latin typeface="Arial"/>
                <a:ea typeface="Arial"/>
                <a:cs typeface="Arial"/>
                <a:sym typeface="Arial"/>
              </a:rPr>
              <a:t>                     démographiques INED) </a:t>
            </a:r>
            <a:endParaRPr sz="1500">
              <a:solidFill>
                <a:srgbClr val="000000"/>
              </a:solidFill>
              <a:latin typeface="Arial"/>
              <a:ea typeface="Arial"/>
              <a:cs typeface="Arial"/>
              <a:sym typeface="Arial"/>
            </a:endParaRPr>
          </a:p>
          <a:p>
            <a:pPr indent="0" lvl="0" marL="914400" rtl="0" algn="l">
              <a:spcBef>
                <a:spcPts val="0"/>
              </a:spcBef>
              <a:spcAft>
                <a:spcPts val="0"/>
              </a:spcAft>
              <a:buNone/>
            </a:pPr>
            <a:r>
              <a:rPr lang="fr" sz="1500">
                <a:solidFill>
                  <a:srgbClr val="000000"/>
                </a:solidFill>
                <a:latin typeface="Arial"/>
                <a:ea typeface="Arial"/>
                <a:cs typeface="Arial"/>
                <a:sym typeface="Arial"/>
              </a:rPr>
              <a:t>                                   </a:t>
            </a:r>
            <a:endParaRPr sz="1500">
              <a:solidFill>
                <a:srgbClr val="000000"/>
              </a:solidFill>
              <a:latin typeface="Arial"/>
              <a:ea typeface="Arial"/>
              <a:cs typeface="Arial"/>
              <a:sym typeface="Arial"/>
            </a:endParaRPr>
          </a:p>
          <a:p>
            <a:pPr indent="0" lvl="0" marL="914400" rtl="0" algn="l">
              <a:spcBef>
                <a:spcPts val="0"/>
              </a:spcBef>
              <a:spcAft>
                <a:spcPts val="0"/>
              </a:spcAft>
              <a:buNone/>
            </a:pPr>
            <a:r>
              <a:t/>
            </a:r>
            <a:endParaRPr sz="1500">
              <a:solidFill>
                <a:srgbClr val="000000"/>
              </a:solidFill>
              <a:latin typeface="Arial"/>
              <a:ea typeface="Arial"/>
              <a:cs typeface="Arial"/>
              <a:sym typeface="Arial"/>
            </a:endParaRPr>
          </a:p>
          <a:p>
            <a:pPr indent="0" lvl="0" marL="0" rtl="0" algn="l">
              <a:spcBef>
                <a:spcPts val="0"/>
              </a:spcBef>
              <a:spcAft>
                <a:spcPts val="0"/>
              </a:spcAft>
              <a:buNone/>
            </a:pPr>
            <a:r>
              <a:rPr lang="fr" sz="1500">
                <a:solidFill>
                  <a:srgbClr val="000000"/>
                </a:solidFill>
                <a:latin typeface="Arial"/>
                <a:ea typeface="Arial"/>
                <a:cs typeface="Arial"/>
                <a:sym typeface="Arial"/>
              </a:rPr>
              <a:t> -&gt; spécialités : - gestion et manipulation de bases de données </a:t>
            </a:r>
            <a:endParaRPr sz="1500">
              <a:solidFill>
                <a:srgbClr val="000000"/>
              </a:solidFill>
              <a:latin typeface="Arial"/>
              <a:ea typeface="Arial"/>
              <a:cs typeface="Arial"/>
              <a:sym typeface="Arial"/>
            </a:endParaRPr>
          </a:p>
          <a:p>
            <a:pPr indent="0" lvl="0" marL="914400" rtl="0" algn="l">
              <a:spcBef>
                <a:spcPts val="0"/>
              </a:spcBef>
              <a:spcAft>
                <a:spcPts val="0"/>
              </a:spcAft>
              <a:buNone/>
            </a:pPr>
            <a:r>
              <a:rPr lang="fr" sz="1500">
                <a:solidFill>
                  <a:srgbClr val="000000"/>
                </a:solidFill>
                <a:latin typeface="Arial"/>
                <a:ea typeface="Arial"/>
                <a:cs typeface="Arial"/>
                <a:sym typeface="Arial"/>
              </a:rPr>
              <a:t>        - conduite de projet </a:t>
            </a:r>
            <a:endParaRPr sz="1500">
              <a:solidFill>
                <a:srgbClr val="000000"/>
              </a:solidFill>
              <a:latin typeface="Arial"/>
              <a:ea typeface="Arial"/>
              <a:cs typeface="Arial"/>
              <a:sym typeface="Arial"/>
            </a:endParaRPr>
          </a:p>
          <a:p>
            <a:pPr indent="0" lvl="0" marL="914400" rtl="0" algn="l">
              <a:spcBef>
                <a:spcPts val="0"/>
              </a:spcBef>
              <a:spcAft>
                <a:spcPts val="0"/>
              </a:spcAft>
              <a:buNone/>
            </a:pPr>
            <a:r>
              <a:rPr lang="fr" sz="1500">
                <a:solidFill>
                  <a:srgbClr val="000000"/>
                </a:solidFill>
                <a:latin typeface="Arial"/>
                <a:ea typeface="Arial"/>
                <a:cs typeface="Arial"/>
                <a:sym typeface="Arial"/>
              </a:rPr>
              <a:t>         - observation et analyse des questions sociales </a:t>
            </a:r>
            <a:endParaRPr sz="1500">
              <a:solidFill>
                <a:srgbClr val="000000"/>
              </a:solidFill>
              <a:latin typeface="Arial"/>
              <a:ea typeface="Arial"/>
              <a:cs typeface="Arial"/>
              <a:sym typeface="Arial"/>
            </a:endParaRPr>
          </a:p>
          <a:p>
            <a:pPr indent="0" lvl="0" marL="0" rtl="0" algn="l">
              <a:spcBef>
                <a:spcPts val="0"/>
              </a:spcBef>
              <a:spcAft>
                <a:spcPts val="0"/>
              </a:spcAft>
              <a:buNone/>
            </a:pPr>
            <a:r>
              <a:rPr lang="fr" sz="2200"/>
              <a:t>         </a:t>
            </a:r>
            <a:endParaRPr sz="2200"/>
          </a:p>
          <a:p>
            <a:pPr indent="0" lvl="0" marL="0" rtl="0" algn="l">
              <a:spcBef>
                <a:spcPts val="1600"/>
              </a:spcBef>
              <a:spcAft>
                <a:spcPts val="1600"/>
              </a:spcAft>
              <a:buNone/>
            </a:pPr>
            <a:r>
              <a:rPr lang="fr"/>
              <a:t>                         </a:t>
            </a:r>
            <a:endParaRPr/>
          </a:p>
        </p:txBody>
      </p:sp>
      <p:sp>
        <p:nvSpPr>
          <p:cNvPr id="83" name="Google Shape;83;p15"/>
          <p:cNvSpPr/>
          <p:nvPr/>
        </p:nvSpPr>
        <p:spPr>
          <a:xfrm>
            <a:off x="6169975" y="949325"/>
            <a:ext cx="2866500" cy="27549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4" name="Google Shape;84;p15"/>
          <p:cNvPicPr preferRelativeResize="0"/>
          <p:nvPr/>
        </p:nvPicPr>
        <p:blipFill>
          <a:blip r:embed="rId3">
            <a:alphaModFix/>
          </a:blip>
          <a:stretch>
            <a:fillRect/>
          </a:stretch>
        </p:blipFill>
        <p:spPr>
          <a:xfrm>
            <a:off x="6371450" y="1095013"/>
            <a:ext cx="2463525" cy="2463525"/>
          </a:xfrm>
          <a:prstGeom prst="rect">
            <a:avLst/>
          </a:prstGeom>
          <a:noFill/>
          <a:ln>
            <a:noFill/>
          </a:ln>
        </p:spPr>
      </p:pic>
      <p:sp>
        <p:nvSpPr>
          <p:cNvPr id="85" name="Google Shape;85;p15"/>
          <p:cNvSpPr/>
          <p:nvPr/>
        </p:nvSpPr>
        <p:spPr>
          <a:xfrm>
            <a:off x="311700" y="357025"/>
            <a:ext cx="2343000" cy="4350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5"/>
          <p:cNvSpPr txBox="1"/>
          <p:nvPr/>
        </p:nvSpPr>
        <p:spPr>
          <a:xfrm>
            <a:off x="473525" y="272775"/>
            <a:ext cx="2463600" cy="44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fr" sz="2600">
                <a:latin typeface="PT Sans Narrow"/>
                <a:ea typeface="PT Sans Narrow"/>
                <a:cs typeface="PT Sans Narrow"/>
                <a:sym typeface="PT Sans Narrow"/>
              </a:rPr>
              <a:t>CÉLINE HIRON</a:t>
            </a:r>
            <a:endParaRPr sz="2200">
              <a:latin typeface="PT Sans Narrow"/>
              <a:ea typeface="PT Sans Narrow"/>
              <a:cs typeface="PT Sans Narrow"/>
              <a:sym typeface="PT Sans Narro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311700" y="26680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Termes importants du sujet </a:t>
            </a:r>
            <a:endParaRPr/>
          </a:p>
        </p:txBody>
      </p:sp>
      <p:sp>
        <p:nvSpPr>
          <p:cNvPr id="92" name="Google Shape;92;p16"/>
          <p:cNvSpPr txBox="1"/>
          <p:nvPr>
            <p:ph idx="1" type="body"/>
          </p:nvPr>
        </p:nvSpPr>
        <p:spPr>
          <a:xfrm>
            <a:off x="311700" y="974200"/>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Arial"/>
              <a:buChar char="-"/>
            </a:pPr>
            <a:r>
              <a:rPr lang="fr">
                <a:solidFill>
                  <a:srgbClr val="000000"/>
                </a:solidFill>
                <a:latin typeface="Arial"/>
                <a:ea typeface="Arial"/>
                <a:cs typeface="Arial"/>
                <a:sym typeface="Arial"/>
              </a:rPr>
              <a:t>évolution = met l’accent sur la temporalité du sujet -&gt; ainsi on doit se concentrer sur les changements </a:t>
            </a:r>
            <a:endParaRPr>
              <a:solidFill>
                <a:srgbClr val="000000"/>
              </a:solidFill>
              <a:latin typeface="Arial"/>
              <a:ea typeface="Arial"/>
              <a:cs typeface="Arial"/>
              <a:sym typeface="Arial"/>
            </a:endParaRPr>
          </a:p>
          <a:p>
            <a:pPr indent="0" lvl="0" marL="457200" rtl="0" algn="l">
              <a:spcBef>
                <a:spcPts val="0"/>
              </a:spcBef>
              <a:spcAft>
                <a:spcPts val="0"/>
              </a:spcAft>
              <a:buNone/>
            </a:pPr>
            <a:r>
              <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fr">
                <a:solidFill>
                  <a:srgbClr val="000000"/>
                </a:solidFill>
                <a:latin typeface="Arial"/>
                <a:ea typeface="Arial"/>
                <a:cs typeface="Arial"/>
                <a:sym typeface="Arial"/>
              </a:rPr>
              <a:t>répartition = on mobilise ici l’organisation du ménage </a:t>
            </a:r>
            <a:endParaRPr>
              <a:solidFill>
                <a:srgbClr val="000000"/>
              </a:solidFill>
              <a:latin typeface="Arial"/>
              <a:ea typeface="Arial"/>
              <a:cs typeface="Arial"/>
              <a:sym typeface="Arial"/>
            </a:endParaRPr>
          </a:p>
          <a:p>
            <a:pPr indent="0" lvl="0" marL="457200" rtl="0" algn="l">
              <a:spcBef>
                <a:spcPts val="0"/>
              </a:spcBef>
              <a:spcAft>
                <a:spcPts val="0"/>
              </a:spcAft>
              <a:buNone/>
            </a:pPr>
            <a:r>
              <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fr">
                <a:solidFill>
                  <a:srgbClr val="000000"/>
                </a:solidFill>
                <a:latin typeface="Arial"/>
                <a:ea typeface="Arial"/>
                <a:cs typeface="Arial"/>
                <a:sym typeface="Arial"/>
              </a:rPr>
              <a:t>tâches domestiques = se définit comme une activité nécessaire au </a:t>
            </a:r>
            <a:endParaRPr>
              <a:solidFill>
                <a:srgbClr val="000000"/>
              </a:solidFill>
              <a:latin typeface="Arial"/>
              <a:ea typeface="Arial"/>
              <a:cs typeface="Arial"/>
              <a:sym typeface="Arial"/>
            </a:endParaRPr>
          </a:p>
          <a:p>
            <a:pPr indent="0" lvl="0" marL="457200" rtl="0" algn="l">
              <a:spcBef>
                <a:spcPts val="0"/>
              </a:spcBef>
              <a:spcAft>
                <a:spcPts val="0"/>
              </a:spcAft>
              <a:buNone/>
            </a:pPr>
            <a:r>
              <a:rPr lang="fr">
                <a:solidFill>
                  <a:srgbClr val="000000"/>
                </a:solidFill>
                <a:latin typeface="Arial"/>
                <a:ea typeface="Arial"/>
                <a:cs typeface="Arial"/>
                <a:sym typeface="Arial"/>
              </a:rPr>
              <a:t>fonctionnement du logement (ménage, vaisselle, lessive, entretien du linge, achats)</a:t>
            </a:r>
            <a:endParaRPr>
              <a:solidFill>
                <a:srgbClr val="000000"/>
              </a:solidFill>
              <a:latin typeface="Arial"/>
              <a:ea typeface="Arial"/>
              <a:cs typeface="Arial"/>
              <a:sym typeface="Arial"/>
            </a:endParaRPr>
          </a:p>
          <a:p>
            <a:pPr indent="0" lvl="0" marL="457200" rtl="0" algn="l">
              <a:spcBef>
                <a:spcPts val="0"/>
              </a:spcBef>
              <a:spcAft>
                <a:spcPts val="0"/>
              </a:spcAft>
              <a:buNone/>
            </a:pPr>
            <a:r>
              <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fr">
                <a:solidFill>
                  <a:srgbClr val="000000"/>
                </a:solidFill>
                <a:latin typeface="Arial"/>
                <a:ea typeface="Arial"/>
                <a:cs typeface="Arial"/>
                <a:sym typeface="Arial"/>
              </a:rPr>
              <a:t>arrivée d’un enfant = implique un changement dans l’organisation du ménage, agrandissement du ménage, modification des rôles de chacun et de leurs activités </a:t>
            </a:r>
            <a:endParaRPr sz="2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311700" y="2031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Plan : </a:t>
            </a:r>
            <a:endParaRPr/>
          </a:p>
        </p:txBody>
      </p:sp>
      <p:sp>
        <p:nvSpPr>
          <p:cNvPr id="98" name="Google Shape;98;p17"/>
          <p:cNvSpPr txBox="1"/>
          <p:nvPr>
            <p:ph idx="1" type="body"/>
          </p:nvPr>
        </p:nvSpPr>
        <p:spPr>
          <a:xfrm>
            <a:off x="311700" y="920400"/>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u="sng">
                <a:solidFill>
                  <a:srgbClr val="000000"/>
                </a:solidFill>
                <a:latin typeface="Arial"/>
                <a:ea typeface="Arial"/>
                <a:cs typeface="Arial"/>
                <a:sym typeface="Arial"/>
              </a:rPr>
              <a:t>I) INTRODUCTION DE LA RÉPARTITION DES TÂCHES DOMESTIQUES </a:t>
            </a:r>
            <a:endParaRPr u="sng">
              <a:solidFill>
                <a:srgbClr val="000000"/>
              </a:solidFill>
              <a:latin typeface="Arial"/>
              <a:ea typeface="Arial"/>
              <a:cs typeface="Arial"/>
              <a:sym typeface="Arial"/>
            </a:endParaRPr>
          </a:p>
          <a:p>
            <a:pPr indent="0" lvl="0" marL="0" rtl="0" algn="l">
              <a:spcBef>
                <a:spcPts val="1600"/>
              </a:spcBef>
              <a:spcAft>
                <a:spcPts val="0"/>
              </a:spcAft>
              <a:buNone/>
            </a:pPr>
            <a:r>
              <a:rPr lang="fr" u="sng">
                <a:solidFill>
                  <a:srgbClr val="000000"/>
                </a:solidFill>
                <a:latin typeface="Arial"/>
                <a:ea typeface="Arial"/>
                <a:cs typeface="Arial"/>
                <a:sym typeface="Arial"/>
              </a:rPr>
              <a:t>II) STABILITÉ DE LA RÉPARTITION DES TÂCHES DOMESTIQUES ENTRE CONJOINTS (2005-2008) </a:t>
            </a:r>
            <a:endParaRPr u="sng">
              <a:solidFill>
                <a:srgbClr val="000000"/>
              </a:solidFill>
              <a:latin typeface="Arial"/>
              <a:ea typeface="Arial"/>
              <a:cs typeface="Arial"/>
              <a:sym typeface="Arial"/>
            </a:endParaRPr>
          </a:p>
          <a:p>
            <a:pPr indent="0" lvl="0" marL="0" rtl="0" algn="l">
              <a:spcBef>
                <a:spcPts val="1600"/>
              </a:spcBef>
              <a:spcAft>
                <a:spcPts val="0"/>
              </a:spcAft>
              <a:buNone/>
            </a:pPr>
            <a:r>
              <a:rPr lang="fr" u="sng">
                <a:solidFill>
                  <a:srgbClr val="000000"/>
                </a:solidFill>
                <a:latin typeface="Arial"/>
                <a:ea typeface="Arial"/>
                <a:cs typeface="Arial"/>
                <a:sym typeface="Arial"/>
              </a:rPr>
              <a:t>III) ARRIVÉE D’UN ENFANT ET REDÉFINITION DE L’ORGANISATION DOMESTIQUE </a:t>
            </a:r>
            <a:endParaRPr u="sng">
              <a:solidFill>
                <a:srgbClr val="000000"/>
              </a:solidFill>
              <a:latin typeface="Arial"/>
              <a:ea typeface="Arial"/>
              <a:cs typeface="Arial"/>
              <a:sym typeface="Arial"/>
            </a:endParaRPr>
          </a:p>
          <a:p>
            <a:pPr indent="0" lvl="0" marL="0" rtl="0" algn="l">
              <a:spcBef>
                <a:spcPts val="1600"/>
              </a:spcBef>
              <a:spcAft>
                <a:spcPts val="0"/>
              </a:spcAft>
              <a:buNone/>
            </a:pPr>
            <a:r>
              <a:rPr lang="fr" u="sng">
                <a:solidFill>
                  <a:srgbClr val="000000"/>
                </a:solidFill>
                <a:latin typeface="Arial"/>
                <a:ea typeface="Arial"/>
                <a:cs typeface="Arial"/>
                <a:sym typeface="Arial"/>
              </a:rPr>
              <a:t>IV) ÉVOLUTION DE LA RÉPARTITION DES TÂCHES ET DEGRÉ DE SATISFACTION DES FEMMES </a:t>
            </a:r>
            <a:endParaRPr u="sng">
              <a:solidFill>
                <a:srgbClr val="000000"/>
              </a:solidFill>
              <a:latin typeface="Arial"/>
              <a:ea typeface="Arial"/>
              <a:cs typeface="Arial"/>
              <a:sym typeface="Arial"/>
            </a:endParaRPr>
          </a:p>
          <a:p>
            <a:pPr indent="0" lvl="0" marL="0" rtl="0" algn="l">
              <a:spcBef>
                <a:spcPts val="1600"/>
              </a:spcBef>
              <a:spcAft>
                <a:spcPts val="1600"/>
              </a:spcAft>
              <a:buNone/>
            </a:pPr>
            <a:r>
              <a:rPr lang="fr" u="sng">
                <a:solidFill>
                  <a:srgbClr val="000000"/>
                </a:solidFill>
                <a:latin typeface="Arial"/>
                <a:ea typeface="Arial"/>
                <a:cs typeface="Arial"/>
                <a:sym typeface="Arial"/>
              </a:rPr>
              <a:t>V) CONCLUSION DE L’ARTICLE, CRITIQUE ET LIMITES </a:t>
            </a:r>
            <a:endParaRPr u="sng">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177825" y="-1004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3400"/>
              <a:t>I) INTRODUCTION À LA RÉPARTITION DES TÂCHES DOMESTIQUES </a:t>
            </a:r>
            <a:endParaRPr sz="3400"/>
          </a:p>
        </p:txBody>
      </p:sp>
      <p:sp>
        <p:nvSpPr>
          <p:cNvPr id="104" name="Google Shape;104;p18"/>
          <p:cNvSpPr txBox="1"/>
          <p:nvPr>
            <p:ph idx="1" type="body"/>
          </p:nvPr>
        </p:nvSpPr>
        <p:spPr>
          <a:xfrm>
            <a:off x="311700" y="1032025"/>
            <a:ext cx="8520600" cy="4011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fr" sz="1200" u="sng">
                <a:solidFill>
                  <a:srgbClr val="000000"/>
                </a:solidFill>
                <a:latin typeface="Arial"/>
                <a:ea typeface="Arial"/>
                <a:cs typeface="Arial"/>
                <a:sym typeface="Arial"/>
              </a:rPr>
              <a:t>BASE DE L’ENQUÊTE</a:t>
            </a:r>
            <a:r>
              <a:rPr lang="fr" sz="1200">
                <a:solidFill>
                  <a:srgbClr val="000000"/>
                </a:solidFill>
                <a:latin typeface="Arial"/>
                <a:ea typeface="Arial"/>
                <a:cs typeface="Arial"/>
                <a:sym typeface="Arial"/>
              </a:rPr>
              <a:t> -&gt; Utilisation de l’enquête longitudinale Étude des relations familiales et intergénérationnelle, réalisée par l’Institut national de la statistique et des études économiques en 2005 et 2008 + analyses multivariées </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fr" sz="1200">
                <a:solidFill>
                  <a:srgbClr val="000000"/>
                </a:solidFill>
                <a:latin typeface="Arial"/>
                <a:ea typeface="Arial"/>
                <a:cs typeface="Arial"/>
                <a:sym typeface="Arial"/>
              </a:rPr>
              <a:t> Mise en garde faite sur l’absence d’études longitudinales concernant le sujet dans son ensemble</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fr" sz="1200">
                <a:solidFill>
                  <a:srgbClr val="000000"/>
                </a:solidFill>
                <a:latin typeface="Arial"/>
                <a:ea typeface="Arial"/>
                <a:cs typeface="Arial"/>
                <a:sym typeface="Arial"/>
              </a:rPr>
              <a:t> on omet une dimension : les tâches parentales pour se concentrer uniquement sur les tâches domestiques </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fr" sz="1200" u="sng">
                <a:solidFill>
                  <a:srgbClr val="000000"/>
                </a:solidFill>
                <a:latin typeface="Arial"/>
                <a:ea typeface="Arial"/>
                <a:cs typeface="Arial"/>
                <a:sym typeface="Arial"/>
              </a:rPr>
              <a:t>Taille de l’échantillon :</a:t>
            </a:r>
            <a:r>
              <a:rPr lang="fr" sz="1200">
                <a:solidFill>
                  <a:srgbClr val="000000"/>
                </a:solidFill>
                <a:latin typeface="Arial"/>
                <a:ea typeface="Arial"/>
                <a:cs typeface="Arial"/>
                <a:sym typeface="Arial"/>
              </a:rPr>
              <a:t> 2 164 personnes </a:t>
            </a:r>
            <a:endParaRPr sz="1200">
              <a:solidFill>
                <a:srgbClr val="000000"/>
              </a:solidFill>
              <a:latin typeface="Arial"/>
              <a:ea typeface="Arial"/>
              <a:cs typeface="Arial"/>
              <a:sym typeface="Arial"/>
            </a:endParaRPr>
          </a:p>
          <a:p>
            <a:pPr indent="0" lvl="0" marL="457200" rtl="0" algn="l">
              <a:lnSpc>
                <a:spcPct val="100000"/>
              </a:lnSpc>
              <a:spcBef>
                <a:spcPts val="0"/>
              </a:spcBef>
              <a:spcAft>
                <a:spcPts val="0"/>
              </a:spcAft>
              <a:buNone/>
            </a:pPr>
            <a:r>
              <a:rPr lang="fr" sz="1200">
                <a:solidFill>
                  <a:srgbClr val="000000"/>
                </a:solidFill>
                <a:latin typeface="Arial"/>
                <a:ea typeface="Arial"/>
                <a:cs typeface="Arial"/>
                <a:sym typeface="Arial"/>
              </a:rPr>
              <a:t>-&gt; Comment sommes-nous parvenus à cet échantillon ? étude de deux vagues (2005-2008)</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fr" sz="1200">
                <a:solidFill>
                  <a:srgbClr val="000000"/>
                </a:solidFill>
                <a:latin typeface="Arial"/>
                <a:ea typeface="Arial"/>
                <a:cs typeface="Arial"/>
                <a:sym typeface="Arial"/>
              </a:rPr>
              <a:t>           -&gt; Pourquoi étudier cet échantillon particulièrement ? offrent l’opportunité de voir comment fluctue, se redessine et réinvente le partage des tâches au sein de mêmes couples, au fil des années et au gré d'événements familiaux”  </a:t>
            </a:r>
            <a:endParaRPr sz="1200">
              <a:solidFill>
                <a:srgbClr val="000000"/>
              </a:solidFill>
              <a:latin typeface="Arial"/>
              <a:ea typeface="Arial"/>
              <a:cs typeface="Arial"/>
              <a:sym typeface="Arial"/>
            </a:endParaRPr>
          </a:p>
          <a:p>
            <a:pPr indent="0" lvl="0" marL="457200" rtl="0" algn="l">
              <a:lnSpc>
                <a:spcPct val="100000"/>
              </a:lnSpc>
              <a:spcBef>
                <a:spcPts val="0"/>
              </a:spcBef>
              <a:spcAft>
                <a:spcPts val="0"/>
              </a:spcAft>
              <a:buNone/>
            </a:pPr>
            <a:r>
              <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fr" sz="1200" u="sng">
                <a:solidFill>
                  <a:srgbClr val="000000"/>
                </a:solidFill>
                <a:latin typeface="Arial"/>
                <a:ea typeface="Arial"/>
                <a:cs typeface="Arial"/>
                <a:sym typeface="Arial"/>
              </a:rPr>
              <a:t>Que va-t-on étudier ?</a:t>
            </a:r>
            <a:r>
              <a:rPr lang="fr" sz="1200">
                <a:solidFill>
                  <a:srgbClr val="000000"/>
                </a:solidFill>
                <a:latin typeface="Arial"/>
                <a:ea typeface="Arial"/>
                <a:cs typeface="Arial"/>
                <a:sym typeface="Arial"/>
              </a:rPr>
              <a:t> </a:t>
            </a:r>
            <a:endParaRPr sz="1200">
              <a:solidFill>
                <a:srgbClr val="000000"/>
              </a:solidFill>
              <a:latin typeface="Arial"/>
              <a:ea typeface="Arial"/>
              <a:cs typeface="Arial"/>
              <a:sym typeface="Arial"/>
            </a:endParaRPr>
          </a:p>
          <a:p>
            <a:pPr indent="-304800" lvl="0" marL="1371600" rtl="0" algn="l">
              <a:lnSpc>
                <a:spcPct val="100000"/>
              </a:lnSpc>
              <a:spcBef>
                <a:spcPts val="0"/>
              </a:spcBef>
              <a:spcAft>
                <a:spcPts val="0"/>
              </a:spcAft>
              <a:buClr>
                <a:srgbClr val="000000"/>
              </a:buClr>
              <a:buSzPts val="1200"/>
              <a:buFont typeface="Arial"/>
              <a:buAutoNum type="arabicParenR"/>
            </a:pPr>
            <a:r>
              <a:rPr lang="fr" sz="1200">
                <a:solidFill>
                  <a:srgbClr val="000000"/>
                </a:solidFill>
                <a:latin typeface="Arial"/>
                <a:ea typeface="Arial"/>
                <a:cs typeface="Arial"/>
                <a:sym typeface="Arial"/>
              </a:rPr>
              <a:t>Évolutions d’un certain nombre de tâches domestiques et ne relaient pas l’intégralité des travaux ménagers </a:t>
            </a:r>
            <a:endParaRPr sz="1200">
              <a:solidFill>
                <a:srgbClr val="000000"/>
              </a:solidFill>
              <a:latin typeface="Arial"/>
              <a:ea typeface="Arial"/>
              <a:cs typeface="Arial"/>
              <a:sym typeface="Arial"/>
            </a:endParaRPr>
          </a:p>
          <a:p>
            <a:pPr indent="0" lvl="0" marL="914400" rtl="0" algn="l">
              <a:lnSpc>
                <a:spcPct val="100000"/>
              </a:lnSpc>
              <a:spcBef>
                <a:spcPts val="0"/>
              </a:spcBef>
              <a:spcAft>
                <a:spcPts val="0"/>
              </a:spcAft>
              <a:buNone/>
            </a:pPr>
            <a:r>
              <a:rPr lang="fr" sz="1200">
                <a:solidFill>
                  <a:srgbClr val="000000"/>
                </a:solidFill>
                <a:latin typeface="Arial"/>
                <a:ea typeface="Arial"/>
                <a:cs typeface="Arial"/>
                <a:sym typeface="Arial"/>
              </a:rPr>
              <a:t>déjà là les auteurs apportent une mise en garde sur leur étude en montrant que l’étude peut contenir un certain nombre de zones d’ombres qui fait que l’étude n’est pas une transcription parfaite et totalement conforme à la réalité</a:t>
            </a:r>
            <a:endParaRPr sz="1200">
              <a:solidFill>
                <a:srgbClr val="000000"/>
              </a:solidFill>
              <a:latin typeface="Arial"/>
              <a:ea typeface="Arial"/>
              <a:cs typeface="Arial"/>
              <a:sym typeface="Arial"/>
            </a:endParaRPr>
          </a:p>
          <a:p>
            <a:pPr indent="-304800" lvl="0" marL="1371600" rtl="0" algn="l">
              <a:lnSpc>
                <a:spcPct val="100000"/>
              </a:lnSpc>
              <a:spcBef>
                <a:spcPts val="0"/>
              </a:spcBef>
              <a:spcAft>
                <a:spcPts val="0"/>
              </a:spcAft>
              <a:buClr>
                <a:srgbClr val="000000"/>
              </a:buClr>
              <a:buSzPts val="1200"/>
              <a:buFont typeface="Arial"/>
              <a:buAutoNum type="arabicParenR"/>
            </a:pPr>
            <a:r>
              <a:rPr lang="fr" sz="1200">
                <a:solidFill>
                  <a:srgbClr val="000000"/>
                </a:solidFill>
                <a:latin typeface="Arial"/>
                <a:ea typeface="Arial"/>
                <a:cs typeface="Arial"/>
                <a:sym typeface="Arial"/>
              </a:rPr>
              <a:t>description générale du partage des tâches ménagères au sein du couple (2005-2008) en étudiant l’incidence de l’arrivée d’un enfant sur l’organisation domestique </a:t>
            </a:r>
            <a:endParaRPr sz="1200">
              <a:solidFill>
                <a:srgbClr val="000000"/>
              </a:solidFill>
              <a:latin typeface="Arial"/>
              <a:ea typeface="Arial"/>
              <a:cs typeface="Arial"/>
              <a:sym typeface="Arial"/>
            </a:endParaRPr>
          </a:p>
          <a:p>
            <a:pPr indent="-304800" lvl="0" marL="1371600" rtl="0" algn="l">
              <a:lnSpc>
                <a:spcPct val="100000"/>
              </a:lnSpc>
              <a:spcBef>
                <a:spcPts val="0"/>
              </a:spcBef>
              <a:spcAft>
                <a:spcPts val="0"/>
              </a:spcAft>
              <a:buClr>
                <a:srgbClr val="000000"/>
              </a:buClr>
              <a:buSzPts val="1200"/>
              <a:buFont typeface="Arial"/>
              <a:buAutoNum type="arabicParenR"/>
            </a:pPr>
            <a:r>
              <a:rPr lang="fr" sz="1200">
                <a:solidFill>
                  <a:srgbClr val="000000"/>
                </a:solidFill>
                <a:latin typeface="Arial"/>
                <a:ea typeface="Arial"/>
                <a:cs typeface="Arial"/>
                <a:sym typeface="Arial"/>
              </a:rPr>
              <a:t>étude de l’évolution de la satisfaction concernant la répartition des tâches domestiques </a:t>
            </a:r>
            <a:endParaRPr sz="1200">
              <a:solidFill>
                <a:srgbClr val="000000"/>
              </a:solidFill>
              <a:latin typeface="Arial"/>
              <a:ea typeface="Arial"/>
              <a:cs typeface="Arial"/>
              <a:sym typeface="Arial"/>
            </a:endParaRPr>
          </a:p>
          <a:p>
            <a:pPr indent="-298450" lvl="0" marL="457200" rtl="0" algn="l">
              <a:lnSpc>
                <a:spcPct val="100000"/>
              </a:lnSpc>
              <a:spcBef>
                <a:spcPts val="0"/>
              </a:spcBef>
              <a:spcAft>
                <a:spcPts val="0"/>
              </a:spcAft>
              <a:buClr>
                <a:srgbClr val="000000"/>
              </a:buClr>
              <a:buSzPts val="1100"/>
              <a:buFont typeface="Arial"/>
              <a:buChar char="-"/>
            </a:pPr>
            <a:r>
              <a:t/>
            </a:r>
            <a:endParaRPr sz="1100">
              <a:solidFill>
                <a:srgbClr val="000000"/>
              </a:solidFill>
              <a:latin typeface="Arial"/>
              <a:ea typeface="Arial"/>
              <a:cs typeface="Arial"/>
              <a:sym typeface="Arial"/>
            </a:endParaRPr>
          </a:p>
        </p:txBody>
      </p:sp>
      <p:sp>
        <p:nvSpPr>
          <p:cNvPr id="105" name="Google Shape;105;p18"/>
          <p:cNvSpPr txBox="1"/>
          <p:nvPr/>
        </p:nvSpPr>
        <p:spPr>
          <a:xfrm>
            <a:off x="38750" y="1628950"/>
            <a:ext cx="458100" cy="39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a:t>
            </a:r>
            <a:endParaRPr>
              <a:latin typeface="Open Sans"/>
              <a:ea typeface="Open Sans"/>
              <a:cs typeface="Open Sans"/>
              <a:sym typeface="Open Sans"/>
            </a:endParaRPr>
          </a:p>
        </p:txBody>
      </p:sp>
      <p:sp>
        <p:nvSpPr>
          <p:cNvPr id="106" name="Google Shape;106;p18"/>
          <p:cNvSpPr txBox="1"/>
          <p:nvPr/>
        </p:nvSpPr>
        <p:spPr>
          <a:xfrm>
            <a:off x="38750" y="3041525"/>
            <a:ext cx="458100" cy="32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a:t>
            </a:r>
            <a:endParaRPr>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idx="1" type="body"/>
          </p:nvPr>
        </p:nvSpPr>
        <p:spPr>
          <a:xfrm>
            <a:off x="122775" y="184275"/>
            <a:ext cx="8653800" cy="46359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rPr b="1" i="1" lang="fr" sz="1300" u="sng">
                <a:solidFill>
                  <a:srgbClr val="000000"/>
                </a:solidFill>
                <a:latin typeface="Arial"/>
                <a:ea typeface="Arial"/>
                <a:cs typeface="Arial"/>
                <a:sym typeface="Arial"/>
              </a:rPr>
              <a:t>CONSTAT :</a:t>
            </a:r>
            <a:r>
              <a:rPr b="1" i="1" lang="fr" sz="1300">
                <a:solidFill>
                  <a:srgbClr val="000000"/>
                </a:solidFill>
                <a:latin typeface="Arial"/>
                <a:ea typeface="Arial"/>
                <a:cs typeface="Arial"/>
                <a:sym typeface="Arial"/>
              </a:rPr>
              <a:t> </a:t>
            </a:r>
            <a:r>
              <a:rPr lang="fr" sz="1300">
                <a:solidFill>
                  <a:srgbClr val="000000"/>
                </a:solidFill>
                <a:latin typeface="Arial"/>
                <a:ea typeface="Arial"/>
                <a:cs typeface="Arial"/>
                <a:sym typeface="Arial"/>
              </a:rPr>
              <a:t>malgré les évolutions du rôle de la femme au sein de la société = on observe toujours un rapport inégalitaire à la répartition des tâches domestiques au sein du couple. </a:t>
            </a:r>
            <a:endParaRPr sz="1300">
              <a:solidFill>
                <a:srgbClr val="000000"/>
              </a:solidFill>
              <a:latin typeface="Arial"/>
              <a:ea typeface="Arial"/>
              <a:cs typeface="Arial"/>
              <a:sym typeface="Arial"/>
            </a:endParaRPr>
          </a:p>
          <a:p>
            <a:pPr indent="0" lvl="0" marL="457200" rtl="0" algn="l">
              <a:lnSpc>
                <a:spcPct val="100000"/>
              </a:lnSpc>
              <a:spcBef>
                <a:spcPts val="0"/>
              </a:spcBef>
              <a:spcAft>
                <a:spcPts val="0"/>
              </a:spcAft>
              <a:buNone/>
            </a:pPr>
            <a:r>
              <a:rPr lang="fr" sz="1300">
                <a:solidFill>
                  <a:srgbClr val="000000"/>
                </a:solidFill>
                <a:latin typeface="Arial"/>
                <a:ea typeface="Arial"/>
                <a:cs typeface="Arial"/>
                <a:sym typeface="Arial"/>
              </a:rPr>
              <a:t>                 -&gt; Cependant on observe tout de même une évolution de cette organisation </a:t>
            </a:r>
            <a:endParaRPr sz="1300">
              <a:solidFill>
                <a:srgbClr val="000000"/>
              </a:solidFill>
              <a:latin typeface="Arial"/>
              <a:ea typeface="Arial"/>
              <a:cs typeface="Arial"/>
              <a:sym typeface="Arial"/>
            </a:endParaRPr>
          </a:p>
          <a:p>
            <a:pPr indent="0" lvl="0" marL="457200" rtl="0" algn="l">
              <a:lnSpc>
                <a:spcPct val="100000"/>
              </a:lnSpc>
              <a:spcBef>
                <a:spcPts val="0"/>
              </a:spcBef>
              <a:spcAft>
                <a:spcPts val="0"/>
              </a:spcAft>
              <a:buNone/>
            </a:pPr>
            <a:r>
              <a:t/>
            </a:r>
            <a:endParaRPr sz="1300">
              <a:solidFill>
                <a:srgbClr val="0000FF"/>
              </a:solidFill>
              <a:latin typeface="Arial"/>
              <a:ea typeface="Arial"/>
              <a:cs typeface="Arial"/>
              <a:sym typeface="Arial"/>
            </a:endParaRPr>
          </a:p>
          <a:p>
            <a:pPr indent="0" lvl="0" marL="457200" rtl="0" algn="l">
              <a:lnSpc>
                <a:spcPct val="100000"/>
              </a:lnSpc>
              <a:spcBef>
                <a:spcPts val="0"/>
              </a:spcBef>
              <a:spcAft>
                <a:spcPts val="0"/>
              </a:spcAft>
              <a:buNone/>
            </a:pPr>
            <a:r>
              <a:t/>
            </a:r>
            <a:endParaRPr sz="1300">
              <a:solidFill>
                <a:srgbClr val="0000FF"/>
              </a:solidFill>
              <a:latin typeface="Arial"/>
              <a:ea typeface="Arial"/>
              <a:cs typeface="Arial"/>
              <a:sym typeface="Arial"/>
            </a:endParaRPr>
          </a:p>
          <a:p>
            <a:pPr indent="0" lvl="0" marL="457200" rtl="0" algn="l">
              <a:lnSpc>
                <a:spcPct val="100000"/>
              </a:lnSpc>
              <a:spcBef>
                <a:spcPts val="0"/>
              </a:spcBef>
              <a:spcAft>
                <a:spcPts val="0"/>
              </a:spcAft>
              <a:buNone/>
            </a:pPr>
            <a:r>
              <a:rPr b="1" i="1" lang="fr" sz="1300" u="sng">
                <a:solidFill>
                  <a:srgbClr val="000000"/>
                </a:solidFill>
                <a:latin typeface="Arial"/>
                <a:ea typeface="Arial"/>
                <a:cs typeface="Arial"/>
                <a:sym typeface="Arial"/>
              </a:rPr>
              <a:t>OBJECTIF :</a:t>
            </a:r>
            <a:r>
              <a:rPr lang="fr" sz="1300">
                <a:solidFill>
                  <a:srgbClr val="000000"/>
                </a:solidFill>
                <a:latin typeface="Arial"/>
                <a:ea typeface="Arial"/>
                <a:cs typeface="Arial"/>
                <a:sym typeface="Arial"/>
              </a:rPr>
              <a:t> montrer l’incidence de l’arrivée d’un enfant sur l’organisation des tâches domestiques + à un niveau qualitatif mettre en lumière le degré satisfaction des différents acteurs vis-à-vis de cette organisation </a:t>
            </a:r>
            <a:endParaRPr sz="1300">
              <a:solidFill>
                <a:srgbClr val="000000"/>
              </a:solidFill>
              <a:latin typeface="Arial"/>
              <a:ea typeface="Arial"/>
              <a:cs typeface="Arial"/>
              <a:sym typeface="Arial"/>
            </a:endParaRPr>
          </a:p>
          <a:p>
            <a:pPr indent="0" lvl="0" marL="457200" rtl="0" algn="l">
              <a:lnSpc>
                <a:spcPct val="100000"/>
              </a:lnSpc>
              <a:spcBef>
                <a:spcPts val="0"/>
              </a:spcBef>
              <a:spcAft>
                <a:spcPts val="0"/>
              </a:spcAft>
              <a:buNone/>
            </a:pPr>
            <a:r>
              <a:t/>
            </a:r>
            <a:endParaRPr sz="1300">
              <a:solidFill>
                <a:srgbClr val="000000"/>
              </a:solidFill>
              <a:latin typeface="Arial"/>
              <a:ea typeface="Arial"/>
              <a:cs typeface="Arial"/>
              <a:sym typeface="Arial"/>
            </a:endParaRPr>
          </a:p>
          <a:p>
            <a:pPr indent="0" lvl="0" marL="457200" rtl="0" algn="l">
              <a:lnSpc>
                <a:spcPct val="100000"/>
              </a:lnSpc>
              <a:spcBef>
                <a:spcPts val="0"/>
              </a:spcBef>
              <a:spcAft>
                <a:spcPts val="0"/>
              </a:spcAft>
              <a:buNone/>
            </a:pPr>
            <a:r>
              <a:rPr b="1" i="1" lang="fr" sz="1300" u="sng">
                <a:solidFill>
                  <a:srgbClr val="000000"/>
                </a:solidFill>
                <a:latin typeface="Arial"/>
                <a:ea typeface="Arial"/>
                <a:cs typeface="Arial"/>
                <a:sym typeface="Arial"/>
              </a:rPr>
              <a:t>Changements observables concernant la répartition des tâches domestiques pour plusieurs raisons: </a:t>
            </a:r>
            <a:endParaRPr b="1" i="1" sz="1300" u="sng">
              <a:solidFill>
                <a:srgbClr val="000000"/>
              </a:solidFill>
              <a:latin typeface="Arial"/>
              <a:ea typeface="Arial"/>
              <a:cs typeface="Arial"/>
              <a:sym typeface="Arial"/>
            </a:endParaRPr>
          </a:p>
          <a:p>
            <a:pPr indent="-311150" lvl="0" marL="914400" rtl="0" algn="l">
              <a:lnSpc>
                <a:spcPct val="100000"/>
              </a:lnSpc>
              <a:spcBef>
                <a:spcPts val="0"/>
              </a:spcBef>
              <a:spcAft>
                <a:spcPts val="0"/>
              </a:spcAft>
              <a:buClr>
                <a:srgbClr val="000000"/>
              </a:buClr>
              <a:buSzPts val="1300"/>
              <a:buFont typeface="Arial"/>
              <a:buAutoNum type="arabicParenR"/>
            </a:pPr>
            <a:r>
              <a:rPr lang="fr" sz="1300">
                <a:solidFill>
                  <a:srgbClr val="000000"/>
                </a:solidFill>
                <a:latin typeface="Arial"/>
                <a:ea typeface="Arial"/>
                <a:cs typeface="Arial"/>
                <a:sym typeface="Arial"/>
              </a:rPr>
              <a:t>changements des comportements conjugaux (cf mariage // PACS) -&gt; conséquence sur l’assignation des rôles </a:t>
            </a:r>
            <a:endParaRPr sz="1300">
              <a:solidFill>
                <a:srgbClr val="000000"/>
              </a:solidFill>
              <a:latin typeface="Arial"/>
              <a:ea typeface="Arial"/>
              <a:cs typeface="Arial"/>
              <a:sym typeface="Arial"/>
            </a:endParaRPr>
          </a:p>
          <a:p>
            <a:pPr indent="0" lvl="0" marL="914400" rtl="0" algn="l">
              <a:lnSpc>
                <a:spcPct val="100000"/>
              </a:lnSpc>
              <a:spcBef>
                <a:spcPts val="0"/>
              </a:spcBef>
              <a:spcAft>
                <a:spcPts val="0"/>
              </a:spcAft>
              <a:buNone/>
            </a:pPr>
            <a:r>
              <a:rPr lang="fr" sz="1300">
                <a:solidFill>
                  <a:srgbClr val="000000"/>
                </a:solidFill>
                <a:latin typeface="Arial"/>
                <a:ea typeface="Arial"/>
                <a:cs typeface="Arial"/>
                <a:sym typeface="Arial"/>
              </a:rPr>
              <a:t>(</a:t>
            </a:r>
            <a:r>
              <a:rPr b="1" lang="fr" sz="1300">
                <a:solidFill>
                  <a:srgbClr val="000000"/>
                </a:solidFill>
                <a:latin typeface="Arial"/>
                <a:ea typeface="Arial"/>
                <a:cs typeface="Arial"/>
                <a:sym typeface="Arial"/>
              </a:rPr>
              <a:t>KAUFMANN 1992</a:t>
            </a:r>
            <a:r>
              <a:rPr lang="fr" sz="1300">
                <a:solidFill>
                  <a:srgbClr val="000000"/>
                </a:solidFill>
                <a:latin typeface="Arial"/>
                <a:ea typeface="Arial"/>
                <a:cs typeface="Arial"/>
                <a:sym typeface="Arial"/>
              </a:rPr>
              <a:t>)</a:t>
            </a:r>
            <a:endParaRPr sz="13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300">
              <a:solidFill>
                <a:srgbClr val="000000"/>
              </a:solidFill>
              <a:latin typeface="Arial"/>
              <a:ea typeface="Arial"/>
              <a:cs typeface="Arial"/>
              <a:sym typeface="Arial"/>
            </a:endParaRPr>
          </a:p>
          <a:p>
            <a:pPr indent="-311150" lvl="0" marL="914400" rtl="0" algn="l">
              <a:lnSpc>
                <a:spcPct val="100000"/>
              </a:lnSpc>
              <a:spcBef>
                <a:spcPts val="0"/>
              </a:spcBef>
              <a:spcAft>
                <a:spcPts val="0"/>
              </a:spcAft>
              <a:buClr>
                <a:srgbClr val="000000"/>
              </a:buClr>
              <a:buSzPts val="1300"/>
              <a:buFont typeface="Arial"/>
              <a:buAutoNum type="arabicParenR"/>
            </a:pPr>
            <a:r>
              <a:rPr lang="fr" sz="1300">
                <a:solidFill>
                  <a:srgbClr val="000000"/>
                </a:solidFill>
                <a:latin typeface="Arial"/>
                <a:ea typeface="Arial"/>
                <a:cs typeface="Arial"/>
                <a:sym typeface="Arial"/>
              </a:rPr>
              <a:t>arrivée massive des femmes sur le marché du travail -&gt; conduit à un bouleversement des rapports sociaux et rapports de pouvoir au sein du couple (</a:t>
            </a:r>
            <a:r>
              <a:rPr b="1" lang="fr" sz="1300">
                <a:solidFill>
                  <a:srgbClr val="000000"/>
                </a:solidFill>
                <a:latin typeface="Arial"/>
                <a:ea typeface="Arial"/>
                <a:cs typeface="Arial"/>
                <a:sym typeface="Arial"/>
              </a:rPr>
              <a:t>BACHMANN 2007</a:t>
            </a:r>
            <a:r>
              <a:rPr lang="fr" sz="1300">
                <a:solidFill>
                  <a:srgbClr val="000000"/>
                </a:solidFill>
                <a:latin typeface="Arial"/>
                <a:ea typeface="Arial"/>
                <a:cs typeface="Arial"/>
                <a:sym typeface="Arial"/>
              </a:rPr>
              <a:t>) </a:t>
            </a:r>
            <a:endParaRPr sz="1300">
              <a:solidFill>
                <a:srgbClr val="000000"/>
              </a:solidFill>
              <a:latin typeface="Arial"/>
              <a:ea typeface="Arial"/>
              <a:cs typeface="Arial"/>
              <a:sym typeface="Arial"/>
            </a:endParaRPr>
          </a:p>
          <a:p>
            <a:pPr indent="0" lvl="0" marL="914400" rtl="0" algn="l">
              <a:lnSpc>
                <a:spcPct val="100000"/>
              </a:lnSpc>
              <a:spcBef>
                <a:spcPts val="0"/>
              </a:spcBef>
              <a:spcAft>
                <a:spcPts val="0"/>
              </a:spcAft>
              <a:buNone/>
            </a:pPr>
            <a:r>
              <a:rPr lang="fr" sz="1300">
                <a:solidFill>
                  <a:srgbClr val="0000FF"/>
                </a:solidFill>
                <a:latin typeface="Arial"/>
                <a:ea typeface="Arial"/>
                <a:cs typeface="Arial"/>
                <a:sym typeface="Arial"/>
              </a:rPr>
              <a:t>“L’écart demeure important entre conjoints, même lorsque les deux travaillent à temps complet” </a:t>
            </a:r>
            <a:r>
              <a:rPr lang="fr" sz="1300">
                <a:solidFill>
                  <a:srgbClr val="FF0000"/>
                </a:solidFill>
                <a:latin typeface="Arial"/>
                <a:ea typeface="Arial"/>
                <a:cs typeface="Arial"/>
                <a:sym typeface="Arial"/>
              </a:rPr>
              <a:t> </a:t>
            </a:r>
            <a:r>
              <a:rPr b="1" lang="fr" sz="1300">
                <a:solidFill>
                  <a:srgbClr val="000000"/>
                </a:solidFill>
                <a:latin typeface="Arial"/>
                <a:ea typeface="Arial"/>
                <a:cs typeface="Arial"/>
                <a:sym typeface="Arial"/>
              </a:rPr>
              <a:t>PONTHIEUX + SCHREIBER 2006 // </a:t>
            </a:r>
            <a:r>
              <a:rPr lang="fr" sz="1300">
                <a:solidFill>
                  <a:srgbClr val="0000FF"/>
                </a:solidFill>
                <a:latin typeface="Arial"/>
                <a:ea typeface="Arial"/>
                <a:cs typeface="Arial"/>
                <a:sym typeface="Arial"/>
              </a:rPr>
              <a:t>“la division du travail domestique évolue peu, principalement en ce qui concerne les tâches marquées sexuellement” “la spécialisation s’affaiblit pour ces tâches” </a:t>
            </a:r>
            <a:r>
              <a:rPr b="1" lang="fr" sz="1300">
                <a:solidFill>
                  <a:srgbClr val="000000"/>
                </a:solidFill>
                <a:latin typeface="Arial"/>
                <a:ea typeface="Arial"/>
                <a:cs typeface="Arial"/>
                <a:sym typeface="Arial"/>
              </a:rPr>
              <a:t>ZARCA 1990</a:t>
            </a:r>
            <a:r>
              <a:rPr lang="fr" sz="1300">
                <a:solidFill>
                  <a:srgbClr val="FF0000"/>
                </a:solidFill>
                <a:latin typeface="Arial"/>
                <a:ea typeface="Arial"/>
                <a:cs typeface="Arial"/>
                <a:sym typeface="Arial"/>
              </a:rPr>
              <a:t> </a:t>
            </a:r>
            <a:r>
              <a:rPr lang="fr" sz="1300">
                <a:solidFill>
                  <a:srgbClr val="000000"/>
                </a:solidFill>
                <a:latin typeface="Arial"/>
                <a:ea typeface="Arial"/>
                <a:cs typeface="Arial"/>
                <a:sym typeface="Arial"/>
              </a:rPr>
              <a:t>-&gt; signifie qu’il y a une hiérarchie symbolique des tâches domestiques = chaque tâche présente donc une valeur symbolique = une tâche est donc comparée à une autre +/- valorisée </a:t>
            </a:r>
            <a:endParaRPr sz="13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
        <p:nvSpPr>
          <p:cNvPr id="112" name="Google Shape;112;p19"/>
          <p:cNvSpPr txBox="1"/>
          <p:nvPr/>
        </p:nvSpPr>
        <p:spPr>
          <a:xfrm>
            <a:off x="1110525" y="619400"/>
            <a:ext cx="429300" cy="31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a:t>
            </a:r>
            <a:endParaRPr>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idx="1" type="body"/>
          </p:nvPr>
        </p:nvSpPr>
        <p:spPr>
          <a:xfrm>
            <a:off x="311700" y="195225"/>
            <a:ext cx="8520600" cy="46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300">
                <a:solidFill>
                  <a:srgbClr val="000000"/>
                </a:solidFill>
                <a:latin typeface="Arial"/>
                <a:ea typeface="Arial"/>
                <a:cs typeface="Arial"/>
                <a:sym typeface="Arial"/>
              </a:rPr>
              <a:t>       </a:t>
            </a:r>
            <a:r>
              <a:rPr b="1" i="1" lang="fr" sz="1300" u="sng">
                <a:solidFill>
                  <a:srgbClr val="000000"/>
                </a:solidFill>
                <a:latin typeface="Arial"/>
                <a:ea typeface="Arial"/>
                <a:cs typeface="Arial"/>
                <a:sym typeface="Arial"/>
              </a:rPr>
              <a:t>Ob</a:t>
            </a:r>
            <a:r>
              <a:rPr b="1" i="1" lang="fr" sz="1300" u="sng">
                <a:solidFill>
                  <a:srgbClr val="000000"/>
                </a:solidFill>
                <a:latin typeface="Arial"/>
                <a:ea typeface="Arial"/>
                <a:cs typeface="Arial"/>
                <a:sym typeface="Arial"/>
              </a:rPr>
              <a:t>servation de deux modèles de couples : traditionnels        modernistes -&gt; raisons :</a:t>
            </a:r>
            <a:r>
              <a:rPr lang="fr" sz="1300">
                <a:solidFill>
                  <a:srgbClr val="000000"/>
                </a:solidFill>
                <a:latin typeface="Arial"/>
                <a:ea typeface="Arial"/>
                <a:cs typeface="Arial"/>
                <a:sym typeface="Arial"/>
              </a:rPr>
              <a:t> </a:t>
            </a:r>
            <a:endParaRPr sz="1300">
              <a:solidFill>
                <a:srgbClr val="000000"/>
              </a:solidFill>
              <a:latin typeface="Arial"/>
              <a:ea typeface="Arial"/>
              <a:cs typeface="Arial"/>
              <a:sym typeface="Arial"/>
            </a:endParaRPr>
          </a:p>
          <a:p>
            <a:pPr indent="-311150" lvl="0" marL="914400" rtl="0" algn="l">
              <a:spcBef>
                <a:spcPts val="0"/>
              </a:spcBef>
              <a:spcAft>
                <a:spcPts val="0"/>
              </a:spcAft>
              <a:buClr>
                <a:srgbClr val="000000"/>
              </a:buClr>
              <a:buSzPts val="1300"/>
              <a:buFont typeface="Arial"/>
              <a:buAutoNum type="arabicParenR"/>
            </a:pPr>
            <a:r>
              <a:rPr lang="fr" sz="1300">
                <a:solidFill>
                  <a:srgbClr val="000000"/>
                </a:solidFill>
                <a:latin typeface="Arial"/>
                <a:ea typeface="Arial"/>
                <a:cs typeface="Arial"/>
                <a:sym typeface="Arial"/>
              </a:rPr>
              <a:t>contribution financière </a:t>
            </a:r>
            <a:endParaRPr sz="1300">
              <a:solidFill>
                <a:srgbClr val="000000"/>
              </a:solidFill>
              <a:latin typeface="Arial"/>
              <a:ea typeface="Arial"/>
              <a:cs typeface="Arial"/>
              <a:sym typeface="Arial"/>
            </a:endParaRPr>
          </a:p>
          <a:p>
            <a:pPr indent="-311150" lvl="0" marL="914400" rtl="0" algn="l">
              <a:spcBef>
                <a:spcPts val="0"/>
              </a:spcBef>
              <a:spcAft>
                <a:spcPts val="0"/>
              </a:spcAft>
              <a:buClr>
                <a:srgbClr val="000000"/>
              </a:buClr>
              <a:buSzPts val="1300"/>
              <a:buFont typeface="Arial"/>
              <a:buAutoNum type="arabicParenR"/>
            </a:pPr>
            <a:r>
              <a:rPr lang="fr" sz="1300">
                <a:solidFill>
                  <a:srgbClr val="000000"/>
                </a:solidFill>
                <a:latin typeface="Arial"/>
                <a:ea typeface="Arial"/>
                <a:cs typeface="Arial"/>
                <a:sym typeface="Arial"/>
              </a:rPr>
              <a:t>ressources en matière de disponibilité-temps </a:t>
            </a:r>
            <a:endParaRPr sz="1300">
              <a:solidFill>
                <a:srgbClr val="000000"/>
              </a:solidFill>
              <a:latin typeface="Arial"/>
              <a:ea typeface="Arial"/>
              <a:cs typeface="Arial"/>
              <a:sym typeface="Arial"/>
            </a:endParaRPr>
          </a:p>
          <a:p>
            <a:pPr indent="-311150" lvl="0" marL="914400" rtl="0" algn="l">
              <a:spcBef>
                <a:spcPts val="0"/>
              </a:spcBef>
              <a:spcAft>
                <a:spcPts val="0"/>
              </a:spcAft>
              <a:buClr>
                <a:srgbClr val="000000"/>
              </a:buClr>
              <a:buSzPts val="1300"/>
              <a:buFont typeface="Arial"/>
              <a:buAutoNum type="arabicParenR"/>
            </a:pPr>
            <a:r>
              <a:rPr lang="fr" sz="1300">
                <a:solidFill>
                  <a:srgbClr val="000000"/>
                </a:solidFill>
                <a:latin typeface="Arial"/>
                <a:ea typeface="Arial"/>
                <a:cs typeface="Arial"/>
                <a:sym typeface="Arial"/>
              </a:rPr>
              <a:t>configuration familiale </a:t>
            </a:r>
            <a:endParaRPr sz="1300">
              <a:solidFill>
                <a:srgbClr val="000000"/>
              </a:solidFill>
              <a:latin typeface="Arial"/>
              <a:ea typeface="Arial"/>
              <a:cs typeface="Arial"/>
              <a:sym typeface="Arial"/>
            </a:endParaRPr>
          </a:p>
          <a:p>
            <a:pPr indent="0" lvl="0" marL="914400" rtl="0" algn="l">
              <a:spcBef>
                <a:spcPts val="0"/>
              </a:spcBef>
              <a:spcAft>
                <a:spcPts val="0"/>
              </a:spcAft>
              <a:buNone/>
            </a:pPr>
            <a:r>
              <a:rPr lang="fr" sz="1300">
                <a:solidFill>
                  <a:srgbClr val="000000"/>
                </a:solidFill>
                <a:latin typeface="Arial"/>
                <a:ea typeface="Arial"/>
                <a:cs typeface="Arial"/>
                <a:sym typeface="Arial"/>
              </a:rPr>
              <a:t>-&gt; on peut relier cette partie à l’exposé sur le mariage et le PACS en montrant que les deux types de configuration sont empreintes de valeurs et de façons de penser qui sont ≠ : mariage on est davantage dans une vision genrée et dissociative du rôle de l’homme et de la femme tandis que le PACS on a une vision + “égalitaire” </a:t>
            </a:r>
            <a:endParaRPr sz="1300">
              <a:solidFill>
                <a:srgbClr val="000000"/>
              </a:solidFill>
              <a:latin typeface="Arial"/>
              <a:ea typeface="Arial"/>
              <a:cs typeface="Arial"/>
              <a:sym typeface="Arial"/>
            </a:endParaRPr>
          </a:p>
          <a:p>
            <a:pPr indent="-311150" lvl="0" marL="914400" rtl="0" algn="l">
              <a:spcBef>
                <a:spcPts val="0"/>
              </a:spcBef>
              <a:spcAft>
                <a:spcPts val="0"/>
              </a:spcAft>
              <a:buClr>
                <a:srgbClr val="000000"/>
              </a:buClr>
              <a:buSzPts val="1300"/>
              <a:buFont typeface="Arial"/>
              <a:buAutoNum type="arabicParenR"/>
            </a:pPr>
            <a:r>
              <a:rPr lang="fr" sz="1300">
                <a:solidFill>
                  <a:srgbClr val="000000"/>
                </a:solidFill>
                <a:latin typeface="Arial"/>
                <a:ea typeface="Arial"/>
                <a:cs typeface="Arial"/>
                <a:sym typeface="Arial"/>
              </a:rPr>
              <a:t>présence d’enfants </a:t>
            </a:r>
            <a:endParaRPr sz="1300">
              <a:solidFill>
                <a:srgbClr val="000000"/>
              </a:solidFill>
              <a:latin typeface="Arial"/>
              <a:ea typeface="Arial"/>
              <a:cs typeface="Arial"/>
              <a:sym typeface="Arial"/>
            </a:endParaRPr>
          </a:p>
          <a:p>
            <a:pPr indent="0" lvl="0" marL="914400" rtl="0" algn="l">
              <a:spcBef>
                <a:spcPts val="0"/>
              </a:spcBef>
              <a:spcAft>
                <a:spcPts val="0"/>
              </a:spcAft>
              <a:buNone/>
            </a:pPr>
            <a:r>
              <a:t/>
            </a:r>
            <a:endParaRPr sz="1300">
              <a:solidFill>
                <a:srgbClr val="000000"/>
              </a:solidFill>
              <a:latin typeface="Arial"/>
              <a:ea typeface="Arial"/>
              <a:cs typeface="Arial"/>
              <a:sym typeface="Arial"/>
            </a:endParaRPr>
          </a:p>
          <a:p>
            <a:pPr indent="0" lvl="0" marL="914400" rtl="0" algn="l">
              <a:spcBef>
                <a:spcPts val="0"/>
              </a:spcBef>
              <a:spcAft>
                <a:spcPts val="0"/>
              </a:spcAft>
              <a:buNone/>
            </a:pPr>
            <a:r>
              <a:t/>
            </a:r>
            <a:endParaRPr sz="1300">
              <a:solidFill>
                <a:srgbClr val="000000"/>
              </a:solidFill>
              <a:latin typeface="Arial"/>
              <a:ea typeface="Arial"/>
              <a:cs typeface="Arial"/>
              <a:sym typeface="Arial"/>
            </a:endParaRPr>
          </a:p>
          <a:p>
            <a:pPr indent="0" lvl="0" marL="0" rtl="0" algn="l">
              <a:spcBef>
                <a:spcPts val="0"/>
              </a:spcBef>
              <a:spcAft>
                <a:spcPts val="0"/>
              </a:spcAft>
              <a:buNone/>
            </a:pPr>
            <a:r>
              <a:rPr lang="fr" sz="1300">
                <a:solidFill>
                  <a:srgbClr val="000000"/>
                </a:solidFill>
                <a:latin typeface="Arial"/>
                <a:ea typeface="Arial"/>
                <a:cs typeface="Arial"/>
                <a:sym typeface="Arial"/>
              </a:rPr>
              <a:t>         </a:t>
            </a:r>
            <a:r>
              <a:rPr b="1" i="1" lang="fr" sz="1300" u="sng">
                <a:solidFill>
                  <a:srgbClr val="000000"/>
                </a:solidFill>
                <a:latin typeface="Arial"/>
                <a:ea typeface="Arial"/>
                <a:cs typeface="Arial"/>
                <a:sym typeface="Arial"/>
              </a:rPr>
              <a:t>  3  types de scénarios se dégagent : </a:t>
            </a:r>
            <a:endParaRPr b="1" i="1" sz="1300" u="sng">
              <a:solidFill>
                <a:srgbClr val="000000"/>
              </a:solidFill>
              <a:latin typeface="Arial"/>
              <a:ea typeface="Arial"/>
              <a:cs typeface="Arial"/>
              <a:sym typeface="Arial"/>
            </a:endParaRPr>
          </a:p>
          <a:p>
            <a:pPr indent="0" lvl="0" marL="0" rtl="0" algn="l">
              <a:spcBef>
                <a:spcPts val="0"/>
              </a:spcBef>
              <a:spcAft>
                <a:spcPts val="0"/>
              </a:spcAft>
              <a:buNone/>
            </a:pPr>
            <a:r>
              <a:rPr lang="fr" sz="1300">
                <a:solidFill>
                  <a:srgbClr val="000000"/>
                </a:solidFill>
                <a:latin typeface="Arial"/>
                <a:ea typeface="Arial"/>
                <a:cs typeface="Arial"/>
                <a:sym typeface="Arial"/>
              </a:rPr>
              <a:t>                  - scénario 1 : l’homme et la femme ont des positions professionnelles “égales” on observe alors davantage de négociations au sein du couple pour le partage des tâches </a:t>
            </a:r>
            <a:endParaRPr sz="1300">
              <a:solidFill>
                <a:srgbClr val="000000"/>
              </a:solidFill>
              <a:latin typeface="Arial"/>
              <a:ea typeface="Arial"/>
              <a:cs typeface="Arial"/>
              <a:sym typeface="Arial"/>
            </a:endParaRPr>
          </a:p>
          <a:p>
            <a:pPr indent="0" lvl="0" marL="0" rtl="0" algn="l">
              <a:spcBef>
                <a:spcPts val="0"/>
              </a:spcBef>
              <a:spcAft>
                <a:spcPts val="0"/>
              </a:spcAft>
              <a:buNone/>
            </a:pPr>
            <a:r>
              <a:rPr lang="fr" sz="1300">
                <a:solidFill>
                  <a:srgbClr val="000000"/>
                </a:solidFill>
                <a:latin typeface="Arial"/>
                <a:ea typeface="Arial"/>
                <a:cs typeface="Arial"/>
                <a:sym typeface="Arial"/>
              </a:rPr>
              <a:t>                 - scénario 2 : la femme occupe une position professionnelle “supérieure” à celle de son conjoint : le conjoint va alors être davantage investis dans les tâches domestiques </a:t>
            </a:r>
            <a:endParaRPr sz="1300">
              <a:solidFill>
                <a:srgbClr val="000000"/>
              </a:solidFill>
              <a:latin typeface="Arial"/>
              <a:ea typeface="Arial"/>
              <a:cs typeface="Arial"/>
              <a:sym typeface="Arial"/>
            </a:endParaRPr>
          </a:p>
          <a:p>
            <a:pPr indent="0" lvl="0" marL="0" rtl="0" algn="l">
              <a:spcBef>
                <a:spcPts val="0"/>
              </a:spcBef>
              <a:spcAft>
                <a:spcPts val="0"/>
              </a:spcAft>
              <a:buNone/>
            </a:pPr>
            <a:r>
              <a:rPr lang="fr" sz="1300">
                <a:solidFill>
                  <a:srgbClr val="000000"/>
                </a:solidFill>
                <a:latin typeface="Arial"/>
                <a:ea typeface="Arial"/>
                <a:cs typeface="Arial"/>
                <a:sym typeface="Arial"/>
              </a:rPr>
              <a:t>                 - scénario 3 : la femme occupe une position professionnelle “inférieure” à son conjoint ou ne travaille pas = la répartition des tâches est alors très inégalitaire la femme s’occupe de la grande majorité des tâches </a:t>
            </a:r>
            <a:endParaRPr sz="1300">
              <a:solidFill>
                <a:srgbClr val="000000"/>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
        <p:nvSpPr>
          <p:cNvPr id="118" name="Google Shape;118;p20"/>
          <p:cNvSpPr txBox="1"/>
          <p:nvPr/>
        </p:nvSpPr>
        <p:spPr>
          <a:xfrm>
            <a:off x="5093650" y="139450"/>
            <a:ext cx="417900" cy="3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a:t>
            </a:r>
            <a:endParaRPr>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55775" y="59800"/>
            <a:ext cx="93051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3200"/>
              <a:t>II) STABILITÉ DE LA RÉPARTITION DES TÂCHES DOMESTIQUES ENTRE CONJOINTS (2005-2008)</a:t>
            </a:r>
            <a:r>
              <a:rPr lang="fr" sz="3500"/>
              <a:t> </a:t>
            </a:r>
            <a:endParaRPr sz="3500"/>
          </a:p>
        </p:txBody>
      </p:sp>
      <p:sp>
        <p:nvSpPr>
          <p:cNvPr id="124" name="Google Shape;124;p21"/>
          <p:cNvSpPr txBox="1"/>
          <p:nvPr>
            <p:ph idx="1" type="body"/>
          </p:nvPr>
        </p:nvSpPr>
        <p:spPr>
          <a:xfrm>
            <a:off x="444600" y="1056050"/>
            <a:ext cx="8699400" cy="402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300">
                <a:solidFill>
                  <a:srgbClr val="000000"/>
                </a:solidFill>
                <a:latin typeface="Arial"/>
                <a:ea typeface="Arial"/>
                <a:cs typeface="Arial"/>
                <a:sym typeface="Arial"/>
              </a:rPr>
              <a:t>Deux approches pour avoir un aperçu sur l’évolution de la répartition des </a:t>
            </a:r>
            <a:r>
              <a:rPr lang="fr" sz="1300">
                <a:solidFill>
                  <a:srgbClr val="000000"/>
                </a:solidFill>
                <a:latin typeface="Arial"/>
                <a:ea typeface="Arial"/>
                <a:cs typeface="Arial"/>
                <a:sym typeface="Arial"/>
              </a:rPr>
              <a:t>tâches</a:t>
            </a:r>
            <a:r>
              <a:rPr lang="fr" sz="1300">
                <a:solidFill>
                  <a:srgbClr val="000000"/>
                </a:solidFill>
                <a:latin typeface="Arial"/>
                <a:ea typeface="Arial"/>
                <a:cs typeface="Arial"/>
                <a:sym typeface="Arial"/>
              </a:rPr>
              <a:t> entre conjoint durant les deux vagues: </a:t>
            </a:r>
            <a:endParaRPr b="1" sz="1300">
              <a:solidFill>
                <a:srgbClr val="000000"/>
              </a:solidFill>
              <a:latin typeface="Arial"/>
              <a:ea typeface="Arial"/>
              <a:cs typeface="Arial"/>
              <a:sym typeface="Arial"/>
            </a:endParaRPr>
          </a:p>
          <a:p>
            <a:pPr indent="0" lvl="0" marL="457200" rtl="0" algn="l">
              <a:lnSpc>
                <a:spcPct val="100000"/>
              </a:lnSpc>
              <a:spcBef>
                <a:spcPts val="1600"/>
              </a:spcBef>
              <a:spcAft>
                <a:spcPts val="0"/>
              </a:spcAft>
              <a:buNone/>
            </a:pPr>
            <a:r>
              <a:rPr b="1" lang="fr" sz="1300">
                <a:solidFill>
                  <a:srgbClr val="000000"/>
                </a:solidFill>
                <a:latin typeface="Arial"/>
                <a:ea typeface="Arial"/>
                <a:cs typeface="Arial"/>
                <a:sym typeface="Arial"/>
              </a:rPr>
              <a:t>Approche au niveau “global”</a:t>
            </a:r>
            <a:r>
              <a:rPr lang="fr" sz="1300">
                <a:solidFill>
                  <a:srgbClr val="000000"/>
                </a:solidFill>
                <a:latin typeface="Arial"/>
                <a:ea typeface="Arial"/>
                <a:cs typeface="Arial"/>
                <a:sym typeface="Arial"/>
              </a:rPr>
              <a:t>:</a:t>
            </a:r>
            <a:endParaRPr sz="1300">
              <a:solidFill>
                <a:srgbClr val="000000"/>
              </a:solidFill>
              <a:latin typeface="Arial"/>
              <a:ea typeface="Arial"/>
              <a:cs typeface="Arial"/>
              <a:sym typeface="Arial"/>
            </a:endParaRPr>
          </a:p>
          <a:p>
            <a:pPr indent="-311150" lvl="0" marL="457200" rtl="0" algn="l">
              <a:spcBef>
                <a:spcPts val="1600"/>
              </a:spcBef>
              <a:spcAft>
                <a:spcPts val="0"/>
              </a:spcAft>
              <a:buClr>
                <a:srgbClr val="000000"/>
              </a:buClr>
              <a:buSzPts val="1300"/>
              <a:buFont typeface="Arial"/>
              <a:buChar char="●"/>
            </a:pPr>
            <a:r>
              <a:rPr lang="fr" sz="1300">
                <a:solidFill>
                  <a:srgbClr val="000000"/>
                </a:solidFill>
                <a:latin typeface="Arial"/>
                <a:ea typeface="Arial"/>
                <a:cs typeface="Arial"/>
                <a:sym typeface="Arial"/>
              </a:rPr>
              <a:t>Comparaison au niveau global sur la répartition des </a:t>
            </a:r>
            <a:r>
              <a:rPr lang="fr" sz="1300">
                <a:solidFill>
                  <a:srgbClr val="000000"/>
                </a:solidFill>
                <a:latin typeface="Arial"/>
                <a:ea typeface="Arial"/>
                <a:cs typeface="Arial"/>
                <a:sym typeface="Arial"/>
              </a:rPr>
              <a:t>tâches, trois modalités de réponses: “toujours”; “le plus souvent”; “égalitaire”.</a:t>
            </a: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fr" sz="1300">
                <a:solidFill>
                  <a:srgbClr val="000000"/>
                </a:solidFill>
                <a:latin typeface="Arial"/>
                <a:ea typeface="Arial"/>
                <a:cs typeface="Arial"/>
                <a:sym typeface="Arial"/>
              </a:rPr>
              <a:t>Comparaison faite sur les personnes en couple pendant les deux vagues et avec le même conjoint “dont l’age de la femme est entre 20 et 49 ans”</a:t>
            </a:r>
            <a:endParaRPr sz="1300">
              <a:solidFill>
                <a:srgbClr val="000000"/>
              </a:solidFill>
              <a:latin typeface="Arial"/>
              <a:ea typeface="Arial"/>
              <a:cs typeface="Arial"/>
              <a:sym typeface="Arial"/>
            </a:endParaRPr>
          </a:p>
          <a:p>
            <a:pPr indent="0" lvl="0" marL="0" rtl="0" algn="just">
              <a:lnSpc>
                <a:spcPct val="100000"/>
              </a:lnSpc>
              <a:spcBef>
                <a:spcPts val="1600"/>
              </a:spcBef>
              <a:spcAft>
                <a:spcPts val="0"/>
              </a:spcAft>
              <a:buNone/>
            </a:pPr>
            <a:r>
              <a:rPr lang="fr" sz="1300">
                <a:solidFill>
                  <a:srgbClr val="000000"/>
                </a:solidFill>
                <a:latin typeface="Arial"/>
                <a:ea typeface="Arial"/>
                <a:cs typeface="Arial"/>
                <a:sym typeface="Arial"/>
              </a:rPr>
              <a:t>Selon les résultats de l’étude,  presque aucune différence n'apparaît  entre 2005 et 2008 pour la plupart des tâches. La répartition est stable durant ces deux vagues.</a:t>
            </a:r>
            <a:endParaRPr sz="1300">
              <a:solidFill>
                <a:srgbClr val="000000"/>
              </a:solidFill>
              <a:latin typeface="Arial"/>
              <a:ea typeface="Arial"/>
              <a:cs typeface="Arial"/>
              <a:sym typeface="Arial"/>
            </a:endParaRPr>
          </a:p>
          <a:p>
            <a:pPr indent="0" lvl="0" marL="0" rtl="0" algn="just">
              <a:lnSpc>
                <a:spcPct val="100000"/>
              </a:lnSpc>
              <a:spcBef>
                <a:spcPts val="1200"/>
              </a:spcBef>
              <a:spcAft>
                <a:spcPts val="0"/>
              </a:spcAft>
              <a:buNone/>
            </a:pPr>
            <a:r>
              <a:rPr lang="fr" sz="1300">
                <a:solidFill>
                  <a:srgbClr val="000000"/>
                </a:solidFill>
                <a:latin typeface="Arial"/>
                <a:ea typeface="Arial"/>
                <a:cs typeface="Arial"/>
                <a:sym typeface="Arial"/>
              </a:rPr>
              <a:t>Repassage (88%), repas (71%) « toujours la femmes » ou « le plus souvent la femmes ».</a:t>
            </a:r>
            <a:endParaRPr sz="1300">
              <a:solidFill>
                <a:srgbClr val="000000"/>
              </a:solidFill>
              <a:latin typeface="Arial"/>
              <a:ea typeface="Arial"/>
              <a:cs typeface="Arial"/>
              <a:sym typeface="Arial"/>
            </a:endParaRPr>
          </a:p>
          <a:p>
            <a:pPr indent="0" lvl="0" marL="0" rtl="0" algn="just">
              <a:lnSpc>
                <a:spcPct val="100000"/>
              </a:lnSpc>
              <a:spcBef>
                <a:spcPts val="1200"/>
              </a:spcBef>
              <a:spcAft>
                <a:spcPts val="0"/>
              </a:spcAft>
              <a:buNone/>
            </a:pPr>
            <a:r>
              <a:rPr lang="fr" sz="1300">
                <a:solidFill>
                  <a:srgbClr val="000000"/>
                </a:solidFill>
                <a:latin typeface="Arial"/>
                <a:ea typeface="Arial"/>
                <a:cs typeface="Arial"/>
                <a:sym typeface="Arial"/>
              </a:rPr>
              <a:t>Le problème méthodologique de cette approche, permet pas repérer s’il y’a réellement un  changement</a:t>
            </a:r>
            <a:endParaRPr sz="1300">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lang="fr" sz="1100">
                <a:solidFill>
                  <a:srgbClr val="000000"/>
                </a:solidFill>
                <a:latin typeface="Arial"/>
                <a:ea typeface="Arial"/>
                <a:cs typeface="Arial"/>
                <a:sym typeface="Arial"/>
              </a:rPr>
              <a:t> </a:t>
            </a:r>
            <a:r>
              <a:rPr lang="fr" sz="1300">
                <a:solidFill>
                  <a:srgbClr val="000000"/>
                </a:solidFill>
                <a:latin typeface="Arial"/>
                <a:ea typeface="Arial"/>
                <a:cs typeface="Arial"/>
                <a:sym typeface="Arial"/>
              </a:rPr>
              <a:t>Approche individuel afin de mettre en lumière les éventuelles évolutions à l’échelle du couple..</a:t>
            </a:r>
            <a:endParaRPr sz="130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