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3C8E6B-993D-4D6E-8F52-A106F66555D5}">
  <a:tblStyle styleId="{AA3C8E6B-993D-4D6E-8F52-A106F66555D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0bb6ec2b6_1_7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0bb6ec2b6_1_7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0bb6ec2b6_0_2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0bb6ec2b6_0_2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0bb6ec2b6_0_2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0bb6ec2b6_0_2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0bb6ec2b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0bb6ec2b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0bb6ec2b6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0bb6ec2b6_1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0bb6ec2b6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0bb6ec2b6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0bb6ec2b6_1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0bb6ec2b6_1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0bb6ec2b6_1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0bb6ec2b6_1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0bb6ec2b6_1_2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0bb6ec2b6_1_2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0bb6ec2b6_1_3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0bb6ec2b6_1_3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bb6ec2b6_1_4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0bb6ec2b6_1_4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0bb6ecd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0bb6ecd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0bb6ecda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0bb6ecda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0bb6ecda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0bb6ecda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0bb6ecda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0bb6ecda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0bb6ecda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0bb6ecda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0bb6ecda6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0bb6ecda6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bb6ec2b6_1_4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bb6ec2b6_1_4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partie III, j’ai l’impression qu’elle n’est pas </a:t>
            </a:r>
            <a:r>
              <a:rPr lang="fr"/>
              <a:t>directement</a:t>
            </a:r>
            <a:r>
              <a:rPr lang="fr"/>
              <a:t> liée au texte, on en avait parlé. La troisième partie du texte ne parle pas spécifiquement de ca… La </a:t>
            </a:r>
            <a:r>
              <a:rPr lang="fr"/>
              <a:t>troisième</a:t>
            </a:r>
            <a:r>
              <a:rPr lang="fr"/>
              <a:t> partie du texte parle </a:t>
            </a:r>
            <a:r>
              <a:rPr lang="fr"/>
              <a:t>plutôt</a:t>
            </a:r>
            <a:r>
              <a:rPr lang="fr"/>
              <a:t> du problème de la biologisation du </a:t>
            </a:r>
            <a:r>
              <a:rPr lang="fr"/>
              <a:t>goût</a:t>
            </a:r>
            <a:r>
              <a:rPr lang="fr"/>
              <a:t>, et comment la sociologie a t-elle appréhendé le gout jusqu’à jusque maintenant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devrait </a:t>
            </a:r>
            <a:r>
              <a:rPr lang="fr"/>
              <a:t>plutôt</a:t>
            </a:r>
            <a:r>
              <a:rPr lang="fr"/>
              <a:t> garder ca pour une ouverture !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0bb6ec2b6_1_4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0bb6ec2b6_1_4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0bb6ec2b6_1_4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0bb6ec2b6_1_4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0bb6ecda6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0bb6ecda6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0bb6ec2b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0bb6ec2b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0bb6ec2b6_0_2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0bb6ec2b6_0_2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0bb6ec2b6_0_2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0bb6ec2b6_0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0bb6ec2b6_0_2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0bb6ec2b6_0_2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0bb6ec2b6_0_2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0bb6ec2b6_0_2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0bb6ec2b6_0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0bb6ec2b6_0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0bb6ec2b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0bb6ec2b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hal.inrae.fr/hal-0272822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al.inrae.fr/hal-027282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22275" y="1107075"/>
            <a:ext cx="5397600" cy="21639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i="1" lang="fr" sz="2600">
                <a:latin typeface="Times New Roman"/>
                <a:ea typeface="Times New Roman"/>
                <a:cs typeface="Times New Roman"/>
                <a:sym typeface="Times New Roman"/>
              </a:rPr>
              <a:t>Styles d'alimentation et goûts populaires, Claude Grignon et Christiane Grignon, Revue Française de sociologie 1980. </a:t>
            </a:r>
            <a:endParaRPr b="1" i="1" sz="2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9" name="Google Shape;129;p13"/>
          <p:cNvSpPr txBox="1"/>
          <p:nvPr>
            <p:ph idx="1" type="subTitle"/>
          </p:nvPr>
        </p:nvSpPr>
        <p:spPr>
          <a:xfrm>
            <a:off x="3096288" y="4197680"/>
            <a:ext cx="29514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Times New Roman"/>
                <a:ea typeface="Times New Roman"/>
                <a:cs typeface="Times New Roman"/>
                <a:sym typeface="Times New Roman"/>
              </a:rPr>
              <a:t>Bitounti Cathy et Brulard Eva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fr" sz="1800" u="sng">
                <a:solidFill>
                  <a:srgbClr val="000000"/>
                </a:solidFill>
                <a:latin typeface="Times New Roman"/>
                <a:ea typeface="Times New Roman"/>
                <a:cs typeface="Times New Roman"/>
                <a:sym typeface="Times New Roman"/>
              </a:rPr>
              <a:t>Comprendre le lien entre goût et hiérarchie sociale:</a:t>
            </a:r>
            <a:endParaRPr/>
          </a:p>
        </p:txBody>
      </p:sp>
      <p:sp>
        <p:nvSpPr>
          <p:cNvPr id="182" name="Google Shape;182;p22"/>
          <p:cNvSpPr txBox="1"/>
          <p:nvPr>
            <p:ph idx="1" type="body"/>
          </p:nvPr>
        </p:nvSpPr>
        <p:spPr>
          <a:xfrm>
            <a:off x="819150" y="1990725"/>
            <a:ext cx="7505700" cy="299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fr" sz="1700" u="sng">
                <a:latin typeface="Times New Roman"/>
                <a:ea typeface="Times New Roman"/>
                <a:cs typeface="Times New Roman"/>
                <a:sym typeface="Times New Roman"/>
              </a:rPr>
              <a:t>La question de la diffusion du goût ;</a:t>
            </a:r>
            <a:r>
              <a:rPr lang="fr" sz="1700">
                <a:latin typeface="Times New Roman"/>
                <a:ea typeface="Times New Roman"/>
                <a:cs typeface="Times New Roman"/>
                <a:sym typeface="Times New Roman"/>
              </a:rPr>
              <a:t> Analyse verticale de la diffusion du goût. </a:t>
            </a:r>
            <a:endParaRPr sz="1700">
              <a:latin typeface="Times New Roman"/>
              <a:ea typeface="Times New Roman"/>
              <a:cs typeface="Times New Roman"/>
              <a:sym typeface="Times New Roman"/>
            </a:endParaRPr>
          </a:p>
          <a:p>
            <a:pPr indent="0" lvl="0" marL="457200" rtl="0" algn="l">
              <a:spcBef>
                <a:spcPts val="1600"/>
              </a:spcBef>
              <a:spcAft>
                <a:spcPts val="0"/>
              </a:spcAft>
              <a:buNone/>
            </a:pPr>
            <a:r>
              <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fr" sz="1700">
                <a:latin typeface="Times New Roman"/>
                <a:ea typeface="Times New Roman"/>
                <a:cs typeface="Times New Roman"/>
                <a:sym typeface="Times New Roman"/>
              </a:rPr>
              <a:t>Les auteurs veulent montrer que les classes populaires ne sont pas qu’une “imitation maladroite et attardée du style de vie dominant”(pour reprendre les termes du texte ; </a:t>
            </a:r>
            <a:r>
              <a:rPr b="1" lang="fr" sz="1700">
                <a:solidFill>
                  <a:srgbClr val="000000"/>
                </a:solidFill>
                <a:latin typeface="Times New Roman"/>
                <a:ea typeface="Times New Roman"/>
                <a:cs typeface="Times New Roman"/>
                <a:sym typeface="Times New Roman"/>
              </a:rPr>
              <a:t>Le goût comme produit de contraintes et de ressources.</a:t>
            </a:r>
            <a:r>
              <a:rPr lang="fr" sz="1700">
                <a:solidFill>
                  <a:srgbClr val="000000"/>
                </a:solidFill>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926925" y="845600"/>
            <a:ext cx="7505700" cy="22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fr">
                <a:latin typeface="Times New Roman"/>
                <a:ea typeface="Times New Roman"/>
                <a:cs typeface="Times New Roman"/>
                <a:sym typeface="Times New Roman"/>
              </a:rPr>
              <a:t>Problématique:</a:t>
            </a:r>
            <a:endParaRPr>
              <a:latin typeface="Times New Roman"/>
              <a:ea typeface="Times New Roman"/>
              <a:cs typeface="Times New Roman"/>
              <a:sym typeface="Times New Roman"/>
            </a:endParaRPr>
          </a:p>
          <a:p>
            <a:pPr indent="0" lvl="0" marL="0" rtl="0" algn="ctr">
              <a:spcBef>
                <a:spcPts val="0"/>
              </a:spcBef>
              <a:spcAft>
                <a:spcPts val="0"/>
              </a:spcAft>
              <a:buNone/>
            </a:pPr>
            <a:r>
              <a:rPr lang="fr">
                <a:latin typeface="Times New Roman"/>
                <a:ea typeface="Times New Roman"/>
                <a:cs typeface="Times New Roman"/>
                <a:sym typeface="Times New Roman"/>
              </a:rPr>
              <a:t>Comment définir le goût populaire ?  </a:t>
            </a:r>
            <a:endParaRPr>
              <a:latin typeface="Times New Roman"/>
              <a:ea typeface="Times New Roman"/>
              <a:cs typeface="Times New Roman"/>
              <a:sym typeface="Times New Roman"/>
            </a:endParaRPr>
          </a:p>
        </p:txBody>
      </p:sp>
      <p:sp>
        <p:nvSpPr>
          <p:cNvPr id="188" name="Google Shape;188;p23"/>
          <p:cNvSpPr txBox="1"/>
          <p:nvPr>
            <p:ph idx="1" type="body"/>
          </p:nvPr>
        </p:nvSpPr>
        <p:spPr>
          <a:xfrm>
            <a:off x="1841875" y="1126675"/>
            <a:ext cx="64830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509450" y="372300"/>
            <a:ext cx="8817300" cy="22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900" u="sng"/>
              <a:t>I</a:t>
            </a:r>
            <a:r>
              <a:rPr lang="fr" sz="2900" u="sng">
                <a:latin typeface="Times New Roman"/>
                <a:ea typeface="Times New Roman"/>
                <a:cs typeface="Times New Roman"/>
                <a:sym typeface="Times New Roman"/>
              </a:rPr>
              <a:t>) Le goût paysan, un goût relativement unifié</a:t>
            </a:r>
            <a:r>
              <a:rPr lang="fr" sz="2900" u="sng"/>
              <a:t> </a:t>
            </a:r>
            <a:endParaRPr sz="2900" u="sng"/>
          </a:p>
          <a:p>
            <a:pPr indent="0" lvl="0" marL="0" rtl="0" algn="l">
              <a:spcBef>
                <a:spcPts val="0"/>
              </a:spcBef>
              <a:spcAft>
                <a:spcPts val="0"/>
              </a:spcAft>
              <a:buNone/>
            </a:pPr>
            <a:r>
              <a:t/>
            </a:r>
            <a:endParaRPr/>
          </a:p>
          <a:p>
            <a:pPr indent="-400050" lvl="0" marL="457200" rtl="0" algn="l">
              <a:spcBef>
                <a:spcPts val="0"/>
              </a:spcBef>
              <a:spcAft>
                <a:spcPts val="0"/>
              </a:spcAft>
              <a:buSzPts val="2700"/>
              <a:buFont typeface="Times New Roman"/>
              <a:buAutoNum type="alphaUcParenR"/>
            </a:pPr>
            <a:r>
              <a:rPr lang="fr" sz="2700" u="sng">
                <a:latin typeface="Times New Roman"/>
                <a:ea typeface="Times New Roman"/>
                <a:cs typeface="Times New Roman"/>
                <a:sym typeface="Times New Roman"/>
              </a:rPr>
              <a:t>Les handicaps et contre handicaps  de la strate paysanne</a:t>
            </a:r>
            <a:endParaRPr sz="2700" u="sng">
              <a:latin typeface="Times New Roman"/>
              <a:ea typeface="Times New Roman"/>
              <a:cs typeface="Times New Roman"/>
              <a:sym typeface="Times New Roman"/>
            </a:endParaRPr>
          </a:p>
          <a:p>
            <a:pPr indent="0" lvl="0" marL="0" rtl="0" algn="l">
              <a:spcBef>
                <a:spcPts val="0"/>
              </a:spcBef>
              <a:spcAft>
                <a:spcPts val="0"/>
              </a:spcAft>
              <a:buNone/>
            </a:pPr>
            <a:r>
              <a:t/>
            </a:r>
            <a:endParaRPr u="sng"/>
          </a:p>
        </p:txBody>
      </p:sp>
      <p:sp>
        <p:nvSpPr>
          <p:cNvPr id="194" name="Google Shape;194;p24"/>
          <p:cNvSpPr txBox="1"/>
          <p:nvPr>
            <p:ph idx="1" type="body"/>
          </p:nvPr>
        </p:nvSpPr>
        <p:spPr>
          <a:xfrm>
            <a:off x="300450" y="1783050"/>
            <a:ext cx="8543100" cy="33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900" u="sng">
                <a:latin typeface="Times New Roman"/>
                <a:ea typeface="Times New Roman"/>
                <a:cs typeface="Times New Roman"/>
                <a:sym typeface="Times New Roman"/>
              </a:rPr>
              <a:t> Les handicaps</a:t>
            </a:r>
            <a:endParaRPr sz="1900" u="sng">
              <a:latin typeface="Times New Roman"/>
              <a:ea typeface="Times New Roman"/>
              <a:cs typeface="Times New Roman"/>
              <a:sym typeface="Times New Roman"/>
            </a:endParaRPr>
          </a:p>
          <a:p>
            <a:pPr indent="-349250" lvl="0" marL="457200" rtl="0" algn="l">
              <a:spcBef>
                <a:spcPts val="1600"/>
              </a:spcBef>
              <a:spcAft>
                <a:spcPts val="0"/>
              </a:spcAft>
              <a:buSzPts val="1900"/>
              <a:buFont typeface="Times New Roman"/>
              <a:buChar char="➢"/>
            </a:pPr>
            <a:r>
              <a:rPr lang="fr" sz="1900">
                <a:latin typeface="Times New Roman"/>
                <a:ea typeface="Times New Roman"/>
                <a:cs typeface="Times New Roman"/>
                <a:sym typeface="Times New Roman"/>
              </a:rPr>
              <a:t>Offre locale réduite et des revenus très faibles </a:t>
            </a:r>
            <a:endParaRPr sz="19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aseline="30000" lang="fr" sz="1000">
                <a:latin typeface="Arial"/>
                <a:ea typeface="Arial"/>
                <a:cs typeface="Arial"/>
                <a:sym typeface="Arial"/>
              </a:rPr>
              <a:t> </a:t>
            </a:r>
            <a:r>
              <a:rPr i="1" lang="fr" sz="1600">
                <a:latin typeface="Times New Roman"/>
                <a:ea typeface="Times New Roman"/>
                <a:cs typeface="Times New Roman"/>
                <a:sym typeface="Times New Roman"/>
              </a:rPr>
              <a:t>“une sous-consommation d'aliments « modernes » comme les produits surgelés, les yaourts, la bière, les aliments pour bébés, etc., et surconsommation d'aliments « traditionnels » comme le pain, le sucre, les pâtes ou le vin ordinaire, sous-consommation de produits de commerce comme le poisson et la viande de boucherie et surconsommation de leurs « équivalents » indigènes comme le porc, le poulet, le lapin, les œufs, etc., “ </a:t>
            </a:r>
            <a:endParaRPr i="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fr" sz="1600">
                <a:latin typeface="Times New Roman"/>
                <a:ea typeface="Times New Roman"/>
                <a:cs typeface="Times New Roman"/>
                <a:sym typeface="Times New Roman"/>
              </a:rPr>
              <a:t>Est ce qu’ils vont pour autant se rapprocher du mode de vie dominant ?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baseline="30000" lang="fr" sz="2000" u="sng">
                <a:highlight>
                  <a:srgbClr val="FFFFFF"/>
                </a:highlight>
                <a:latin typeface="Times New Roman"/>
                <a:ea typeface="Times New Roman"/>
                <a:cs typeface="Times New Roman"/>
                <a:sym typeface="Times New Roman"/>
              </a:rPr>
              <a:t>C. Grignon, Christiane Grignon.</a:t>
            </a:r>
            <a:r>
              <a:rPr baseline="30000" lang="fr" sz="2000">
                <a:highlight>
                  <a:srgbClr val="FFFFFF"/>
                </a:highlight>
                <a:latin typeface="Times New Roman"/>
                <a:ea typeface="Times New Roman"/>
                <a:cs typeface="Times New Roman"/>
                <a:sym typeface="Times New Roman"/>
              </a:rPr>
              <a:t> Alimentation et stratification sociale. </a:t>
            </a:r>
            <a:r>
              <a:rPr baseline="30000" i="1" lang="fr" sz="2000">
                <a:highlight>
                  <a:srgbClr val="FFFFFF"/>
                </a:highlight>
                <a:latin typeface="Times New Roman"/>
                <a:ea typeface="Times New Roman"/>
                <a:cs typeface="Times New Roman"/>
                <a:sym typeface="Times New Roman"/>
              </a:rPr>
              <a:t>Cahiers de Nutrition et de Diététique</a:t>
            </a:r>
            <a:r>
              <a:rPr baseline="30000" lang="fr" sz="2000">
                <a:highlight>
                  <a:srgbClr val="FFFFFF"/>
                </a:highlight>
                <a:latin typeface="Times New Roman"/>
                <a:ea typeface="Times New Roman"/>
                <a:cs typeface="Times New Roman"/>
                <a:sym typeface="Times New Roman"/>
              </a:rPr>
              <a:t>, Elsevier Masson, 1986, 21 (5), pp.40-49. </a:t>
            </a:r>
            <a:r>
              <a:rPr baseline="30000" lang="fr" sz="2000">
                <a:highlight>
                  <a:srgbClr val="FFFFFF"/>
                </a:highlight>
                <a:uFill>
                  <a:noFill/>
                </a:uFill>
                <a:latin typeface="Times New Roman"/>
                <a:ea typeface="Times New Roman"/>
                <a:cs typeface="Times New Roman"/>
                <a:sym typeface="Times New Roman"/>
                <a:hlinkClick r:id="rId3"/>
              </a:rPr>
              <a:t>⟨hal-02728228⟩</a:t>
            </a:r>
            <a:endParaRPr baseline="30000" sz="1800">
              <a:latin typeface="Arial"/>
              <a:ea typeface="Arial"/>
              <a:cs typeface="Arial"/>
              <a:sym typeface="Arial"/>
            </a:endParaRPr>
          </a:p>
          <a:p>
            <a:pPr indent="0" lvl="0" marL="0" rtl="0" algn="l">
              <a:spcBef>
                <a:spcPts val="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691775" y="264525"/>
            <a:ext cx="7505700" cy="14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solidFill>
                  <a:srgbClr val="000000"/>
                </a:solidFill>
                <a:latin typeface="Times New Roman"/>
                <a:ea typeface="Times New Roman"/>
                <a:cs typeface="Times New Roman"/>
                <a:sym typeface="Times New Roman"/>
              </a:rPr>
              <a:t>Contre handicap</a:t>
            </a:r>
            <a:r>
              <a:rPr lang="fr">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sp>
        <p:nvSpPr>
          <p:cNvPr id="200" name="Google Shape;200;p25"/>
          <p:cNvSpPr txBox="1"/>
          <p:nvPr>
            <p:ph idx="1" type="body"/>
          </p:nvPr>
        </p:nvSpPr>
        <p:spPr>
          <a:xfrm>
            <a:off x="858350" y="1077675"/>
            <a:ext cx="7505700" cy="37326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SzPts val="1700"/>
              <a:buFont typeface="Times New Roman"/>
              <a:buChar char="➢"/>
            </a:pPr>
            <a:r>
              <a:rPr lang="fr" sz="1700">
                <a:latin typeface="Times New Roman"/>
                <a:ea typeface="Times New Roman"/>
                <a:cs typeface="Times New Roman"/>
                <a:sym typeface="Times New Roman"/>
              </a:rPr>
              <a:t>Ce sont les contres handicaps qui marquent le caractère original et la capacité d'adaptation de l'alimentation paysanne: “</a:t>
            </a:r>
            <a:r>
              <a:rPr i="1" lang="fr" sz="1700">
                <a:latin typeface="Times New Roman"/>
                <a:ea typeface="Times New Roman"/>
                <a:cs typeface="Times New Roman"/>
                <a:sym typeface="Times New Roman"/>
              </a:rPr>
              <a:t>elle se situe presque trait pour trait à l'opposé de cette variante d'avant-garde, accomplie et exemplaire de l'alimentation dominante qu'est l'alimentation des cadres supérieurs”</a:t>
            </a:r>
            <a:r>
              <a:rPr lang="fr" sz="1900">
                <a:latin typeface="Times New Roman"/>
                <a:ea typeface="Times New Roman"/>
                <a:cs typeface="Times New Roman"/>
                <a:sym typeface="Times New Roman"/>
              </a:rPr>
              <a:t>.</a:t>
            </a:r>
            <a:endParaRPr baseline="30000" sz="2100" u="sng">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aseline="30000" lang="fr" sz="2000" u="sng">
                <a:highlight>
                  <a:schemeClr val="dk1"/>
                </a:highlight>
                <a:latin typeface="Times New Roman"/>
                <a:ea typeface="Times New Roman"/>
                <a:cs typeface="Times New Roman"/>
                <a:sym typeface="Times New Roman"/>
              </a:rPr>
              <a:t>Grignon, Christiane Grignon.</a:t>
            </a:r>
            <a:r>
              <a:rPr baseline="30000" lang="fr" sz="2000">
                <a:highlight>
                  <a:schemeClr val="dk1"/>
                </a:highlight>
                <a:latin typeface="Times New Roman"/>
                <a:ea typeface="Times New Roman"/>
                <a:cs typeface="Times New Roman"/>
                <a:sym typeface="Times New Roman"/>
              </a:rPr>
              <a:t> Alimentation et stratification sociale. </a:t>
            </a:r>
            <a:r>
              <a:rPr baseline="30000" i="1" lang="fr" sz="2000">
                <a:highlight>
                  <a:schemeClr val="dk1"/>
                </a:highlight>
                <a:latin typeface="Times New Roman"/>
                <a:ea typeface="Times New Roman"/>
                <a:cs typeface="Times New Roman"/>
                <a:sym typeface="Times New Roman"/>
              </a:rPr>
              <a:t>Cahiers de Nutrition et de Diététique</a:t>
            </a:r>
            <a:r>
              <a:rPr baseline="30000" lang="fr" sz="2000">
                <a:highlight>
                  <a:schemeClr val="dk1"/>
                </a:highlight>
                <a:latin typeface="Times New Roman"/>
                <a:ea typeface="Times New Roman"/>
                <a:cs typeface="Times New Roman"/>
                <a:sym typeface="Times New Roman"/>
              </a:rPr>
              <a:t>, Elsevier Masson, 1986, 21 (5), pp.40-49. </a:t>
            </a:r>
            <a:r>
              <a:rPr baseline="30000" lang="fr" sz="2000">
                <a:highlight>
                  <a:schemeClr val="dk1"/>
                </a:highlight>
                <a:uFill>
                  <a:noFill/>
                </a:uFill>
                <a:latin typeface="Times New Roman"/>
                <a:ea typeface="Times New Roman"/>
                <a:cs typeface="Times New Roman"/>
                <a:sym typeface="Times New Roman"/>
                <a:hlinkClick r:id="rId3"/>
              </a:rPr>
              <a:t>⟨hal-02728228⟩</a:t>
            </a:r>
            <a:endParaRPr i="1" sz="1700">
              <a:latin typeface="Times New Roman"/>
              <a:ea typeface="Times New Roman"/>
              <a:cs typeface="Times New Roman"/>
              <a:sym typeface="Times New Roman"/>
            </a:endParaRPr>
          </a:p>
          <a:p>
            <a:pPr indent="0" lvl="0" marL="914400" rtl="0" algn="l">
              <a:spcBef>
                <a:spcPts val="1200"/>
              </a:spcBef>
              <a:spcAft>
                <a:spcPts val="0"/>
              </a:spcAft>
              <a:buNone/>
            </a:pPr>
            <a:r>
              <a:t/>
            </a:r>
            <a:endParaRPr i="1" sz="1700">
              <a:solidFill>
                <a:srgbClr val="333333"/>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aseline="30000" sz="1800">
              <a:solidFill>
                <a:srgbClr val="000000"/>
              </a:solidFill>
              <a:latin typeface="Arial"/>
              <a:ea typeface="Arial"/>
              <a:cs typeface="Arial"/>
              <a:sym typeface="Arial"/>
            </a:endParaRPr>
          </a:p>
          <a:p>
            <a:pPr indent="0" lvl="0" marL="0" rtl="0" algn="l">
              <a:spcBef>
                <a:spcPts val="1200"/>
              </a:spcBef>
              <a:spcAft>
                <a:spcPts val="0"/>
              </a:spcAft>
              <a:buNone/>
            </a:pPr>
            <a:r>
              <a:t/>
            </a:r>
            <a:endParaRPr i="1" sz="1700">
              <a:solidFill>
                <a:srgbClr val="333333"/>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i="1" sz="1700">
              <a:solidFill>
                <a:srgbClr val="333333"/>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solidFill>
                  <a:srgbClr val="000000"/>
                </a:solidFill>
                <a:latin typeface="Times New Roman"/>
                <a:ea typeface="Times New Roman"/>
                <a:cs typeface="Times New Roman"/>
                <a:sym typeface="Times New Roman"/>
              </a:rPr>
              <a:t>Contre handicap: L’auto-consommation</a:t>
            </a:r>
            <a:endParaRPr/>
          </a:p>
        </p:txBody>
      </p:sp>
      <p:sp>
        <p:nvSpPr>
          <p:cNvPr id="206" name="Google Shape;206;p26"/>
          <p:cNvSpPr txBox="1"/>
          <p:nvPr>
            <p:ph idx="1" type="body"/>
          </p:nvPr>
        </p:nvSpPr>
        <p:spPr>
          <a:xfrm>
            <a:off x="877950" y="1755600"/>
            <a:ext cx="7505700" cy="275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C343D"/>
              </a:buClr>
              <a:buSzPts val="1800"/>
              <a:buFont typeface="Times New Roman"/>
              <a:buChar char="➢"/>
            </a:pPr>
            <a:r>
              <a:rPr lang="fr" sz="1800">
                <a:solidFill>
                  <a:srgbClr val="0C343D"/>
                </a:solidFill>
                <a:latin typeface="Times New Roman"/>
                <a:ea typeface="Times New Roman"/>
                <a:cs typeface="Times New Roman"/>
                <a:sym typeface="Times New Roman"/>
              </a:rPr>
              <a:t>Détenteurs des moyens de production. </a:t>
            </a:r>
            <a:endParaRPr sz="1800">
              <a:solidFill>
                <a:srgbClr val="0C343D"/>
              </a:solidFill>
              <a:latin typeface="Times New Roman"/>
              <a:ea typeface="Times New Roman"/>
              <a:cs typeface="Times New Roman"/>
              <a:sym typeface="Times New Roman"/>
            </a:endParaRPr>
          </a:p>
          <a:p>
            <a:pPr indent="-342900" lvl="0" marL="457200" rtl="0" algn="l">
              <a:spcBef>
                <a:spcPts val="0"/>
              </a:spcBef>
              <a:spcAft>
                <a:spcPts val="0"/>
              </a:spcAft>
              <a:buClr>
                <a:srgbClr val="0C343D"/>
              </a:buClr>
              <a:buSzPts val="1800"/>
              <a:buFont typeface="Times New Roman"/>
              <a:buChar char="➢"/>
            </a:pPr>
            <a:r>
              <a:rPr lang="fr" sz="1800">
                <a:solidFill>
                  <a:srgbClr val="0C343D"/>
                </a:solidFill>
                <a:latin typeface="Times New Roman"/>
                <a:ea typeface="Times New Roman"/>
                <a:cs typeface="Times New Roman"/>
                <a:sym typeface="Times New Roman"/>
              </a:rPr>
              <a:t>Approvisionnement</a:t>
            </a:r>
            <a:r>
              <a:rPr lang="fr" sz="1800">
                <a:solidFill>
                  <a:srgbClr val="0C343D"/>
                </a:solidFill>
                <a:latin typeface="Times New Roman"/>
                <a:ea typeface="Times New Roman"/>
                <a:cs typeface="Times New Roman"/>
                <a:sym typeface="Times New Roman"/>
              </a:rPr>
              <a:t> direct soutenu par un réseau familial et amical. </a:t>
            </a:r>
            <a:endParaRPr sz="1800">
              <a:solidFill>
                <a:srgbClr val="0C343D"/>
              </a:solidFill>
              <a:latin typeface="Times New Roman"/>
              <a:ea typeface="Times New Roman"/>
              <a:cs typeface="Times New Roman"/>
              <a:sym typeface="Times New Roman"/>
            </a:endParaRPr>
          </a:p>
          <a:p>
            <a:pPr indent="-342900" lvl="0" marL="457200" rtl="0" algn="l">
              <a:spcBef>
                <a:spcPts val="0"/>
              </a:spcBef>
              <a:spcAft>
                <a:spcPts val="0"/>
              </a:spcAft>
              <a:buClr>
                <a:srgbClr val="0C343D"/>
              </a:buClr>
              <a:buSzPts val="1800"/>
              <a:buFont typeface="Times New Roman"/>
              <a:buChar char="➢"/>
            </a:pPr>
            <a:r>
              <a:rPr lang="fr" sz="1800">
                <a:solidFill>
                  <a:srgbClr val="0C343D"/>
                </a:solidFill>
                <a:latin typeface="Times New Roman"/>
                <a:ea typeface="Times New Roman"/>
                <a:cs typeface="Times New Roman"/>
                <a:sym typeface="Times New Roman"/>
              </a:rPr>
              <a:t>Sur-travail domestique des femmes (même si les femmes sont très handicapés dans le marché du travail). </a:t>
            </a:r>
            <a:endParaRPr sz="1800">
              <a:solidFill>
                <a:srgbClr val="0C343D"/>
              </a:solidFill>
              <a:latin typeface="Times New Roman"/>
              <a:ea typeface="Times New Roman"/>
              <a:cs typeface="Times New Roman"/>
              <a:sym typeface="Times New Roman"/>
            </a:endParaRPr>
          </a:p>
          <a:p>
            <a:pPr indent="-342900" lvl="0" marL="457200" rtl="0" algn="l">
              <a:spcBef>
                <a:spcPts val="0"/>
              </a:spcBef>
              <a:spcAft>
                <a:spcPts val="0"/>
              </a:spcAft>
              <a:buClr>
                <a:srgbClr val="0C343D"/>
              </a:buClr>
              <a:buSzPts val="1800"/>
              <a:buFont typeface="Times New Roman"/>
              <a:buChar char="➢"/>
            </a:pPr>
            <a:r>
              <a:rPr lang="fr" sz="1700">
                <a:solidFill>
                  <a:srgbClr val="0C343D"/>
                </a:solidFill>
                <a:latin typeface="Times New Roman"/>
                <a:ea typeface="Times New Roman"/>
                <a:cs typeface="Times New Roman"/>
                <a:sym typeface="Times New Roman"/>
              </a:rPr>
              <a:t>La part importante de l'auto consommation à tendance à augmenter pour certains produits: Les légumes frais, la viande de porc, les produits de basse cour et la charcuterie qui sont des produits traditionnellement sous-consommés par la classe paysanne. </a:t>
            </a:r>
            <a:endParaRPr sz="1800">
              <a:solidFill>
                <a:srgbClr val="0C343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937075" y="2942925"/>
            <a:ext cx="2289900" cy="14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Méthode des indices </a:t>
            </a:r>
            <a:endParaRPr/>
          </a:p>
        </p:txBody>
      </p:sp>
      <p:sp>
        <p:nvSpPr>
          <p:cNvPr id="212" name="Google Shape;212;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27"/>
          <p:cNvPicPr preferRelativeResize="0"/>
          <p:nvPr/>
        </p:nvPicPr>
        <p:blipFill>
          <a:blip r:embed="rId3">
            <a:alphaModFix/>
          </a:blip>
          <a:stretch>
            <a:fillRect/>
          </a:stretch>
        </p:blipFill>
        <p:spPr>
          <a:xfrm>
            <a:off x="-440875" y="53900"/>
            <a:ext cx="626037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03625" y="352700"/>
            <a:ext cx="83607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300" u="sng">
                <a:latin typeface="Times New Roman"/>
                <a:ea typeface="Times New Roman"/>
                <a:cs typeface="Times New Roman"/>
                <a:sym typeface="Times New Roman"/>
              </a:rPr>
              <a:t>B)La goût paysan à l’épreuve de la stratification sociale</a:t>
            </a:r>
            <a:r>
              <a:rPr lang="fr" u="sng">
                <a:latin typeface="Times New Roman"/>
                <a:ea typeface="Times New Roman"/>
                <a:cs typeface="Times New Roman"/>
                <a:sym typeface="Times New Roman"/>
              </a:rPr>
              <a:t> </a:t>
            </a:r>
            <a:endParaRPr u="sng">
              <a:latin typeface="Times New Roman"/>
              <a:ea typeface="Times New Roman"/>
              <a:cs typeface="Times New Roman"/>
              <a:sym typeface="Times New Roman"/>
            </a:endParaRPr>
          </a:p>
        </p:txBody>
      </p:sp>
      <p:sp>
        <p:nvSpPr>
          <p:cNvPr id="219" name="Google Shape;219;p28"/>
          <p:cNvSpPr txBox="1"/>
          <p:nvPr>
            <p:ph idx="1" type="body"/>
          </p:nvPr>
        </p:nvSpPr>
        <p:spPr>
          <a:xfrm>
            <a:off x="803375" y="1107075"/>
            <a:ext cx="7521600" cy="33315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t/>
            </a:r>
            <a:endParaRPr/>
          </a:p>
          <a:p>
            <a:pPr indent="-336550" lvl="0" marL="457200" rtl="0" algn="l">
              <a:spcBef>
                <a:spcPts val="1600"/>
              </a:spcBef>
              <a:spcAft>
                <a:spcPts val="0"/>
              </a:spcAft>
              <a:buClr>
                <a:srgbClr val="434343"/>
              </a:buClr>
              <a:buSzPts val="1700"/>
              <a:buFont typeface="Times New Roman"/>
              <a:buChar char="➢"/>
            </a:pPr>
            <a:r>
              <a:rPr lang="fr" sz="1700">
                <a:solidFill>
                  <a:srgbClr val="434343"/>
                </a:solidFill>
                <a:latin typeface="Times New Roman"/>
                <a:ea typeface="Times New Roman"/>
                <a:cs typeface="Times New Roman"/>
                <a:sym typeface="Times New Roman"/>
              </a:rPr>
              <a:t>La part de l’auto-consommation augmente globalement avec les revenus. </a:t>
            </a:r>
            <a:endParaRPr sz="2300">
              <a:solidFill>
                <a:srgbClr val="434343"/>
              </a:solidFill>
              <a:latin typeface="Times New Roman"/>
              <a:ea typeface="Times New Roman"/>
              <a:cs typeface="Times New Roman"/>
              <a:sym typeface="Times New Roman"/>
            </a:endParaRPr>
          </a:p>
          <a:p>
            <a:pPr indent="-336550" lvl="0" marL="457200" rtl="0" algn="l">
              <a:spcBef>
                <a:spcPts val="0"/>
              </a:spcBef>
              <a:spcAft>
                <a:spcPts val="0"/>
              </a:spcAft>
              <a:buClr>
                <a:srgbClr val="434343"/>
              </a:buClr>
              <a:buSzPts val="1700"/>
              <a:buFont typeface="Times New Roman"/>
              <a:buChar char="➢"/>
            </a:pPr>
            <a:r>
              <a:rPr lang="fr" sz="1700">
                <a:solidFill>
                  <a:srgbClr val="434343"/>
                </a:solidFill>
                <a:latin typeface="Times New Roman"/>
                <a:ea typeface="Times New Roman"/>
                <a:cs typeface="Times New Roman"/>
                <a:sym typeface="Times New Roman"/>
              </a:rPr>
              <a:t>Les produits sont plus consommés par la classe paysanne lorsqu’il y a la possibilité de les auto-consommés. (voir tableau relatif à la consommation entre paysan et non paysan).  </a:t>
            </a:r>
            <a:endParaRPr sz="1700">
              <a:solidFill>
                <a:srgbClr val="434343"/>
              </a:solidFill>
              <a:latin typeface="Times New Roman"/>
              <a:ea typeface="Times New Roman"/>
              <a:cs typeface="Times New Roman"/>
              <a:sym typeface="Times New Roman"/>
            </a:endParaRPr>
          </a:p>
          <a:p>
            <a:pPr indent="-336550" lvl="0" marL="457200" rtl="0" algn="l">
              <a:spcBef>
                <a:spcPts val="0"/>
              </a:spcBef>
              <a:spcAft>
                <a:spcPts val="0"/>
              </a:spcAft>
              <a:buClr>
                <a:srgbClr val="434343"/>
              </a:buClr>
              <a:buSzPts val="1700"/>
              <a:buFont typeface="Times New Roman"/>
              <a:buChar char="➢"/>
            </a:pPr>
            <a:r>
              <a:rPr lang="fr" sz="1700">
                <a:solidFill>
                  <a:srgbClr val="434343"/>
                </a:solidFill>
                <a:latin typeface="Times New Roman"/>
                <a:ea typeface="Times New Roman"/>
                <a:cs typeface="Times New Roman"/>
                <a:sym typeface="Times New Roman"/>
              </a:rPr>
              <a:t>Forte distinction de consommation entre le paysans et non paysans.</a:t>
            </a:r>
            <a:endParaRPr sz="1700">
              <a:solidFill>
                <a:srgbClr val="434343"/>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9"/>
          <p:cNvPicPr preferRelativeResize="0"/>
          <p:nvPr/>
        </p:nvPicPr>
        <p:blipFill>
          <a:blip r:embed="rId3">
            <a:alphaModFix/>
          </a:blip>
          <a:stretch>
            <a:fillRect/>
          </a:stretch>
        </p:blipFill>
        <p:spPr>
          <a:xfrm>
            <a:off x="1479375" y="205750"/>
            <a:ext cx="5509250" cy="465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30"/>
          <p:cNvPicPr preferRelativeResize="0"/>
          <p:nvPr/>
        </p:nvPicPr>
        <p:blipFill>
          <a:blip r:embed="rId3">
            <a:alphaModFix/>
          </a:blip>
          <a:stretch>
            <a:fillRect/>
          </a:stretch>
        </p:blipFill>
        <p:spPr>
          <a:xfrm>
            <a:off x="819150" y="205525"/>
            <a:ext cx="7754325" cy="471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509475" y="443925"/>
            <a:ext cx="8021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u="sng">
                <a:latin typeface="Times New Roman"/>
                <a:ea typeface="Times New Roman"/>
                <a:cs typeface="Times New Roman"/>
                <a:sym typeface="Times New Roman"/>
              </a:rPr>
              <a:t>C) Le goût paysan à l’heure de la “dépaysannisation”</a:t>
            </a:r>
            <a:endParaRPr sz="2800" u="sng">
              <a:latin typeface="Times New Roman"/>
              <a:ea typeface="Times New Roman"/>
              <a:cs typeface="Times New Roman"/>
              <a:sym typeface="Times New Roman"/>
            </a:endParaRPr>
          </a:p>
        </p:txBody>
      </p:sp>
      <p:sp>
        <p:nvSpPr>
          <p:cNvPr id="237" name="Google Shape;237;p31"/>
          <p:cNvSpPr txBox="1"/>
          <p:nvPr>
            <p:ph idx="1" type="body"/>
          </p:nvPr>
        </p:nvSpPr>
        <p:spPr>
          <a:xfrm>
            <a:off x="774000" y="979725"/>
            <a:ext cx="7710300" cy="422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fr" sz="1700">
                <a:latin typeface="Times New Roman"/>
                <a:ea typeface="Times New Roman"/>
                <a:cs typeface="Times New Roman"/>
                <a:sym typeface="Times New Roman"/>
              </a:rPr>
              <a:t>Ancré mais fragile car il dépend des handicaps et des contre handicap eux-mêmes liés à l’environnement professionnel: </a:t>
            </a:r>
            <a:r>
              <a:rPr i="1" lang="fr">
                <a:solidFill>
                  <a:srgbClr val="000000"/>
                </a:solidFill>
                <a:latin typeface="Times New Roman"/>
                <a:ea typeface="Times New Roman"/>
                <a:cs typeface="Times New Roman"/>
                <a:sym typeface="Times New Roman"/>
              </a:rPr>
              <a:t>“Tout donne à penser que les transformations du style de vie paysan trouvent leurs limites dans la persistance des traits distinctifs de l'économie de la production agricole. Tant que les paysans, tout en étant de plus en plus contrôlés et de moins en moins « indépendants », n'ont pas été réduits au salariat, tant qu'ils conservent la propriété ou du moins la disposition du sol, qu'ils se recrutent presque exclusivement dans la paysannerie et que l'héritage reste une des conditions quasi nécessaires de l'acquisition de la culture professionnelle (y compris de la culture théorique transmise par les écoles spécialisées), que le capital d'exploitation se confond avec le patrimoine, que la production repose pour une bonne part sur la main-d'œuvre familiale, le mode de vie reste pour ainsi dire inséparable du mode de production; quelle que soit la force des instances et des processus de dépaysannisation et de déculturation, la symbiose entre l'économie de l'exploitation et l'économie domestique suppose et engendre un système de contraintes et de ressources suffisamment riche et suffisamment souple pour que soient évitées les conversions et les ruptures brutales et pour que l'emprunt, sélectif, des comportements et des goûts dominants passe par l'intermédiaire d'une série d'aménagements et de retraductions”.</a:t>
            </a:r>
            <a:endParaRPr i="1">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baseline="30000" lang="fr" sz="1000">
                <a:solidFill>
                  <a:srgbClr val="000000"/>
                </a:solidFill>
                <a:latin typeface="Arial"/>
                <a:ea typeface="Arial"/>
                <a:cs typeface="Arial"/>
                <a:sym typeface="Arial"/>
              </a:rPr>
              <a:t> </a:t>
            </a:r>
            <a:r>
              <a:rPr i="1" lang="fr" sz="1000">
                <a:solidFill>
                  <a:srgbClr val="000000"/>
                </a:solidFill>
                <a:latin typeface="Times New Roman"/>
                <a:ea typeface="Times New Roman"/>
                <a:cs typeface="Times New Roman"/>
                <a:sym typeface="Times New Roman"/>
              </a:rPr>
              <a:t>Styles 	d'alimentation et goûts populaires, </a:t>
            </a:r>
            <a:r>
              <a:rPr i="1" lang="fr" sz="1000" u="sng">
                <a:solidFill>
                  <a:srgbClr val="000000"/>
                </a:solidFill>
                <a:latin typeface="Times New Roman"/>
                <a:ea typeface="Times New Roman"/>
                <a:cs typeface="Times New Roman"/>
                <a:sym typeface="Times New Roman"/>
              </a:rPr>
              <a:t>Claude 	Grignon et Christiane Grignon,</a:t>
            </a:r>
            <a:r>
              <a:rPr i="1" lang="fr" sz="1000">
                <a:solidFill>
                  <a:srgbClr val="000000"/>
                </a:solidFill>
                <a:latin typeface="Times New Roman"/>
                <a:ea typeface="Times New Roman"/>
                <a:cs typeface="Times New Roman"/>
                <a:sym typeface="Times New Roman"/>
              </a:rPr>
              <a:t> 	Revue Française de sociologie 1980, p. 344</a:t>
            </a:r>
            <a:endParaRPr baseline="30000" sz="1000">
              <a:solidFill>
                <a:srgbClr val="000000"/>
              </a:solidFill>
              <a:latin typeface="Arial"/>
              <a:ea typeface="Arial"/>
              <a:cs typeface="Arial"/>
              <a:sym typeface="Arial"/>
            </a:endParaRPr>
          </a:p>
          <a:p>
            <a:pPr indent="0" lvl="0" marL="457200" rtl="0" algn="l">
              <a:spcBef>
                <a:spcPts val="0"/>
              </a:spcBef>
              <a:spcAft>
                <a:spcPts val="0"/>
              </a:spcAft>
              <a:buNone/>
            </a:pPr>
            <a:r>
              <a:t/>
            </a:r>
            <a:endParaRPr baseline="30000" sz="1000">
              <a:solidFill>
                <a:srgbClr val="000000"/>
              </a:solidFill>
              <a:latin typeface="Arial"/>
              <a:ea typeface="Arial"/>
              <a:cs typeface="Arial"/>
              <a:sym typeface="Arial"/>
            </a:endParaRPr>
          </a:p>
          <a:p>
            <a:pPr indent="0" lvl="0" marL="457200" rtl="0" algn="l">
              <a:spcBef>
                <a:spcPts val="1600"/>
              </a:spcBef>
              <a:spcAft>
                <a:spcPts val="0"/>
              </a:spcAft>
              <a:buNone/>
            </a:pPr>
            <a:r>
              <a:t/>
            </a:r>
            <a:endParaRPr i="1">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i="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i="1">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64425" y="88175"/>
            <a:ext cx="75057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000" u="sng">
                <a:latin typeface="Times New Roman"/>
                <a:ea typeface="Times New Roman"/>
                <a:cs typeface="Times New Roman"/>
                <a:sym typeface="Times New Roman"/>
              </a:rPr>
              <a:t>Intro </a:t>
            </a:r>
            <a:endParaRPr b="1" sz="2000" u="sng">
              <a:latin typeface="Times New Roman"/>
              <a:ea typeface="Times New Roman"/>
              <a:cs typeface="Times New Roman"/>
              <a:sym typeface="Times New Roman"/>
            </a:endParaRPr>
          </a:p>
          <a:p>
            <a:pPr indent="0" lvl="0" marL="0" rtl="0" algn="l">
              <a:spcBef>
                <a:spcPts val="0"/>
              </a:spcBef>
              <a:spcAft>
                <a:spcPts val="0"/>
              </a:spcAft>
              <a:buNone/>
            </a:pPr>
            <a:r>
              <a:rPr b="1" lang="fr" sz="2000" u="sng">
                <a:latin typeface="Times New Roman"/>
                <a:ea typeface="Times New Roman"/>
                <a:cs typeface="Times New Roman"/>
                <a:sym typeface="Times New Roman"/>
              </a:rPr>
              <a:t>I) Le goût paysan , un goût relativement unifié</a:t>
            </a:r>
            <a:endParaRPr b="1" sz="2000" u="sng">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lphaUcParenR"/>
            </a:pPr>
            <a:r>
              <a:rPr lang="fr" sz="1700">
                <a:latin typeface="Times New Roman"/>
                <a:ea typeface="Times New Roman"/>
                <a:cs typeface="Times New Roman"/>
                <a:sym typeface="Times New Roman"/>
              </a:rPr>
              <a:t>Handicap et contre handicap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lphaUcParenR"/>
            </a:pPr>
            <a:r>
              <a:rPr lang="fr" sz="1700">
                <a:latin typeface="Times New Roman"/>
                <a:ea typeface="Times New Roman"/>
                <a:cs typeface="Times New Roman"/>
                <a:sym typeface="Times New Roman"/>
              </a:rPr>
              <a:t>Le goût paysan à l’épreuve de la stratification sociale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lphaUcParenR"/>
            </a:pPr>
            <a:r>
              <a:rPr lang="fr" sz="1700">
                <a:latin typeface="Times New Roman"/>
                <a:ea typeface="Times New Roman"/>
                <a:cs typeface="Times New Roman"/>
                <a:sym typeface="Times New Roman"/>
              </a:rPr>
              <a:t>Le goût paysan à l’épreuve de la dépaysannisation </a:t>
            </a:r>
            <a:endParaRPr sz="1700">
              <a:latin typeface="Times New Roman"/>
              <a:ea typeface="Times New Roman"/>
              <a:cs typeface="Times New Roman"/>
              <a:sym typeface="Times New Roman"/>
            </a:endParaRPr>
          </a:p>
          <a:p>
            <a:pPr indent="0" lvl="0" marL="0" rtl="0" algn="l">
              <a:spcBef>
                <a:spcPts val="0"/>
              </a:spcBef>
              <a:spcAft>
                <a:spcPts val="0"/>
              </a:spcAft>
              <a:buNone/>
            </a:pPr>
            <a:r>
              <a:rPr lang="fr" sz="2700">
                <a:latin typeface="Times New Roman"/>
                <a:ea typeface="Times New Roman"/>
                <a:cs typeface="Times New Roman"/>
                <a:sym typeface="Times New Roman"/>
              </a:rPr>
              <a:t>II) </a:t>
            </a:r>
            <a:r>
              <a:rPr b="1" lang="fr" sz="2000" u="sng">
                <a:latin typeface="Times New Roman"/>
                <a:ea typeface="Times New Roman"/>
                <a:cs typeface="Times New Roman"/>
                <a:sym typeface="Times New Roman"/>
              </a:rPr>
              <a:t> L’alimentation et la classe ouvrière. </a:t>
            </a:r>
            <a:endParaRPr b="1" sz="2000" u="sng">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lphaUcParenR"/>
            </a:pPr>
            <a:r>
              <a:rPr lang="fr" sz="1700">
                <a:highlight>
                  <a:srgbClr val="FFFFFF"/>
                </a:highlight>
                <a:latin typeface="Times New Roman"/>
                <a:ea typeface="Times New Roman"/>
                <a:cs typeface="Times New Roman"/>
                <a:sym typeface="Times New Roman"/>
              </a:rPr>
              <a:t>La place de l’alimentation au sein de la classe ouvrière</a:t>
            </a:r>
            <a:endParaRPr sz="1700">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lphaUcParenR"/>
            </a:pPr>
            <a:r>
              <a:rPr lang="fr" sz="1800">
                <a:highlight>
                  <a:srgbClr val="FFFFFF"/>
                </a:highlight>
                <a:latin typeface="Times New Roman"/>
                <a:ea typeface="Times New Roman"/>
                <a:cs typeface="Times New Roman"/>
                <a:sym typeface="Times New Roman"/>
              </a:rPr>
              <a:t>Le sur-travail ouvrier, entre choix et nécessité de classe.</a:t>
            </a:r>
            <a:endParaRPr sz="1800">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lphaUcParenR"/>
            </a:pPr>
            <a:r>
              <a:rPr lang="fr" sz="1700">
                <a:highlight>
                  <a:srgbClr val="FFFFFF"/>
                </a:highlight>
                <a:latin typeface="Times New Roman"/>
                <a:ea typeface="Times New Roman"/>
                <a:cs typeface="Times New Roman"/>
                <a:sym typeface="Times New Roman"/>
              </a:rPr>
              <a:t> Comment aborder le “goût”, au sein de la classe ouvrière? </a:t>
            </a:r>
            <a:endParaRPr sz="17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fr" sz="2000" u="sng">
                <a:highlight>
                  <a:srgbClr val="FFFFFF"/>
                </a:highlight>
                <a:latin typeface="Times New Roman"/>
                <a:ea typeface="Times New Roman"/>
                <a:cs typeface="Times New Roman"/>
                <a:sym typeface="Times New Roman"/>
              </a:rPr>
              <a:t>III) L’approche du goût populaire en </a:t>
            </a:r>
            <a:r>
              <a:rPr b="1" lang="fr" sz="2000" u="sng">
                <a:highlight>
                  <a:srgbClr val="FFFFFF"/>
                </a:highlight>
                <a:latin typeface="Times New Roman"/>
                <a:ea typeface="Times New Roman"/>
                <a:cs typeface="Times New Roman"/>
                <a:sym typeface="Times New Roman"/>
              </a:rPr>
              <a:t>sociologie</a:t>
            </a:r>
            <a:r>
              <a:rPr b="1" lang="fr" sz="2000" u="sng">
                <a:highlight>
                  <a:srgbClr val="FFFFFF"/>
                </a:highlight>
                <a:latin typeface="Times New Roman"/>
                <a:ea typeface="Times New Roman"/>
                <a:cs typeface="Times New Roman"/>
                <a:sym typeface="Times New Roman"/>
              </a:rPr>
              <a:t> </a:t>
            </a:r>
            <a:endParaRPr b="1" sz="2000" u="sng">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lphaUcParenR"/>
            </a:pPr>
            <a:r>
              <a:rPr lang="fr" sz="1700">
                <a:highlight>
                  <a:srgbClr val="FFFFFF"/>
                </a:highlight>
                <a:latin typeface="Times New Roman"/>
                <a:ea typeface="Times New Roman"/>
                <a:cs typeface="Times New Roman"/>
                <a:sym typeface="Times New Roman"/>
              </a:rPr>
              <a:t>L’approche misérabiliste </a:t>
            </a:r>
            <a:endParaRPr sz="1700">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lphaUcParenR"/>
            </a:pPr>
            <a:r>
              <a:rPr lang="fr" sz="1700">
                <a:highlight>
                  <a:srgbClr val="FFFFFF"/>
                </a:highlight>
                <a:latin typeface="Times New Roman"/>
                <a:ea typeface="Times New Roman"/>
                <a:cs typeface="Times New Roman"/>
                <a:sym typeface="Times New Roman"/>
              </a:rPr>
              <a:t>L’approche populiste </a:t>
            </a:r>
            <a:endParaRPr sz="1700">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lphaUcParenR"/>
            </a:pPr>
            <a:r>
              <a:rPr lang="fr" sz="1700">
                <a:highlight>
                  <a:srgbClr val="FFFFFF"/>
                </a:highlight>
                <a:latin typeface="Times New Roman"/>
                <a:ea typeface="Times New Roman"/>
                <a:cs typeface="Times New Roman"/>
                <a:sym typeface="Times New Roman"/>
              </a:rPr>
              <a:t>L’approche réconciliant misérabilisme et populisme </a:t>
            </a:r>
            <a:endParaRPr sz="17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fr" sz="1700" u="sng">
                <a:highlight>
                  <a:srgbClr val="FFFFFF"/>
                </a:highlight>
                <a:latin typeface="Times New Roman"/>
                <a:ea typeface="Times New Roman"/>
                <a:cs typeface="Times New Roman"/>
                <a:sym typeface="Times New Roman"/>
              </a:rPr>
              <a:t>Conclusion </a:t>
            </a:r>
            <a:endParaRPr b="1" sz="1700" u="sng">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II)</a:t>
            </a:r>
            <a:r>
              <a:rPr b="1" lang="fr" u="sng"/>
              <a:t> L’alimentation et la classe ouvrière. </a:t>
            </a:r>
            <a:endParaRPr b="1" u="sng"/>
          </a:p>
        </p:txBody>
      </p:sp>
      <p:pic>
        <p:nvPicPr>
          <p:cNvPr id="243" name="Google Shape;243;p32"/>
          <p:cNvPicPr preferRelativeResize="0"/>
          <p:nvPr/>
        </p:nvPicPr>
        <p:blipFill>
          <a:blip r:embed="rId3">
            <a:alphaModFix/>
          </a:blip>
          <a:stretch>
            <a:fillRect/>
          </a:stretch>
        </p:blipFill>
        <p:spPr>
          <a:xfrm>
            <a:off x="1591274" y="1533500"/>
            <a:ext cx="4857150" cy="2744150"/>
          </a:xfrm>
          <a:prstGeom prst="rect">
            <a:avLst/>
          </a:prstGeom>
          <a:noFill/>
          <a:ln>
            <a:noFill/>
          </a:ln>
        </p:spPr>
      </p:pic>
      <p:sp>
        <p:nvSpPr>
          <p:cNvPr id="244" name="Google Shape;244;p32"/>
          <p:cNvSpPr txBox="1"/>
          <p:nvPr/>
        </p:nvSpPr>
        <p:spPr>
          <a:xfrm>
            <a:off x="1343025" y="4459600"/>
            <a:ext cx="5791200" cy="2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Calibri"/>
                <a:ea typeface="Calibri"/>
                <a:cs typeface="Calibri"/>
                <a:sym typeface="Calibri"/>
              </a:rPr>
              <a:t>Charlie Chaplin, </a:t>
            </a:r>
            <a:r>
              <a:rPr i="1" lang="fr" sz="1100">
                <a:latin typeface="Calibri"/>
                <a:ea typeface="Calibri"/>
                <a:cs typeface="Calibri"/>
                <a:sym typeface="Calibri"/>
              </a:rPr>
              <a:t>Les Temps modernes, </a:t>
            </a:r>
            <a:r>
              <a:rPr lang="fr" sz="1100">
                <a:latin typeface="Calibri"/>
                <a:ea typeface="Calibri"/>
                <a:cs typeface="Calibri"/>
                <a:sym typeface="Calibri"/>
              </a:rPr>
              <a:t>1936.</a:t>
            </a:r>
            <a:endParaRPr sz="1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AutoNum type="alphaUcParenR"/>
            </a:pPr>
            <a:r>
              <a:rPr b="1" lang="fr"/>
              <a:t>La place de l’alimentation au sein de la classe ouvrière</a:t>
            </a:r>
            <a:endParaRPr b="1"/>
          </a:p>
        </p:txBody>
      </p:sp>
      <p:sp>
        <p:nvSpPr>
          <p:cNvPr id="250" name="Google Shape;25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fr" sz="1500"/>
              <a:t>L’alimentation ouvrière, comme </a:t>
            </a:r>
            <a:r>
              <a:rPr i="1" lang="fr" sz="1500"/>
              <a:t>“pauvre parente”</a:t>
            </a:r>
            <a:r>
              <a:rPr lang="fr" sz="1500"/>
              <a:t>(p.145), de l’alimentation paysanne. </a:t>
            </a:r>
            <a:endParaRPr sz="1500"/>
          </a:p>
          <a:p>
            <a:pPr indent="-323850" lvl="0" marL="457200" rtl="0" algn="l">
              <a:spcBef>
                <a:spcPts val="0"/>
              </a:spcBef>
              <a:spcAft>
                <a:spcPts val="0"/>
              </a:spcAft>
              <a:buSzPts val="1500"/>
              <a:buChar char="➢"/>
            </a:pPr>
            <a:r>
              <a:rPr lang="fr" sz="1500"/>
              <a:t>Une alimentation ouvrière qui semble </a:t>
            </a:r>
            <a:r>
              <a:rPr lang="fr" sz="1500"/>
              <a:t>être</a:t>
            </a:r>
            <a:r>
              <a:rPr lang="fr" sz="1500"/>
              <a:t> liée à une insuffisance de revenus. </a:t>
            </a:r>
            <a:endParaRPr sz="1500"/>
          </a:p>
          <a:p>
            <a:pPr indent="-323850" lvl="0" marL="457200" rtl="0" algn="l">
              <a:spcBef>
                <a:spcPts val="0"/>
              </a:spcBef>
              <a:spcAft>
                <a:spcPts val="0"/>
              </a:spcAft>
              <a:buSzPts val="1500"/>
              <a:buChar char="➢"/>
            </a:pPr>
            <a:r>
              <a:rPr lang="fr" sz="1500"/>
              <a:t>Bien qu’étant fortement encadrée par des restrictions de revenus; l’alimentation et largement investie par les classes ouvrières et détient une place essentielle dans leur quotidien : en terme de temps, de rapport etc… </a:t>
            </a:r>
            <a:endParaRPr sz="1500"/>
          </a:p>
          <a:p>
            <a:pPr indent="-317500" lvl="0" marL="457200" rtl="0" algn="l">
              <a:spcBef>
                <a:spcPts val="0"/>
              </a:spcBef>
              <a:spcAft>
                <a:spcPts val="0"/>
              </a:spcAft>
              <a:buSzPts val="1400"/>
              <a:buChar char="➢"/>
            </a:pPr>
            <a:r>
              <a:rPr lang="fr" sz="1500"/>
              <a:t>L’alimentation : A été pendant longtemps l’un des seul biens accessibles pour la classe ouvrière.</a:t>
            </a:r>
            <a:r>
              <a:rPr lang="fr" sz="1400"/>
              <a:t>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B) Le sur-travail ouvrier : entre choix et </a:t>
            </a:r>
            <a:r>
              <a:rPr b="1" lang="fr"/>
              <a:t>nécessité</a:t>
            </a:r>
            <a:r>
              <a:rPr b="1" lang="fr"/>
              <a:t> </a:t>
            </a:r>
            <a:endParaRPr b="1"/>
          </a:p>
        </p:txBody>
      </p:sp>
      <p:sp>
        <p:nvSpPr>
          <p:cNvPr id="256" name="Google Shape;256;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Le sur-travail ouvrier (heures supplémentaires, travail au noir etc..) : un contre handicap qui permet à la classe ouvrière d’accéder à un choix de biens plus </a:t>
            </a:r>
            <a:r>
              <a:rPr lang="fr" sz="1400"/>
              <a:t>élargis</a:t>
            </a:r>
            <a:r>
              <a:rPr lang="fr" sz="1400"/>
              <a:t> et de mobiliser des ressources supplémentaires. </a:t>
            </a:r>
            <a:endParaRPr sz="1400"/>
          </a:p>
          <a:p>
            <a:pPr indent="-317500" lvl="0" marL="457200" rtl="0" algn="l">
              <a:spcBef>
                <a:spcPts val="0"/>
              </a:spcBef>
              <a:spcAft>
                <a:spcPts val="0"/>
              </a:spcAft>
              <a:buSzPts val="1400"/>
              <a:buChar char="➢"/>
            </a:pPr>
            <a:r>
              <a:rPr lang="fr" sz="1400"/>
              <a:t>Le sur-travail : comme un continuum de l’ouvrier, qui définit “la culture du pauvre”(cf R.Hoggart). .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C) Comment aborder le “</a:t>
            </a:r>
            <a:r>
              <a:rPr b="1" lang="fr"/>
              <a:t>goût”, au sein de la classe ouvrière? </a:t>
            </a:r>
            <a:endParaRPr b="1"/>
          </a:p>
        </p:txBody>
      </p:sp>
      <p:sp>
        <p:nvSpPr>
          <p:cNvPr id="262" name="Google Shape;262;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L’idée du “</a:t>
            </a:r>
            <a:r>
              <a:rPr lang="fr" sz="1400"/>
              <a:t>goût</a:t>
            </a:r>
            <a:r>
              <a:rPr lang="fr" sz="1400"/>
              <a:t>”, une idée qui n’est pas neutre (</a:t>
            </a:r>
            <a:r>
              <a:rPr lang="fr" sz="1400"/>
              <a:t>Halbwachs</a:t>
            </a:r>
            <a:r>
              <a:rPr lang="fr" sz="1400"/>
              <a:t>…). </a:t>
            </a:r>
            <a:endParaRPr sz="1400"/>
          </a:p>
          <a:p>
            <a:pPr indent="-317500" lvl="0" marL="457200" rtl="0" algn="l">
              <a:spcBef>
                <a:spcPts val="0"/>
              </a:spcBef>
              <a:spcAft>
                <a:spcPts val="0"/>
              </a:spcAft>
              <a:buSzPts val="1400"/>
              <a:buChar char="➢"/>
            </a:pPr>
            <a:r>
              <a:rPr lang="fr" sz="1400"/>
              <a:t>Regarder la classe populaire non pas comme une classe homogène (contr. classe paysanne), mais parler de fractions de classe. </a:t>
            </a:r>
            <a:endParaRPr sz="1400"/>
          </a:p>
          <a:p>
            <a:pPr indent="-317500" lvl="0" marL="457200" rtl="0" algn="l">
              <a:spcBef>
                <a:spcPts val="0"/>
              </a:spcBef>
              <a:spcAft>
                <a:spcPts val="0"/>
              </a:spcAft>
              <a:buSzPts val="1400"/>
              <a:buChar char="➢"/>
            </a:pPr>
            <a:r>
              <a:rPr lang="fr" sz="1400"/>
              <a:t>L’hypothèse des auteurs : “niveau de vie”(revenus objectifs) et “mode de vie”(style de vie etc..). </a:t>
            </a:r>
            <a:endParaRPr sz="1400"/>
          </a:p>
          <a:p>
            <a:pPr indent="-317500" lvl="0" marL="457200" rtl="0" algn="l">
              <a:spcBef>
                <a:spcPts val="0"/>
              </a:spcBef>
              <a:spcAft>
                <a:spcPts val="0"/>
              </a:spcAft>
              <a:buSzPts val="1400"/>
              <a:buChar char="➢"/>
            </a:pPr>
            <a:r>
              <a:rPr lang="fr" sz="1400"/>
              <a:t>Essayer de définir et de prendre en compte les variations de la classe populaire. </a:t>
            </a:r>
            <a:endParaRPr sz="1400"/>
          </a:p>
          <a:p>
            <a:pPr indent="-317500" lvl="0" marL="457200" rtl="0" algn="l">
              <a:spcBef>
                <a:spcPts val="0"/>
              </a:spcBef>
              <a:spcAft>
                <a:spcPts val="0"/>
              </a:spcAft>
              <a:buSzPts val="1400"/>
              <a:buChar char="➢"/>
            </a:pPr>
            <a:r>
              <a:rPr lang="fr" sz="1400"/>
              <a:t>Des cas pratiques permettent d’illustrer cette </a:t>
            </a:r>
            <a:r>
              <a:rPr lang="fr" sz="1400"/>
              <a:t>hypothèse</a:t>
            </a:r>
            <a:r>
              <a:rPr lang="fr" sz="1400"/>
              <a:t> : nature des contre-handicap vont </a:t>
            </a:r>
            <a:r>
              <a:rPr lang="fr" sz="1400"/>
              <a:t>être</a:t>
            </a:r>
            <a:r>
              <a:rPr lang="fr" sz="1400"/>
              <a:t> différentes selon les fractions etc… </a:t>
            </a:r>
            <a:endParaRPr sz="1400"/>
          </a:p>
          <a:p>
            <a:pPr indent="-317500" lvl="0" marL="457200" rtl="0" algn="l">
              <a:spcBef>
                <a:spcPts val="0"/>
              </a:spcBef>
              <a:spcAft>
                <a:spcPts val="0"/>
              </a:spcAft>
              <a:buSzPts val="1400"/>
              <a:buChar char="➢"/>
            </a:pPr>
            <a:r>
              <a:rPr lang="fr" sz="1400"/>
              <a:t>Les auteurs parleront davantage de </a:t>
            </a:r>
            <a:r>
              <a:rPr i="1" lang="fr" sz="1400"/>
              <a:t>“variations  du </a:t>
            </a:r>
            <a:r>
              <a:rPr i="1" lang="fr" sz="1400"/>
              <a:t>goût</a:t>
            </a:r>
            <a:r>
              <a:rPr i="1" lang="fr" sz="1400"/>
              <a:t> populaire”(</a:t>
            </a:r>
            <a:r>
              <a:rPr lang="fr" sz="1400"/>
              <a:t>p556).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aphicFrame>
        <p:nvGraphicFramePr>
          <p:cNvPr id="267" name="Google Shape;267;p36"/>
          <p:cNvGraphicFramePr/>
          <p:nvPr/>
        </p:nvGraphicFramePr>
        <p:xfrm>
          <a:off x="171463" y="152400"/>
          <a:ext cx="3000000" cy="3000000"/>
        </p:xfrm>
        <a:graphic>
          <a:graphicData uri="http://schemas.openxmlformats.org/drawingml/2006/table">
            <a:tbl>
              <a:tblPr>
                <a:noFill/>
                <a:tableStyleId>{AA3C8E6B-993D-4D6E-8F52-A106F66555D5}</a:tableStyleId>
              </a:tblPr>
              <a:tblGrid>
                <a:gridCol w="2667350"/>
                <a:gridCol w="2591150"/>
                <a:gridCol w="3533075"/>
              </a:tblGrid>
              <a:tr h="186550">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Caractéristiques sociales</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Lieu socio-géographique</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Pratiques</a:t>
                      </a:r>
                      <a:endParaRPr sz="1100">
                        <a:highlight>
                          <a:srgbClr val="FFFFFF"/>
                        </a:highlight>
                        <a:latin typeface="Times New Roman"/>
                        <a:ea typeface="Times New Roman"/>
                        <a:cs typeface="Times New Roman"/>
                        <a:sym typeface="Times New Roman"/>
                      </a:endParaRPr>
                    </a:p>
                  </a:txBody>
                  <a:tcPr marT="63500" marB="63500" marR="63500" marL="63500"/>
                </a:tc>
              </a:tr>
              <a:tr h="615225">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Dominique </a:t>
                      </a:r>
                      <a:r>
                        <a:rPr b="1" lang="fr" sz="1100">
                          <a:highlight>
                            <a:srgbClr val="FFFFFF"/>
                          </a:highlight>
                          <a:latin typeface="Times New Roman"/>
                          <a:ea typeface="Times New Roman"/>
                          <a:cs typeface="Times New Roman"/>
                          <a:sym typeface="Times New Roman"/>
                        </a:rPr>
                        <a:t>F</a:t>
                      </a:r>
                      <a:r>
                        <a:rPr lang="fr" sz="1100">
                          <a:highlight>
                            <a:srgbClr val="FFFFFF"/>
                          </a:highlight>
                          <a:latin typeface="Times New Roman"/>
                          <a:ea typeface="Times New Roman"/>
                          <a:cs typeface="Times New Roman"/>
                          <a:sym typeface="Times New Roman"/>
                        </a:rPr>
                        <a:t>, 32 ans, employée de bureau dans un supermarché parisien, mariée à un conducteur de trains.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cat : </a:t>
                      </a:r>
                      <a:r>
                        <a:rPr b="1" lang="fr" sz="1100">
                          <a:highlight>
                            <a:srgbClr val="FFFFFF"/>
                          </a:highlight>
                          <a:latin typeface="Times New Roman"/>
                          <a:ea typeface="Times New Roman"/>
                          <a:cs typeface="Times New Roman"/>
                          <a:sym typeface="Times New Roman"/>
                        </a:rPr>
                        <a:t>“ouvriers parisiens”</a:t>
                      </a:r>
                      <a:endParaRPr b="1"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HLM, 3 pièces, réservés à la SNCF, à la Police, et aux administrations. </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Détient un Camping Car, achète des jouets Fisher Price à son fils.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Achète peu de légumes, préfère les plats préparés, “rapides”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Sur-travail domestique réduit. </a:t>
                      </a:r>
                      <a:endParaRPr sz="1100">
                        <a:highlight>
                          <a:srgbClr val="FFFFFF"/>
                        </a:highlight>
                        <a:latin typeface="Times New Roman"/>
                        <a:ea typeface="Times New Roman"/>
                        <a:cs typeface="Times New Roman"/>
                        <a:sym typeface="Times New Roman"/>
                      </a:endParaRPr>
                    </a:p>
                  </a:txBody>
                  <a:tcPr marT="63500" marB="63500" marR="63500" marL="63500"/>
                </a:tc>
              </a:tr>
              <a:tr h="829575">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Famille </a:t>
                      </a:r>
                      <a:r>
                        <a:rPr b="1" lang="fr" sz="1100">
                          <a:highlight>
                            <a:srgbClr val="FFFFFF"/>
                          </a:highlight>
                          <a:latin typeface="Times New Roman"/>
                          <a:ea typeface="Times New Roman"/>
                          <a:cs typeface="Times New Roman"/>
                          <a:sym typeface="Times New Roman"/>
                        </a:rPr>
                        <a:t>G</a:t>
                      </a:r>
                      <a:r>
                        <a:rPr lang="fr" sz="1100">
                          <a:highlight>
                            <a:srgbClr val="FFFFFF"/>
                          </a:highlight>
                          <a:latin typeface="Times New Roman"/>
                          <a:ea typeface="Times New Roman"/>
                          <a:cs typeface="Times New Roman"/>
                          <a:sym typeface="Times New Roman"/>
                        </a:rPr>
                        <a:t>, Maurice et Yvonne, 3 enfants, issus d’une famille paysanne</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cat : </a:t>
                      </a:r>
                      <a:r>
                        <a:rPr b="1" lang="fr" sz="1100">
                          <a:highlight>
                            <a:srgbClr val="FFFFFF"/>
                          </a:highlight>
                          <a:latin typeface="Times New Roman"/>
                          <a:ea typeface="Times New Roman"/>
                          <a:cs typeface="Times New Roman"/>
                          <a:sym typeface="Times New Roman"/>
                        </a:rPr>
                        <a:t>“ouvriers-paysans”</a:t>
                      </a:r>
                      <a:endParaRPr b="1"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Maison hérité dans un Bourg de Loire-Atlantique. Jardin de 1200 m2. </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Cultivent les fruits et légumes qu’ils consomment dans leur jardin.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Élève des animaux de la basse cour.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Consacre beaucoup de son temps à la cuisine.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A une machine à coudre et en use souvent (confectionne ses propres vêtements).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highlight>
                          <a:srgbClr val="FFFFFF"/>
                        </a:highlight>
                        <a:latin typeface="Times New Roman"/>
                        <a:ea typeface="Times New Roman"/>
                        <a:cs typeface="Times New Roman"/>
                        <a:sym typeface="Times New Roman"/>
                      </a:endParaRPr>
                    </a:p>
                  </a:txBody>
                  <a:tcPr marT="63500" marB="63500" marR="63500" marL="63500"/>
                </a:tc>
              </a:tr>
              <a:tr h="615225">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La Famille </a:t>
                      </a:r>
                      <a:r>
                        <a:rPr b="1" lang="fr" sz="1100">
                          <a:highlight>
                            <a:srgbClr val="FFFFFF"/>
                          </a:highlight>
                          <a:latin typeface="Times New Roman"/>
                          <a:ea typeface="Times New Roman"/>
                          <a:cs typeface="Times New Roman"/>
                          <a:sym typeface="Times New Roman"/>
                        </a:rPr>
                        <a:t>M</a:t>
                      </a:r>
                      <a:r>
                        <a:rPr lang="fr" sz="1100">
                          <a:highlight>
                            <a:srgbClr val="FFFFFF"/>
                          </a:highlight>
                          <a:latin typeface="Times New Roman"/>
                          <a:ea typeface="Times New Roman"/>
                          <a:cs typeface="Times New Roman"/>
                          <a:sym typeface="Times New Roman"/>
                        </a:rPr>
                        <a:t>, Le mari travaille à la SNCF. Vient de la ville.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cat : </a:t>
                      </a:r>
                      <a:r>
                        <a:rPr b="1" lang="fr" sz="1100">
                          <a:highlight>
                            <a:srgbClr val="FFFFFF"/>
                          </a:highlight>
                          <a:latin typeface="Times New Roman"/>
                          <a:ea typeface="Times New Roman"/>
                          <a:cs typeface="Times New Roman"/>
                          <a:sym typeface="Times New Roman"/>
                        </a:rPr>
                        <a:t>”Néoruraux”</a:t>
                      </a:r>
                      <a:endParaRPr b="1"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A emménagé dans une maison à la campagne, avec un Jardin. </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Madame M, fait elle-même ses confitures.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Monsieur M réparer lui-même sa voiture, se fournit en viande directement à l’abbatoire.</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S’adapte à la vie paysanne : en achetant des manuels de jardinage etc… </a:t>
                      </a:r>
                      <a:endParaRPr sz="1100">
                        <a:highlight>
                          <a:srgbClr val="FFFFFF"/>
                        </a:highlight>
                        <a:latin typeface="Times New Roman"/>
                        <a:ea typeface="Times New Roman"/>
                        <a:cs typeface="Times New Roman"/>
                        <a:sym typeface="Times New Roman"/>
                      </a:endParaRPr>
                    </a:p>
                  </a:txBody>
                  <a:tcPr marT="63500" marB="63500" marR="63500" marL="63500"/>
                </a:tc>
              </a:tr>
              <a:tr h="936725">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La Famille </a:t>
                      </a:r>
                      <a:r>
                        <a:rPr b="1" lang="fr" sz="1100">
                          <a:highlight>
                            <a:srgbClr val="FFFFFF"/>
                          </a:highlight>
                          <a:latin typeface="Times New Roman"/>
                          <a:ea typeface="Times New Roman"/>
                          <a:cs typeface="Times New Roman"/>
                          <a:sym typeface="Times New Roman"/>
                        </a:rPr>
                        <a:t>D</a:t>
                      </a:r>
                      <a:r>
                        <a:rPr lang="fr" sz="1100">
                          <a:highlight>
                            <a:srgbClr val="FFFFFF"/>
                          </a:highlight>
                          <a:latin typeface="Times New Roman"/>
                          <a:ea typeface="Times New Roman"/>
                          <a:cs typeface="Times New Roman"/>
                          <a:sym typeface="Times New Roman"/>
                        </a:rPr>
                        <a:t>, famille originellement paysanne qui a du partir dans un Contexte de liquidation de la petite paysannerie en Sarthe. A des enfants.</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Détiennent une maison à la campagne dont ils ont hérités (donc tjrs un lien avec la paysannerie).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cat : </a:t>
                      </a:r>
                      <a:r>
                        <a:rPr b="1" lang="fr" sz="1100">
                          <a:highlight>
                            <a:srgbClr val="FFFFFF"/>
                          </a:highlight>
                          <a:latin typeface="Times New Roman"/>
                          <a:ea typeface="Times New Roman"/>
                          <a:cs typeface="Times New Roman"/>
                          <a:sym typeface="Times New Roman"/>
                        </a:rPr>
                        <a:t>”Les malgré eux”</a:t>
                      </a:r>
                      <a:endParaRPr b="1"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Sarthe, dans un quartier ouvrier, appartement. </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Élève ses enfants de manière traditionnelle.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Faire venir ses produits de la campagne.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Elle prépare elle-même, un bon nombre d’aliments (galette, saucisse, pâté…)</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highlight>
                          <a:srgbClr val="FFFFFF"/>
                        </a:highlight>
                        <a:latin typeface="Times New Roman"/>
                        <a:ea typeface="Times New Roman"/>
                        <a:cs typeface="Times New Roman"/>
                        <a:sym typeface="Times New Roman"/>
                      </a:endParaRPr>
                    </a:p>
                  </a:txBody>
                  <a:tcPr marT="63500" marB="63500" marR="63500" marL="63500"/>
                </a:tc>
              </a:tr>
              <a:tr h="1043900">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Famille </a:t>
                      </a:r>
                      <a:r>
                        <a:rPr b="1" lang="fr" sz="1100">
                          <a:highlight>
                            <a:srgbClr val="FFFFFF"/>
                          </a:highlight>
                          <a:latin typeface="Times New Roman"/>
                          <a:ea typeface="Times New Roman"/>
                          <a:cs typeface="Times New Roman"/>
                          <a:sym typeface="Times New Roman"/>
                        </a:rPr>
                        <a:t>R,</a:t>
                      </a:r>
                      <a:r>
                        <a:rPr lang="fr" sz="1100">
                          <a:highlight>
                            <a:srgbClr val="FFFFFF"/>
                          </a:highlight>
                          <a:latin typeface="Times New Roman"/>
                          <a:ea typeface="Times New Roman"/>
                          <a:cs typeface="Times New Roman"/>
                          <a:sym typeface="Times New Roman"/>
                        </a:rPr>
                        <a:t> issus de la couche paysanne. Chauffeur livreur, et caissière dans un supermarché.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cat :</a:t>
                      </a:r>
                      <a:r>
                        <a:rPr b="1" lang="fr" sz="1100">
                          <a:highlight>
                            <a:srgbClr val="FFFFFF"/>
                          </a:highlight>
                          <a:latin typeface="Times New Roman"/>
                          <a:ea typeface="Times New Roman"/>
                          <a:cs typeface="Times New Roman"/>
                          <a:sym typeface="Times New Roman"/>
                        </a:rPr>
                        <a:t> “ouvriers parisiens bis”</a:t>
                      </a:r>
                      <a:endParaRPr b="1"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Appartement? maison?</a:t>
                      </a:r>
                      <a:endParaRPr sz="11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Marque une distinction entre travail et temps libre.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Madame R, fume des cigarettes blondes (Peter).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Faire les courses le + vite possible.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Ne tricote pas.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Entretient une forte familiarité avec la vie ouvrière (regret de l’usine).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100">
                          <a:highlight>
                            <a:srgbClr val="FFFFFF"/>
                          </a:highlight>
                          <a:latin typeface="Times New Roman"/>
                          <a:ea typeface="Times New Roman"/>
                          <a:cs typeface="Times New Roman"/>
                          <a:sym typeface="Times New Roman"/>
                        </a:rPr>
                        <a:t>- Rapport plus détendu à la nourriture (qui renvoie à l’alimentation “sereine” de l'autoconsommation paysanne). </a:t>
                      </a:r>
                      <a:endParaRPr sz="11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7"/>
          <p:cNvPicPr preferRelativeResize="0"/>
          <p:nvPr/>
        </p:nvPicPr>
        <p:blipFill>
          <a:blip r:embed="rId3">
            <a:alphaModFix/>
          </a:blip>
          <a:stretch>
            <a:fillRect/>
          </a:stretch>
        </p:blipFill>
        <p:spPr>
          <a:xfrm rot="5400000">
            <a:off x="2135374" y="-1800228"/>
            <a:ext cx="4854198" cy="87439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819150" y="401675"/>
            <a:ext cx="7505700" cy="1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latin typeface="Times New Roman"/>
                <a:ea typeface="Times New Roman"/>
                <a:cs typeface="Times New Roman"/>
                <a:sym typeface="Times New Roman"/>
              </a:rPr>
              <a:t>III) L’approche du goût populaire en sociologie</a:t>
            </a:r>
            <a:r>
              <a:rPr lang="fr"/>
              <a:t> </a:t>
            </a:r>
            <a:endParaRPr/>
          </a:p>
          <a:p>
            <a:pPr indent="-419100" lvl="0" marL="457200" rtl="0" algn="l">
              <a:spcBef>
                <a:spcPts val="0"/>
              </a:spcBef>
              <a:spcAft>
                <a:spcPts val="0"/>
              </a:spcAft>
              <a:buSzPts val="3000"/>
              <a:buFont typeface="Times New Roman"/>
              <a:buAutoNum type="alphaUcParenR"/>
            </a:pPr>
            <a:r>
              <a:rPr lang="fr" u="sng">
                <a:latin typeface="Times New Roman"/>
                <a:ea typeface="Times New Roman"/>
                <a:cs typeface="Times New Roman"/>
                <a:sym typeface="Times New Roman"/>
              </a:rPr>
              <a:t>L’approche misérabiliste </a:t>
            </a:r>
            <a:endParaRPr u="sng">
              <a:latin typeface="Times New Roman"/>
              <a:ea typeface="Times New Roman"/>
              <a:cs typeface="Times New Roman"/>
              <a:sym typeface="Times New Roman"/>
            </a:endParaRPr>
          </a:p>
        </p:txBody>
      </p:sp>
      <p:sp>
        <p:nvSpPr>
          <p:cNvPr id="278" name="Google Shape;278;p38"/>
          <p:cNvSpPr txBox="1"/>
          <p:nvPr>
            <p:ph idx="1" type="body"/>
          </p:nvPr>
        </p:nvSpPr>
        <p:spPr>
          <a:xfrm>
            <a:off x="819050" y="1518550"/>
            <a:ext cx="7505700" cy="345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New Roman"/>
              <a:buChar char="➢"/>
            </a:pPr>
            <a:r>
              <a:rPr lang="fr" sz="1700">
                <a:latin typeface="Times New Roman"/>
                <a:ea typeface="Times New Roman"/>
                <a:cs typeface="Times New Roman"/>
                <a:sym typeface="Times New Roman"/>
              </a:rPr>
              <a:t>Culture Manquante , culture sans goût (</a:t>
            </a:r>
            <a:r>
              <a:rPr lang="fr" sz="1700">
                <a:latin typeface="Times New Roman"/>
                <a:ea typeface="Times New Roman"/>
                <a:cs typeface="Times New Roman"/>
                <a:sym typeface="Times New Roman"/>
              </a:rPr>
              <a:t>ethnocentrisme) : </a:t>
            </a:r>
            <a:r>
              <a:rPr lang="fr" sz="1900">
                <a:latin typeface="Times New Roman"/>
                <a:ea typeface="Times New Roman"/>
                <a:cs typeface="Times New Roman"/>
                <a:sym typeface="Times New Roman"/>
              </a:rPr>
              <a:t> </a:t>
            </a:r>
            <a:r>
              <a:rPr lang="fr" sz="1500">
                <a:latin typeface="Times New Roman"/>
                <a:ea typeface="Times New Roman"/>
                <a:cs typeface="Times New Roman"/>
                <a:sym typeface="Times New Roman"/>
              </a:rPr>
              <a:t>«</a:t>
            </a:r>
            <a:r>
              <a:rPr i="1" lang="fr" sz="1500">
                <a:latin typeface="Times New Roman"/>
                <a:ea typeface="Times New Roman"/>
                <a:cs typeface="Times New Roman"/>
                <a:sym typeface="Times New Roman"/>
              </a:rPr>
              <a:t>l'opposition entre le "style de vie poursoi", que P. Bourdieu réserve aux modes de vie des classes supérieures et moyennes, cultivées et semi-cultivées, et le "style de vie en-soi" qu'il concède aux classes populaires. Dire que ces dernières n'ont pas de style de vie pour-soi (mais seulement un style de vie en-soi) revient à dire que leur mode de vie n'a de style que pour autrui, que pour l'observateur extérieur, seul capable d'y reconnaître une forme et des figures. Le curieux populiste et le sociologue misérabiliste ont en commun de refuser, chacun à leur manière, plus ou moins directe et plus ou moins déniée, l'autonomie symbolique des cultures dominées.» </a:t>
            </a:r>
            <a:r>
              <a:rPr baseline="30000" lang="fr" sz="1000">
                <a:latin typeface="Arial"/>
                <a:ea typeface="Arial"/>
                <a:cs typeface="Arial"/>
                <a:sym typeface="Arial"/>
              </a:rPr>
              <a:t> </a:t>
            </a:r>
            <a:endParaRPr baseline="30000" sz="1000">
              <a:latin typeface="Arial"/>
              <a:ea typeface="Arial"/>
              <a:cs typeface="Arial"/>
              <a:sym typeface="Arial"/>
            </a:endParaRPr>
          </a:p>
          <a:p>
            <a:pPr indent="-349250" lvl="0" marL="457200" rtl="0" algn="l">
              <a:spcBef>
                <a:spcPts val="0"/>
              </a:spcBef>
              <a:spcAft>
                <a:spcPts val="0"/>
              </a:spcAft>
              <a:buSzPts val="1900"/>
              <a:buFont typeface="Times New Roman"/>
              <a:buChar char="➢"/>
            </a:pPr>
            <a:r>
              <a:rPr baseline="30000" lang="fr" sz="1350">
                <a:highlight>
                  <a:srgbClr val="FFFFFF"/>
                </a:highlight>
                <a:latin typeface="Times New Roman"/>
                <a:ea typeface="Times New Roman"/>
                <a:cs typeface="Times New Roman"/>
                <a:sym typeface="Times New Roman"/>
              </a:rPr>
              <a:t>G</a:t>
            </a:r>
            <a:r>
              <a:rPr baseline="30000" lang="fr" sz="1450">
                <a:highlight>
                  <a:srgbClr val="FFFFFF"/>
                </a:highlight>
                <a:latin typeface="Times New Roman"/>
                <a:ea typeface="Times New Roman"/>
                <a:cs typeface="Times New Roman"/>
                <a:sym typeface="Times New Roman"/>
              </a:rPr>
              <a:t>rignon Claude, Collovald Annie, Pudal Bernard, Stawicki Frédéric.</a:t>
            </a:r>
            <a:r>
              <a:rPr baseline="30000" i="1" lang="fr" sz="1450">
                <a:highlight>
                  <a:srgbClr val="FFFFFF"/>
                </a:highlight>
                <a:latin typeface="Times New Roman"/>
                <a:ea typeface="Times New Roman"/>
                <a:cs typeface="Times New Roman"/>
                <a:sym typeface="Times New Roman"/>
              </a:rPr>
              <a:t> Un savant et le populaire. Entretien avec Claude Grignon</a:t>
            </a:r>
            <a:r>
              <a:rPr baseline="30000" lang="fr" sz="1450">
                <a:highlight>
                  <a:srgbClr val="FFFFFF"/>
                </a:highlight>
                <a:latin typeface="Times New Roman"/>
                <a:ea typeface="Times New Roman"/>
                <a:cs typeface="Times New Roman"/>
                <a:sym typeface="Times New Roman"/>
              </a:rPr>
              <a:t>. In: </a:t>
            </a:r>
            <a:r>
              <a:rPr baseline="30000" i="1" lang="fr" sz="1450">
                <a:highlight>
                  <a:srgbClr val="FFFFFF"/>
                </a:highlight>
                <a:latin typeface="Times New Roman"/>
                <a:ea typeface="Times New Roman"/>
                <a:cs typeface="Times New Roman"/>
                <a:sym typeface="Times New Roman"/>
              </a:rPr>
              <a:t>Politix</a:t>
            </a:r>
            <a:r>
              <a:rPr baseline="30000" lang="fr" sz="1450">
                <a:highlight>
                  <a:srgbClr val="FFFFFF"/>
                </a:highlight>
                <a:latin typeface="Times New Roman"/>
                <a:ea typeface="Times New Roman"/>
                <a:cs typeface="Times New Roman"/>
                <a:sym typeface="Times New Roman"/>
              </a:rPr>
              <a:t>, vol. 4, n°13, Premier trimestre 1991. Le populaire et le politique (1) - Les usages populaires du politique, sous la direction de Annie Collovald et Frédéric Sawicki. pp. 35-42.</a:t>
            </a:r>
            <a:endParaRPr baseline="30000" sz="1400">
              <a:latin typeface="Times New Roman"/>
              <a:ea typeface="Times New Roman"/>
              <a:cs typeface="Times New Roman"/>
              <a:sym typeface="Times New Roman"/>
            </a:endParaRPr>
          </a:p>
          <a:p>
            <a:pPr indent="0" lvl="0" marL="0" rtl="0" algn="l">
              <a:spcBef>
                <a:spcPts val="1600"/>
              </a:spcBef>
              <a:spcAft>
                <a:spcPts val="0"/>
              </a:spcAft>
              <a:buNone/>
            </a:pPr>
            <a:r>
              <a:t/>
            </a:r>
            <a:endParaRPr i="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100" u="sng">
              <a:solidFill>
                <a:srgbClr val="000000"/>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19150" y="156750"/>
            <a:ext cx="7505700" cy="16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800" u="sng">
                <a:latin typeface="Times New Roman"/>
                <a:ea typeface="Times New Roman"/>
                <a:cs typeface="Times New Roman"/>
                <a:sym typeface="Times New Roman"/>
              </a:rPr>
              <a:t>B) L’approche Populiste </a:t>
            </a:r>
            <a:endParaRPr sz="2800" u="sng">
              <a:latin typeface="Times New Roman"/>
              <a:ea typeface="Times New Roman"/>
              <a:cs typeface="Times New Roman"/>
              <a:sym typeface="Times New Roman"/>
            </a:endParaRPr>
          </a:p>
        </p:txBody>
      </p:sp>
      <p:sp>
        <p:nvSpPr>
          <p:cNvPr id="284" name="Google Shape;284;p39"/>
          <p:cNvSpPr txBox="1"/>
          <p:nvPr>
            <p:ph idx="1" type="body"/>
          </p:nvPr>
        </p:nvSpPr>
        <p:spPr>
          <a:xfrm>
            <a:off x="819150" y="646600"/>
            <a:ext cx="7704300" cy="459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fr" sz="1700">
                <a:latin typeface="Times New Roman"/>
                <a:ea typeface="Times New Roman"/>
                <a:cs typeface="Times New Roman"/>
                <a:sym typeface="Times New Roman"/>
              </a:rPr>
              <a:t>Tenter de </a:t>
            </a:r>
            <a:r>
              <a:rPr lang="fr" sz="1700">
                <a:latin typeface="Times New Roman"/>
                <a:ea typeface="Times New Roman"/>
                <a:cs typeface="Times New Roman"/>
                <a:sym typeface="Times New Roman"/>
              </a:rPr>
              <a:t>légitimer</a:t>
            </a:r>
            <a:r>
              <a:rPr lang="fr" sz="1700">
                <a:latin typeface="Times New Roman"/>
                <a:ea typeface="Times New Roman"/>
                <a:cs typeface="Times New Roman"/>
                <a:sym typeface="Times New Roman"/>
              </a:rPr>
              <a:t> la culture </a:t>
            </a:r>
            <a:r>
              <a:rPr lang="fr" sz="1700">
                <a:latin typeface="Times New Roman"/>
                <a:ea typeface="Times New Roman"/>
                <a:cs typeface="Times New Roman"/>
                <a:sym typeface="Times New Roman"/>
              </a:rPr>
              <a:t>populaire</a:t>
            </a:r>
            <a:r>
              <a:rPr lang="fr" sz="1700">
                <a:latin typeface="Times New Roman"/>
                <a:ea typeface="Times New Roman"/>
                <a:cs typeface="Times New Roman"/>
                <a:sym typeface="Times New Roman"/>
              </a:rPr>
              <a:t> en attribuant des aspects légitime dans notre propre culture “</a:t>
            </a:r>
            <a:r>
              <a:rPr i="1" lang="fr">
                <a:latin typeface="Times New Roman"/>
                <a:ea typeface="Times New Roman"/>
                <a:cs typeface="Times New Roman"/>
                <a:sym typeface="Times New Roman"/>
              </a:rPr>
              <a:t>«La réduction misérabiliste me paraît typiquement populiste. Sa démarche est une bonne illustration du magistère que les intellectuels, à la suite des romanciers et des peintres, prétendent exercer, plus ou moins consciemment, sur les cultures dominées, et qui est en fait un protectorat : cela consiste à décider, à la place des indigènes, de ce qui, dans leur culture, est beau, remarquable, intéressant, bref de ce qui a valeur, et qu'on entend faire valoir et "réhabiliter", et cela suppose implicitement que les dominés ne sont pas capables de voir et de dire le beau et le bon de leur propre culture. C'est une manière particulièrement insidieuse de refuser l'autonomie symbolique aux cultures populaires, puisque dans le même mouvement on prétend et on paraît attirer l'attention sur la valeur symbolique éminente de leurs productions. [...]Pour prendre un autre exemple, voyez l'opposition entre ce que Hoggart dit de l'alcoolisme ouvrier dans A Local Habitation?, lorsqu'il décrit la déchéance d'un de ses oncles, et sa célébration par Cottereau dans sa préface au Sublime^. C'est le cas tout à fait typique où un lettré inspiré dit aux indigènes : "Comment ? Vous croyez que l'alcoolisme est un fléau ? Pas du tout, c'est une forme sublime de résistance ouvrière." </a:t>
            </a:r>
            <a:r>
              <a:rPr baseline="30000" lang="fr" sz="1000">
                <a:latin typeface="Arial"/>
                <a:ea typeface="Arial"/>
                <a:cs typeface="Arial"/>
                <a:sym typeface="Arial"/>
              </a:rPr>
              <a:t> </a:t>
            </a:r>
            <a:r>
              <a:rPr baseline="30000" lang="fr" sz="1350">
                <a:highlight>
                  <a:srgbClr val="FFFFFF"/>
                </a:highlight>
                <a:latin typeface="Times New Roman"/>
                <a:ea typeface="Times New Roman"/>
                <a:cs typeface="Times New Roman"/>
                <a:sym typeface="Times New Roman"/>
              </a:rPr>
              <a:t>Grignon Claude, Collovald Annie, Pudal Bernard, Stawicki Frédéric.</a:t>
            </a:r>
            <a:r>
              <a:rPr baseline="30000" i="1" lang="fr" sz="1350">
                <a:highlight>
                  <a:srgbClr val="FFFFFF"/>
                </a:highlight>
                <a:latin typeface="Times New Roman"/>
                <a:ea typeface="Times New Roman"/>
                <a:cs typeface="Times New Roman"/>
                <a:sym typeface="Times New Roman"/>
              </a:rPr>
              <a:t> Un savant et le populaire. Entretien avec Claude Grignon</a:t>
            </a:r>
            <a:r>
              <a:rPr baseline="30000" lang="fr" sz="1350">
                <a:highlight>
                  <a:srgbClr val="FFFFFF"/>
                </a:highlight>
                <a:latin typeface="Times New Roman"/>
                <a:ea typeface="Times New Roman"/>
                <a:cs typeface="Times New Roman"/>
                <a:sym typeface="Times New Roman"/>
              </a:rPr>
              <a:t>. In: </a:t>
            </a:r>
            <a:r>
              <a:rPr baseline="30000" i="1" lang="fr" sz="1350">
                <a:highlight>
                  <a:srgbClr val="FFFFFF"/>
                </a:highlight>
                <a:latin typeface="Times New Roman"/>
                <a:ea typeface="Times New Roman"/>
                <a:cs typeface="Times New Roman"/>
                <a:sym typeface="Times New Roman"/>
              </a:rPr>
              <a:t>Politix</a:t>
            </a:r>
            <a:r>
              <a:rPr baseline="30000" lang="fr" sz="1350">
                <a:highlight>
                  <a:srgbClr val="FFFFFF"/>
                </a:highlight>
                <a:latin typeface="Times New Roman"/>
                <a:ea typeface="Times New Roman"/>
                <a:cs typeface="Times New Roman"/>
                <a:sym typeface="Times New Roman"/>
              </a:rPr>
              <a:t>, vol. 4, n°13, Premier trimestre 1991. Le populaire et le politique (1) - Les usages populaires du politique, sous la direction de Annie Collovald et Frédéric Sawicki. pp. 35-4</a:t>
            </a:r>
            <a:r>
              <a:rPr baseline="30000" lang="fr" sz="1150">
                <a:highlight>
                  <a:srgbClr val="FFFFFF"/>
                </a:highlight>
                <a:latin typeface="Times New Roman"/>
                <a:ea typeface="Times New Roman"/>
                <a:cs typeface="Times New Roman"/>
                <a:sym typeface="Times New Roman"/>
              </a:rPr>
              <a:t>2.</a:t>
            </a:r>
            <a:endParaRPr baseline="30000" sz="1150">
              <a:highlight>
                <a:srgbClr val="FFFFFF"/>
              </a:highlight>
              <a:latin typeface="Times New Roman"/>
              <a:ea typeface="Times New Roman"/>
              <a:cs typeface="Times New Roman"/>
              <a:sym typeface="Times New Roman"/>
            </a:endParaRPr>
          </a:p>
          <a:p>
            <a:pPr indent="-403225" lvl="0" marL="457200" rtl="0" algn="l">
              <a:spcBef>
                <a:spcPts val="0"/>
              </a:spcBef>
              <a:spcAft>
                <a:spcPts val="0"/>
              </a:spcAft>
              <a:buSzPts val="2750"/>
              <a:buFont typeface="Times New Roman"/>
              <a:buChar char="➢"/>
            </a:pPr>
            <a:r>
              <a:rPr baseline="30000" lang="fr" sz="2750">
                <a:highlight>
                  <a:srgbClr val="FFFFFF"/>
                </a:highlight>
                <a:latin typeface="Times New Roman"/>
                <a:ea typeface="Times New Roman"/>
                <a:cs typeface="Times New Roman"/>
                <a:sym typeface="Times New Roman"/>
              </a:rPr>
              <a:t>Culture autonome et indépendante des schèmes de domination </a:t>
            </a:r>
            <a:endParaRPr sz="3300">
              <a:latin typeface="Times New Roman"/>
              <a:ea typeface="Times New Roman"/>
              <a:cs typeface="Times New Roman"/>
              <a:sym typeface="Times New Roman"/>
            </a:endParaRPr>
          </a:p>
          <a:p>
            <a:pPr indent="0" lvl="0" marL="457200" rtl="0" algn="l">
              <a:spcBef>
                <a:spcPts val="1600"/>
              </a:spcBef>
              <a:spcAft>
                <a:spcPts val="0"/>
              </a:spcAft>
              <a:buNone/>
            </a:pPr>
            <a:r>
              <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fr" sz="1700">
                <a:latin typeface="Times New Roman"/>
                <a:ea typeface="Times New Roman"/>
                <a:cs typeface="Times New Roman"/>
                <a:sym typeface="Times New Roman"/>
              </a:rPr>
              <a:t>Culture autonome </a:t>
            </a:r>
            <a:endParaRPr sz="17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56750" y="274325"/>
            <a:ext cx="8112000" cy="11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900" u="sng">
                <a:latin typeface="Times New Roman"/>
                <a:ea typeface="Times New Roman"/>
                <a:cs typeface="Times New Roman"/>
                <a:sym typeface="Times New Roman"/>
              </a:rPr>
              <a:t>C) L’approche réunissant misérabilisme et populisme</a:t>
            </a:r>
            <a:r>
              <a:rPr lang="fr"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p:txBody>
      </p:sp>
      <p:sp>
        <p:nvSpPr>
          <p:cNvPr id="290" name="Google Shape;290;p40"/>
          <p:cNvSpPr txBox="1"/>
          <p:nvPr>
            <p:ph idx="1" type="body"/>
          </p:nvPr>
        </p:nvSpPr>
        <p:spPr>
          <a:xfrm>
            <a:off x="411475" y="1028700"/>
            <a:ext cx="7935600" cy="365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sz="1600">
                <a:latin typeface="Times New Roman"/>
                <a:ea typeface="Times New Roman"/>
                <a:cs typeface="Times New Roman"/>
                <a:sym typeface="Times New Roman"/>
              </a:rPr>
              <a:t>Le goût populaire est à la fois dominé et autonome (schématiquement):</a:t>
            </a:r>
            <a:r>
              <a:rPr lang="fr"/>
              <a:t> </a:t>
            </a:r>
            <a:r>
              <a:rPr i="1" lang="fr">
                <a:latin typeface="Times New Roman"/>
                <a:ea typeface="Times New Roman"/>
                <a:cs typeface="Times New Roman"/>
                <a:sym typeface="Times New Roman"/>
              </a:rPr>
              <a:t> </a:t>
            </a:r>
            <a:r>
              <a:rPr i="1" lang="fr">
                <a:latin typeface="Times New Roman"/>
                <a:ea typeface="Times New Roman"/>
                <a:cs typeface="Times New Roman"/>
                <a:sym typeface="Times New Roman"/>
              </a:rPr>
              <a:t>«J.- C. Passeron et moi-même, sur la question des relations entre culture populaire et culture dominée. Nous nous sommes attachés à montrer que les groupes les plus dominés ont une culture, mais que toute culture populaire est à quelque degré une culture dominée, même si elle semble ou est particulièrement autonome, particulièrement retranchée et refermée sur elle-même ; témoin le cas-limite du ghetto.»</a:t>
            </a:r>
            <a:r>
              <a:rPr i="1" lang="fr" sz="1100">
                <a:latin typeface="Times New Roman"/>
                <a:ea typeface="Times New Roman"/>
                <a:cs typeface="Times New Roman"/>
                <a:sym typeface="Times New Roman"/>
              </a:rPr>
              <a:t> </a:t>
            </a:r>
            <a:r>
              <a:rPr baseline="30000" lang="fr" sz="1000">
                <a:latin typeface="Arial"/>
                <a:ea typeface="Arial"/>
                <a:cs typeface="Arial"/>
                <a:sym typeface="Arial"/>
              </a:rPr>
              <a:t> </a:t>
            </a:r>
            <a:endParaRPr baseline="30000" sz="1000">
              <a:latin typeface="Arial"/>
              <a:ea typeface="Arial"/>
              <a:cs typeface="Arial"/>
              <a:sym typeface="Arial"/>
            </a:endParaRPr>
          </a:p>
          <a:p>
            <a:pPr indent="-311150" lvl="0" marL="457200" rtl="0" algn="l">
              <a:spcBef>
                <a:spcPts val="0"/>
              </a:spcBef>
              <a:spcAft>
                <a:spcPts val="0"/>
              </a:spcAft>
              <a:buSzPts val="1300"/>
              <a:buChar char="➢"/>
            </a:pPr>
            <a:r>
              <a:rPr baseline="30000" lang="fr" sz="1450">
                <a:highlight>
                  <a:srgbClr val="FFFFFF"/>
                </a:highlight>
                <a:latin typeface="Times New Roman"/>
                <a:ea typeface="Times New Roman"/>
                <a:cs typeface="Times New Roman"/>
                <a:sym typeface="Times New Roman"/>
              </a:rPr>
              <a:t>Grignon Claude, Collovald Annie, Pudal Bernard, Stawicki Frédéric.</a:t>
            </a:r>
            <a:r>
              <a:rPr baseline="30000" i="1" lang="fr" sz="1450">
                <a:highlight>
                  <a:srgbClr val="FFFFFF"/>
                </a:highlight>
                <a:latin typeface="Times New Roman"/>
                <a:ea typeface="Times New Roman"/>
                <a:cs typeface="Times New Roman"/>
                <a:sym typeface="Times New Roman"/>
              </a:rPr>
              <a:t> Un savant et le populaire. Entretien avec Claude Grignon</a:t>
            </a:r>
            <a:r>
              <a:rPr baseline="30000" lang="fr" sz="1450">
                <a:highlight>
                  <a:srgbClr val="FFFFFF"/>
                </a:highlight>
                <a:latin typeface="Times New Roman"/>
                <a:ea typeface="Times New Roman"/>
                <a:cs typeface="Times New Roman"/>
                <a:sym typeface="Times New Roman"/>
              </a:rPr>
              <a:t>. In: </a:t>
            </a:r>
            <a:r>
              <a:rPr baseline="30000" i="1" lang="fr" sz="1450">
                <a:highlight>
                  <a:srgbClr val="FFFFFF"/>
                </a:highlight>
                <a:latin typeface="Times New Roman"/>
                <a:ea typeface="Times New Roman"/>
                <a:cs typeface="Times New Roman"/>
                <a:sym typeface="Times New Roman"/>
              </a:rPr>
              <a:t>Politix</a:t>
            </a:r>
            <a:r>
              <a:rPr baseline="30000" lang="fr" sz="1450">
                <a:highlight>
                  <a:srgbClr val="FFFFFF"/>
                </a:highlight>
                <a:latin typeface="Times New Roman"/>
                <a:ea typeface="Times New Roman"/>
                <a:cs typeface="Times New Roman"/>
                <a:sym typeface="Times New Roman"/>
              </a:rPr>
              <a:t>, vol. 4, n°13, Premier trimestre 1991. Le populaire et le politique (1) - Les usages populaires du politique, sous la direction de Annie Collovald et Frédéric Sawicki. pp. 35-42.</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Le petit mot de la fin</a:t>
            </a:r>
            <a:r>
              <a:rPr b="1" lang="fr"/>
              <a:t>? </a:t>
            </a:r>
            <a:endParaRPr b="1"/>
          </a:p>
        </p:txBody>
      </p:sp>
      <p:sp>
        <p:nvSpPr>
          <p:cNvPr id="296" name="Google Shape;296;p41"/>
          <p:cNvSpPr txBox="1"/>
          <p:nvPr>
            <p:ph idx="1" type="body"/>
          </p:nvPr>
        </p:nvSpPr>
        <p:spPr>
          <a:xfrm>
            <a:off x="819150" y="1990725"/>
            <a:ext cx="7505700" cy="278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Un sujet difficile à traiter, mais qui fait émerger les difficultés de la neutralité axiologique. </a:t>
            </a:r>
            <a:endParaRPr/>
          </a:p>
          <a:p>
            <a:pPr indent="-311150" lvl="0" marL="457200" rtl="0" algn="l">
              <a:spcBef>
                <a:spcPts val="0"/>
              </a:spcBef>
              <a:spcAft>
                <a:spcPts val="0"/>
              </a:spcAft>
              <a:buSzPts val="1300"/>
              <a:buChar char="➢"/>
            </a:pPr>
            <a:r>
              <a:rPr lang="fr"/>
              <a:t>Le problème de la </a:t>
            </a:r>
            <a:r>
              <a:rPr lang="fr"/>
              <a:t>biologisation</a:t>
            </a:r>
            <a:r>
              <a:rPr lang="fr"/>
              <a:t> ou de la naturalisation en sciences sociales : ex : La Loi d’Engel ou Halbwachs </a:t>
            </a:r>
            <a:endParaRPr/>
          </a:p>
          <a:p>
            <a:pPr indent="-311150" lvl="0" marL="457200" rtl="0" algn="l">
              <a:spcBef>
                <a:spcPts val="0"/>
              </a:spcBef>
              <a:spcAft>
                <a:spcPts val="0"/>
              </a:spcAft>
              <a:buSzPts val="1300"/>
              <a:buChar char="➢"/>
            </a:pPr>
            <a:r>
              <a:rPr lang="fr"/>
              <a:t>L’utilisation de certains termes parfois problématique : ex : la </a:t>
            </a:r>
            <a:r>
              <a:rPr lang="fr"/>
              <a:t>Nécessité</a:t>
            </a:r>
            <a:r>
              <a:rPr lang="fr"/>
              <a:t> (cf covid 19) ou </a:t>
            </a:r>
            <a:r>
              <a:rPr lang="fr"/>
              <a:t>même</a:t>
            </a:r>
            <a:r>
              <a:rPr lang="fr"/>
              <a:t> le “gout” Solution? </a:t>
            </a:r>
            <a:r>
              <a:rPr lang="fr"/>
              <a:t>Redéfinir</a:t>
            </a:r>
            <a:r>
              <a:rPr lang="fr"/>
              <a:t> les termes clefs que nous utilisons en stipulant très clairement quel sens nous leur donnons (Faisons comme Kant, dans la </a:t>
            </a:r>
            <a:r>
              <a:rPr i="1" lang="fr"/>
              <a:t>CRP)</a:t>
            </a:r>
            <a:r>
              <a:rPr lang="fr"/>
              <a:t> </a:t>
            </a:r>
            <a:endParaRPr/>
          </a:p>
          <a:p>
            <a:pPr indent="-311150" lvl="0" marL="457200" rtl="0" algn="l">
              <a:spcBef>
                <a:spcPts val="0"/>
              </a:spcBef>
              <a:spcAft>
                <a:spcPts val="0"/>
              </a:spcAft>
              <a:buSzPts val="1300"/>
              <a:buChar char="➢"/>
            </a:pPr>
            <a:r>
              <a:rPr lang="fr"/>
              <a:t>Que faut-il faire alors? </a:t>
            </a:r>
            <a:r>
              <a:rPr lang="fr" u="sng"/>
              <a:t>Ne pas simplement </a:t>
            </a:r>
            <a:r>
              <a:rPr lang="fr"/>
              <a:t>considérer l’alimentation comme de la matière (souvent assimilé à tout ce qui est charnel, au Bios, à la part animal de l’homme etc.. -&gt; à ce qui a de moins noble). Mais </a:t>
            </a:r>
            <a:r>
              <a:rPr lang="fr"/>
              <a:t>plutôt</a:t>
            </a:r>
            <a:r>
              <a:rPr lang="fr"/>
              <a:t> tenter de replacer l’alimentation au carrefour des pratiques sociales, des enjeux </a:t>
            </a:r>
            <a:r>
              <a:rPr lang="fr"/>
              <a:t>symboliques</a:t>
            </a:r>
            <a:r>
              <a:rPr lang="fr"/>
              <a:t>, économique, des inégalités, etc.. que fait émerger le </a:t>
            </a:r>
            <a:r>
              <a:rPr lang="fr"/>
              <a:t>goût</a:t>
            </a:r>
            <a:r>
              <a:rPr lang="f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40" name="Google Shape;140;p15"/>
          <p:cNvSpPr txBox="1"/>
          <p:nvPr>
            <p:ph idx="1" type="body"/>
          </p:nvPr>
        </p:nvSpPr>
        <p:spPr>
          <a:xfrm>
            <a:off x="2880150" y="1500900"/>
            <a:ext cx="5444700" cy="2016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fr">
                <a:latin typeface="Times New Roman"/>
                <a:ea typeface="Times New Roman"/>
                <a:cs typeface="Times New Roman"/>
                <a:sym typeface="Times New Roman"/>
              </a:rPr>
              <a:t>Claude Grignon , il est né en 1936 , ces premières recherches portent sur la sociologie de l'éducation et sont menées dans le Centre de sociologie Européen fondé par Raymond Aron et dirigé par la suite par Pierre Bourdieu. Dans les années 70, Claude Grignon prend de la distance avec Pierre Bourdieu et participe activement à la création de la revue Actes et recherches en sciences sociales tout en enseignant à L'EHESS. Il est engagé en 1965 à l'Institut National de la recherche Agronomique dans lequel il fait des recherches sur l'alimentation des différentes classes sociales. </a:t>
            </a:r>
            <a:endParaRPr sz="1500"/>
          </a:p>
        </p:txBody>
      </p:sp>
      <p:pic>
        <p:nvPicPr>
          <p:cNvPr id="141" name="Google Shape;141;p15"/>
          <p:cNvPicPr preferRelativeResize="0"/>
          <p:nvPr/>
        </p:nvPicPr>
        <p:blipFill>
          <a:blip r:embed="rId3">
            <a:alphaModFix/>
          </a:blip>
          <a:stretch>
            <a:fillRect/>
          </a:stretch>
        </p:blipFill>
        <p:spPr>
          <a:xfrm>
            <a:off x="401701" y="885075"/>
            <a:ext cx="2312550" cy="308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Times New Roman"/>
                <a:ea typeface="Times New Roman"/>
                <a:cs typeface="Times New Roman"/>
                <a:sym typeface="Times New Roman"/>
              </a:rPr>
              <a:t>Christiane Grignon ?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Times New Roman"/>
                <a:ea typeface="Times New Roman"/>
                <a:cs typeface="Times New Roman"/>
                <a:sym typeface="Times New Roman"/>
              </a:rPr>
              <a:t>Base de données </a:t>
            </a:r>
            <a:endParaRPr>
              <a:latin typeface="Times New Roman"/>
              <a:ea typeface="Times New Roman"/>
              <a:cs typeface="Times New Roman"/>
              <a:sym typeface="Times New Roman"/>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fr" sz="1700">
                <a:latin typeface="Times New Roman"/>
                <a:ea typeface="Times New Roman"/>
                <a:cs typeface="Times New Roman"/>
                <a:sym typeface="Times New Roman"/>
              </a:rPr>
              <a:t>Enquête par questionnaire faîte par la revue 50 millions de consommateurs réalisée en 1975. (problème de représentativité des répondants ) </a:t>
            </a:r>
            <a:endParaRPr sz="1700">
              <a:latin typeface="Times New Roman"/>
              <a:ea typeface="Times New Roman"/>
              <a:cs typeface="Times New Roman"/>
              <a:sym typeface="Times New Roman"/>
            </a:endParaRPr>
          </a:p>
          <a:p>
            <a:pPr indent="0" lvl="0" marL="0" rtl="0" algn="l">
              <a:spcBef>
                <a:spcPts val="1600"/>
              </a:spcBef>
              <a:spcAft>
                <a:spcPts val="0"/>
              </a:spcAft>
              <a:buNone/>
            </a:pPr>
            <a:r>
              <a:t/>
            </a:r>
            <a:endParaRPr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fr" sz="1700">
                <a:latin typeface="Times New Roman"/>
                <a:ea typeface="Times New Roman"/>
                <a:cs typeface="Times New Roman"/>
                <a:sym typeface="Times New Roman"/>
              </a:rPr>
              <a:t>Enquête permanente de L’INSEE , qui recense  le comportement alimentaire des Français sur huit ans entre 1965 et 1972.</a:t>
            </a:r>
            <a:endParaRPr sz="1700">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274325" y="248000"/>
            <a:ext cx="8278800" cy="92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latin typeface="Times New Roman"/>
                <a:ea typeface="Times New Roman"/>
                <a:cs typeface="Times New Roman"/>
                <a:sym typeface="Times New Roman"/>
              </a:rPr>
              <a:t>         </a:t>
            </a:r>
            <a:r>
              <a:rPr lang="fr">
                <a:latin typeface="Times New Roman"/>
                <a:ea typeface="Times New Roman"/>
                <a:cs typeface="Times New Roman"/>
                <a:sym typeface="Times New Roman"/>
              </a:rPr>
              <a:t>Comprendre l’intérêt sociologique de ce texte </a:t>
            </a:r>
            <a:endParaRPr>
              <a:latin typeface="Times New Roman"/>
              <a:ea typeface="Times New Roman"/>
              <a:cs typeface="Times New Roman"/>
              <a:sym typeface="Times New Roman"/>
            </a:endParaRPr>
          </a:p>
        </p:txBody>
      </p:sp>
      <p:sp>
        <p:nvSpPr>
          <p:cNvPr id="158" name="Google Shape;158;p18"/>
          <p:cNvSpPr txBox="1"/>
          <p:nvPr>
            <p:ph idx="1" type="body"/>
          </p:nvPr>
        </p:nvSpPr>
        <p:spPr>
          <a:xfrm>
            <a:off x="1087500" y="979725"/>
            <a:ext cx="6858000" cy="38307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800" u="sng">
                <a:solidFill>
                  <a:srgbClr val="000000"/>
                </a:solidFill>
                <a:latin typeface="Times New Roman"/>
                <a:ea typeface="Times New Roman"/>
                <a:cs typeface="Times New Roman"/>
                <a:sym typeface="Times New Roman"/>
              </a:rPr>
              <a:t>Comprendre le lien entre consommation et culture </a:t>
            </a:r>
            <a:endParaRPr sz="1800" u="sng">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fr" sz="1800">
                <a:solidFill>
                  <a:srgbClr val="000000"/>
                </a:solidFill>
                <a:latin typeface="Times New Roman"/>
                <a:ea typeface="Times New Roman"/>
                <a:cs typeface="Times New Roman"/>
                <a:sym typeface="Times New Roman"/>
              </a:rPr>
              <a:t>Problème de la loi d’Engel :  réduction à l’analyse économique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fr" sz="1700">
                <a:solidFill>
                  <a:srgbClr val="000000"/>
                </a:solidFill>
                <a:latin typeface="Times New Roman"/>
                <a:ea typeface="Times New Roman"/>
                <a:cs typeface="Times New Roman"/>
                <a:sym typeface="Times New Roman"/>
              </a:rPr>
              <a:t>A revenu égale, un employé et un agriculteur ne consomment pas les mêmes produits. </a:t>
            </a:r>
            <a:endParaRPr sz="17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fr" sz="1700" u="sng">
                <a:solidFill>
                  <a:srgbClr val="000000"/>
                </a:solidFill>
                <a:latin typeface="Times New Roman"/>
                <a:ea typeface="Times New Roman"/>
                <a:cs typeface="Times New Roman"/>
                <a:sym typeface="Times New Roman"/>
              </a:rPr>
              <a:t>Maurice Halbwachs </a:t>
            </a:r>
            <a:r>
              <a:rPr lang="fr" sz="1700">
                <a:solidFill>
                  <a:srgbClr val="000000"/>
                </a:solidFill>
                <a:latin typeface="Times New Roman"/>
                <a:ea typeface="Times New Roman"/>
                <a:cs typeface="Times New Roman"/>
                <a:sym typeface="Times New Roman"/>
              </a:rPr>
              <a:t>(1930), La classe ouvrière et les niveaux de vie. Recherches sur la hiérarchie des besoins dans les sociétés industrielles contemporaines : </a:t>
            </a:r>
            <a:r>
              <a:rPr i="1" lang="fr" sz="1700">
                <a:solidFill>
                  <a:srgbClr val="000000"/>
                </a:solidFill>
                <a:latin typeface="Times New Roman"/>
                <a:ea typeface="Times New Roman"/>
                <a:cs typeface="Times New Roman"/>
                <a:sym typeface="Times New Roman"/>
              </a:rPr>
              <a:t>« En particulier, comment comprendre l'ordre et l'espèce des dépenses des ouvriers par rapport à celles des autres classes, si l'on ne sait comment leur nature physique et morale a été affectée». </a:t>
            </a:r>
            <a:endParaRPr i="1" sz="1700">
              <a:solidFill>
                <a:srgbClr val="000000"/>
              </a:solidFill>
              <a:latin typeface="Times New Roman"/>
              <a:ea typeface="Times New Roman"/>
              <a:cs typeface="Times New Roman"/>
              <a:sym typeface="Times New Roman"/>
            </a:endParaRPr>
          </a:p>
          <a:p>
            <a:pPr indent="0" lvl="0" marL="914400" rtl="0" algn="l">
              <a:spcBef>
                <a:spcPts val="1600"/>
              </a:spcBef>
              <a:spcAft>
                <a:spcPts val="160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274325"/>
            <a:ext cx="75057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latin typeface="Times New Roman"/>
                <a:ea typeface="Times New Roman"/>
                <a:cs typeface="Times New Roman"/>
                <a:sym typeface="Times New Roman"/>
              </a:rPr>
              <a:t>Comprendre l’intérêt sociologique de ce texte </a:t>
            </a:r>
            <a:endParaRPr/>
          </a:p>
        </p:txBody>
      </p:sp>
      <p:sp>
        <p:nvSpPr>
          <p:cNvPr id="164" name="Google Shape;164;p19"/>
          <p:cNvSpPr txBox="1"/>
          <p:nvPr>
            <p:ph idx="1" type="body"/>
          </p:nvPr>
        </p:nvSpPr>
        <p:spPr>
          <a:xfrm>
            <a:off x="819150" y="1038500"/>
            <a:ext cx="8057100" cy="55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u="sng">
                <a:solidFill>
                  <a:srgbClr val="000000"/>
                </a:solidFill>
                <a:latin typeface="Times New Roman"/>
                <a:ea typeface="Times New Roman"/>
                <a:cs typeface="Times New Roman"/>
                <a:sym typeface="Times New Roman"/>
              </a:rPr>
              <a:t>Comprendre le lien entre goût et hiérarchie sociale:</a:t>
            </a:r>
            <a:endParaRPr sz="18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u="sng">
              <a:solidFill>
                <a:srgbClr val="000000"/>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SzPts val="900"/>
              <a:buFont typeface="Times New Roman"/>
              <a:buChar char="➢"/>
            </a:pPr>
            <a:r>
              <a:rPr lang="fr" sz="1700" u="sng">
                <a:latin typeface="Times New Roman"/>
                <a:ea typeface="Times New Roman"/>
                <a:cs typeface="Times New Roman"/>
                <a:sym typeface="Times New Roman"/>
              </a:rPr>
              <a:t> La question L</a:t>
            </a:r>
            <a:r>
              <a:rPr lang="fr" sz="1700" u="sng">
                <a:latin typeface="Times New Roman"/>
                <a:ea typeface="Times New Roman"/>
                <a:cs typeface="Times New Roman"/>
                <a:sym typeface="Times New Roman"/>
              </a:rPr>
              <a:t>ien entre la  hiérarchie des goûts et hiérarchie sociale</a:t>
            </a:r>
            <a:r>
              <a:rPr lang="fr" sz="1900">
                <a:latin typeface="Times New Roman"/>
                <a:ea typeface="Times New Roman"/>
                <a:cs typeface="Times New Roman"/>
                <a:sym typeface="Times New Roman"/>
              </a:rPr>
              <a:t> : </a:t>
            </a:r>
            <a:r>
              <a:rPr lang="fr" sz="1700">
                <a:latin typeface="Times New Roman"/>
                <a:ea typeface="Times New Roman"/>
                <a:cs typeface="Times New Roman"/>
                <a:sym typeface="Times New Roman"/>
              </a:rPr>
              <a:t>L’analyse factorielle des données : Elle permet de résumer une masse trop grande d'information sur chaque individus. Elle permet de faire ressortir des grandes caractéristiques qui distinguent les individus par rapport aux autres.</a:t>
            </a:r>
            <a:endParaRPr sz="2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285750" lvl="0" marL="914400" rtl="0" algn="l">
              <a:lnSpc>
                <a:spcPct val="100000"/>
              </a:lnSpc>
              <a:spcBef>
                <a:spcPts val="0"/>
              </a:spcBef>
              <a:spcAft>
                <a:spcPts val="0"/>
              </a:spcAft>
              <a:buSzPts val="900"/>
              <a:buFont typeface="Times New Roman"/>
              <a:buChar char="➢"/>
            </a:pPr>
            <a:r>
              <a:rPr lang="fr" sz="1700">
                <a:latin typeface="Times New Roman"/>
                <a:ea typeface="Times New Roman"/>
                <a:cs typeface="Times New Roman"/>
                <a:sym typeface="Times New Roman"/>
              </a:rPr>
              <a:t> -axe 1 = hiérarchie sociale </a:t>
            </a:r>
            <a:endParaRPr sz="17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fr" sz="1700">
                <a:latin typeface="Times New Roman"/>
                <a:ea typeface="Times New Roman"/>
                <a:cs typeface="Times New Roman"/>
                <a:sym typeface="Times New Roman"/>
              </a:rPr>
              <a:t> -axe 2 = Style de vie </a:t>
            </a:r>
            <a:endParaRPr sz="17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fr" sz="18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i="1" lang="fr" sz="700">
                <a:solidFill>
                  <a:srgbClr val="000000"/>
                </a:solidFill>
                <a:latin typeface="Times New Roman"/>
                <a:ea typeface="Times New Roman"/>
                <a:cs typeface="Times New Roman"/>
                <a:sym typeface="Times New Roman"/>
              </a:rPr>
              <a:t>.</a:t>
            </a:r>
            <a:endParaRPr i="1" sz="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i="1"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0"/>
          <p:cNvPicPr preferRelativeResize="0"/>
          <p:nvPr/>
        </p:nvPicPr>
        <p:blipFill>
          <a:blip r:embed="rId3">
            <a:alphaModFix/>
          </a:blip>
          <a:stretch>
            <a:fillRect/>
          </a:stretch>
        </p:blipFill>
        <p:spPr>
          <a:xfrm>
            <a:off x="-499650" y="-186150"/>
            <a:ext cx="9797151" cy="578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411475"/>
            <a:ext cx="7505700" cy="13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800" u="sng">
                <a:solidFill>
                  <a:srgbClr val="000000"/>
                </a:solidFill>
                <a:latin typeface="Times New Roman"/>
                <a:ea typeface="Times New Roman"/>
                <a:cs typeface="Times New Roman"/>
                <a:sym typeface="Times New Roman"/>
              </a:rPr>
              <a:t> </a:t>
            </a:r>
            <a:r>
              <a:rPr lang="fr" sz="2800" u="sng">
                <a:solidFill>
                  <a:srgbClr val="000000"/>
                </a:solidFill>
                <a:latin typeface="Times New Roman"/>
                <a:ea typeface="Times New Roman"/>
                <a:cs typeface="Times New Roman"/>
                <a:sym typeface="Times New Roman"/>
              </a:rPr>
              <a:t>L’analyse factorielle des données </a:t>
            </a:r>
            <a:endParaRPr/>
          </a:p>
        </p:txBody>
      </p:sp>
      <p:sp>
        <p:nvSpPr>
          <p:cNvPr id="176" name="Google Shape;176;p21"/>
          <p:cNvSpPr txBox="1"/>
          <p:nvPr>
            <p:ph idx="1" type="body"/>
          </p:nvPr>
        </p:nvSpPr>
        <p:spPr>
          <a:xfrm>
            <a:off x="819150" y="1508750"/>
            <a:ext cx="7505700" cy="29301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333333"/>
              </a:buClr>
              <a:buSzPts val="1100"/>
              <a:buFont typeface="Times New Roman"/>
              <a:buChar char="➢"/>
            </a:pPr>
            <a:r>
              <a:rPr lang="fr" sz="1100" u="sng">
                <a:solidFill>
                  <a:srgbClr val="333333"/>
                </a:solidFill>
                <a:latin typeface="Times New Roman"/>
                <a:ea typeface="Times New Roman"/>
                <a:cs typeface="Times New Roman"/>
                <a:sym typeface="Times New Roman"/>
              </a:rPr>
              <a:t>-</a:t>
            </a:r>
            <a:r>
              <a:rPr lang="fr" sz="1700" u="sng">
                <a:latin typeface="Times New Roman"/>
                <a:ea typeface="Times New Roman"/>
                <a:cs typeface="Times New Roman"/>
                <a:sym typeface="Times New Roman"/>
              </a:rPr>
              <a:t>Le style de vie bourgeois:</a:t>
            </a:r>
            <a:r>
              <a:rPr lang="fr" sz="1700">
                <a:latin typeface="Times New Roman"/>
                <a:ea typeface="Times New Roman"/>
                <a:cs typeface="Times New Roman"/>
                <a:sym typeface="Times New Roman"/>
              </a:rPr>
              <a:t>la région ou l’on trouve des pratiques économique en temps mais coûteuses (traiteur, gastronomie...). Mais des fractions s’opèrent intra classe dominante, il y a d’un côté la strate qui à un capital économique élevé et un capital culturel faible. De l’autre, un capital culturel  élevé et un  capital économique faible</a:t>
            </a:r>
            <a:endParaRPr sz="17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fr" sz="1600" u="sng">
                <a:latin typeface="Times New Roman"/>
                <a:ea typeface="Times New Roman"/>
                <a:cs typeface="Times New Roman"/>
                <a:sym typeface="Times New Roman"/>
              </a:rPr>
              <a:t>Le style de vie populaire :</a:t>
            </a:r>
            <a:r>
              <a:rPr lang="fr" sz="1600">
                <a:latin typeface="Times New Roman"/>
                <a:ea typeface="Times New Roman"/>
                <a:cs typeface="Times New Roman"/>
                <a:sym typeface="Times New Roman"/>
              </a:rPr>
              <a:t> ceux qui ont le moins de revenus et de diplôme, ils consomment  des produits coûteux en temps mais à faibles coûts.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