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layfair Display"/>
      <p:regular r:id="rId33"/>
      <p:bold r:id="rId34"/>
      <p:italic r:id="rId35"/>
      <p:boldItalic r:id="rId36"/>
    </p:embeddedFont>
    <p:embeddedFont>
      <p:font typeface="Lato"/>
      <p:regular r:id="rId37"/>
      <p:bold r:id="rId38"/>
      <p:italic r:id="rId39"/>
      <p:boldItalic r:id="rId40"/>
    </p:embeddedFont>
    <p:embeddedFont>
      <p:font typeface="Playfair Display Regula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PlayfairDisplayRegular-bold.fntdata"/><Relationship Id="rId41" Type="http://schemas.openxmlformats.org/officeDocument/2006/relationships/font" Target="fonts/PlayfairDisplayRegular-regular.fntdata"/><Relationship Id="rId22" Type="http://schemas.openxmlformats.org/officeDocument/2006/relationships/slide" Target="slides/slide17.xml"/><Relationship Id="rId44" Type="http://schemas.openxmlformats.org/officeDocument/2006/relationships/font" Target="fonts/PlayfairDisplayRegular-boldItalic.fntdata"/><Relationship Id="rId21" Type="http://schemas.openxmlformats.org/officeDocument/2006/relationships/slide" Target="slides/slide16.xml"/><Relationship Id="rId43" Type="http://schemas.openxmlformats.org/officeDocument/2006/relationships/font" Target="fonts/PlayfairDisplayRegular-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italic.fntdata"/><Relationship Id="rId12" Type="http://schemas.openxmlformats.org/officeDocument/2006/relationships/slide" Target="slides/slide7.xml"/><Relationship Id="rId34" Type="http://schemas.openxmlformats.org/officeDocument/2006/relationships/font" Target="fonts/PlayfairDispl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layfairDispl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f870d93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f870d93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f870d93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f870d93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3dcda87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3dcda87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3dcda87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3dcda87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3dcda87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3dcda87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3dcda87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dcda87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3dcda87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3dcda87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3dcda87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3dcda87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f870d93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f870d93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f870d938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f870d938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f870d93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f870d93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69df02a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69df02a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f870d93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f870d93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f870d938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f870d938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3dcda873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3dcda873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3dcda873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3dcda873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69df02a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69df02a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f870d938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f870d938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f870d938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f870d938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f870d93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f870d93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f870d93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f870d93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f870d938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f870d938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f870d938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f870d938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f870d93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f870d93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3dcda87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3dcda87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f870d938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f870d938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12529" l="0" r="0" t="10647"/>
          <a:stretch/>
        </p:blipFill>
        <p:spPr>
          <a:xfrm>
            <a:off x="0" y="0"/>
            <a:ext cx="9144000" cy="5517000"/>
          </a:xfrm>
          <a:prstGeom prst="rect">
            <a:avLst/>
          </a:prstGeom>
          <a:noFill/>
          <a:ln>
            <a:noFill/>
          </a:ln>
        </p:spPr>
      </p:pic>
      <p:sp>
        <p:nvSpPr>
          <p:cNvPr id="60" name="Google Shape;60;p13"/>
          <p:cNvSpPr/>
          <p:nvPr/>
        </p:nvSpPr>
        <p:spPr>
          <a:xfrm>
            <a:off x="2955275" y="1082450"/>
            <a:ext cx="3057000" cy="2816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3075425" y="975675"/>
            <a:ext cx="3057000" cy="312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4700">
                <a:latin typeface="Playfair Display"/>
                <a:ea typeface="Playfair Display"/>
                <a:cs typeface="Playfair Display"/>
                <a:sym typeface="Playfair Display"/>
              </a:rPr>
              <a:t>QUAND EST-CE QU’ON MANGE ?</a:t>
            </a:r>
            <a:endParaRPr b="1" sz="4700">
              <a:latin typeface="Playfair Display"/>
              <a:ea typeface="Playfair Display"/>
              <a:cs typeface="Playfair Display"/>
              <a:sym typeface="Playfair Display"/>
            </a:endParaRPr>
          </a:p>
        </p:txBody>
      </p:sp>
      <p:sp>
        <p:nvSpPr>
          <p:cNvPr id="62" name="Google Shape;62;p13"/>
          <p:cNvSpPr txBox="1"/>
          <p:nvPr/>
        </p:nvSpPr>
        <p:spPr>
          <a:xfrm>
            <a:off x="3152775" y="3965500"/>
            <a:ext cx="5702700" cy="2232300"/>
          </a:xfrm>
          <a:prstGeom prst="rect">
            <a:avLst/>
          </a:prstGeom>
          <a:noFill/>
          <a:ln>
            <a:noFill/>
          </a:ln>
        </p:spPr>
        <p:txBody>
          <a:bodyPr anchorCtr="0" anchor="t" bIns="91425" lIns="91425" spcFirstLastPara="1" rIns="91425" wrap="square" tIns="91425">
            <a:noAutofit/>
          </a:bodyPr>
          <a:lstStyle/>
          <a:p>
            <a:pPr indent="0" lvl="0" marL="0" rtl="0" algn="ctr">
              <a:lnSpc>
                <a:spcPct val="108000"/>
              </a:lnSpc>
              <a:spcBef>
                <a:spcPts val="1200"/>
              </a:spcBef>
              <a:spcAft>
                <a:spcPts val="0"/>
              </a:spcAft>
              <a:buNone/>
            </a:pPr>
            <a:r>
              <a:rPr b="1" lang="fr" sz="1700">
                <a:solidFill>
                  <a:srgbClr val="CC4125"/>
                </a:solidFill>
                <a:latin typeface="Playfair Display"/>
                <a:ea typeface="Playfair Display"/>
                <a:cs typeface="Playfair Display"/>
                <a:sym typeface="Playfair Display"/>
              </a:rPr>
              <a:t>Le temps des repas en France (analyse quantitative)  </a:t>
            </a:r>
            <a:endParaRPr b="1" sz="1700">
              <a:solidFill>
                <a:srgbClr val="CC4125"/>
              </a:solidFill>
              <a:latin typeface="Playfair Display"/>
              <a:ea typeface="Playfair Display"/>
              <a:cs typeface="Playfair Display"/>
              <a:sym typeface="Playfair Display"/>
            </a:endParaRPr>
          </a:p>
          <a:p>
            <a:pPr indent="0" lvl="0" marL="0" rtl="0" algn="ctr">
              <a:lnSpc>
                <a:spcPct val="108000"/>
              </a:lnSpc>
              <a:spcBef>
                <a:spcPts val="1200"/>
              </a:spcBef>
              <a:spcAft>
                <a:spcPts val="0"/>
              </a:spcAft>
              <a:buNone/>
            </a:pPr>
            <a:r>
              <a:rPr b="1" lang="fr" sz="1700">
                <a:solidFill>
                  <a:srgbClr val="CC4125"/>
                </a:solidFill>
                <a:latin typeface="Playfair Display"/>
                <a:ea typeface="Playfair Display"/>
                <a:cs typeface="Playfair Display"/>
                <a:sym typeface="Playfair Display"/>
              </a:rPr>
              <a:t>- Thibaut de Saint Pol</a:t>
            </a:r>
            <a:endParaRPr b="1" sz="1700">
              <a:solidFill>
                <a:srgbClr val="CC4125"/>
              </a:solidFill>
              <a:latin typeface="Playfair Display"/>
              <a:ea typeface="Playfair Display"/>
              <a:cs typeface="Playfair Display"/>
              <a:sym typeface="Playfair Display"/>
            </a:endParaRPr>
          </a:p>
          <a:p>
            <a:pPr indent="0" lvl="0" marL="0" rtl="0" algn="l">
              <a:lnSpc>
                <a:spcPct val="108000"/>
              </a:lnSpc>
              <a:spcBef>
                <a:spcPts val="1200"/>
              </a:spcBef>
              <a:spcAft>
                <a:spcPts val="0"/>
              </a:spcAft>
              <a:buNone/>
            </a:pPr>
            <a:r>
              <a:rPr b="1" lang="fr" sz="1800">
                <a:solidFill>
                  <a:srgbClr val="CC0000"/>
                </a:solidFill>
                <a:latin typeface="Playfair Display"/>
                <a:ea typeface="Playfair Display"/>
                <a:cs typeface="Playfair Display"/>
                <a:sym typeface="Playfair Display"/>
              </a:rPr>
              <a:t> </a:t>
            </a:r>
            <a:endParaRPr b="1" sz="1800">
              <a:solidFill>
                <a:srgbClr val="CC0000"/>
              </a:solidFill>
              <a:latin typeface="Playfair Display"/>
              <a:ea typeface="Playfair Display"/>
              <a:cs typeface="Playfair Display"/>
              <a:sym typeface="Playfair Display"/>
            </a:endParaRPr>
          </a:p>
          <a:p>
            <a:pPr indent="0" lvl="0" marL="0" rtl="0" algn="l">
              <a:spcBef>
                <a:spcPts val="80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 - Analyse des données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fr">
                <a:solidFill>
                  <a:srgbClr val="000000"/>
                </a:solidFill>
                <a:latin typeface="Playfair Display"/>
                <a:ea typeface="Playfair Display"/>
                <a:cs typeface="Playfair Display"/>
                <a:sym typeface="Playfair Display"/>
              </a:rPr>
              <a:t>→ données quantitatives  : pourcentages classés dans des graphiques et des tableaux </a:t>
            </a:r>
            <a:endParaRPr>
              <a:solidFill>
                <a:srgbClr val="000000"/>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p:nvPr/>
        </p:nvSpPr>
        <p:spPr>
          <a:xfrm>
            <a:off x="0" y="231375"/>
            <a:ext cx="9144000" cy="58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3"/>
          <p:cNvPicPr preferRelativeResize="0"/>
          <p:nvPr/>
        </p:nvPicPr>
        <p:blipFill rotWithShape="1">
          <a:blip r:embed="rId3">
            <a:alphaModFix/>
          </a:blip>
          <a:srcRect b="0" l="8667" r="0" t="0"/>
          <a:stretch/>
        </p:blipFill>
        <p:spPr>
          <a:xfrm>
            <a:off x="228950" y="1168650"/>
            <a:ext cx="4086400" cy="3237350"/>
          </a:xfrm>
          <a:prstGeom prst="rect">
            <a:avLst/>
          </a:prstGeom>
          <a:noFill/>
          <a:ln>
            <a:noFill/>
          </a:ln>
        </p:spPr>
      </p:pic>
      <p:sp>
        <p:nvSpPr>
          <p:cNvPr id="124" name="Google Shape;124;p23"/>
          <p:cNvSpPr txBox="1"/>
          <p:nvPr/>
        </p:nvSpPr>
        <p:spPr>
          <a:xfrm>
            <a:off x="4315350" y="1168650"/>
            <a:ext cx="4617300" cy="394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fr" sz="1500">
                <a:solidFill>
                  <a:schemeClr val="dk1"/>
                </a:solidFill>
                <a:highlight>
                  <a:schemeClr val="lt1"/>
                </a:highlight>
                <a:latin typeface="Playfair Display"/>
                <a:ea typeface="Playfair Display"/>
                <a:cs typeface="Playfair Display"/>
                <a:sym typeface="Playfair Display"/>
              </a:rPr>
              <a:t>Existe-t-il une persistance de ces temps alimentaires que sont les repas ?</a:t>
            </a:r>
            <a:endParaRPr b="1" sz="1500">
              <a:solidFill>
                <a:schemeClr val="dk1"/>
              </a:solidFill>
              <a:highlight>
                <a:schemeClr val="lt1"/>
              </a:highlight>
              <a:latin typeface="Playfair Display"/>
              <a:ea typeface="Playfair Display"/>
              <a:cs typeface="Playfair Display"/>
              <a:sym typeface="Playfair Display"/>
            </a:endParaRPr>
          </a:p>
          <a:p>
            <a:pPr indent="0" lvl="0" marL="0" rtl="0" algn="just">
              <a:spcBef>
                <a:spcPts val="0"/>
              </a:spcBef>
              <a:spcAft>
                <a:spcPts val="0"/>
              </a:spcAft>
              <a:buNone/>
            </a:pPr>
            <a:r>
              <a:t/>
            </a:r>
            <a:endParaRPr b="1" sz="1500">
              <a:solidFill>
                <a:schemeClr val="dk1"/>
              </a:solidFill>
              <a:highlight>
                <a:schemeClr val="lt1"/>
              </a:highlight>
              <a:latin typeface="Playfair Display"/>
              <a:ea typeface="Playfair Display"/>
              <a:cs typeface="Playfair Display"/>
              <a:sym typeface="Playfair Display"/>
            </a:endParaRPr>
          </a:p>
          <a:p>
            <a:pPr indent="0" lvl="0" marL="0" rtl="0" algn="just">
              <a:spcBef>
                <a:spcPts val="0"/>
              </a:spcBef>
              <a:spcAft>
                <a:spcPts val="0"/>
              </a:spcAft>
              <a:buNone/>
            </a:pPr>
            <a:r>
              <a:rPr lang="fr" sz="1600">
                <a:latin typeface="Playfair Display Regular"/>
                <a:ea typeface="Playfair Display Regular"/>
                <a:cs typeface="Playfair Display Regular"/>
                <a:sym typeface="Playfair Display Regular"/>
              </a:rPr>
              <a:t>→ Un synchronisme alimentaire : le modèle des trois repas</a:t>
            </a:r>
            <a:endParaRPr sz="1600">
              <a:latin typeface="Playfair Display Regular"/>
              <a:ea typeface="Playfair Display Regular"/>
              <a:cs typeface="Playfair Display Regular"/>
              <a:sym typeface="Playfair Display Regular"/>
            </a:endParaRPr>
          </a:p>
        </p:txBody>
      </p:sp>
      <p:sp>
        <p:nvSpPr>
          <p:cNvPr id="125" name="Google Shape;125;p23"/>
          <p:cNvSpPr txBox="1"/>
          <p:nvPr>
            <p:ph type="title"/>
          </p:nvPr>
        </p:nvSpPr>
        <p:spPr>
          <a:xfrm>
            <a:off x="228950" y="187875"/>
            <a:ext cx="8520600" cy="6261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fr" sz="2200">
                <a:solidFill>
                  <a:srgbClr val="000000"/>
                </a:solidFill>
              </a:rPr>
              <a:t>Les rythmes alimentaires : à quelle heure mange-t-on ?</a:t>
            </a:r>
            <a:endParaRPr b="0" sz="2200">
              <a:solidFill>
                <a:srgbClr val="000000"/>
              </a:solidFill>
            </a:endParaRPr>
          </a:p>
          <a:p>
            <a:pPr indent="0" lvl="0" marL="0" rtl="0" algn="l">
              <a:spcBef>
                <a:spcPts val="0"/>
              </a:spcBef>
              <a:spcAft>
                <a:spcPts val="0"/>
              </a:spcAft>
              <a:buNone/>
            </a:pPr>
            <a:r>
              <a:t/>
            </a:r>
            <a:endParaRPr b="0"/>
          </a:p>
        </p:txBody>
      </p:sp>
      <p:pic>
        <p:nvPicPr>
          <p:cNvPr id="126" name="Google Shape;126;p23"/>
          <p:cNvPicPr preferRelativeResize="0"/>
          <p:nvPr/>
        </p:nvPicPr>
        <p:blipFill>
          <a:blip r:embed="rId4">
            <a:alphaModFix/>
          </a:blip>
          <a:stretch>
            <a:fillRect/>
          </a:stretch>
        </p:blipFill>
        <p:spPr>
          <a:xfrm>
            <a:off x="4315350" y="3041396"/>
            <a:ext cx="4617300" cy="12035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6711350" y="402150"/>
            <a:ext cx="2313900" cy="4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fr" sz="1400">
                <a:latin typeface="Playfair Display Regular"/>
                <a:ea typeface="Playfair Display Regular"/>
                <a:cs typeface="Playfair Display Regular"/>
                <a:sym typeface="Playfair Display Regular"/>
              </a:rPr>
              <a:t>Le goûter</a:t>
            </a:r>
            <a:r>
              <a:rPr b="0" lang="fr" sz="1200">
                <a:solidFill>
                  <a:srgbClr val="000000"/>
                </a:solidFill>
                <a:latin typeface="Playfair Display Regular"/>
                <a:ea typeface="Playfair Display Regular"/>
                <a:cs typeface="Playfair Display Regular"/>
                <a:sym typeface="Playfair Display Regular"/>
              </a:rPr>
              <a:t> </a:t>
            </a:r>
            <a:r>
              <a:rPr b="0" lang="fr" sz="1400">
                <a:solidFill>
                  <a:srgbClr val="000000"/>
                </a:solidFill>
                <a:latin typeface="Playfair Display Regular"/>
                <a:ea typeface="Playfair Display Regular"/>
                <a:cs typeface="Playfair Display Regular"/>
                <a:sym typeface="Playfair Display Regular"/>
              </a:rPr>
              <a:t>est le petit repas le plus couramment pris (15h00-18h00)</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b="0" lang="fr" sz="1400">
                <a:solidFill>
                  <a:srgbClr val="000000"/>
                </a:solidFill>
                <a:latin typeface="Playfair Display Regular"/>
                <a:ea typeface="Playfair Display Regular"/>
                <a:cs typeface="Playfair Display Regular"/>
                <a:sym typeface="Playfair Display Regular"/>
              </a:rPr>
              <a:t>= pratique partagée par près de 20 % des individus.</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b="0" lang="fr" sz="1400">
                <a:solidFill>
                  <a:srgbClr val="000000"/>
                </a:solidFill>
                <a:latin typeface="Playfair Display Regular"/>
                <a:ea typeface="Playfair Display Regular"/>
                <a:cs typeface="Playfair Display Regular"/>
                <a:sym typeface="Playfair Display Regular"/>
              </a:rPr>
              <a:t>Il n’y a pas de </a:t>
            </a:r>
            <a:r>
              <a:rPr b="0" i="1" lang="fr" sz="1400">
                <a:solidFill>
                  <a:srgbClr val="000000"/>
                </a:solidFill>
                <a:latin typeface="Playfair Display Regular"/>
                <a:ea typeface="Playfair Display Regular"/>
                <a:cs typeface="Playfair Display Regular"/>
                <a:sym typeface="Playfair Display Regular"/>
              </a:rPr>
              <a:t>désynchronisation</a:t>
            </a:r>
            <a:r>
              <a:rPr b="0" lang="fr" sz="1400">
                <a:solidFill>
                  <a:srgbClr val="000000"/>
                </a:solidFill>
                <a:latin typeface="Playfair Display Regular"/>
                <a:ea typeface="Playfair Display Regular"/>
                <a:cs typeface="Playfair Display Regular"/>
                <a:sym typeface="Playfair Display Regular"/>
              </a:rPr>
              <a:t> des repas (Fischler)</a:t>
            </a:r>
            <a:endParaRPr b="0"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b="0" sz="1200">
              <a:solidFill>
                <a:srgbClr val="000000"/>
              </a:solidFill>
            </a:endParaRPr>
          </a:p>
          <a:p>
            <a:pPr indent="0" lvl="0" marL="0" rtl="0" algn="l">
              <a:spcBef>
                <a:spcPts val="0"/>
              </a:spcBef>
              <a:spcAft>
                <a:spcPts val="0"/>
              </a:spcAft>
              <a:buNone/>
            </a:pPr>
            <a:r>
              <a:t/>
            </a:r>
            <a:endParaRPr b="0" sz="1200">
              <a:solidFill>
                <a:srgbClr val="000000"/>
              </a:solidFill>
            </a:endParaRPr>
          </a:p>
          <a:p>
            <a:pPr indent="0" lvl="0" marL="0" rtl="0" algn="l">
              <a:spcBef>
                <a:spcPts val="0"/>
              </a:spcBef>
              <a:spcAft>
                <a:spcPts val="0"/>
              </a:spcAft>
              <a:buNone/>
            </a:pPr>
            <a:r>
              <a:t/>
            </a:r>
            <a:endParaRPr b="0" sz="1200">
              <a:solidFill>
                <a:srgbClr val="000000"/>
              </a:solidFill>
            </a:endParaRPr>
          </a:p>
          <a:p>
            <a:pPr indent="0" lvl="0" marL="0" rtl="0" algn="l">
              <a:spcBef>
                <a:spcPts val="0"/>
              </a:spcBef>
              <a:spcAft>
                <a:spcPts val="0"/>
              </a:spcAft>
              <a:buNone/>
            </a:pPr>
            <a:r>
              <a:t/>
            </a:r>
            <a:endParaRPr b="0" sz="1200">
              <a:solidFill>
                <a:srgbClr val="000000"/>
              </a:solidFill>
            </a:endParaRPr>
          </a:p>
          <a:p>
            <a:pPr indent="0" lvl="0" marL="0" rtl="0" algn="l">
              <a:spcBef>
                <a:spcPts val="0"/>
              </a:spcBef>
              <a:spcAft>
                <a:spcPts val="0"/>
              </a:spcAft>
              <a:buNone/>
            </a:pPr>
            <a:r>
              <a:t/>
            </a:r>
            <a:endParaRPr/>
          </a:p>
        </p:txBody>
      </p:sp>
      <p:pic>
        <p:nvPicPr>
          <p:cNvPr id="132" name="Google Shape;132;p24"/>
          <p:cNvPicPr preferRelativeResize="0"/>
          <p:nvPr/>
        </p:nvPicPr>
        <p:blipFill>
          <a:blip r:embed="rId3">
            <a:alphaModFix/>
          </a:blip>
          <a:stretch>
            <a:fillRect/>
          </a:stretch>
        </p:blipFill>
        <p:spPr>
          <a:xfrm>
            <a:off x="148350" y="317851"/>
            <a:ext cx="6500075" cy="373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64675" y="391350"/>
            <a:ext cx="83676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t>Pourquoi les individus s’alimentent-ils en même temps ?</a:t>
            </a:r>
            <a:endParaRPr sz="1400"/>
          </a:p>
        </p:txBody>
      </p:sp>
      <p:pic>
        <p:nvPicPr>
          <p:cNvPr id="138" name="Google Shape;138;p25"/>
          <p:cNvPicPr preferRelativeResize="0"/>
          <p:nvPr/>
        </p:nvPicPr>
        <p:blipFill rotWithShape="1">
          <a:blip r:embed="rId3">
            <a:alphaModFix/>
          </a:blip>
          <a:srcRect b="-2901" l="-1450" r="-1450" t="0"/>
          <a:stretch/>
        </p:blipFill>
        <p:spPr>
          <a:xfrm>
            <a:off x="0" y="939775"/>
            <a:ext cx="4888174" cy="3909250"/>
          </a:xfrm>
          <a:prstGeom prst="rect">
            <a:avLst/>
          </a:prstGeom>
          <a:noFill/>
          <a:ln>
            <a:noFill/>
          </a:ln>
        </p:spPr>
      </p:pic>
      <p:pic>
        <p:nvPicPr>
          <p:cNvPr id="139" name="Google Shape;139;p25"/>
          <p:cNvPicPr preferRelativeResize="0"/>
          <p:nvPr/>
        </p:nvPicPr>
        <p:blipFill>
          <a:blip r:embed="rId4">
            <a:alphaModFix/>
          </a:blip>
          <a:stretch>
            <a:fillRect/>
          </a:stretch>
        </p:blipFill>
        <p:spPr>
          <a:xfrm>
            <a:off x="4888175" y="1724700"/>
            <a:ext cx="3958549" cy="259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p:nvPr/>
        </p:nvSpPr>
        <p:spPr>
          <a:xfrm>
            <a:off x="-5050" y="500200"/>
            <a:ext cx="9144000" cy="58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txBox="1"/>
          <p:nvPr>
            <p:ph type="title"/>
          </p:nvPr>
        </p:nvSpPr>
        <p:spPr>
          <a:xfrm>
            <a:off x="311700" y="391350"/>
            <a:ext cx="8520600" cy="20364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fr" sz="2200">
                <a:solidFill>
                  <a:srgbClr val="000000"/>
                </a:solidFill>
              </a:rPr>
              <a:t>Le cadre du repas : son lieu</a:t>
            </a:r>
            <a:endParaRPr/>
          </a:p>
        </p:txBody>
      </p:sp>
      <p:sp>
        <p:nvSpPr>
          <p:cNvPr id="146" name="Google Shape;146;p26"/>
          <p:cNvSpPr txBox="1"/>
          <p:nvPr/>
        </p:nvSpPr>
        <p:spPr>
          <a:xfrm>
            <a:off x="423324" y="3075750"/>
            <a:ext cx="8149500" cy="13032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Playfair Display Regular"/>
              <a:buChar char="-"/>
            </a:pPr>
            <a:r>
              <a:rPr lang="fr" sz="1500">
                <a:latin typeface="Playfair Display Regular"/>
                <a:ea typeface="Playfair Display Regular"/>
                <a:cs typeface="Playfair Display Regular"/>
                <a:sym typeface="Playfair Display Regular"/>
              </a:rPr>
              <a:t>A</a:t>
            </a:r>
            <a:r>
              <a:rPr lang="fr" sz="1500">
                <a:latin typeface="Playfair Display Regular"/>
                <a:ea typeface="Playfair Display Regular"/>
                <a:cs typeface="Playfair Display Regular"/>
                <a:sym typeface="Playfair Display Regular"/>
              </a:rPr>
              <a:t>ugmentation de repas à l’extérieur entre 1986 et 1998. 	</a:t>
            </a:r>
            <a:endParaRPr sz="1500">
              <a:latin typeface="Playfair Display Regular"/>
              <a:ea typeface="Playfair Display Regular"/>
              <a:cs typeface="Playfair Display Regular"/>
              <a:sym typeface="Playfair Display Regular"/>
            </a:endParaRPr>
          </a:p>
          <a:p>
            <a:pPr indent="-323850" lvl="0" marL="457200" rtl="0" algn="just">
              <a:spcBef>
                <a:spcPts val="0"/>
              </a:spcBef>
              <a:spcAft>
                <a:spcPts val="0"/>
              </a:spcAft>
              <a:buSzPts val="1500"/>
              <a:buFont typeface="Playfair Display Regular"/>
              <a:buChar char="-"/>
            </a:pPr>
            <a:r>
              <a:rPr lang="fr" sz="1500">
                <a:latin typeface="Playfair Display Regular"/>
                <a:ea typeface="Playfair Display Regular"/>
                <a:cs typeface="Playfair Display Regular"/>
                <a:sym typeface="Playfair Display Regular"/>
              </a:rPr>
              <a:t>le cadre du travail influence la prise des repas à l’extérieur → 40% des repas pris à l’extérieur, le midi surtout </a:t>
            </a:r>
            <a:endParaRPr sz="1500">
              <a:latin typeface="Playfair Display Regular"/>
              <a:ea typeface="Playfair Display Regular"/>
              <a:cs typeface="Playfair Display Regular"/>
              <a:sym typeface="Playfair Display Regular"/>
            </a:endParaRPr>
          </a:p>
          <a:p>
            <a:pPr indent="-323850" lvl="0" marL="457200" rtl="0" algn="just">
              <a:spcBef>
                <a:spcPts val="0"/>
              </a:spcBef>
              <a:spcAft>
                <a:spcPts val="0"/>
              </a:spcAft>
              <a:buSzPts val="1500"/>
              <a:buFont typeface="Playfair Display Regular"/>
              <a:buChar char="-"/>
            </a:pPr>
            <a:r>
              <a:rPr lang="fr" sz="1500">
                <a:latin typeface="Playfair Display Regular"/>
                <a:ea typeface="Playfair Display Regular"/>
                <a:cs typeface="Playfair Display Regular"/>
                <a:sym typeface="Playfair Display Regular"/>
              </a:rPr>
              <a:t>Dépend de l’âge : « 21 % des individus entre 18 et 24 ans prennent le repas du soir hors du domicile, alors que leurs aînés entre 55 et 64 ans ne sont que 8 % à le faire. »</a:t>
            </a:r>
            <a:endParaRPr sz="1500">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t/>
            </a:r>
            <a:endParaRPr b="1" sz="1200">
              <a:latin typeface="Noto Sans"/>
              <a:ea typeface="Noto Sans"/>
              <a:cs typeface="Noto Sans"/>
              <a:sym typeface="Noto Sans"/>
            </a:endParaRPr>
          </a:p>
        </p:txBody>
      </p:sp>
      <p:pic>
        <p:nvPicPr>
          <p:cNvPr id="147" name="Google Shape;147;p26"/>
          <p:cNvPicPr preferRelativeResize="0"/>
          <p:nvPr/>
        </p:nvPicPr>
        <p:blipFill rotWithShape="1">
          <a:blip r:embed="rId3">
            <a:alphaModFix/>
          </a:blip>
          <a:srcRect b="13235" l="40667" r="11165" t="52748"/>
          <a:stretch/>
        </p:blipFill>
        <p:spPr>
          <a:xfrm>
            <a:off x="1833063" y="1393475"/>
            <a:ext cx="5743575"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p:nvPr/>
        </p:nvSpPr>
        <p:spPr>
          <a:xfrm>
            <a:off x="-5050" y="500200"/>
            <a:ext cx="9144000" cy="58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ph type="title"/>
          </p:nvPr>
        </p:nvSpPr>
        <p:spPr>
          <a:xfrm>
            <a:off x="311700" y="391350"/>
            <a:ext cx="8520600" cy="22845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fr" sz="2200">
                <a:solidFill>
                  <a:srgbClr val="000000"/>
                </a:solidFill>
              </a:rPr>
              <a:t>Que fait-on pendant qu'on mange ?</a:t>
            </a:r>
            <a:endParaRPr b="0"/>
          </a:p>
        </p:txBody>
      </p:sp>
      <p:sp>
        <p:nvSpPr>
          <p:cNvPr id="154" name="Google Shape;154;p27"/>
          <p:cNvSpPr txBox="1"/>
          <p:nvPr/>
        </p:nvSpPr>
        <p:spPr>
          <a:xfrm>
            <a:off x="202675" y="2993025"/>
            <a:ext cx="8936400" cy="186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br>
              <a:rPr lang="fr" sz="1200">
                <a:latin typeface="Playfair Display Regular"/>
                <a:ea typeface="Playfair Display Regular"/>
                <a:cs typeface="Playfair Display Regular"/>
                <a:sym typeface="Playfair Display Regular"/>
              </a:rPr>
            </a:br>
            <a:r>
              <a:rPr lang="fr" sz="1200">
                <a:latin typeface="Playfair Display Regular"/>
                <a:ea typeface="Playfair Display Regular"/>
                <a:cs typeface="Playfair Display Regular"/>
                <a:sym typeface="Playfair Display Regular"/>
              </a:rPr>
              <a:t> - Activité principale = conversation, surtout le midi et le soir (+60% d’individus par jour) →  Sociabilité des repas</a:t>
            </a:r>
            <a:endParaRPr sz="1200">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rPr lang="fr" sz="1200">
                <a:latin typeface="Playfair Display Regular"/>
                <a:ea typeface="Playfair Display Regular"/>
                <a:cs typeface="Playfair Display Regular"/>
                <a:sym typeface="Playfair Display Regular"/>
              </a:rPr>
              <a:t>- Des pratiques liées aux horaires </a:t>
            </a:r>
            <a:endParaRPr sz="1200">
              <a:latin typeface="Playfair Display Regular"/>
              <a:ea typeface="Playfair Display Regular"/>
              <a:cs typeface="Playfair Display Regular"/>
              <a:sym typeface="Playfair Display Regular"/>
            </a:endParaRPr>
          </a:p>
          <a:p>
            <a:pPr indent="457200" lvl="0" marL="0" rtl="0" algn="just">
              <a:spcBef>
                <a:spcPts val="0"/>
              </a:spcBef>
              <a:spcAft>
                <a:spcPts val="0"/>
              </a:spcAft>
              <a:buNone/>
            </a:pPr>
            <a:r>
              <a:rPr lang="fr" sz="1200">
                <a:latin typeface="Playfair Display Regular"/>
                <a:ea typeface="Playfair Display Regular"/>
                <a:cs typeface="Playfair Display Regular"/>
                <a:sym typeface="Playfair Display Regular"/>
              </a:rPr>
              <a:t>- Le petit déjeuner souvent pris seul, d’où l’écoute de </a:t>
            </a:r>
            <a:r>
              <a:rPr lang="fr" sz="1200">
                <a:latin typeface="Playfair Display Regular"/>
                <a:ea typeface="Playfair Display Regular"/>
                <a:cs typeface="Playfair Display Regular"/>
                <a:sym typeface="Playfair Display Regular"/>
              </a:rPr>
              <a:t> la radio/ de musique </a:t>
            </a:r>
            <a:endParaRPr sz="1200">
              <a:latin typeface="Playfair Display Regular"/>
              <a:ea typeface="Playfair Display Regular"/>
              <a:cs typeface="Playfair Display Regular"/>
              <a:sym typeface="Playfair Display Regular"/>
            </a:endParaRPr>
          </a:p>
          <a:p>
            <a:pPr indent="0" lvl="0" marL="457200" rtl="0" algn="just">
              <a:spcBef>
                <a:spcPts val="0"/>
              </a:spcBef>
              <a:spcAft>
                <a:spcPts val="0"/>
              </a:spcAft>
              <a:buNone/>
            </a:pPr>
            <a:r>
              <a:rPr lang="fr" sz="1200">
                <a:latin typeface="Playfair Display Regular"/>
                <a:ea typeface="Playfair Display Regular"/>
                <a:cs typeface="Playfair Display Regular"/>
                <a:sym typeface="Playfair Display Regular"/>
              </a:rPr>
              <a:t>- Le journal est souvent lu le matin → manière de s’informer pendant le temps de pause que constitue le petit déjeuner </a:t>
            </a:r>
            <a:endParaRPr sz="1200">
              <a:latin typeface="Playfair Display Regular"/>
              <a:ea typeface="Playfair Display Regular"/>
              <a:cs typeface="Playfair Display Regular"/>
              <a:sym typeface="Playfair Display Regular"/>
            </a:endParaRPr>
          </a:p>
          <a:p>
            <a:pPr indent="457200" lvl="0" marL="0" rtl="0" algn="just">
              <a:spcBef>
                <a:spcPts val="0"/>
              </a:spcBef>
              <a:spcAft>
                <a:spcPts val="0"/>
              </a:spcAft>
              <a:buNone/>
            </a:pPr>
            <a:r>
              <a:rPr lang="fr" sz="1200">
                <a:latin typeface="Playfair Display Regular"/>
                <a:ea typeface="Playfair Display Regular"/>
                <a:cs typeface="Playfair Display Regular"/>
                <a:sym typeface="Playfair Display Regular"/>
              </a:rPr>
              <a:t>- La TV est surtout regardée le soir → plateau repas devant une émission</a:t>
            </a:r>
            <a:endParaRPr sz="1200">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rPr lang="fr" sz="1200">
                <a:latin typeface="Playfair Display Regular"/>
                <a:ea typeface="Playfair Display Regular"/>
                <a:cs typeface="Playfair Display Regular"/>
                <a:sym typeface="Playfair Display Regular"/>
              </a:rPr>
              <a:t>= La lecture, comme l’écoute de la radio ou de la télévision constitue une habitude</a:t>
            </a:r>
            <a:endParaRPr sz="1200">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rPr lang="fr" sz="1200">
                <a:latin typeface="Playfair Display Regular"/>
                <a:ea typeface="Playfair Display Regular"/>
                <a:cs typeface="Playfair Display Regular"/>
                <a:sym typeface="Playfair Display Regular"/>
              </a:rPr>
              <a:t>= </a:t>
            </a:r>
            <a:r>
              <a:rPr b="1" lang="fr" sz="1200">
                <a:latin typeface="Playfair Display"/>
                <a:ea typeface="Playfair Display"/>
                <a:cs typeface="Playfair Display"/>
                <a:sym typeface="Playfair Display"/>
              </a:rPr>
              <a:t>Ritualisation </a:t>
            </a:r>
            <a:endParaRPr b="1">
              <a:latin typeface="Playfair Display"/>
              <a:ea typeface="Playfair Display"/>
              <a:cs typeface="Playfair Display"/>
              <a:sym typeface="Playfair Display"/>
            </a:endParaRPr>
          </a:p>
        </p:txBody>
      </p:sp>
      <p:pic>
        <p:nvPicPr>
          <p:cNvPr id="155" name="Google Shape;155;p27"/>
          <p:cNvPicPr preferRelativeResize="0"/>
          <p:nvPr/>
        </p:nvPicPr>
        <p:blipFill>
          <a:blip r:embed="rId3">
            <a:alphaModFix/>
          </a:blip>
          <a:stretch>
            <a:fillRect/>
          </a:stretch>
        </p:blipFill>
        <p:spPr>
          <a:xfrm>
            <a:off x="1240650" y="1234450"/>
            <a:ext cx="6652599" cy="20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p:nvPr/>
        </p:nvSpPr>
        <p:spPr>
          <a:xfrm>
            <a:off x="0" y="765600"/>
            <a:ext cx="9144000" cy="4377900"/>
          </a:xfrm>
          <a:prstGeom prst="wave">
            <a:avLst>
              <a:gd fmla="val 12500" name="adj1"/>
              <a:gd fmla="val 0" name="adj2"/>
            </a:avLst>
          </a:prstGeom>
          <a:solidFill>
            <a:srgbClr val="FCE5CD"/>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txBox="1"/>
          <p:nvPr>
            <p:ph idx="1" type="body"/>
          </p:nvPr>
        </p:nvSpPr>
        <p:spPr>
          <a:xfrm>
            <a:off x="78175" y="1948375"/>
            <a:ext cx="8772300" cy="285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fr">
                <a:solidFill>
                  <a:srgbClr val="000000"/>
                </a:solidFill>
                <a:latin typeface="Playfair Display"/>
                <a:ea typeface="Playfair Display"/>
                <a:cs typeface="Playfair Display"/>
                <a:sym typeface="Playfair Display"/>
              </a:rPr>
              <a:t>« l’alimentation est une activité socialement protégée. Il est discourtois de déranger la paix d’un repas, par exemple en téléphonant. Dans l’éducation bourgeoise traditionnelle, on inculque aux enfants la liste de tout ce qu’il est interdit de faire à table : lire, chanter, se lever, etc. Les entorses se multiplient sans doute, mais le principe demeure. » (Fischler, 1990)</a:t>
            </a:r>
            <a:endParaRPr>
              <a:solidFill>
                <a:srgbClr val="000000"/>
              </a:solidFill>
              <a:latin typeface="Playfair Display"/>
              <a:ea typeface="Playfair Display"/>
              <a:cs typeface="Playfair Display"/>
              <a:sym typeface="Playfair Display"/>
            </a:endParaRPr>
          </a:p>
        </p:txBody>
      </p:sp>
      <p:sp>
        <p:nvSpPr>
          <p:cNvPr id="162" name="Google Shape;162;p28"/>
          <p:cNvSpPr txBox="1"/>
          <p:nvPr/>
        </p:nvSpPr>
        <p:spPr>
          <a:xfrm>
            <a:off x="78175" y="133975"/>
            <a:ext cx="5443200" cy="7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latin typeface="Playfair Display Regular"/>
                <a:ea typeface="Playfair Display Regular"/>
                <a:cs typeface="Playfair Display Regular"/>
                <a:sym typeface="Playfair Display Regular"/>
              </a:rPr>
              <a:t>Le repas comme institution </a:t>
            </a:r>
            <a:r>
              <a:rPr lang="fr" sz="2200">
                <a:latin typeface="Playfair Display"/>
                <a:ea typeface="Playfair Display"/>
                <a:cs typeface="Playfair Display"/>
                <a:sym typeface="Playfair Display"/>
              </a:rPr>
              <a:t>:</a:t>
            </a:r>
            <a:endParaRPr sz="2200">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p:nvPr/>
        </p:nvSpPr>
        <p:spPr>
          <a:xfrm>
            <a:off x="-5050" y="500200"/>
            <a:ext cx="9144000" cy="582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fr" sz="2200">
                <a:solidFill>
                  <a:srgbClr val="000000"/>
                </a:solidFill>
              </a:rPr>
              <a:t> La commensalité</a:t>
            </a:r>
            <a:endParaRPr/>
          </a:p>
        </p:txBody>
      </p:sp>
      <p:sp>
        <p:nvSpPr>
          <p:cNvPr id="169" name="Google Shape;169;p29"/>
          <p:cNvSpPr txBox="1"/>
          <p:nvPr/>
        </p:nvSpPr>
        <p:spPr>
          <a:xfrm>
            <a:off x="0" y="1249250"/>
            <a:ext cx="8832300" cy="715800"/>
          </a:xfrm>
          <a:prstGeom prst="rect">
            <a:avLst/>
          </a:prstGeom>
          <a:noFill/>
          <a:ln>
            <a:noFill/>
          </a:ln>
        </p:spPr>
        <p:txBody>
          <a:bodyPr anchorCtr="0" anchor="t" bIns="91425" lIns="91425" spcFirstLastPara="1" rIns="91425" wrap="square" tIns="91425">
            <a:noAutofit/>
          </a:bodyPr>
          <a:lstStyle/>
          <a:p>
            <a:pPr indent="0" lvl="0" marL="0" rtl="0" algn="just">
              <a:lnSpc>
                <a:spcPct val="108000"/>
              </a:lnSpc>
              <a:spcBef>
                <a:spcPts val="1200"/>
              </a:spcBef>
              <a:spcAft>
                <a:spcPts val="800"/>
              </a:spcAft>
              <a:buNone/>
            </a:pPr>
            <a:r>
              <a:rPr i="1" lang="fr" sz="1500">
                <a:solidFill>
                  <a:srgbClr val="CE181E"/>
                </a:solidFill>
                <a:latin typeface="Playfair Display Regular"/>
                <a:ea typeface="Playfair Display Regular"/>
                <a:cs typeface="Playfair Display Regular"/>
                <a:sym typeface="Playfair Display Regular"/>
              </a:rPr>
              <a:t>Commensalité </a:t>
            </a:r>
            <a:r>
              <a:rPr lang="fr" sz="1500">
                <a:latin typeface="Playfair Display Regular"/>
                <a:ea typeface="Playfair Display Regular"/>
                <a:cs typeface="Playfair Display Regular"/>
                <a:sym typeface="Playfair Display Regular"/>
              </a:rPr>
              <a:t>: Fait de partager sa table avec d’autres gens. </a:t>
            </a:r>
            <a:endParaRPr/>
          </a:p>
        </p:txBody>
      </p:sp>
      <p:pic>
        <p:nvPicPr>
          <p:cNvPr id="170" name="Google Shape;170;p29"/>
          <p:cNvPicPr preferRelativeResize="0"/>
          <p:nvPr/>
        </p:nvPicPr>
        <p:blipFill>
          <a:blip r:embed="rId3">
            <a:alphaModFix/>
          </a:blip>
          <a:stretch>
            <a:fillRect/>
          </a:stretch>
        </p:blipFill>
        <p:spPr>
          <a:xfrm>
            <a:off x="6685934" y="1309800"/>
            <a:ext cx="2311843" cy="3671750"/>
          </a:xfrm>
          <a:prstGeom prst="rect">
            <a:avLst/>
          </a:prstGeom>
          <a:noFill/>
          <a:ln>
            <a:noFill/>
          </a:ln>
        </p:spPr>
      </p:pic>
      <p:pic>
        <p:nvPicPr>
          <p:cNvPr id="171" name="Google Shape;171;p29"/>
          <p:cNvPicPr preferRelativeResize="0"/>
          <p:nvPr/>
        </p:nvPicPr>
        <p:blipFill>
          <a:blip r:embed="rId4">
            <a:alphaModFix/>
          </a:blip>
          <a:stretch>
            <a:fillRect/>
          </a:stretch>
        </p:blipFill>
        <p:spPr>
          <a:xfrm>
            <a:off x="0" y="1859799"/>
            <a:ext cx="6504496"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188775" y="223940"/>
            <a:ext cx="4000551" cy="4695626"/>
          </a:xfrm>
          <a:prstGeom prst="rect">
            <a:avLst/>
          </a:prstGeom>
          <a:noFill/>
          <a:ln>
            <a:noFill/>
          </a:ln>
        </p:spPr>
      </p:pic>
      <p:sp>
        <p:nvSpPr>
          <p:cNvPr id="177" name="Google Shape;177;p30"/>
          <p:cNvSpPr txBox="1"/>
          <p:nvPr/>
        </p:nvSpPr>
        <p:spPr>
          <a:xfrm>
            <a:off x="4356675" y="223950"/>
            <a:ext cx="4419600" cy="19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900">
                <a:solidFill>
                  <a:srgbClr val="FF0000"/>
                </a:solidFill>
                <a:latin typeface="Playfair Display Regular"/>
                <a:ea typeface="Playfair Display Regular"/>
                <a:cs typeface="Playfair Display Regular"/>
                <a:sym typeface="Playfair Display Regular"/>
              </a:rPr>
              <a:t>odds ratio</a:t>
            </a:r>
            <a:r>
              <a:rPr lang="fr" sz="1900">
                <a:latin typeface="Playfair Display Regular"/>
                <a:ea typeface="Playfair Display Regular"/>
                <a:cs typeface="Playfair Display Regular"/>
                <a:sym typeface="Playfair Display Regular"/>
              </a:rPr>
              <a:t> </a:t>
            </a:r>
            <a:r>
              <a:rPr lang="fr" sz="1900">
                <a:latin typeface="Playfair Display Regular"/>
                <a:ea typeface="Playfair Display Regular"/>
                <a:cs typeface="Playfair Display Regular"/>
                <a:sym typeface="Playfair Display Regular"/>
              </a:rPr>
              <a:t>(“</a:t>
            </a:r>
            <a:r>
              <a:rPr lang="fr" sz="1550">
                <a:solidFill>
                  <a:srgbClr val="202122"/>
                </a:solidFill>
                <a:highlight>
                  <a:srgbClr val="FFFFFF"/>
                </a:highlight>
                <a:latin typeface="Playfair Display Regular"/>
                <a:ea typeface="Playfair Display Regular"/>
                <a:cs typeface="Playfair Display Regular"/>
                <a:sym typeface="Playfair Display Regular"/>
              </a:rPr>
              <a:t>rapport des chances”) </a:t>
            </a:r>
            <a:r>
              <a:rPr lang="fr" sz="1900">
                <a:latin typeface="Playfair Display Regular"/>
                <a:ea typeface="Playfair Display Regular"/>
                <a:cs typeface="Playfair Display Regular"/>
                <a:sym typeface="Playfair Display Regular"/>
              </a:rPr>
              <a:t>: </a:t>
            </a:r>
            <a:r>
              <a:rPr lang="fr" sz="1550">
                <a:solidFill>
                  <a:srgbClr val="202122"/>
                </a:solidFill>
                <a:highlight>
                  <a:srgbClr val="FFFFFF"/>
                </a:highlight>
                <a:latin typeface="Playfair Display Regular"/>
                <a:ea typeface="Playfair Display Regular"/>
                <a:cs typeface="Playfair Display Regular"/>
                <a:sym typeface="Playfair Display Regular"/>
              </a:rPr>
              <a:t>exprime le degré de dépendance entre des variables aléatoires qualitatives. Permet de mesurer l'effet d'un facteur.</a:t>
            </a:r>
            <a:endParaRPr sz="1550">
              <a:solidFill>
                <a:srgbClr val="202122"/>
              </a:solidFill>
              <a:highlight>
                <a:srgbClr val="FFFFFF"/>
              </a:highlight>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t/>
            </a:r>
            <a:endParaRPr sz="1550">
              <a:solidFill>
                <a:srgbClr val="202122"/>
              </a:solidFill>
              <a:highlight>
                <a:srgbClr val="FFFFFF"/>
              </a:highlight>
              <a:latin typeface="Playfair Display Regular"/>
              <a:ea typeface="Playfair Display Regular"/>
              <a:cs typeface="Playfair Display Regular"/>
              <a:sym typeface="Playfair Display Regular"/>
            </a:endParaRPr>
          </a:p>
          <a:p>
            <a:pPr indent="0" lvl="0" marL="0" rtl="0" algn="just">
              <a:spcBef>
                <a:spcPts val="0"/>
              </a:spcBef>
              <a:spcAft>
                <a:spcPts val="0"/>
              </a:spcAft>
              <a:buNone/>
            </a:pPr>
            <a:r>
              <a:rPr lang="fr">
                <a:latin typeface="Playfair Display Regular"/>
                <a:ea typeface="Playfair Display Regular"/>
                <a:cs typeface="Playfair Display Regular"/>
                <a:sym typeface="Playfair Display Regular"/>
              </a:rPr>
              <a:t>Lire ainsi : un individu de 45-54 ans a 1,5x plus de chance de manger seul qu’un individu de 18-24 ans, à sexe, statut marital, type urbain, niveau d’études et occupations équivalents. </a:t>
            </a:r>
            <a:endParaRPr sz="1650">
              <a:solidFill>
                <a:srgbClr val="202122"/>
              </a:solidFill>
              <a:highlight>
                <a:srgbClr val="FFFFFF"/>
              </a:highlight>
              <a:latin typeface="Playfair Display Regular"/>
              <a:ea typeface="Playfair Display Regular"/>
              <a:cs typeface="Playfair Display Regular"/>
              <a:sym typeface="Playfair Display Regul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4146500" y="143350"/>
            <a:ext cx="4854000" cy="4794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1450">
                <a:solidFill>
                  <a:srgbClr val="202122"/>
                </a:solidFill>
                <a:highlight>
                  <a:srgbClr val="FFFFFF"/>
                </a:highlight>
                <a:latin typeface="Playfair Display Regular"/>
                <a:ea typeface="Playfair Display Regular"/>
                <a:cs typeface="Playfair Display Regular"/>
                <a:sym typeface="Playfair Display Regular"/>
              </a:rPr>
              <a:t>Ici, on calcule la probabilité de manger seul en  fonction des variables suivantes :</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sexe </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classe  d’âge </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statut marital</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type urbain</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niveau d’études</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320675" lvl="0" marL="457200" rtl="0" algn="just">
              <a:lnSpc>
                <a:spcPct val="100000"/>
              </a:lnSpc>
              <a:spcBef>
                <a:spcPts val="0"/>
              </a:spcBef>
              <a:spcAft>
                <a:spcPts val="0"/>
              </a:spcAft>
              <a:buClr>
                <a:srgbClr val="202122"/>
              </a:buClr>
              <a:buSzPts val="1450"/>
              <a:buFont typeface="Playfair Display Regular"/>
              <a:buChar char="-"/>
            </a:pPr>
            <a:r>
              <a:rPr lang="fr" sz="1450">
                <a:solidFill>
                  <a:srgbClr val="202122"/>
                </a:solidFill>
                <a:highlight>
                  <a:srgbClr val="FFFFFF"/>
                </a:highlight>
                <a:latin typeface="Playfair Display Regular"/>
                <a:ea typeface="Playfair Display Regular"/>
                <a:cs typeface="Playfair Display Regular"/>
                <a:sym typeface="Playfair Display Regular"/>
              </a:rPr>
              <a:t>occupation</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450">
              <a:solidFill>
                <a:srgbClr val="202122"/>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550">
              <a:solidFill>
                <a:srgbClr val="202122"/>
              </a:solidFill>
              <a:highlight>
                <a:schemeClr val="lt1"/>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Lire ainsi : un individu de 45-54 ans a 1,5x plus de chance de manger seul qu’un individu de 18-24 ans, à sexe, statut marital, type urbain, niveau d’études et occupations équivalents. </a:t>
            </a:r>
            <a:endParaRPr sz="1450">
              <a:solidFill>
                <a:srgbClr val="202122"/>
              </a:solidFill>
              <a:highlight>
                <a:srgbClr val="FFFFFF"/>
              </a:highlight>
              <a:latin typeface="Playfair Display Regular"/>
              <a:ea typeface="Playfair Display Regular"/>
              <a:cs typeface="Playfair Display Regular"/>
              <a:sym typeface="Playfair Display Regular"/>
            </a:endParaRPr>
          </a:p>
        </p:txBody>
      </p:sp>
      <p:pic>
        <p:nvPicPr>
          <p:cNvPr id="183" name="Google Shape;183;p31"/>
          <p:cNvPicPr preferRelativeResize="0"/>
          <p:nvPr/>
        </p:nvPicPr>
        <p:blipFill>
          <a:blip r:embed="rId3">
            <a:alphaModFix/>
          </a:blip>
          <a:stretch>
            <a:fillRect/>
          </a:stretch>
        </p:blipFill>
        <p:spPr>
          <a:xfrm>
            <a:off x="0" y="73940"/>
            <a:ext cx="4000551" cy="4695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3655500" cy="6261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Char char="●"/>
            </a:pPr>
            <a:r>
              <a:rPr lang="fr"/>
              <a:t>Introduction</a:t>
            </a:r>
            <a:endParaRPr/>
          </a:p>
          <a:p>
            <a:pPr indent="0" lvl="0" marL="0" rtl="0" algn="l">
              <a:spcBef>
                <a:spcPts val="0"/>
              </a:spcBef>
              <a:spcAft>
                <a:spcPts val="0"/>
              </a:spcAft>
              <a:buNone/>
            </a:pPr>
            <a:r>
              <a:t/>
            </a:r>
            <a:endParaRPr/>
          </a:p>
        </p:txBody>
      </p:sp>
      <p:sp>
        <p:nvSpPr>
          <p:cNvPr id="68" name="Google Shape;68;p14"/>
          <p:cNvSpPr txBox="1"/>
          <p:nvPr>
            <p:ph idx="1" type="body"/>
          </p:nvPr>
        </p:nvSpPr>
        <p:spPr>
          <a:xfrm>
            <a:off x="311700" y="1152475"/>
            <a:ext cx="680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latin typeface="Playfair Display Regular"/>
                <a:ea typeface="Playfair Display Regular"/>
                <a:cs typeface="Playfair Display Regular"/>
                <a:sym typeface="Playfair Display Regular"/>
              </a:rPr>
              <a:t>RÉDIGÉ</a:t>
            </a:r>
            <a:r>
              <a:rPr lang="fr" sz="2000">
                <a:latin typeface="Playfair Display Regular"/>
                <a:ea typeface="Playfair Display Regular"/>
                <a:cs typeface="Playfair Display Regular"/>
                <a:sym typeface="Playfair Display Regular"/>
              </a:rPr>
              <a:t> PAR :</a:t>
            </a:r>
            <a:r>
              <a:rPr lang="fr" sz="2300">
                <a:latin typeface="Playfair Display Regular"/>
                <a:ea typeface="Playfair Display Regular"/>
                <a:cs typeface="Playfair Display Regular"/>
                <a:sym typeface="Playfair Display Regular"/>
              </a:rPr>
              <a:t>  </a:t>
            </a:r>
            <a:r>
              <a:rPr lang="fr" sz="1700">
                <a:solidFill>
                  <a:srgbClr val="000000"/>
                </a:solidFill>
                <a:latin typeface="Playfair Display Regular"/>
                <a:ea typeface="Playfair Display Regular"/>
                <a:cs typeface="Playfair Display Regular"/>
                <a:sym typeface="Playfair Display Regular"/>
              </a:rPr>
              <a:t>Thibaut de Saint Pol </a:t>
            </a:r>
            <a:endParaRPr sz="17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lang="fr" sz="1700">
                <a:solidFill>
                  <a:srgbClr val="000000"/>
                </a:solidFill>
                <a:latin typeface="Playfair Display Regular"/>
                <a:ea typeface="Playfair Display Regular"/>
                <a:cs typeface="Playfair Display Regular"/>
                <a:sym typeface="Playfair Display Regular"/>
              </a:rPr>
              <a:t>→ sociologue et écrivain français</a:t>
            </a:r>
            <a:endParaRPr sz="17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lang="fr" sz="1700">
                <a:solidFill>
                  <a:srgbClr val="000000"/>
                </a:solidFill>
                <a:latin typeface="Playfair Display Regular"/>
                <a:ea typeface="Playfair Display Regular"/>
                <a:cs typeface="Playfair Display Regular"/>
                <a:sym typeface="Playfair Display Regular"/>
              </a:rPr>
              <a:t>→  directeur de l'Institut national de la jeunesse et de l'éducation populaire </a:t>
            </a:r>
            <a:endParaRPr sz="17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lang="fr" sz="1700">
                <a:solidFill>
                  <a:srgbClr val="000000"/>
                </a:solidFill>
                <a:latin typeface="Playfair Display Regular"/>
                <a:ea typeface="Playfair Display Regular"/>
                <a:cs typeface="Playfair Display Regular"/>
                <a:sym typeface="Playfair Display Regular"/>
              </a:rPr>
              <a:t>→  spécialiste de l’étude des modes de vie et des inégalités sociales</a:t>
            </a:r>
            <a:endParaRPr sz="17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sz="17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lang="fr" sz="2000">
                <a:latin typeface="Playfair Display Regular"/>
                <a:ea typeface="Playfair Display Regular"/>
                <a:cs typeface="Playfair Display Regular"/>
                <a:sym typeface="Playfair Display Regular"/>
              </a:rPr>
              <a:t>L’ARTICLE : </a:t>
            </a:r>
            <a:endParaRPr sz="2000">
              <a:latin typeface="Playfair Display Regular"/>
              <a:ea typeface="Playfair Display Regular"/>
              <a:cs typeface="Playfair Display Regular"/>
              <a:sym typeface="Playfair Display Regular"/>
            </a:endParaRPr>
          </a:p>
          <a:p>
            <a:pPr indent="0" lvl="0" marL="0" rtl="0" algn="l">
              <a:lnSpc>
                <a:spcPct val="108000"/>
              </a:lnSpc>
              <a:spcBef>
                <a:spcPts val="1600"/>
              </a:spcBef>
              <a:spcAft>
                <a:spcPts val="800"/>
              </a:spcAft>
              <a:buNone/>
            </a:pPr>
            <a:r>
              <a:rPr lang="fr" sz="1600">
                <a:solidFill>
                  <a:srgbClr val="000000"/>
                </a:solidFill>
                <a:latin typeface="Playfair Display Regular"/>
                <a:ea typeface="Playfair Display Regular"/>
                <a:cs typeface="Playfair Display Regular"/>
                <a:sym typeface="Playfair Display Regular"/>
              </a:rPr>
              <a:t>Article paru en 2005 dans </a:t>
            </a:r>
            <a:r>
              <a:rPr i="1" lang="fr" sz="1600">
                <a:solidFill>
                  <a:srgbClr val="000000"/>
                </a:solidFill>
                <a:latin typeface="Playfair Display Regular"/>
                <a:ea typeface="Playfair Display Regular"/>
                <a:cs typeface="Playfair Display Regular"/>
                <a:sym typeface="Playfair Display Regular"/>
              </a:rPr>
              <a:t>Terrain et travaux</a:t>
            </a:r>
            <a:r>
              <a:rPr lang="fr" sz="1600">
                <a:solidFill>
                  <a:srgbClr val="000000"/>
                </a:solidFill>
                <a:latin typeface="Playfair Display Regular"/>
                <a:ea typeface="Playfair Display Regular"/>
                <a:cs typeface="Playfair Display Regular"/>
                <a:sym typeface="Playfair Display Regular"/>
              </a:rPr>
              <a:t>, revue scientifique (sciences sociales) généraliste semestrielle éditée par l’ENS Paris-Saclay entre 2000 et 2019. </a:t>
            </a:r>
            <a:endParaRPr sz="2000">
              <a:latin typeface="Playfair Display Regular"/>
              <a:ea typeface="Playfair Display Regular"/>
              <a:cs typeface="Playfair Display Regular"/>
              <a:sym typeface="Playfair Display Regular"/>
            </a:endParaRPr>
          </a:p>
        </p:txBody>
      </p:sp>
      <p:pic>
        <p:nvPicPr>
          <p:cNvPr id="69" name="Google Shape;69;p14"/>
          <p:cNvPicPr preferRelativeResize="0"/>
          <p:nvPr/>
        </p:nvPicPr>
        <p:blipFill>
          <a:blip r:embed="rId3">
            <a:alphaModFix/>
          </a:blip>
          <a:stretch>
            <a:fillRect/>
          </a:stretch>
        </p:blipFill>
        <p:spPr>
          <a:xfrm>
            <a:off x="7647071" y="220050"/>
            <a:ext cx="1286625" cy="1543925"/>
          </a:xfrm>
          <a:prstGeom prst="rect">
            <a:avLst/>
          </a:prstGeom>
          <a:noFill/>
          <a:ln>
            <a:noFill/>
          </a:ln>
        </p:spPr>
      </p:pic>
      <p:pic>
        <p:nvPicPr>
          <p:cNvPr id="70" name="Google Shape;70;p14"/>
          <p:cNvPicPr preferRelativeResize="0"/>
          <p:nvPr/>
        </p:nvPicPr>
        <p:blipFill>
          <a:blip r:embed="rId4">
            <a:alphaModFix/>
          </a:blip>
          <a:stretch>
            <a:fillRect/>
          </a:stretch>
        </p:blipFill>
        <p:spPr>
          <a:xfrm>
            <a:off x="7186600" y="2331199"/>
            <a:ext cx="1747099" cy="24053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3772500"/>
            <a:ext cx="8520600" cy="903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fr">
                <a:solidFill>
                  <a:srgbClr val="000000"/>
                </a:solidFill>
                <a:latin typeface="Playfair Display"/>
                <a:ea typeface="Playfair Display"/>
                <a:cs typeface="Playfair Display"/>
                <a:sym typeface="Playfair Display"/>
              </a:rPr>
              <a:t>Nicolas Herpin,  </a:t>
            </a:r>
            <a:r>
              <a:rPr lang="fr" u="sng">
                <a:solidFill>
                  <a:srgbClr val="000000"/>
                </a:solidFill>
                <a:latin typeface="Playfair Display"/>
                <a:ea typeface="Playfair Display"/>
                <a:cs typeface="Playfair Display"/>
                <a:sym typeface="Playfair Display"/>
              </a:rPr>
              <a:t>Le repas comme institution. Compte rendu d'une enquête exploratoire</a:t>
            </a:r>
            <a:r>
              <a:rPr lang="fr">
                <a:solidFill>
                  <a:srgbClr val="000000"/>
                </a:solidFill>
                <a:latin typeface="Playfair Display"/>
                <a:ea typeface="Playfair Display"/>
                <a:cs typeface="Playfair Display"/>
                <a:sym typeface="Playfair Display"/>
              </a:rPr>
              <a:t>,  Revue française de sociologie, 1988</a:t>
            </a:r>
            <a:endParaRPr>
              <a:solidFill>
                <a:srgbClr val="000000"/>
              </a:solidFill>
              <a:latin typeface="Playfair Display"/>
              <a:ea typeface="Playfair Display"/>
              <a:cs typeface="Playfair Display"/>
              <a:sym typeface="Playfair Display"/>
            </a:endParaRPr>
          </a:p>
        </p:txBody>
      </p:sp>
      <p:sp>
        <p:nvSpPr>
          <p:cNvPr id="189" name="Google Shape;189;p32"/>
          <p:cNvSpPr/>
          <p:nvPr/>
        </p:nvSpPr>
        <p:spPr>
          <a:xfrm>
            <a:off x="352350" y="475650"/>
            <a:ext cx="8439300" cy="2096100"/>
          </a:xfrm>
          <a:prstGeom prst="wedgeRectCallout">
            <a:avLst>
              <a:gd fmla="val -4413" name="adj1"/>
              <a:gd fmla="val 94074" name="adj2"/>
            </a:avLst>
          </a:prstGeom>
          <a:solidFill>
            <a:srgbClr val="F4CCCC"/>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None/>
            </a:pPr>
            <a:r>
              <a:rPr lang="fr" sz="1800">
                <a:latin typeface="Playfair Display"/>
                <a:ea typeface="Playfair Display"/>
                <a:cs typeface="Playfair Display"/>
                <a:sym typeface="Playfair Display"/>
              </a:rPr>
              <a:t>“En règle générale, manger et communiquer sont des activités plus souvent simultanées dans ce groupe des ménages appartenant aux catégories supérieures. Pour eux, en effet, le moment des repas est, plus souvent que dans les autres milieux, l'occasion de rencontrer des personnes n'appartenant pas au ménage.”	</a:t>
            </a:r>
            <a:endParaRPr>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rotWithShape="1">
          <a:blip r:embed="rId3">
            <a:alphaModFix amt="55000"/>
          </a:blip>
          <a:srcRect b="20504" l="0" r="0" t="11282"/>
          <a:stretch/>
        </p:blipFill>
        <p:spPr>
          <a:xfrm>
            <a:off x="0" y="0"/>
            <a:ext cx="9143998" cy="5143499"/>
          </a:xfrm>
          <a:prstGeom prst="rect">
            <a:avLst/>
          </a:prstGeom>
          <a:noFill/>
          <a:ln>
            <a:noFill/>
          </a:ln>
        </p:spPr>
      </p:pic>
      <p:sp>
        <p:nvSpPr>
          <p:cNvPr id="195" name="Google Shape;195;p33"/>
          <p:cNvSpPr/>
          <p:nvPr/>
        </p:nvSpPr>
        <p:spPr>
          <a:xfrm>
            <a:off x="203775" y="1152425"/>
            <a:ext cx="8724900" cy="3729600"/>
          </a:xfrm>
          <a:prstGeom prst="roundRect">
            <a:avLst>
              <a:gd fmla="val 16667" name="adj"/>
            </a:avLst>
          </a:prstGeom>
          <a:solidFill>
            <a:srgbClr val="FFFFF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txBox="1"/>
          <p:nvPr>
            <p:ph idx="1" type="body"/>
          </p:nvPr>
        </p:nvSpPr>
        <p:spPr>
          <a:xfrm>
            <a:off x="444525" y="1017450"/>
            <a:ext cx="82434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fr" sz="1500" u="sng">
                <a:solidFill>
                  <a:srgbClr val="000000"/>
                </a:solidFill>
                <a:highlight>
                  <a:srgbClr val="FFFFFF"/>
                </a:highlight>
                <a:latin typeface="Playfair Display Regular"/>
                <a:ea typeface="Playfair Display Regular"/>
                <a:cs typeface="Playfair Display Regular"/>
                <a:sym typeface="Playfair Display Regular"/>
              </a:rPr>
              <a:t>Résultats </a:t>
            </a:r>
            <a:endParaRPr sz="1500" u="sng">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Les horaires des prises de repas évoluent assez lentement entre les différentes enquêtes.</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Ces mouvements sont logiquement liés à des facteurs nouveaux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323850" lvl="0" marL="457200" rtl="0" algn="just">
              <a:lnSpc>
                <a:spcPct val="100000"/>
              </a:lnSpc>
              <a:spcBef>
                <a:spcPts val="1200"/>
              </a:spcBef>
              <a:spcAft>
                <a:spcPts val="0"/>
              </a:spcAft>
              <a:buClr>
                <a:srgbClr val="000000"/>
              </a:buClr>
              <a:buSzPts val="1500"/>
              <a:buFont typeface="Playfair Display Regular"/>
              <a:buChar char="-"/>
            </a:pPr>
            <a:r>
              <a:rPr lang="fr" sz="1500">
                <a:solidFill>
                  <a:srgbClr val="000000"/>
                </a:solidFill>
                <a:highlight>
                  <a:srgbClr val="FFFFFF"/>
                </a:highlight>
                <a:latin typeface="Playfair Display Regular"/>
                <a:ea typeface="Playfair Display Regular"/>
                <a:cs typeface="Playfair Display Regular"/>
                <a:sym typeface="Playfair Display Regular"/>
              </a:rPr>
              <a:t>importance croissante de la télévision</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323850" lvl="0" marL="457200" rtl="0" algn="just">
              <a:lnSpc>
                <a:spcPct val="100000"/>
              </a:lnSpc>
              <a:spcBef>
                <a:spcPts val="0"/>
              </a:spcBef>
              <a:spcAft>
                <a:spcPts val="0"/>
              </a:spcAft>
              <a:buClr>
                <a:srgbClr val="000000"/>
              </a:buClr>
              <a:buSzPts val="1500"/>
              <a:buFont typeface="Playfair Display Regular"/>
              <a:buChar char="-"/>
            </a:pPr>
            <a:r>
              <a:rPr lang="fr" sz="1500">
                <a:solidFill>
                  <a:srgbClr val="000000"/>
                </a:solidFill>
                <a:highlight>
                  <a:srgbClr val="FFFFFF"/>
                </a:highlight>
                <a:latin typeface="Playfair Display Regular"/>
                <a:ea typeface="Playfair Display Regular"/>
                <a:cs typeface="Playfair Display Regular"/>
                <a:sym typeface="Playfair Display Regular"/>
              </a:rPr>
              <a:t>individualisation</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323850" lvl="0" marL="457200" rtl="0" algn="just">
              <a:lnSpc>
                <a:spcPct val="100000"/>
              </a:lnSpc>
              <a:spcBef>
                <a:spcPts val="0"/>
              </a:spcBef>
              <a:spcAft>
                <a:spcPts val="0"/>
              </a:spcAft>
              <a:buClr>
                <a:srgbClr val="000000"/>
              </a:buClr>
              <a:buSzPts val="1500"/>
              <a:buFont typeface="Playfair Display Regular"/>
              <a:buChar char="-"/>
            </a:pPr>
            <a:r>
              <a:rPr lang="fr" sz="1600">
                <a:solidFill>
                  <a:srgbClr val="000000"/>
                </a:solidFill>
                <a:latin typeface="Playfair Display Regular"/>
                <a:ea typeface="Playfair Display Regular"/>
                <a:cs typeface="Playfair Display Regular"/>
                <a:sym typeface="Playfair Display Regular"/>
              </a:rPr>
              <a:t>industrialisation de la filière agroalimentaire qui a redéfini notre manière de consommer et de cuisiner</a:t>
            </a:r>
            <a:endParaRPr sz="1600">
              <a:solidFill>
                <a:srgbClr val="000000"/>
              </a:solidFill>
              <a:latin typeface="Playfair Display Regular"/>
              <a:ea typeface="Playfair Display Regular"/>
              <a:cs typeface="Playfair Display Regular"/>
              <a:sym typeface="Playfair Display Regular"/>
            </a:endParaRPr>
          </a:p>
          <a:p>
            <a:pPr indent="-323850" lvl="0" marL="457200" rtl="0" algn="just">
              <a:lnSpc>
                <a:spcPct val="100000"/>
              </a:lnSpc>
              <a:spcBef>
                <a:spcPts val="0"/>
              </a:spcBef>
              <a:spcAft>
                <a:spcPts val="0"/>
              </a:spcAft>
              <a:buClr>
                <a:srgbClr val="000000"/>
              </a:buClr>
              <a:buSzPts val="1500"/>
              <a:buFont typeface="Playfair Display Regular"/>
              <a:buChar char="-"/>
            </a:pPr>
            <a:r>
              <a:rPr lang="fr" sz="1600">
                <a:solidFill>
                  <a:srgbClr val="000000"/>
                </a:solidFill>
                <a:latin typeface="Playfair Display Regular"/>
                <a:ea typeface="Playfair Display Regular"/>
                <a:cs typeface="Playfair Display Regular"/>
                <a:sym typeface="Playfair Display Regular"/>
              </a:rPr>
              <a:t>baisse de la part d'alimentation dans le budget des ménages au profit des activités de loisir</a:t>
            </a:r>
            <a:endParaRPr sz="1600">
              <a:solidFill>
                <a:srgbClr val="000000"/>
              </a:solidFill>
              <a:latin typeface="Playfair Display Regular"/>
              <a:ea typeface="Playfair Display Regular"/>
              <a:cs typeface="Playfair Display Regular"/>
              <a:sym typeface="Playfair Display Regular"/>
            </a:endParaRPr>
          </a:p>
          <a:p>
            <a:pPr indent="-323850" lvl="0" marL="457200" rtl="0" algn="just">
              <a:lnSpc>
                <a:spcPct val="100000"/>
              </a:lnSpc>
              <a:spcBef>
                <a:spcPts val="0"/>
              </a:spcBef>
              <a:spcAft>
                <a:spcPts val="0"/>
              </a:spcAft>
              <a:buClr>
                <a:srgbClr val="000000"/>
              </a:buClr>
              <a:buSzPts val="1500"/>
              <a:buFont typeface="Playfair Display Regular"/>
              <a:buChar char="-"/>
            </a:pPr>
            <a:r>
              <a:rPr lang="fr" sz="1600">
                <a:solidFill>
                  <a:srgbClr val="000000"/>
                </a:solidFill>
                <a:highlight>
                  <a:srgbClr val="FFFFFF"/>
                </a:highlight>
                <a:latin typeface="Playfair Display Regular"/>
                <a:ea typeface="Playfair Display Regular"/>
                <a:cs typeface="Playfair Display Regular"/>
                <a:sym typeface="Playfair Display Regular"/>
              </a:rPr>
              <a:t>volonté de s'extraire d'un rythme alimentaire cadré, normé et figé</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120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Le questionnement est d’autant plus pertinent aujourd’hui, avec le développement des portables et de l’isolement numérique : aujourd’hui, il est plus répandu de manger seul</a:t>
            </a:r>
            <a:endParaRPr/>
          </a:p>
        </p:txBody>
      </p:sp>
      <p:sp>
        <p:nvSpPr>
          <p:cNvPr id="197" name="Google Shape;197;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III - Résultats et critiques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t>Pourquoi un tel synchronisme alimentaire ?</a:t>
            </a:r>
            <a:endParaRPr sz="2000"/>
          </a:p>
        </p:txBody>
      </p:sp>
      <p:sp>
        <p:nvSpPr>
          <p:cNvPr id="203" name="Google Shape;203;p34"/>
          <p:cNvSpPr txBox="1"/>
          <p:nvPr>
            <p:ph idx="1" type="body"/>
          </p:nvPr>
        </p:nvSpPr>
        <p:spPr>
          <a:xfrm>
            <a:off x="311700" y="866400"/>
            <a:ext cx="8520600" cy="370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Le modèle français : p</a:t>
            </a:r>
            <a:r>
              <a:rPr lang="fr" sz="1400">
                <a:solidFill>
                  <a:srgbClr val="222222"/>
                </a:solidFill>
                <a:highlight>
                  <a:srgbClr val="FFFFFF"/>
                </a:highlight>
                <a:latin typeface="Playfair Display Regular"/>
                <a:ea typeface="Playfair Display Regular"/>
                <a:cs typeface="Playfair Display Regular"/>
                <a:sym typeface="Playfair Display Regular"/>
              </a:rPr>
              <a:t>rise de trois repas structurés pris à heures régulières.</a:t>
            </a:r>
            <a:endParaRPr sz="1400">
              <a:solidFill>
                <a:srgbClr val="222222"/>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t/>
            </a:r>
            <a:endParaRPr sz="1400">
              <a:solidFill>
                <a:srgbClr val="222222"/>
              </a:solidFill>
              <a:highlight>
                <a:srgbClr val="FFFFFF"/>
              </a:highlight>
              <a:latin typeface="Playfair Display Regular"/>
              <a:ea typeface="Playfair Display Regular"/>
              <a:cs typeface="Playfair Display Regular"/>
              <a:sym typeface="Playfair Display Regular"/>
            </a:endParaRPr>
          </a:p>
          <a:p>
            <a:pPr indent="-317500" lvl="0" marL="457200" rtl="0" algn="just">
              <a:lnSpc>
                <a:spcPct val="150000"/>
              </a:lnSpc>
              <a:spcBef>
                <a:spcPts val="0"/>
              </a:spcBef>
              <a:spcAft>
                <a:spcPts val="0"/>
              </a:spcAft>
              <a:buClr>
                <a:srgbClr val="222222"/>
              </a:buClr>
              <a:buSzPts val="1400"/>
              <a:buFont typeface="Verdana"/>
              <a:buChar char="-"/>
            </a:pPr>
            <a:r>
              <a:rPr lang="fr" sz="1400">
                <a:solidFill>
                  <a:srgbClr val="222222"/>
                </a:solidFill>
                <a:highlight>
                  <a:srgbClr val="FFFFFF"/>
                </a:highlight>
                <a:latin typeface="Playfair Display Regular"/>
                <a:ea typeface="Playfair Display Regular"/>
                <a:cs typeface="Playfair Display Regular"/>
                <a:sym typeface="Playfair Display Regular"/>
              </a:rPr>
              <a:t>une organisation est fortement défendue par nombre de nutritionnistes qui luttent contre les méfaits du grignotage à toute heure → idée répandue qu’il existe une bonne manière de se nourrir depuis l’influence de la pensée</a:t>
            </a:r>
            <a:r>
              <a:rPr i="1" lang="fr" sz="1400">
                <a:solidFill>
                  <a:srgbClr val="FF0000"/>
                </a:solidFill>
                <a:highlight>
                  <a:srgbClr val="FFFFFF"/>
                </a:highlight>
                <a:latin typeface="Playfair Display Regular"/>
                <a:ea typeface="Playfair Display Regular"/>
                <a:cs typeface="Playfair Display Regular"/>
                <a:sym typeface="Playfair Display Regular"/>
              </a:rPr>
              <a:t> hygiéniste</a:t>
            </a:r>
            <a:r>
              <a:rPr lang="fr" sz="1400">
                <a:solidFill>
                  <a:srgbClr val="000000"/>
                </a:solidFill>
                <a:highlight>
                  <a:srgbClr val="FFFFFF"/>
                </a:highlight>
                <a:latin typeface="Playfair Display Regular"/>
                <a:ea typeface="Playfair Display Regular"/>
                <a:cs typeface="Playfair Display Regular"/>
                <a:sym typeface="Playfair Display Regular"/>
              </a:rPr>
              <a:t> au milieu du XIXème</a:t>
            </a:r>
            <a:endParaRPr sz="1400">
              <a:solidFill>
                <a:srgbClr val="000000"/>
              </a:solidFill>
              <a:highlight>
                <a:srgbClr val="FFFFFF"/>
              </a:highlight>
              <a:latin typeface="Playfair Display Regular"/>
              <a:ea typeface="Playfair Display Regular"/>
              <a:cs typeface="Playfair Display Regular"/>
              <a:sym typeface="Playfair Display Regular"/>
            </a:endParaRPr>
          </a:p>
          <a:p>
            <a:pPr indent="0" lvl="0" marL="457200" rtl="0" algn="just">
              <a:lnSpc>
                <a:spcPct val="150000"/>
              </a:lnSpc>
              <a:spcBef>
                <a:spcPts val="0"/>
              </a:spcBef>
              <a:spcAft>
                <a:spcPts val="0"/>
              </a:spcAft>
              <a:buNone/>
            </a:pPr>
            <a:r>
              <a:t/>
            </a:r>
            <a:endParaRPr sz="1400">
              <a:solidFill>
                <a:srgbClr val="000000"/>
              </a:solidFill>
              <a:highlight>
                <a:srgbClr val="FFFFFF"/>
              </a:highlight>
              <a:latin typeface="Playfair Display Regular"/>
              <a:ea typeface="Playfair Display Regular"/>
              <a:cs typeface="Playfair Display Regular"/>
              <a:sym typeface="Playfair Display Regular"/>
            </a:endParaRPr>
          </a:p>
          <a:p>
            <a:pPr indent="-317500" lvl="0" marL="457200" rtl="0" algn="just">
              <a:lnSpc>
                <a:spcPct val="150000"/>
              </a:lnSpc>
              <a:spcBef>
                <a:spcPts val="0"/>
              </a:spcBef>
              <a:spcAft>
                <a:spcPts val="0"/>
              </a:spcAft>
              <a:buClr>
                <a:srgbClr val="222222"/>
              </a:buClr>
              <a:buSzPts val="1400"/>
              <a:buFont typeface="Playfair Display Regular"/>
              <a:buChar char="-"/>
            </a:pPr>
            <a:r>
              <a:rPr lang="fr" sz="1400">
                <a:solidFill>
                  <a:srgbClr val="000000"/>
                </a:solidFill>
                <a:latin typeface="Playfair Display Regular"/>
                <a:ea typeface="Playfair Display Regular"/>
                <a:cs typeface="Playfair Display Regular"/>
                <a:sym typeface="Playfair Display Regular"/>
              </a:rPr>
              <a:t>une </a:t>
            </a:r>
            <a:r>
              <a:rPr lang="fr" sz="1400">
                <a:solidFill>
                  <a:srgbClr val="000000"/>
                </a:solidFill>
                <a:latin typeface="Playfair Display Regular"/>
                <a:ea typeface="Playfair Display Regular"/>
                <a:cs typeface="Playfair Display Regular"/>
                <a:sym typeface="Playfair Display Regular"/>
              </a:rPr>
              <a:t>dimension rituelle des repas : heure fixe, lieu fixe (on a pas pour habitude de manger au volant par exemple)</a:t>
            </a:r>
            <a:endParaRPr sz="1400">
              <a:solidFill>
                <a:srgbClr val="000000"/>
              </a:solidFill>
              <a:latin typeface="Playfair Display Regular"/>
              <a:ea typeface="Playfair Display Regular"/>
              <a:cs typeface="Playfair Display Regular"/>
              <a:sym typeface="Playfair Display Regular"/>
            </a:endParaRPr>
          </a:p>
          <a:p>
            <a:pPr indent="0" lvl="0" marL="457200" rtl="0" algn="just">
              <a:lnSpc>
                <a:spcPct val="150000"/>
              </a:lnSpc>
              <a:spcBef>
                <a:spcPts val="0"/>
              </a:spcBef>
              <a:spcAft>
                <a:spcPts val="0"/>
              </a:spcAft>
              <a:buNone/>
            </a:pPr>
            <a:r>
              <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DONC synchronisme alimentaire fruit d’une norme sociale qui est peu à peu devenue une une norme nutritionnelle</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t/>
            </a:r>
            <a:endParaRPr sz="1400">
              <a:solidFill>
                <a:srgbClr val="000000"/>
              </a:solidFill>
              <a:latin typeface="Playfair Display Regular"/>
              <a:ea typeface="Playfair Display Regular"/>
              <a:cs typeface="Playfair Display Regular"/>
              <a:sym typeface="Playfair Display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5188450" y="283800"/>
            <a:ext cx="3643800" cy="428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MAIS individualisation contemporaine des consommations et des modes de vie.</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Aujourd’hui on cherche à réduire le temps de l'alimentation :</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 augmentation du temps de travail qui laisse moins de place au partage des repas et  à la « corvée » de cuisiner (plats préparés, livraison de repas)</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 plus grande liberté donnée à l’individu dans l’organisation de ses repas </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5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 accroissement des régimes spéciaux : remise en question de la fonction sociale de l’alimentation.</a:t>
            </a:r>
            <a:endParaRPr sz="1400">
              <a:solidFill>
                <a:srgbClr val="000000"/>
              </a:solidFill>
              <a:latin typeface="Playfair Display Regular"/>
              <a:ea typeface="Playfair Display Regular"/>
              <a:cs typeface="Playfair Display Regular"/>
              <a:sym typeface="Playfair Display Regular"/>
            </a:endParaRPr>
          </a:p>
        </p:txBody>
      </p:sp>
      <p:pic>
        <p:nvPicPr>
          <p:cNvPr id="209" name="Google Shape;209;p35"/>
          <p:cNvPicPr preferRelativeResize="0"/>
          <p:nvPr/>
        </p:nvPicPr>
        <p:blipFill>
          <a:blip r:embed="rId3">
            <a:alphaModFix/>
          </a:blip>
          <a:stretch>
            <a:fillRect/>
          </a:stretch>
        </p:blipFill>
        <p:spPr>
          <a:xfrm>
            <a:off x="311700" y="153750"/>
            <a:ext cx="4649351" cy="4649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391350"/>
            <a:ext cx="7340400" cy="14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200">
                <a:solidFill>
                  <a:srgbClr val="000000"/>
                </a:solidFill>
              </a:rPr>
              <a:t>Hartmut Rosa</a:t>
            </a:r>
            <a:r>
              <a:rPr b="0" lang="fr" sz="2200">
                <a:solidFill>
                  <a:srgbClr val="000000"/>
                </a:solidFill>
              </a:rPr>
              <a:t> et le concept d</a:t>
            </a:r>
            <a:r>
              <a:rPr b="0" lang="fr" sz="2200">
                <a:solidFill>
                  <a:srgbClr val="000000"/>
                </a:solidFill>
              </a:rPr>
              <a:t>’accélération sociale</a:t>
            </a:r>
            <a:endParaRPr b="0" sz="2200">
              <a:solidFill>
                <a:srgbClr val="000000"/>
              </a:solidFill>
            </a:endParaRPr>
          </a:p>
          <a:p>
            <a:pPr indent="457200" lvl="0" marL="0" rtl="0" algn="l">
              <a:spcBef>
                <a:spcPts val="0"/>
              </a:spcBef>
              <a:spcAft>
                <a:spcPts val="0"/>
              </a:spcAft>
              <a:buNone/>
            </a:pPr>
            <a:r>
              <a:rPr b="0" lang="fr" sz="2200">
                <a:solidFill>
                  <a:srgbClr val="000000"/>
                </a:solidFill>
              </a:rPr>
              <a:t>→ </a:t>
            </a:r>
            <a:r>
              <a:rPr b="0" i="1" lang="fr" sz="2200" u="sng">
                <a:solidFill>
                  <a:srgbClr val="000000"/>
                </a:solidFill>
              </a:rPr>
              <a:t>Accélération : une critique sociale du temps</a:t>
            </a:r>
            <a:r>
              <a:rPr b="0" lang="fr" sz="2200">
                <a:solidFill>
                  <a:srgbClr val="000000"/>
                </a:solidFill>
              </a:rPr>
              <a:t> (2013)</a:t>
            </a:r>
            <a:endParaRPr b="0" sz="2200">
              <a:solidFill>
                <a:srgbClr val="000000"/>
              </a:solidFill>
            </a:endParaRPr>
          </a:p>
        </p:txBody>
      </p:sp>
      <p:sp>
        <p:nvSpPr>
          <p:cNvPr id="215" name="Google Shape;215;p36"/>
          <p:cNvSpPr txBox="1"/>
          <p:nvPr>
            <p:ph idx="1" type="body"/>
          </p:nvPr>
        </p:nvSpPr>
        <p:spPr>
          <a:xfrm>
            <a:off x="240900" y="1598825"/>
            <a:ext cx="8520600" cy="305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a:solidFill>
                  <a:srgbClr val="000000"/>
                </a:solidFill>
                <a:latin typeface="Playfair Display Regular"/>
                <a:ea typeface="Playfair Display Regular"/>
                <a:cs typeface="Playfair Display Regular"/>
                <a:sym typeface="Playfair Display Regular"/>
              </a:rPr>
              <a:t>T</a:t>
            </a:r>
            <a:r>
              <a:rPr lang="fr">
                <a:solidFill>
                  <a:srgbClr val="000000"/>
                </a:solidFill>
                <a:latin typeface="Playfair Display Regular"/>
                <a:ea typeface="Playfair Display Regular"/>
                <a:cs typeface="Playfair Display Regular"/>
                <a:sym typeface="Playfair Display Regular"/>
              </a:rPr>
              <a:t>riple accélération :</a:t>
            </a:r>
            <a:endParaRPr>
              <a:solidFill>
                <a:srgbClr val="000000"/>
              </a:solidFill>
              <a:latin typeface="Playfair Display Regular"/>
              <a:ea typeface="Playfair Display Regular"/>
              <a:cs typeface="Playfair Display Regular"/>
              <a:sym typeface="Playfair Display Regular"/>
            </a:endParaRPr>
          </a:p>
          <a:p>
            <a:pPr indent="-342900" lvl="0" marL="457200" rtl="0" algn="just">
              <a:spcBef>
                <a:spcPts val="0"/>
              </a:spcBef>
              <a:spcAft>
                <a:spcPts val="0"/>
              </a:spcAft>
              <a:buClr>
                <a:srgbClr val="000000"/>
              </a:buClr>
              <a:buSzPts val="1800"/>
              <a:buFont typeface="Playfair Display Regular"/>
              <a:buChar char="-"/>
            </a:pPr>
            <a:r>
              <a:rPr lang="fr">
                <a:solidFill>
                  <a:srgbClr val="000000"/>
                </a:solidFill>
                <a:latin typeface="Playfair Display Regular"/>
                <a:ea typeface="Playfair Display Regular"/>
                <a:cs typeface="Playfair Display Regular"/>
                <a:sym typeface="Playfair Display Regular"/>
              </a:rPr>
              <a:t>a</a:t>
            </a:r>
            <a:r>
              <a:rPr lang="fr">
                <a:solidFill>
                  <a:srgbClr val="000000"/>
                </a:solidFill>
                <a:latin typeface="Playfair Display Regular"/>
                <a:ea typeface="Playfair Display Regular"/>
                <a:cs typeface="Playfair Display Regular"/>
                <a:sym typeface="Playfair Display Regular"/>
              </a:rPr>
              <a:t>ccélération technique</a:t>
            </a:r>
            <a:endParaRPr>
              <a:solidFill>
                <a:srgbClr val="000000"/>
              </a:solidFill>
              <a:latin typeface="Playfair Display Regular"/>
              <a:ea typeface="Playfair Display Regular"/>
              <a:cs typeface="Playfair Display Regular"/>
              <a:sym typeface="Playfair Display Regular"/>
            </a:endParaRPr>
          </a:p>
          <a:p>
            <a:pPr indent="-342900" lvl="0" marL="457200" rtl="0" algn="just">
              <a:spcBef>
                <a:spcPts val="0"/>
              </a:spcBef>
              <a:spcAft>
                <a:spcPts val="0"/>
              </a:spcAft>
              <a:buClr>
                <a:srgbClr val="000000"/>
              </a:buClr>
              <a:buSzPts val="1800"/>
              <a:buFont typeface="Playfair Display Regular"/>
              <a:buChar char="-"/>
            </a:pPr>
            <a:r>
              <a:rPr lang="fr">
                <a:solidFill>
                  <a:srgbClr val="000000"/>
                </a:solidFill>
                <a:latin typeface="Playfair Display Regular"/>
                <a:ea typeface="Playfair Display Regular"/>
                <a:cs typeface="Playfair Display Regular"/>
                <a:sym typeface="Playfair Display Regular"/>
              </a:rPr>
              <a:t>accélération du changement social </a:t>
            </a:r>
            <a:endParaRPr>
              <a:solidFill>
                <a:srgbClr val="000000"/>
              </a:solidFill>
              <a:latin typeface="Playfair Display Regular"/>
              <a:ea typeface="Playfair Display Regular"/>
              <a:cs typeface="Playfair Display Regular"/>
              <a:sym typeface="Playfair Display Regular"/>
            </a:endParaRPr>
          </a:p>
          <a:p>
            <a:pPr indent="-342900" lvl="0" marL="457200" rtl="0" algn="just">
              <a:spcBef>
                <a:spcPts val="0"/>
              </a:spcBef>
              <a:spcAft>
                <a:spcPts val="0"/>
              </a:spcAft>
              <a:buClr>
                <a:srgbClr val="000000"/>
              </a:buClr>
              <a:buSzPts val="1800"/>
              <a:buFont typeface="Playfair Display Regular"/>
              <a:buChar char="-"/>
            </a:pPr>
            <a:r>
              <a:rPr lang="fr">
                <a:solidFill>
                  <a:srgbClr val="000000"/>
                </a:solidFill>
                <a:latin typeface="Playfair Display Regular"/>
                <a:ea typeface="Playfair Display Regular"/>
                <a:cs typeface="Playfair Display Regular"/>
                <a:sym typeface="Playfair Display Regular"/>
              </a:rPr>
              <a:t>accélération du rythme de vie → liée à l’expérience existentielle des individus contemporains = impre</a:t>
            </a:r>
            <a:r>
              <a:rPr lang="fr">
                <a:solidFill>
                  <a:srgbClr val="000000"/>
                </a:solidFill>
                <a:latin typeface="Playfair Display Regular"/>
                <a:ea typeface="Playfair Display Regular"/>
                <a:cs typeface="Playfair Display Regular"/>
                <a:sym typeface="Playfair Display Regular"/>
              </a:rPr>
              <a:t>ssion que le temps leur manque ou leur est compté, dans la mesure où ils doivent « faire plus de choses en moins de temps »</a:t>
            </a:r>
            <a:endParaRPr>
              <a:solidFill>
                <a:srgbClr val="000000"/>
              </a:solidFill>
              <a:latin typeface="Playfair Display Regular"/>
              <a:ea typeface="Playfair Display Regular"/>
              <a:cs typeface="Playfair Display Regular"/>
              <a:sym typeface="Playfair Display Regular"/>
            </a:endParaRPr>
          </a:p>
        </p:txBody>
      </p:sp>
      <p:pic>
        <p:nvPicPr>
          <p:cNvPr id="216" name="Google Shape;216;p36"/>
          <p:cNvPicPr preferRelativeResize="0"/>
          <p:nvPr/>
        </p:nvPicPr>
        <p:blipFill>
          <a:blip r:embed="rId3">
            <a:alphaModFix/>
          </a:blip>
          <a:stretch>
            <a:fillRect/>
          </a:stretch>
        </p:blipFill>
        <p:spPr>
          <a:xfrm>
            <a:off x="7466747" y="224900"/>
            <a:ext cx="1477850" cy="177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132450" y="377775"/>
            <a:ext cx="5265399" cy="3497750"/>
          </a:xfrm>
          <a:prstGeom prst="rect">
            <a:avLst/>
          </a:prstGeom>
          <a:noFill/>
          <a:ln>
            <a:noFill/>
          </a:ln>
        </p:spPr>
      </p:pic>
      <p:pic>
        <p:nvPicPr>
          <p:cNvPr id="222" name="Google Shape;222;p37"/>
          <p:cNvPicPr preferRelativeResize="0"/>
          <p:nvPr/>
        </p:nvPicPr>
        <p:blipFill rotWithShape="1">
          <a:blip r:embed="rId4">
            <a:alphaModFix/>
          </a:blip>
          <a:srcRect b="11653" l="0" r="0" t="9816"/>
          <a:stretch/>
        </p:blipFill>
        <p:spPr>
          <a:xfrm>
            <a:off x="5577100" y="377775"/>
            <a:ext cx="3376579" cy="34977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8"/>
          <p:cNvPicPr preferRelativeResize="0"/>
          <p:nvPr/>
        </p:nvPicPr>
        <p:blipFill rotWithShape="1">
          <a:blip r:embed="rId3">
            <a:alphaModFix amt="55000"/>
          </a:blip>
          <a:srcRect b="20504" l="0" r="0" t="11282"/>
          <a:stretch/>
        </p:blipFill>
        <p:spPr>
          <a:xfrm>
            <a:off x="0" y="0"/>
            <a:ext cx="9143998" cy="5143499"/>
          </a:xfrm>
          <a:prstGeom prst="rect">
            <a:avLst/>
          </a:prstGeom>
          <a:noFill/>
          <a:ln>
            <a:noFill/>
          </a:ln>
        </p:spPr>
      </p:pic>
      <p:sp>
        <p:nvSpPr>
          <p:cNvPr id="228" name="Google Shape;228;p38"/>
          <p:cNvSpPr/>
          <p:nvPr/>
        </p:nvSpPr>
        <p:spPr>
          <a:xfrm>
            <a:off x="203775" y="1239125"/>
            <a:ext cx="8724900" cy="3257100"/>
          </a:xfrm>
          <a:prstGeom prst="roundRect">
            <a:avLst>
              <a:gd fmla="val 16667" name="adj"/>
            </a:avLst>
          </a:prstGeom>
          <a:solidFill>
            <a:srgbClr val="FFFFF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txBox="1"/>
          <p:nvPr>
            <p:ph idx="1" type="body"/>
          </p:nvPr>
        </p:nvSpPr>
        <p:spPr>
          <a:xfrm>
            <a:off x="311700" y="1239125"/>
            <a:ext cx="8520600" cy="31011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fr" sz="1500" u="sng">
                <a:solidFill>
                  <a:srgbClr val="000000"/>
                </a:solidFill>
                <a:highlight>
                  <a:srgbClr val="FFFFFF"/>
                </a:highlight>
                <a:latin typeface="Playfair Display Regular"/>
                <a:ea typeface="Playfair Display Regular"/>
                <a:cs typeface="Playfair Display Regular"/>
                <a:sym typeface="Playfair Display Regular"/>
              </a:rPr>
              <a:t>Critiques</a:t>
            </a:r>
            <a:endParaRPr sz="1500" u="sng">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a:t>
            </a:r>
            <a:r>
              <a:rPr lang="fr" sz="1500">
                <a:solidFill>
                  <a:srgbClr val="000000"/>
                </a:solidFill>
                <a:highlight>
                  <a:srgbClr val="FFFFFF"/>
                </a:highlight>
                <a:latin typeface="Playfair Display Regular"/>
                <a:ea typeface="Playfair Display Regular"/>
                <a:cs typeface="Playfair Display Regular"/>
                <a:sym typeface="Playfair Display Regular"/>
              </a:rPr>
              <a:t>Enquête seulement quantitative, pas qualitative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Ancienneté de l’article et des références fait toujours barrière à une lecture purement contemporaine de ce texte (cf. les jeunes et la télé)</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il aurait été intéressant d’étudier l’évolution de la commensalité à l’heure actuelle où bcp de régimes spéciaux se démocratisent (végétarisme, véganisme, gluten free, halal…) : partage-t-on tjrs autant les repas avec ces contraintes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500">
                <a:solidFill>
                  <a:srgbClr val="000000"/>
                </a:solidFill>
                <a:highlight>
                  <a:srgbClr val="FFFFFF"/>
                </a:highlight>
                <a:latin typeface="Playfair Display Regular"/>
                <a:ea typeface="Playfair Display Regular"/>
                <a:cs typeface="Playfair Display Regular"/>
                <a:sym typeface="Playfair Display Regular"/>
              </a:rPr>
              <a:t> - Article qui ne répond pas vraiment au  questionnement principal :  « en quoi 	le cadre des prises alimentaire peut-il nous aider à comprendre leur 	synchronisme ?» </a:t>
            </a:r>
            <a:endParaRPr sz="1500">
              <a:solidFill>
                <a:srgbClr val="000000"/>
              </a:solidFill>
              <a:highlight>
                <a:srgbClr val="FFFFFF"/>
              </a:highlight>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1200"/>
              </a:spcAft>
              <a:buNone/>
            </a:pPr>
            <a:r>
              <a:t/>
            </a:r>
            <a:endParaRPr sz="1500">
              <a:solidFill>
                <a:srgbClr val="000000"/>
              </a:solidFill>
              <a:highlight>
                <a:srgbClr val="FFFFFF"/>
              </a:highlight>
              <a:latin typeface="Playfair Display Regular"/>
              <a:ea typeface="Playfair Display Regular"/>
              <a:cs typeface="Playfair Display Regular"/>
              <a:sym typeface="Playfair Display Regular"/>
            </a:endParaRPr>
          </a:p>
        </p:txBody>
      </p:sp>
      <p:sp>
        <p:nvSpPr>
          <p:cNvPr id="230" name="Google Shape;230;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III - Résultats et critiques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rotWithShape="1">
          <a:blip r:embed="rId3">
            <a:alphaModFix amt="65000"/>
          </a:blip>
          <a:srcRect b="14059" l="0" r="0" t="0"/>
          <a:stretch/>
        </p:blipFill>
        <p:spPr>
          <a:xfrm>
            <a:off x="0" y="0"/>
            <a:ext cx="9144000" cy="5143500"/>
          </a:xfrm>
          <a:prstGeom prst="rect">
            <a:avLst/>
          </a:prstGeom>
          <a:noFill/>
          <a:ln>
            <a:noFill/>
          </a:ln>
        </p:spPr>
      </p:pic>
      <p:sp>
        <p:nvSpPr>
          <p:cNvPr id="236" name="Google Shape;236;p39"/>
          <p:cNvSpPr txBox="1"/>
          <p:nvPr>
            <p:ph type="title"/>
          </p:nvPr>
        </p:nvSpPr>
        <p:spPr>
          <a:xfrm>
            <a:off x="408075" y="3637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highlight>
                  <a:srgbClr val="FFFFFF"/>
                </a:highlight>
              </a:rPr>
              <a:t>CONCLUSION</a:t>
            </a:r>
            <a:endParaRPr>
              <a:highlight>
                <a:srgbClr val="FFFFFF"/>
              </a:highlight>
            </a:endParaRPr>
          </a:p>
        </p:txBody>
      </p:sp>
      <p:sp>
        <p:nvSpPr>
          <p:cNvPr id="237" name="Google Shape;237;p39"/>
          <p:cNvSpPr/>
          <p:nvPr/>
        </p:nvSpPr>
        <p:spPr>
          <a:xfrm>
            <a:off x="203775" y="1239125"/>
            <a:ext cx="8724900" cy="3257100"/>
          </a:xfrm>
          <a:prstGeom prst="roundRect">
            <a:avLst>
              <a:gd fmla="val 16667" name="adj"/>
            </a:avLst>
          </a:prstGeom>
          <a:solidFill>
            <a:srgbClr val="FFFFF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txBox="1"/>
          <p:nvPr>
            <p:ph idx="1" type="body"/>
          </p:nvPr>
        </p:nvSpPr>
        <p:spPr>
          <a:xfrm>
            <a:off x="478475" y="1683000"/>
            <a:ext cx="8353800" cy="288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Cette étude dévoile en quoi nos manières de manger bien qu’elles soient très variées, restent caractérisées par des normes imposées par la société : on ne mange pas n’importe comment à n’importe quel horaire, avec n’importe qui.</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 </a:t>
            </a:r>
            <a:r>
              <a:rPr lang="fr" sz="1400">
                <a:solidFill>
                  <a:srgbClr val="000000"/>
                </a:solidFill>
                <a:latin typeface="Playfair Display Regular"/>
                <a:ea typeface="Playfair Display Regular"/>
                <a:cs typeface="Playfair Display Regular"/>
                <a:sym typeface="Playfair Display Regular"/>
              </a:rPr>
              <a:t>→ Règles au sein de l’alimentation, comme au sein de la société : nombre de prises alimentaires, horaires…</a:t>
            </a:r>
            <a:endParaRPr sz="14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400">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rPr lang="fr" sz="1400">
                <a:solidFill>
                  <a:srgbClr val="000000"/>
                </a:solidFill>
                <a:latin typeface="Playfair Display Regular"/>
                <a:ea typeface="Playfair Display Regular"/>
                <a:cs typeface="Playfair Display Regular"/>
                <a:sym typeface="Playfair Display Regular"/>
              </a:rPr>
              <a:t>L’e</a:t>
            </a:r>
            <a:r>
              <a:rPr lang="fr" sz="1400">
                <a:solidFill>
                  <a:srgbClr val="000000"/>
                </a:solidFill>
                <a:latin typeface="Playfair Display Regular"/>
                <a:ea typeface="Playfair Display Regular"/>
                <a:cs typeface="Playfair Display Regular"/>
                <a:sym typeface="Playfair Display Regular"/>
              </a:rPr>
              <a:t>njeu est donc de montrer que l’alimentation est une porte d’entrée à une sociologie autre. </a:t>
            </a:r>
            <a:endParaRPr sz="1400">
              <a:solidFill>
                <a:srgbClr val="000000"/>
              </a:solidFill>
              <a:latin typeface="Playfair Display Regular"/>
              <a:ea typeface="Playfair Display Regular"/>
              <a:cs typeface="Playfair Display Regular"/>
              <a:sym typeface="Playfair Display Regular"/>
            </a:endParaRPr>
          </a:p>
          <a:p>
            <a:pPr indent="0" lvl="0" marL="0" rtl="0" algn="l">
              <a:spcBef>
                <a:spcPts val="1600"/>
              </a:spcBef>
              <a:spcAft>
                <a:spcPts val="0"/>
              </a:spcAft>
              <a:buNone/>
            </a:pPr>
            <a:r>
              <a:rPr lang="fr" sz="1400">
                <a:solidFill>
                  <a:srgbClr val="000000"/>
                </a:solidFill>
                <a:latin typeface="Playfair Display Regular"/>
                <a:ea typeface="Playfair Display Regular"/>
                <a:cs typeface="Playfair Display Regular"/>
                <a:sym typeface="Playfair Display Regular"/>
              </a:rPr>
              <a:t>Ainsi, l’évolution des horaires des prises alimentaires et de nos manières de manger est révélatrice des mutations de la société puisque  ces mutations changent nos manières de fonctionner.</a:t>
            </a:r>
            <a:endParaRPr sz="1400">
              <a:solidFill>
                <a:srgbClr val="000000"/>
              </a:solidFill>
              <a:latin typeface="Playfair Display Regular"/>
              <a:ea typeface="Playfair Display Regular"/>
              <a:cs typeface="Playfair Display Regular"/>
              <a:sym typeface="Playfair Display Regular"/>
            </a:endParaRPr>
          </a:p>
          <a:p>
            <a:pPr indent="0" lvl="0" marL="0" rtl="0" algn="l">
              <a:spcBef>
                <a:spcPts val="1600"/>
              </a:spcBef>
              <a:spcAft>
                <a:spcPts val="0"/>
              </a:spcAft>
              <a:buNone/>
            </a:pPr>
            <a:r>
              <a:t/>
            </a:r>
            <a:endParaRPr b="1" sz="1400">
              <a:solidFill>
                <a:srgbClr val="000000"/>
              </a:solidFill>
              <a:latin typeface="Playfair Display"/>
              <a:ea typeface="Playfair Display"/>
              <a:cs typeface="Playfair Display"/>
              <a:sym typeface="Playfair Display"/>
            </a:endParaRPr>
          </a:p>
          <a:p>
            <a:pPr indent="0" lvl="0" marL="0" rtl="0" algn="just">
              <a:lnSpc>
                <a:spcPct val="100000"/>
              </a:lnSpc>
              <a:spcBef>
                <a:spcPts val="1600"/>
              </a:spcBef>
              <a:spcAft>
                <a:spcPts val="0"/>
              </a:spcAft>
              <a:buNone/>
            </a:pPr>
            <a:r>
              <a:t/>
            </a:r>
            <a:endParaRPr sz="1600">
              <a:solidFill>
                <a:srgbClr val="000000"/>
              </a:solidFill>
              <a:latin typeface="Playfair Display Regular"/>
              <a:ea typeface="Playfair Display Regular"/>
              <a:cs typeface="Playfair Display Regular"/>
              <a:sym typeface="Playfair Display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311700" y="241475"/>
            <a:ext cx="8520600" cy="43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SOURCES :</a:t>
            </a:r>
            <a:endParaRPr sz="2200">
              <a:latin typeface="Playfair Display Regular"/>
              <a:ea typeface="Playfair Display Regular"/>
              <a:cs typeface="Playfair Display Regular"/>
              <a:sym typeface="Playfair Display Regular"/>
            </a:endParaRPr>
          </a:p>
          <a:p>
            <a:pPr indent="0" lvl="0" marL="0" rtl="0" algn="just">
              <a:lnSpc>
                <a:spcPct val="100000"/>
              </a:lnSpc>
              <a:spcBef>
                <a:spcPts val="1600"/>
              </a:spcBef>
              <a:spcAft>
                <a:spcPts val="0"/>
              </a:spcAft>
              <a:buNone/>
            </a:pPr>
            <a:r>
              <a:rPr lang="fr" sz="1600">
                <a:solidFill>
                  <a:srgbClr val="000000"/>
                </a:solidFill>
                <a:latin typeface="Playfair Display Regular"/>
                <a:ea typeface="Playfair Display Regular"/>
                <a:cs typeface="Playfair Display Regular"/>
                <a:sym typeface="Playfair Display Regular"/>
              </a:rPr>
              <a:t>Enquête Emploi du Temps réalisée par l’INSEE entre  1966 et 1998.</a:t>
            </a:r>
            <a:endParaRPr sz="16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t/>
            </a:r>
            <a:endParaRPr sz="16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600">
                <a:solidFill>
                  <a:srgbClr val="000000"/>
                </a:solidFill>
                <a:latin typeface="Playfair Display Regular"/>
                <a:ea typeface="Playfair Display Regular"/>
                <a:cs typeface="Playfair Display Regular"/>
                <a:sym typeface="Playfair Display Regular"/>
              </a:rPr>
              <a:t>Focalisation sur 3 enquêtes : </a:t>
            </a:r>
            <a:endParaRPr sz="1600">
              <a:solidFill>
                <a:srgbClr val="000000"/>
              </a:solidFill>
              <a:latin typeface="Playfair Display Regular"/>
              <a:ea typeface="Playfair Display Regular"/>
              <a:cs typeface="Playfair Display Regular"/>
              <a:sym typeface="Playfair Display Regular"/>
            </a:endParaRPr>
          </a:p>
          <a:p>
            <a:pPr indent="0" lvl="0" marL="457200" rtl="0" algn="just">
              <a:lnSpc>
                <a:spcPct val="100000"/>
              </a:lnSpc>
              <a:spcBef>
                <a:spcPts val="0"/>
              </a:spcBef>
              <a:spcAft>
                <a:spcPts val="0"/>
              </a:spcAft>
              <a:buNone/>
            </a:pPr>
            <a:r>
              <a:rPr lang="fr" sz="1600">
                <a:solidFill>
                  <a:srgbClr val="000000"/>
                </a:solidFill>
                <a:latin typeface="Playfair Display Regular"/>
                <a:ea typeface="Playfair Display Regular"/>
                <a:cs typeface="Playfair Display Regular"/>
                <a:sym typeface="Playfair Display Regular"/>
              </a:rPr>
              <a:t>→ la première enquête de l’INSEE, qui a eu lieu en 1966 dans six villes moyennes de l’Est et du Nord de la France auprès de 2 800 personnes. </a:t>
            </a:r>
            <a:endParaRPr sz="1600">
              <a:solidFill>
                <a:srgbClr val="000000"/>
              </a:solidFill>
              <a:latin typeface="Playfair Display Regular"/>
              <a:ea typeface="Playfair Display Regular"/>
              <a:cs typeface="Playfair Display Regular"/>
              <a:sym typeface="Playfair Display Regular"/>
            </a:endParaRPr>
          </a:p>
          <a:p>
            <a:pPr indent="0" lvl="0" marL="457200" rtl="0" algn="just">
              <a:lnSpc>
                <a:spcPct val="100000"/>
              </a:lnSpc>
              <a:spcBef>
                <a:spcPts val="0"/>
              </a:spcBef>
              <a:spcAft>
                <a:spcPts val="0"/>
              </a:spcAft>
              <a:buNone/>
            </a:pPr>
            <a:r>
              <a:rPr lang="fr" sz="1600">
                <a:solidFill>
                  <a:srgbClr val="000000"/>
                </a:solidFill>
                <a:latin typeface="Playfair Display Regular"/>
                <a:ea typeface="Playfair Display Regular"/>
                <a:cs typeface="Playfair Display Regular"/>
                <a:sym typeface="Playfair Display Regular"/>
              </a:rPr>
              <a:t>→ les deux enquêtes les plus récentes, qui ont été réalisées en 1985-1986 et 1998-1999 portent sur la France entière. </a:t>
            </a:r>
            <a:endParaRPr sz="1600">
              <a:solidFill>
                <a:srgbClr val="000000"/>
              </a:solidFill>
              <a:latin typeface="Playfair Display Regular"/>
              <a:ea typeface="Playfair Display Regular"/>
              <a:cs typeface="Playfair Display Regular"/>
              <a:sym typeface="Playfair Display Regular"/>
            </a:endParaRPr>
          </a:p>
          <a:p>
            <a:pPr indent="0" lvl="0" marL="457200" rtl="0" algn="just">
              <a:lnSpc>
                <a:spcPct val="100000"/>
              </a:lnSpc>
              <a:spcBef>
                <a:spcPts val="0"/>
              </a:spcBef>
              <a:spcAft>
                <a:spcPts val="0"/>
              </a:spcAft>
              <a:buNone/>
            </a:pPr>
            <a:r>
              <a:t/>
            </a:r>
            <a:endParaRPr sz="16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600">
                <a:solidFill>
                  <a:srgbClr val="000000"/>
                </a:solidFill>
                <a:latin typeface="Playfair Display Regular"/>
                <a:ea typeface="Playfair Display Regular"/>
                <a:cs typeface="Playfair Display Regular"/>
                <a:sym typeface="Playfair Display Regular"/>
              </a:rPr>
              <a:t>Modalité : remplissage d’un carnet journalier par l’enquêté, dans lequel il note pendant une journée l’ensemble de ses activités. </a:t>
            </a:r>
            <a:endParaRPr sz="1600">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0"/>
              </a:spcBef>
              <a:spcAft>
                <a:spcPts val="0"/>
              </a:spcAft>
              <a:buNone/>
            </a:pPr>
            <a:r>
              <a:rPr lang="fr" sz="1600">
                <a:solidFill>
                  <a:srgbClr val="000000"/>
                </a:solidFill>
                <a:latin typeface="Playfair Display Regular"/>
                <a:ea typeface="Playfair Display Regular"/>
                <a:cs typeface="Playfair Display Regular"/>
                <a:sym typeface="Playfair Display Regular"/>
              </a:rPr>
              <a:t> </a:t>
            </a:r>
            <a:endParaRPr sz="2200">
              <a:latin typeface="Playfair Display Regular"/>
              <a:ea typeface="Playfair Display Regular"/>
              <a:cs typeface="Playfair Display Regular"/>
              <a:sym typeface="Playfair Display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43150"/>
            <a:ext cx="8520600" cy="1195200"/>
          </a:xfrm>
          <a:prstGeom prst="rect">
            <a:avLst/>
          </a:prstGeom>
        </p:spPr>
        <p:txBody>
          <a:bodyPr anchorCtr="0" anchor="t" bIns="91425" lIns="91425" spcFirstLastPara="1" rIns="91425" wrap="square" tIns="91425">
            <a:noAutofit/>
          </a:bodyPr>
          <a:lstStyle/>
          <a:p>
            <a:pPr indent="0" lvl="0" marL="0" rtl="0" algn="l">
              <a:lnSpc>
                <a:spcPct val="108000"/>
              </a:lnSpc>
              <a:spcBef>
                <a:spcPts val="1200"/>
              </a:spcBef>
              <a:spcAft>
                <a:spcPts val="0"/>
              </a:spcAft>
              <a:buNone/>
            </a:pPr>
            <a:r>
              <a:rPr lang="fr" sz="2400">
                <a:highlight>
                  <a:schemeClr val="lt1"/>
                </a:highlight>
              </a:rPr>
              <a:t>Questionnement de l’article</a:t>
            </a:r>
            <a:r>
              <a:rPr lang="fr" sz="1500">
                <a:highlight>
                  <a:schemeClr val="lt1"/>
                </a:highlight>
              </a:rPr>
              <a:t> </a:t>
            </a:r>
            <a:endParaRPr sz="1500">
              <a:solidFill>
                <a:srgbClr val="000000"/>
              </a:solidFill>
              <a:highlight>
                <a:schemeClr val="lt1"/>
              </a:highlight>
            </a:endParaRPr>
          </a:p>
          <a:p>
            <a:pPr indent="0" lvl="0" marL="0" rtl="0" algn="just">
              <a:spcBef>
                <a:spcPts val="800"/>
              </a:spcBef>
              <a:spcAft>
                <a:spcPts val="0"/>
              </a:spcAft>
              <a:buNone/>
            </a:pPr>
            <a:r>
              <a:rPr lang="fr" sz="1500">
                <a:solidFill>
                  <a:srgbClr val="000000"/>
                </a:solidFill>
                <a:highlight>
                  <a:schemeClr val="lt1"/>
                </a:highlight>
              </a:rPr>
              <a:t>« À quelles heures les prises alimentaires ont-elles lieu ? Où et en compagnie de qui ? En quoi le cadre des prises alimentaires peut-il nous aider à comprendre leur synchronisme ? »</a:t>
            </a:r>
            <a:endParaRPr sz="2400"/>
          </a:p>
          <a:p>
            <a:pPr indent="0" lvl="0" marL="0" rtl="0" algn="l">
              <a:spcBef>
                <a:spcPts val="0"/>
              </a:spcBef>
              <a:spcAft>
                <a:spcPts val="0"/>
              </a:spcAft>
              <a:buNone/>
            </a:pPr>
            <a:r>
              <a:t/>
            </a:r>
            <a:endParaRPr/>
          </a:p>
        </p:txBody>
      </p:sp>
      <p:sp>
        <p:nvSpPr>
          <p:cNvPr id="81" name="Google Shape;81;p16"/>
          <p:cNvSpPr txBox="1"/>
          <p:nvPr>
            <p:ph idx="1" type="body"/>
          </p:nvPr>
        </p:nvSpPr>
        <p:spPr>
          <a:xfrm>
            <a:off x="311700" y="1595700"/>
            <a:ext cx="8520600" cy="35478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fr" sz="2400">
                <a:solidFill>
                  <a:schemeClr val="dk1"/>
                </a:solidFill>
                <a:latin typeface="Playfair Display"/>
                <a:ea typeface="Playfair Display"/>
                <a:cs typeface="Playfair Display"/>
                <a:sym typeface="Playfair Display"/>
              </a:rPr>
              <a:t>Plan de l’article</a:t>
            </a:r>
            <a:endParaRPr b="1" sz="2400">
              <a:solidFill>
                <a:schemeClr val="dk1"/>
              </a:solidFill>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rPr b="1" lang="fr" sz="2000">
                <a:solidFill>
                  <a:srgbClr val="000000"/>
                </a:solidFill>
                <a:latin typeface="Playfair Display"/>
                <a:ea typeface="Playfair Display"/>
                <a:cs typeface="Playfair Display"/>
                <a:sym typeface="Playfair Display"/>
              </a:rPr>
              <a:t>1- Les rythmes alimentaires : à quelle heure mange-t-on ?</a:t>
            </a:r>
            <a:endParaRPr sz="2000">
              <a:solidFill>
                <a:srgbClr val="000000"/>
              </a:solidFill>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rPr b="1" lang="fr" sz="2000">
                <a:solidFill>
                  <a:srgbClr val="000000"/>
                </a:solidFill>
                <a:latin typeface="Playfair Display"/>
                <a:ea typeface="Playfair Display"/>
                <a:cs typeface="Playfair Display"/>
                <a:sym typeface="Playfair Display"/>
              </a:rPr>
              <a:t>2- Le cadre du repas : son lieu</a:t>
            </a:r>
            <a:endParaRPr b="1" sz="2000">
              <a:solidFill>
                <a:srgbClr val="000000"/>
              </a:solidFill>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rPr b="1" lang="fr" sz="2000">
                <a:solidFill>
                  <a:srgbClr val="000000"/>
                </a:solidFill>
                <a:latin typeface="Playfair Display"/>
                <a:ea typeface="Playfair Display"/>
                <a:cs typeface="Playfair Display"/>
                <a:sym typeface="Playfair Display"/>
              </a:rPr>
              <a:t>3- Que fait-on pendant qu'on mange ?</a:t>
            </a:r>
            <a:endParaRPr b="1" sz="2000">
              <a:solidFill>
                <a:srgbClr val="000000"/>
              </a:solidFill>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rPr b="1" lang="fr" sz="2000">
                <a:solidFill>
                  <a:srgbClr val="000000"/>
                </a:solidFill>
                <a:latin typeface="Playfair Display"/>
                <a:ea typeface="Playfair Display"/>
                <a:cs typeface="Playfair Display"/>
                <a:sym typeface="Playfair Display"/>
              </a:rPr>
              <a:t>4- La commensalité</a:t>
            </a:r>
            <a:endParaRPr b="1" sz="2000">
              <a:solidFill>
                <a:srgbClr val="000000"/>
              </a:solidFill>
              <a:latin typeface="Playfair Display"/>
              <a:ea typeface="Playfair Display"/>
              <a:cs typeface="Playfair Display"/>
              <a:sym typeface="Playfair Display"/>
            </a:endParaRPr>
          </a:p>
          <a:p>
            <a:pPr indent="0" lvl="0" marL="0" rtl="0" algn="just">
              <a:lnSpc>
                <a:spcPct val="100000"/>
              </a:lnSpc>
              <a:spcBef>
                <a:spcPts val="1200"/>
              </a:spcBef>
              <a:spcAft>
                <a:spcPts val="0"/>
              </a:spcAft>
              <a:buNone/>
            </a:pPr>
            <a:r>
              <a:rPr b="1" lang="fr" sz="2000">
                <a:solidFill>
                  <a:srgbClr val="000000"/>
                </a:solidFill>
                <a:latin typeface="Playfair Display"/>
                <a:ea typeface="Playfair Display"/>
                <a:cs typeface="Playfair Display"/>
                <a:sym typeface="Playfair Display"/>
              </a:rPr>
              <a:t>5- Conclusion</a:t>
            </a:r>
            <a:endParaRPr b="1" sz="2000">
              <a:solidFill>
                <a:srgbClr val="00000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mt="58000"/>
          </a:blip>
          <a:srcRect b="20534" l="0" r="0" t="0"/>
          <a:stretch/>
        </p:blipFill>
        <p:spPr>
          <a:xfrm rot="10800000">
            <a:off x="0" y="0"/>
            <a:ext cx="9142550" cy="5073525"/>
          </a:xfrm>
          <a:prstGeom prst="rect">
            <a:avLst/>
          </a:prstGeom>
          <a:noFill/>
          <a:ln>
            <a:noFill/>
          </a:ln>
        </p:spPr>
      </p:pic>
      <p:sp>
        <p:nvSpPr>
          <p:cNvPr id="87" name="Google Shape;87;p17"/>
          <p:cNvSpPr/>
          <p:nvPr/>
        </p:nvSpPr>
        <p:spPr>
          <a:xfrm>
            <a:off x="249625" y="1558900"/>
            <a:ext cx="8643300" cy="2165100"/>
          </a:xfrm>
          <a:prstGeom prst="roundRect">
            <a:avLst>
              <a:gd fmla="val 16667" name="adj"/>
            </a:avLst>
          </a:prstGeom>
          <a:solidFill>
            <a:srgbClr val="FFFFFF"/>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highlight>
                  <a:srgbClr val="FFFFFF"/>
                </a:highlight>
              </a:rPr>
              <a:t>PROBLÉMATIQUE</a:t>
            </a:r>
            <a:endParaRPr>
              <a:highlight>
                <a:srgbClr val="FFFFFF"/>
              </a:highlight>
            </a:endParaRPr>
          </a:p>
          <a:p>
            <a:pPr indent="0" lvl="0" marL="0" rtl="0" algn="ctr">
              <a:spcBef>
                <a:spcPts val="0"/>
              </a:spcBef>
              <a:spcAft>
                <a:spcPts val="0"/>
              </a:spcAft>
              <a:buNone/>
            </a:pPr>
            <a:r>
              <a:t/>
            </a:r>
            <a:endParaRPr>
              <a:highlight>
                <a:srgbClr val="FFFFFF"/>
              </a:highlight>
            </a:endParaRPr>
          </a:p>
          <a:p>
            <a:pPr indent="0" lvl="0" marL="0" rtl="0" algn="just">
              <a:spcBef>
                <a:spcPts val="0"/>
              </a:spcBef>
              <a:spcAft>
                <a:spcPts val="0"/>
              </a:spcAft>
              <a:buNone/>
            </a:pPr>
            <a:r>
              <a:t/>
            </a:r>
            <a:endParaRPr sz="2900">
              <a:highlight>
                <a:srgbClr val="FFFFFF"/>
              </a:highlight>
            </a:endParaRPr>
          </a:p>
          <a:p>
            <a:pPr indent="0" lvl="0" marL="0" rtl="0" algn="just">
              <a:lnSpc>
                <a:spcPct val="108000"/>
              </a:lnSpc>
              <a:spcBef>
                <a:spcPts val="1200"/>
              </a:spcBef>
              <a:spcAft>
                <a:spcPts val="0"/>
              </a:spcAft>
              <a:buNone/>
            </a:pPr>
            <a:r>
              <a:rPr lang="fr" sz="1700">
                <a:highlight>
                  <a:srgbClr val="FFFFFF"/>
                </a:highlight>
              </a:rPr>
              <a:t>Dans quelle mesure les pratiques liées à l'alimentation contribuent-elles à l'organisation du temps quotidien et des calendriers ? </a:t>
            </a:r>
            <a:endParaRPr sz="1700">
              <a:highlight>
                <a:srgbClr val="FFFFFF"/>
              </a:highlight>
            </a:endParaRPr>
          </a:p>
          <a:p>
            <a:pPr indent="0" lvl="0" marL="0" rtl="0" algn="just">
              <a:lnSpc>
                <a:spcPct val="108000"/>
              </a:lnSpc>
              <a:spcBef>
                <a:spcPts val="1200"/>
              </a:spcBef>
              <a:spcAft>
                <a:spcPts val="800"/>
              </a:spcAft>
              <a:buNone/>
            </a:pPr>
            <a:r>
              <a:rPr lang="fr" sz="1700">
                <a:highlight>
                  <a:srgbClr val="FFFFFF"/>
                </a:highlight>
              </a:rPr>
              <a:t>En quoi sont-elles, en retour, réglées par les contraintes du temps ?</a:t>
            </a:r>
            <a:endParaRPr sz="31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140250" y="390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fr" sz="3200">
                <a:solidFill>
                  <a:schemeClr val="dk1"/>
                </a:solidFill>
                <a:highlight>
                  <a:srgbClr val="FFFFFF"/>
                </a:highlight>
                <a:latin typeface="Playfair Display"/>
                <a:ea typeface="Playfair Display"/>
                <a:cs typeface="Playfair Display"/>
                <a:sym typeface="Playfair Display"/>
              </a:rPr>
              <a:t>PLAN</a:t>
            </a:r>
            <a:endParaRPr b="1" sz="32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t/>
            </a:r>
            <a:endParaRPr b="1" sz="29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rPr b="1" lang="fr" sz="2900">
                <a:solidFill>
                  <a:schemeClr val="dk1"/>
                </a:solidFill>
                <a:highlight>
                  <a:srgbClr val="FFFFFF"/>
                </a:highlight>
                <a:latin typeface="Playfair Display"/>
                <a:ea typeface="Playfair Display"/>
                <a:cs typeface="Playfair Display"/>
                <a:sym typeface="Playfair Display"/>
              </a:rPr>
              <a:t>I- Présentation des enjeux théoriques</a:t>
            </a:r>
            <a:endParaRPr b="1" sz="29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t/>
            </a:r>
            <a:endParaRPr b="1" sz="29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rPr b="1" lang="fr" sz="2900">
                <a:solidFill>
                  <a:schemeClr val="dk1"/>
                </a:solidFill>
                <a:highlight>
                  <a:srgbClr val="FFFFFF"/>
                </a:highlight>
                <a:latin typeface="Playfair Display"/>
                <a:ea typeface="Playfair Display"/>
                <a:cs typeface="Playfair Display"/>
                <a:sym typeface="Playfair Display"/>
              </a:rPr>
              <a:t>II- Analyse des données mobilisées et de leur traitement</a:t>
            </a:r>
            <a:endParaRPr b="1" sz="29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t/>
            </a:r>
            <a:endParaRPr b="1" sz="2900">
              <a:solidFill>
                <a:schemeClr val="dk1"/>
              </a:solidFill>
              <a:highlight>
                <a:srgbClr val="FFFFFF"/>
              </a:highlight>
              <a:latin typeface="Playfair Display"/>
              <a:ea typeface="Playfair Display"/>
              <a:cs typeface="Playfair Display"/>
              <a:sym typeface="Playfair Display"/>
            </a:endParaRPr>
          </a:p>
          <a:p>
            <a:pPr indent="0" lvl="0" marL="0" rtl="0" algn="just">
              <a:lnSpc>
                <a:spcPct val="100000"/>
              </a:lnSpc>
              <a:spcBef>
                <a:spcPts val="0"/>
              </a:spcBef>
              <a:spcAft>
                <a:spcPts val="0"/>
              </a:spcAft>
              <a:buNone/>
            </a:pPr>
            <a:r>
              <a:rPr b="1" lang="fr" sz="2900">
                <a:solidFill>
                  <a:schemeClr val="dk1"/>
                </a:solidFill>
                <a:highlight>
                  <a:srgbClr val="FFFFFF"/>
                </a:highlight>
                <a:latin typeface="Playfair Display"/>
                <a:ea typeface="Playfair Display"/>
                <a:cs typeface="Playfair Display"/>
                <a:sym typeface="Playfair Display"/>
              </a:rPr>
              <a:t>III- Résultats et critiques de l’enquête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 - Enjeux théoriques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layfair Display Regular"/>
              <a:buChar char="●"/>
            </a:pPr>
            <a:r>
              <a:rPr lang="fr" sz="1600">
                <a:solidFill>
                  <a:srgbClr val="000000"/>
                </a:solidFill>
                <a:highlight>
                  <a:srgbClr val="F4CCCC"/>
                </a:highlight>
                <a:latin typeface="Playfair Display Regular"/>
                <a:ea typeface="Playfair Display Regular"/>
                <a:cs typeface="Playfair Display Regular"/>
                <a:sym typeface="Playfair Display Regular"/>
              </a:rPr>
              <a:t>Pourquoi s’intéresser à l’horaire et la fréquence des repas ?</a:t>
            </a:r>
            <a:endParaRPr sz="1600">
              <a:solidFill>
                <a:srgbClr val="000000"/>
              </a:solidFill>
              <a:highlight>
                <a:srgbClr val="F4CCCC"/>
              </a:highlight>
              <a:latin typeface="Playfair Display Regular"/>
              <a:ea typeface="Playfair Display Regular"/>
              <a:cs typeface="Playfair Display Regular"/>
              <a:sym typeface="Playfair Display Regular"/>
            </a:endParaRPr>
          </a:p>
          <a:p>
            <a:pPr indent="0" lvl="0" marL="0" rtl="0" algn="just">
              <a:spcBef>
                <a:spcPts val="1600"/>
              </a:spcBef>
              <a:spcAft>
                <a:spcPts val="0"/>
              </a:spcAft>
              <a:buNone/>
            </a:pPr>
            <a:r>
              <a:rPr lang="fr" sz="1400">
                <a:solidFill>
                  <a:srgbClr val="000000"/>
                </a:solidFill>
                <a:latin typeface="Playfair Display Regular"/>
                <a:ea typeface="Playfair Display Regular"/>
                <a:cs typeface="Playfair Display Regular"/>
                <a:sym typeface="Playfair Display Regular"/>
              </a:rPr>
              <a:t>-  L’étude des horaires, du cadre, de l’organisation des repas est révélatrice de tendances sociales</a:t>
            </a:r>
            <a:endParaRPr sz="1400">
              <a:solidFill>
                <a:srgbClr val="000000"/>
              </a:solidFill>
              <a:latin typeface="Playfair Display Regular"/>
              <a:ea typeface="Playfair Display Regular"/>
              <a:cs typeface="Playfair Display Regular"/>
              <a:sym typeface="Playfair Display Regular"/>
            </a:endParaRPr>
          </a:p>
          <a:p>
            <a:pPr indent="0" lvl="0" marL="0" rtl="0" algn="just">
              <a:spcBef>
                <a:spcPts val="1600"/>
              </a:spcBef>
              <a:spcAft>
                <a:spcPts val="0"/>
              </a:spcAft>
              <a:buNone/>
            </a:pPr>
            <a:r>
              <a:rPr lang="fr" sz="1400">
                <a:solidFill>
                  <a:srgbClr val="000000"/>
                </a:solidFill>
                <a:latin typeface="Playfair Display Regular"/>
                <a:ea typeface="Playfair Display Regular"/>
                <a:cs typeface="Playfair Display Regular"/>
                <a:sym typeface="Playfair Display Regular"/>
              </a:rPr>
              <a:t>- L’alimentation a des conséquences sur le lien entre les personnes, sur la santé, sur la société en général</a:t>
            </a:r>
            <a:endParaRPr sz="1400">
              <a:solidFill>
                <a:srgbClr val="000000"/>
              </a:solidFill>
              <a:latin typeface="Playfair Display Regular"/>
              <a:ea typeface="Playfair Display Regular"/>
              <a:cs typeface="Playfair Display Regular"/>
              <a:sym typeface="Playfair Display Regular"/>
            </a:endParaRPr>
          </a:p>
          <a:p>
            <a:pPr indent="0" lvl="0" marL="0" rtl="0" algn="just">
              <a:spcBef>
                <a:spcPts val="1600"/>
              </a:spcBef>
              <a:spcAft>
                <a:spcPts val="0"/>
              </a:spcAft>
              <a:buNone/>
            </a:pPr>
            <a:r>
              <a:rPr lang="fr" sz="1400">
                <a:solidFill>
                  <a:srgbClr val="000000"/>
                </a:solidFill>
                <a:latin typeface="Playfair Display Regular"/>
                <a:ea typeface="Playfair Display Regular"/>
                <a:cs typeface="Playfair Display Regular"/>
                <a:sym typeface="Playfair Display Regular"/>
              </a:rPr>
              <a:t>- L’enquête permet de montrer que le repas correspond à une fonction biologique mais son organisation est un fait social et que le temps alimentaire correspond à plusieurs temps sociaux.</a:t>
            </a:r>
            <a:endParaRPr sz="1400">
              <a:solidFill>
                <a:srgbClr val="000000"/>
              </a:solidFill>
              <a:latin typeface="Playfair Display Regular"/>
              <a:ea typeface="Playfair Display Regular"/>
              <a:cs typeface="Playfair Display Regular"/>
              <a:sym typeface="Playfair Display Regular"/>
            </a:endParaRPr>
          </a:p>
          <a:p>
            <a:pPr indent="0" lvl="0" marL="0" rtl="0" algn="just">
              <a:spcBef>
                <a:spcPts val="1600"/>
              </a:spcBef>
              <a:spcAft>
                <a:spcPts val="0"/>
              </a:spcAft>
              <a:buNone/>
            </a:pPr>
            <a:r>
              <a:rPr lang="fr" sz="1400">
                <a:solidFill>
                  <a:srgbClr val="000000"/>
                </a:solidFill>
                <a:latin typeface="Playfair Display Regular"/>
                <a:ea typeface="Playfair Display Regular"/>
                <a:cs typeface="Playfair Display Regular"/>
                <a:sym typeface="Playfair Display Regular"/>
              </a:rPr>
              <a:t>- </a:t>
            </a:r>
            <a:r>
              <a:rPr b="1" lang="fr" sz="1400">
                <a:solidFill>
                  <a:schemeClr val="dk1"/>
                </a:solidFill>
                <a:latin typeface="Playfair Display"/>
                <a:ea typeface="Playfair Display"/>
                <a:cs typeface="Playfair Display"/>
                <a:sym typeface="Playfair Display"/>
              </a:rPr>
              <a:t>Objectif de l’article</a:t>
            </a:r>
            <a:r>
              <a:rPr lang="fr" sz="1400">
                <a:solidFill>
                  <a:srgbClr val="000000"/>
                </a:solidFill>
                <a:latin typeface="Playfair Display Regular"/>
                <a:ea typeface="Playfair Display Regular"/>
                <a:cs typeface="Playfair Display Regular"/>
                <a:sym typeface="Playfair Display Regular"/>
              </a:rPr>
              <a:t> :  défendre l’existence et la persistance d’un rôle particulier des plages alimentaires au sein de la journée des Français. </a:t>
            </a:r>
            <a:endParaRPr sz="1400">
              <a:solidFill>
                <a:srgbClr val="000000"/>
              </a:solidFill>
              <a:latin typeface="Playfair Display Regular"/>
              <a:ea typeface="Playfair Display Regular"/>
              <a:cs typeface="Playfair Display Regular"/>
              <a:sym typeface="Playfair Display Regular"/>
            </a:endParaRPr>
          </a:p>
          <a:p>
            <a:pPr indent="0" lvl="0" marL="914400" rtl="0" algn="just">
              <a:lnSpc>
                <a:spcPct val="100000"/>
              </a:lnSpc>
              <a:spcBef>
                <a:spcPts val="1600"/>
              </a:spcBef>
              <a:spcAft>
                <a:spcPts val="0"/>
              </a:spcAft>
              <a:buNone/>
            </a:pPr>
            <a:r>
              <a:t/>
            </a:r>
            <a:endParaRPr sz="1400">
              <a:solidFill>
                <a:srgbClr val="000000"/>
              </a:solidFill>
              <a:latin typeface="Playfair Display Regular"/>
              <a:ea typeface="Playfair Display Regular"/>
              <a:cs typeface="Playfair Display Regular"/>
              <a:sym typeface="Playfair Display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469525"/>
            <a:ext cx="8520600" cy="40995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1200"/>
              </a:spcBef>
              <a:spcAft>
                <a:spcPts val="0"/>
              </a:spcAft>
              <a:buSzPts val="1800"/>
              <a:buChar char="●"/>
            </a:pPr>
            <a:r>
              <a:rPr b="1" lang="fr">
                <a:solidFill>
                  <a:schemeClr val="dk1"/>
                </a:solidFill>
                <a:latin typeface="Playfair Display"/>
                <a:ea typeface="Playfair Display"/>
                <a:cs typeface="Playfair Display"/>
                <a:sym typeface="Playfair Display"/>
              </a:rPr>
              <a:t>Cadre théorique</a:t>
            </a:r>
            <a:r>
              <a:rPr lang="fr">
                <a:solidFill>
                  <a:srgbClr val="000000"/>
                </a:solidFill>
                <a:latin typeface="Playfair Display Regular"/>
                <a:ea typeface="Playfair Display Regular"/>
                <a:cs typeface="Playfair Display Regular"/>
                <a:sym typeface="Playfair Display Regular"/>
              </a:rPr>
              <a:t> dans lequel s’inscrit l’article :</a:t>
            </a:r>
            <a:endParaRPr>
              <a:solidFill>
                <a:srgbClr val="000000"/>
              </a:solidFill>
              <a:latin typeface="Playfair Display Regular"/>
              <a:ea typeface="Playfair Display Regular"/>
              <a:cs typeface="Playfair Display Regular"/>
              <a:sym typeface="Playfair Display Regular"/>
            </a:endParaRPr>
          </a:p>
          <a:p>
            <a:pPr indent="0" lvl="0" marL="0" rtl="0" algn="just">
              <a:lnSpc>
                <a:spcPct val="100000"/>
              </a:lnSpc>
              <a:spcBef>
                <a:spcPts val="1200"/>
              </a:spcBef>
              <a:spcAft>
                <a:spcPts val="0"/>
              </a:spcAft>
              <a:buNone/>
            </a:pPr>
            <a:r>
              <a:t/>
            </a:r>
            <a:endParaRPr>
              <a:solidFill>
                <a:srgbClr val="000000"/>
              </a:solidFill>
              <a:latin typeface="Playfair Display Regular"/>
              <a:ea typeface="Playfair Display Regular"/>
              <a:cs typeface="Playfair Display Regular"/>
              <a:sym typeface="Playfair Display Regular"/>
            </a:endParaRPr>
          </a:p>
          <a:p>
            <a:pPr indent="457200" lvl="0" marL="0" rtl="0" algn="just">
              <a:lnSpc>
                <a:spcPct val="100000"/>
              </a:lnSpc>
              <a:spcBef>
                <a:spcPts val="1200"/>
              </a:spcBef>
              <a:spcAft>
                <a:spcPts val="0"/>
              </a:spcAft>
              <a:buNone/>
            </a:pPr>
            <a:r>
              <a:rPr lang="fr">
                <a:solidFill>
                  <a:srgbClr val="000000"/>
                </a:solidFill>
                <a:latin typeface="Playfair Display Regular"/>
                <a:ea typeface="Playfair Display Regular"/>
                <a:cs typeface="Playfair Display Regular"/>
                <a:sym typeface="Playfair Display Regular"/>
              </a:rPr>
              <a:t>→  </a:t>
            </a:r>
            <a:r>
              <a:rPr lang="fr">
                <a:solidFill>
                  <a:srgbClr val="000000"/>
                </a:solidFill>
                <a:highlight>
                  <a:srgbClr val="FFF2CC"/>
                </a:highlight>
                <a:latin typeface="Playfair Display Regular"/>
                <a:ea typeface="Playfair Display Regular"/>
                <a:cs typeface="Playfair Display Regular"/>
                <a:sym typeface="Playfair Display Regular"/>
              </a:rPr>
              <a:t>Bourdieu</a:t>
            </a:r>
            <a:r>
              <a:rPr lang="fr">
                <a:solidFill>
                  <a:srgbClr val="000000"/>
                </a:solidFill>
                <a:latin typeface="Playfair Display Regular"/>
                <a:ea typeface="Playfair Display Regular"/>
                <a:cs typeface="Playfair Display Regular"/>
                <a:sym typeface="Playfair Display Regular"/>
              </a:rPr>
              <a:t>  : consommation alimentaire d’un individu n’est pas une affaire de goûts individuels, elle est déterminée socialement (habitus)</a:t>
            </a:r>
            <a:endParaRPr>
              <a:solidFill>
                <a:srgbClr val="000000"/>
              </a:solidFill>
              <a:latin typeface="Playfair Display Regular"/>
              <a:ea typeface="Playfair Display Regular"/>
              <a:cs typeface="Playfair Display Regular"/>
              <a:sym typeface="Playfair Display Regular"/>
            </a:endParaRPr>
          </a:p>
          <a:p>
            <a:pPr indent="457200" lvl="0" marL="0" rtl="0" algn="just">
              <a:lnSpc>
                <a:spcPct val="100000"/>
              </a:lnSpc>
              <a:spcBef>
                <a:spcPts val="1200"/>
              </a:spcBef>
              <a:spcAft>
                <a:spcPts val="0"/>
              </a:spcAft>
              <a:buNone/>
            </a:pPr>
            <a:r>
              <a:rPr lang="fr">
                <a:solidFill>
                  <a:srgbClr val="000000"/>
                </a:solidFill>
                <a:latin typeface="Playfair Display Regular"/>
                <a:ea typeface="Playfair Display Regular"/>
                <a:cs typeface="Playfair Display Regular"/>
                <a:sym typeface="Playfair Display Regular"/>
              </a:rPr>
              <a:t>→  </a:t>
            </a:r>
            <a:r>
              <a:rPr lang="fr">
                <a:solidFill>
                  <a:srgbClr val="000000"/>
                </a:solidFill>
                <a:highlight>
                  <a:srgbClr val="FFF2CC"/>
                </a:highlight>
                <a:latin typeface="Playfair Display Regular"/>
                <a:ea typeface="Playfair Display Regular"/>
                <a:cs typeface="Playfair Display Regular"/>
                <a:sym typeface="Playfair Display Regular"/>
              </a:rPr>
              <a:t>Fischler</a:t>
            </a:r>
            <a:r>
              <a:rPr lang="fr">
                <a:solidFill>
                  <a:srgbClr val="000000"/>
                </a:solidFill>
                <a:latin typeface="Playfair Display Regular"/>
                <a:ea typeface="Playfair Display Regular"/>
                <a:cs typeface="Playfair Display Regular"/>
                <a:sym typeface="Playfair Display Regular"/>
              </a:rPr>
              <a:t> : progressive «déstructuration de l'alimentation quotidienne» à l'œuvre </a:t>
            </a:r>
            <a:endParaRPr>
              <a:solidFill>
                <a:srgbClr val="000000"/>
              </a:solidFill>
              <a:latin typeface="Playfair Display Regular"/>
              <a:ea typeface="Playfair Display Regular"/>
              <a:cs typeface="Playfair Display Regular"/>
              <a:sym typeface="Playfair Display Regular"/>
            </a:endParaRPr>
          </a:p>
          <a:p>
            <a:pPr indent="457200" lvl="0" marL="0" rtl="0" algn="just">
              <a:lnSpc>
                <a:spcPct val="100000"/>
              </a:lnSpc>
              <a:spcBef>
                <a:spcPts val="1200"/>
              </a:spcBef>
              <a:spcAft>
                <a:spcPts val="0"/>
              </a:spcAft>
              <a:buNone/>
            </a:pPr>
            <a:r>
              <a:rPr lang="fr">
                <a:solidFill>
                  <a:srgbClr val="000000"/>
                </a:solidFill>
                <a:latin typeface="Playfair Display Regular"/>
                <a:ea typeface="Playfair Display Regular"/>
                <a:cs typeface="Playfair Display Regular"/>
                <a:sym typeface="Playfair Display Regular"/>
              </a:rPr>
              <a:t>-&gt; </a:t>
            </a:r>
            <a:r>
              <a:rPr lang="fr">
                <a:solidFill>
                  <a:srgbClr val="000000"/>
                </a:solidFill>
                <a:highlight>
                  <a:srgbClr val="FFF2CC"/>
                </a:highlight>
                <a:latin typeface="Playfair Display Regular"/>
                <a:ea typeface="Playfair Display Regular"/>
                <a:cs typeface="Playfair Display Regular"/>
                <a:sym typeface="Playfair Display Regular"/>
              </a:rPr>
              <a:t>Grignon </a:t>
            </a:r>
            <a:r>
              <a:rPr lang="fr">
                <a:solidFill>
                  <a:srgbClr val="000000"/>
                </a:solidFill>
                <a:latin typeface="Playfair Display Regular"/>
                <a:ea typeface="Playfair Display Regular"/>
                <a:cs typeface="Playfair Display Regular"/>
                <a:sym typeface="Playfair Display Regular"/>
              </a:rPr>
              <a:t>: rythme des repas comme résultat d’une construction historique qui s’est produite principalement dans les classes supérieures.</a:t>
            </a:r>
            <a:endParaRPr>
              <a:solidFill>
                <a:srgbClr val="000000"/>
              </a:solidFill>
              <a:latin typeface="Playfair Display Regular"/>
              <a:ea typeface="Playfair Display Regular"/>
              <a:cs typeface="Playfair Display Regular"/>
              <a:sym typeface="Playfair Display Regular"/>
            </a:endParaRPr>
          </a:p>
          <a:p>
            <a:pPr indent="457200" lvl="0" marL="0" rtl="0" algn="just">
              <a:lnSpc>
                <a:spcPct val="100000"/>
              </a:lnSpc>
              <a:spcBef>
                <a:spcPts val="1200"/>
              </a:spcBef>
              <a:spcAft>
                <a:spcPts val="0"/>
              </a:spcAft>
              <a:buNone/>
            </a:pPr>
            <a:r>
              <a:t/>
            </a:r>
            <a:endParaRPr>
              <a:solidFill>
                <a:srgbClr val="000000"/>
              </a:solidFill>
              <a:latin typeface="Playfair Display Regular"/>
              <a:ea typeface="Playfair Display Regular"/>
              <a:cs typeface="Playfair Display Regular"/>
              <a:sym typeface="Playfair Display Regular"/>
            </a:endParaRPr>
          </a:p>
          <a:p>
            <a:pPr indent="0" lvl="0" marL="914400" rtl="0" algn="just">
              <a:lnSpc>
                <a:spcPct val="100000"/>
              </a:lnSpc>
              <a:spcBef>
                <a:spcPts val="1200"/>
              </a:spcBef>
              <a:spcAft>
                <a:spcPts val="0"/>
              </a:spcAft>
              <a:buNone/>
            </a:pPr>
            <a:r>
              <a:t/>
            </a:r>
            <a:endParaRPr>
              <a:solidFill>
                <a:srgbClr val="000000"/>
              </a:solidFill>
              <a:latin typeface="Playfair Display Regular"/>
              <a:ea typeface="Playfair Display Regular"/>
              <a:cs typeface="Playfair Display Regular"/>
              <a:sym typeface="Playfair Display Regul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4838700" y="2895608"/>
            <a:ext cx="3692700" cy="1871592"/>
          </a:xfrm>
          <a:prstGeom prst="rect">
            <a:avLst/>
          </a:prstGeom>
          <a:noFill/>
          <a:ln>
            <a:noFill/>
          </a:ln>
        </p:spPr>
      </p:pic>
      <p:sp>
        <p:nvSpPr>
          <p:cNvPr id="110" name="Google Shape;110;p21"/>
          <p:cNvSpPr/>
          <p:nvPr/>
        </p:nvSpPr>
        <p:spPr>
          <a:xfrm>
            <a:off x="546700" y="458250"/>
            <a:ext cx="8041800" cy="2343000"/>
          </a:xfrm>
          <a:prstGeom prst="wedgeRectCallout">
            <a:avLst>
              <a:gd fmla="val -4518" name="adj1"/>
              <a:gd fmla="val 102273" name="adj2"/>
            </a:avLst>
          </a:prstGeom>
          <a:solidFill>
            <a:srgbClr val="F4CCCC"/>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603850" y="743550"/>
            <a:ext cx="7927500" cy="1542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i="1" lang="fr" sz="1600">
                <a:solidFill>
                  <a:srgbClr val="684454"/>
                </a:solidFill>
                <a:highlight>
                  <a:srgbClr val="F8F2F4"/>
                </a:highlight>
                <a:latin typeface="Noto Sans"/>
                <a:ea typeface="Noto Sans"/>
                <a:cs typeface="Noto Sans"/>
                <a:sym typeface="Noto Sans"/>
              </a:rPr>
              <a:t>«La régularité, la composition et le déroulement des repas semblent évoluer dans le sens d’une souplesse accrue: le nombre hebdomadaire des repas "sautés", la fréquence de la suppression d’un plat dans un repas, la simplification du repas du soir, la régularité des horaires sont considérés comme autant d’indicateurs [...] d'une </a:t>
            </a:r>
            <a:r>
              <a:rPr b="1" i="1" lang="fr" sz="1600">
                <a:solidFill>
                  <a:srgbClr val="684454"/>
                </a:solidFill>
                <a:highlight>
                  <a:srgbClr val="F8F2F4"/>
                </a:highlight>
                <a:latin typeface="Noto Sans"/>
                <a:ea typeface="Noto Sans"/>
                <a:cs typeface="Noto Sans"/>
                <a:sym typeface="Noto Sans"/>
              </a:rPr>
              <a:t>"déstructuration"</a:t>
            </a:r>
            <a:r>
              <a:rPr i="1" lang="fr" sz="1600">
                <a:solidFill>
                  <a:srgbClr val="684454"/>
                </a:solidFill>
                <a:highlight>
                  <a:srgbClr val="F8F2F4"/>
                </a:highlight>
                <a:latin typeface="Noto Sans"/>
                <a:ea typeface="Noto Sans"/>
                <a:cs typeface="Noto Sans"/>
                <a:sym typeface="Noto Sans"/>
              </a:rPr>
              <a:t> des habitudes alimentaires et des repas.»</a:t>
            </a:r>
            <a:endParaRPr i="1" sz="1600">
              <a:solidFill>
                <a:srgbClr val="684454"/>
              </a:solidFill>
              <a:highlight>
                <a:srgbClr val="F8F2F4"/>
              </a:highlight>
              <a:latin typeface="Noto Sans"/>
              <a:ea typeface="Noto Sans"/>
              <a:cs typeface="Noto Sans"/>
              <a:sym typeface="Noto Sans"/>
            </a:endParaRPr>
          </a:p>
          <a:p>
            <a:pPr indent="0" lvl="0" marL="0" rtl="0" algn="just">
              <a:lnSpc>
                <a:spcPct val="100000"/>
              </a:lnSpc>
              <a:spcBef>
                <a:spcPts val="0"/>
              </a:spcBef>
              <a:spcAft>
                <a:spcPts val="0"/>
              </a:spcAft>
              <a:buNone/>
            </a:pPr>
            <a:r>
              <a:t/>
            </a:r>
            <a:endParaRPr i="1" sz="1600">
              <a:solidFill>
                <a:srgbClr val="684454"/>
              </a:solidFill>
              <a:highlight>
                <a:srgbClr val="F8F2F4"/>
              </a:highlight>
              <a:latin typeface="Noto Sans"/>
              <a:ea typeface="Noto Sans"/>
              <a:cs typeface="Noto Sans"/>
              <a:sym typeface="Noto Sans"/>
            </a:endParaRPr>
          </a:p>
          <a:p>
            <a:pPr indent="0" lvl="0" marL="0" rtl="0" algn="just">
              <a:lnSpc>
                <a:spcPct val="100000"/>
              </a:lnSpc>
              <a:spcBef>
                <a:spcPts val="0"/>
              </a:spcBef>
              <a:spcAft>
                <a:spcPts val="0"/>
              </a:spcAft>
              <a:buNone/>
            </a:pPr>
            <a:r>
              <a:rPr i="1" lang="fr" sz="1600">
                <a:solidFill>
                  <a:srgbClr val="684454"/>
                </a:solidFill>
                <a:highlight>
                  <a:srgbClr val="F8F2F4"/>
                </a:highlight>
                <a:latin typeface="Noto Sans"/>
                <a:ea typeface="Noto Sans"/>
                <a:cs typeface="Noto Sans"/>
                <a:sym typeface="Noto Sans"/>
              </a:rPr>
              <a:t>Claude Fischler, L’Homnivore, Odile Jacob, 1990, p. 205 et 206</a:t>
            </a:r>
            <a:endParaRPr i="1" sz="1600">
              <a:solidFill>
                <a:srgbClr val="684454"/>
              </a:solidFill>
              <a:highlight>
                <a:srgbClr val="F8F2F4"/>
              </a:highlight>
              <a:latin typeface="Noto Sans"/>
              <a:ea typeface="Noto Sans"/>
              <a:cs typeface="Noto Sans"/>
              <a:sym typeface="Noto Sans"/>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