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3E7CA-DA28-4D82-A84B-040ECC9449EE}">
  <a:tblStyle styleId="{2AF3E7CA-DA28-4D82-A84B-040ECC944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1f697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1f697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1f697c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1f697c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c5fccdc114bf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c5fccdc114bf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c570a0c026d0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c570a0c026d0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94ca8b9b8adb3d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94ca8b9b8adb3d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387696a6348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387696a6348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94ca8b9b8adb3d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94ca8b9b8adb3d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8387696a63485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8387696a63485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94ca8b9b8adb3d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94ca8b9b8adb3d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a80949c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2a80949c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a80949c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a80949c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a80949c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2a80949c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a80949c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2a80949c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2a80949c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2a80949c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2a80949c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2a80949c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21f697c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21f697c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21f697c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21f697c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21f697c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21f697c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1f697c5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1f697c5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1f697c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1f697c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1f697c5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1f697c5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a80949c3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a80949c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1f697c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1f697c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1f697c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1f697c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1f697c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1f697c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L’alimentation dans la prime enfance : diffusion et réception des normes de </a:t>
            </a:r>
            <a:r>
              <a:rPr lang="fr" u="sng"/>
              <a:t>puériculture.</a:t>
            </a:r>
            <a:r>
              <a:rPr lang="fr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Séverine Gojard, </a:t>
            </a:r>
            <a:r>
              <a:rPr i="1" lang="fr"/>
              <a:t>Revue française de sociologie</a:t>
            </a:r>
            <a:r>
              <a:rPr lang="fr"/>
              <a:t>, 2000.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353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pratiques éducatives et alimentation</a:t>
            </a:r>
            <a:r>
              <a:rPr lang="fr"/>
              <a:t> creusent les différences entre les classes sociales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</a:t>
            </a:r>
            <a:r>
              <a:rPr lang="fr"/>
              <a:t>e </a:t>
            </a:r>
            <a:r>
              <a:rPr b="1" lang="fr"/>
              <a:t>modèle familial</a:t>
            </a:r>
            <a:r>
              <a:rPr lang="fr"/>
              <a:t> relève d'une indifférence par rapport aux normes nutritionnelles:</a:t>
            </a:r>
            <a:r>
              <a:rPr lang="fr" sz="1600"/>
              <a:t>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600"/>
              <a:t>diversification des aliments tardive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600"/>
              <a:t>doses de sucre ou de s</a:t>
            </a:r>
            <a:r>
              <a:rPr lang="fr" sz="1600"/>
              <a:t>el ajoutées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600"/>
              <a:t>changement</a:t>
            </a:r>
            <a:r>
              <a:rPr lang="fr" sz="1600"/>
              <a:t> de plat si l’enfant refuse de manger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tendance à autoriser le grignotage entre les repas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86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093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</a:t>
            </a:r>
            <a:r>
              <a:rPr b="1" lang="fr"/>
              <a:t>modèle savant</a:t>
            </a:r>
            <a:r>
              <a:rPr lang="fr"/>
              <a:t> respecte davantage les indications: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attendre 4 mois pour les légumes ou 6 mois pour les bouts de viandes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refuser les grignotages en dehors des repas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mesure des doses de sucre, de sel, de vitamines …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refuser de changer le repas et utiliser la négociation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cohérence entre normes éducatives et normes de puériculture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source de conseil: un facteur majeur de la diffusion des normes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modèles de soins socialement déterminés </a:t>
            </a:r>
            <a:r>
              <a:rPr b="1" lang="fr" u="sng"/>
              <a:t>MAIS</a:t>
            </a:r>
            <a:r>
              <a:rPr lang="fr"/>
              <a:t> représentent deux extrêmes opposés, les individus se répartissent en un continuum entre ces deux pôles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0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I-C. Exemplification des schèmes de diffusion par les ex</a:t>
            </a:r>
            <a:r>
              <a:rPr lang="fr"/>
              <a:t>emples de l'allaitement et du sevrage 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690" y="125958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vais parler de l</a:t>
            </a:r>
            <a:r>
              <a:rPr lang="fr"/>
              <a:t>'allaitement puis du sevrage et de leurs durées en suivant les deux modes de diffusions des règles d'alimentation des nourrissons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mode savant que l’on retrouve généralement chez les femmes de classes supérieures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mode familiale que l’on retrouve le plus souvent chez les femmes de la classes populaires.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I-C. L</a:t>
            </a:r>
            <a:r>
              <a:rPr lang="fr"/>
              <a:t>’allaitement du premier enfant 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025"/>
            <a:ext cx="3175175" cy="40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175" y="796025"/>
            <a:ext cx="3175175" cy="40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6624000" y="1438050"/>
            <a:ext cx="18966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Tableau 1 - Variables analysées : allaitement du plus jeune enfant.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r>
              <a:rPr lang="fr"/>
              <a:t>’allaitement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</a:t>
            </a:r>
            <a:r>
              <a:rPr lang="fr"/>
              <a:t>’allaitement est une pratique ambivalente qui suit un schème diffusionniste, il est considéré comme universel mais toutes les femmes n'allaitent pas pour les mêmes raisons.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Sylvie Gojard détermine l'allaitement comme “ pratique savante et </a:t>
            </a:r>
            <a:r>
              <a:rPr lang="fr"/>
              <a:t>populaire</a:t>
            </a:r>
            <a:r>
              <a:rPr lang="fr"/>
              <a:t>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durée d'allaitement varie entre le modèle savant et le modèle populaire.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I-C. </a:t>
            </a:r>
            <a:r>
              <a:rPr lang="fr"/>
              <a:t>L'âge</a:t>
            </a:r>
            <a:r>
              <a:rPr lang="fr"/>
              <a:t> d</a:t>
            </a:r>
            <a:r>
              <a:rPr lang="fr"/>
              <a:t>e l</a:t>
            </a:r>
            <a:r>
              <a:rPr lang="fr"/>
              <a:t>'enfant au début du </a:t>
            </a:r>
            <a:r>
              <a:rPr lang="fr"/>
              <a:t>sevrage 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925"/>
            <a:ext cx="3218676" cy="40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675" y="723925"/>
            <a:ext cx="3218675" cy="40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6660026" y="1747050"/>
            <a:ext cx="19320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Tableau 2 - Variables analysées : l’âge de l'enfant au début du sevrage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559000" y="257675"/>
            <a:ext cx="8926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 sevrage</a:t>
            </a:r>
            <a:endParaRPr u="sng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 l</a:t>
            </a:r>
            <a:r>
              <a:rPr lang="fr"/>
              <a:t>’allaitement est considéré comme universel, sa durée et celle du sevrage sont elles beaucoup plus dépendantes de différentes facteurs, elle peut varier de plusieurs mois d'écart.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Afin d'illustrer le sevrage et sa durée par des données Sylvie Gojard utilise pour les tableaux n° 2 et 3 les mêmes critères que pour le tableau n°1, les données ne sont évidemment pas les mêmes.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I-C. La </a:t>
            </a:r>
            <a:r>
              <a:rPr lang="fr"/>
              <a:t>durée du sevrage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3180124" cy="40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25" y="652650"/>
            <a:ext cx="3180124" cy="41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6823800" y="1721850"/>
            <a:ext cx="1962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Tableau 3 - Variables analysées : Durée du sevrage.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0"/>
            <a:ext cx="8520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I-C. </a:t>
            </a:r>
            <a:r>
              <a:rPr lang="fr"/>
              <a:t>Exemplification de schèmes de diffusion par les exemples de l'allaitement et du sevrage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87150"/>
            <a:ext cx="88323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</a:t>
            </a:r>
            <a:r>
              <a:rPr lang="fr"/>
              <a:t>’allaitement et le sevrage sont des processus construits socialement.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Ils peuvent être </a:t>
            </a:r>
            <a:r>
              <a:rPr lang="fr"/>
              <a:t>ancrés</a:t>
            </a:r>
            <a:r>
              <a:rPr lang="fr"/>
              <a:t> dans </a:t>
            </a:r>
            <a:r>
              <a:rPr lang="fr"/>
              <a:t>les</a:t>
            </a:r>
            <a:r>
              <a:rPr lang="fr"/>
              <a:t> différents modèles et les PRATIQUES peuvent être transmises et </a:t>
            </a:r>
            <a:r>
              <a:rPr lang="fr"/>
              <a:t>variée</a:t>
            </a:r>
            <a:r>
              <a:rPr lang="fr"/>
              <a:t>, tant dans la fréquence que dans la durée.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 nombreuses pratiques sont transmises MAIS certaines restent dependantes d'autres facteurs.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Une critique du schème diffusionniste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u="sng">
                <a:solidFill>
                  <a:schemeClr val="dk1"/>
                </a:solidFill>
              </a:rPr>
              <a:t>L’origine du</a:t>
            </a:r>
            <a:r>
              <a:rPr lang="fr" u="sng">
                <a:solidFill>
                  <a:schemeClr val="dk1"/>
                </a:solidFill>
              </a:rPr>
              <a:t> </a:t>
            </a:r>
            <a:r>
              <a:rPr lang="fr" u="sng">
                <a:solidFill>
                  <a:schemeClr val="dk1"/>
                </a:solidFill>
              </a:rPr>
              <a:t>diffusionnisme</a:t>
            </a:r>
            <a:r>
              <a:rPr lang="fr" u="sng">
                <a:solidFill>
                  <a:schemeClr val="dk1"/>
                </a:solidFill>
              </a:rPr>
              <a:t> </a:t>
            </a:r>
            <a:endParaRPr u="sng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En anthropologie, la découverte de nouvelles sociétés avec ou sans État, organisées selon des principes très différents de ceux des sociétés européennes, suscitent de nombreuses interrogations : 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 u="sng"/>
              <a:t>Comment expliquer la différence de développement techniques et industrielles entre les différentes </a:t>
            </a:r>
            <a:r>
              <a:rPr lang="fr" sz="1700" u="sng"/>
              <a:t>sociétés</a:t>
            </a:r>
            <a:r>
              <a:rPr lang="fr" sz="1700" u="sng"/>
              <a:t> ? </a:t>
            </a:r>
            <a:endParaRPr sz="1700" u="sng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Les anthropologues L.H Morgan et E. Tylor abordent la question des contacts entre civilisations pour expliquer les pratiques des sociétés, qu’elles soient différentes ou similaires.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Séverine Gojard est une sociologue, chargée de recherche sur la consommation au laboratoire Alimentation et sciences sociales (Aliss) à l’INRA.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problématique : L’alimentation d’enfants en bas âge décèle des différentes normes de puéricultures suivi par les parents.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méthodologie : une démarche qualitative par entretien à </a:t>
            </a:r>
            <a:r>
              <a:rPr lang="fr"/>
              <a:t>côté</a:t>
            </a:r>
            <a:r>
              <a:rPr lang="fr"/>
              <a:t> d’une démarche quantitative par enquête.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différenciation entre le modèle savant et le modèle populaire selon les types de sources de conseil et la pratique de l’allaitement.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Critique le schème diffusionniste chez Luc Boltanski à travers la puériculture.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Une critique du schème </a:t>
            </a:r>
            <a:r>
              <a:rPr lang="fr"/>
              <a:t>diffusionniste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</a:pPr>
            <a:r>
              <a:rPr lang="fr" u="sng">
                <a:solidFill>
                  <a:srgbClr val="351C75"/>
                </a:solidFill>
              </a:rPr>
              <a:t>Qu’est-ce que le schème </a:t>
            </a:r>
            <a:r>
              <a:rPr lang="fr" u="sng">
                <a:solidFill>
                  <a:srgbClr val="351C75"/>
                </a:solidFill>
              </a:rPr>
              <a:t>diffusionniste</a:t>
            </a:r>
            <a:r>
              <a:rPr lang="fr" u="sng">
                <a:solidFill>
                  <a:srgbClr val="351C75"/>
                </a:solidFill>
              </a:rPr>
              <a:t> ? </a:t>
            </a:r>
            <a:endParaRPr u="sng">
              <a:solidFill>
                <a:srgbClr val="351C7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diffusionnisme</a:t>
            </a:r>
            <a:r>
              <a:rPr lang="fr"/>
              <a:t> : courant de pensée qui appréhende les cultures humaines par leur distribution, leur historicité et les dynamiques géographiques qui leurs sont associées. </a:t>
            </a:r>
            <a:endParaRPr sz="1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</a:t>
            </a:r>
            <a:r>
              <a:rPr lang="fr"/>
              <a:t>diffusionnisme</a:t>
            </a:r>
            <a:r>
              <a:rPr lang="fr"/>
              <a:t> insiste sur la théorisation des contacts interculturels avec pour objectif d'établir </a:t>
            </a:r>
            <a:r>
              <a:rPr lang="fr" u="sng"/>
              <a:t>la séquence de filiation d'un fait culturel</a:t>
            </a:r>
            <a:r>
              <a:rPr lang="fr"/>
              <a:t> et de déterminer </a:t>
            </a:r>
            <a:r>
              <a:rPr lang="fr" u="sng"/>
              <a:t>le « foyer culturel »</a:t>
            </a:r>
            <a:r>
              <a:rPr lang="fr"/>
              <a:t>  dans lequel aurait émergé l'élément en question.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Gabriel Tarde, une figure</a:t>
            </a:r>
            <a:r>
              <a:rPr lang="fr" sz="2200" u="sng"/>
              <a:t> du </a:t>
            </a:r>
            <a:r>
              <a:rPr lang="fr" sz="2200" u="sng"/>
              <a:t>diffusionnisme</a:t>
            </a:r>
            <a:r>
              <a:rPr lang="fr" sz="2200" u="sng"/>
              <a:t> en France</a:t>
            </a:r>
            <a:endParaRPr sz="2200" u="sng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Gabriel Tarde (1843 - 1904), sociologue du XIXème siècle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Contemporain et rival de E.Durkheim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</a:t>
            </a:r>
            <a:r>
              <a:rPr lang="fr"/>
              <a:t>ans </a:t>
            </a:r>
            <a:r>
              <a:rPr i="1" lang="fr"/>
              <a:t>Les Lois de l’imitation </a:t>
            </a:r>
            <a:r>
              <a:rPr lang="fr"/>
              <a:t>en 1890, Tarde décrit  la consommation des classes aisées </a:t>
            </a:r>
            <a:r>
              <a:rPr lang="fr" u="sng"/>
              <a:t>comme étant diffusionniste et stratégique</a:t>
            </a:r>
            <a:r>
              <a:rPr lang="fr"/>
              <a:t> : les classes aisées consomment volontairement de manière ostentatoire, leurs goûts et leurs modes de consommation servant ainsi de modèle en se diffusant aux catégories plus modestes.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Luc Boltanski : le diffusionnisme par l’exemple de la puériculture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582550"/>
            <a:ext cx="8520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25" y="1664850"/>
            <a:ext cx="18097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947500" y="2037725"/>
            <a:ext cx="5644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Luc Boltanski (1940 -)</a:t>
            </a:r>
            <a:endParaRPr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Sociologue</a:t>
            </a: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 régimes d’action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Directeur de l’EHESS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Elève de Pierre Bourdieu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Auteur d’ouvrages tels que De la Critique (2009), </a:t>
            </a:r>
            <a:r>
              <a:rPr i="1" lang="f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éducation et morale de classe, (1969) </a:t>
            </a:r>
            <a:endParaRPr i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Luc Boltanski : le diffusionnisme à travers l’exemple de la puériculture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423225"/>
            <a:ext cx="8520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Dans </a:t>
            </a:r>
            <a:r>
              <a:rPr i="1" lang="fr"/>
              <a:t>Prime éducation et morale de classe</a:t>
            </a:r>
            <a:r>
              <a:rPr lang="fr"/>
              <a:t>, Boltanski  s’intéresse à la diffusion des normes de puéricultures au sein des différentes classes sociales.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Comment la culture savante se répand dans une société </a:t>
            </a:r>
            <a:r>
              <a:rPr lang="fr"/>
              <a:t>hiérarchisée</a:t>
            </a:r>
            <a:r>
              <a:rPr lang="fr"/>
              <a:t> 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classes populaires seraient détentrices d’un “savoir en miette”, qui serait en retard sur les savoir savants des classes dominantes.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Boltanski</a:t>
            </a:r>
            <a:r>
              <a:rPr lang="fr"/>
              <a:t> propose un modèle de diffusion qui serait descendant.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La critique du schème diffusionniste de S. Gojard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078650"/>
            <a:ext cx="8520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Manque de rigueur historique : n’évoque pas de pas de faits de puériculture avant son institutionnalisation en 1890.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La transmission familiale des savoirs a toujours eu une place importante dans les soins données aux enfants en bas-âge.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“Injustice interprétative” : les normes populaires ne sont pas indéfiniment rejetées et peuvent prendre une place de choix au sein du modèle savant de puériculture (ex : l’allaitement)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Schème de diffusion qui ne serait pas descendante, mais </a:t>
            </a:r>
            <a:r>
              <a:rPr b="1" lang="fr"/>
              <a:t>ASCENDANTE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LIMITES</a:t>
            </a:r>
            <a:r>
              <a:rPr lang="fr"/>
              <a:t> 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Existences de biais méthodologiques : </a:t>
            </a:r>
            <a:endParaRPr/>
          </a:p>
          <a:p>
            <a:pPr indent="-323850" lvl="1" marL="914400" rtl="0" algn="just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la récolte des données se faisant auprès de la CAF du Val-de-Marne, il y aurait un biais quant à la population interrogée car une surreprésentation des classes populaires. Les classes supérieures ayant des revenus élevés ne peuvent percevoir d’allocations et du coup ne se déclarent pas à la CAF. </a:t>
            </a:r>
            <a:endParaRPr sz="1500"/>
          </a:p>
          <a:p>
            <a:pPr indent="-323850" lvl="1" marL="914400" rtl="0" algn="just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Les femmes pourraient avoir tendance à embellir/enjoliver leur manière de s’occuper de leurs enfants, en fonction de ce qu’elles pensent être aux normes concernant la maternité et les pratiques qui lui sont associées. 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diffusion des normes de la puériculture s’explique: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sources de conseil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pratiques éducatives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position sociale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l’allaitement: une pratique savante et populaire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critique du schème diffusionniste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I-A. L’alimentation des nourrissons: Introduction à la puériculture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79250"/>
            <a:ext cx="74568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u="sng"/>
              <a:t>Chronologie de la puériculture</a:t>
            </a:r>
            <a:endParaRPr b="1" u="sng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puériculture est l’ensemble des pratiques et des savoirs qui se rattachent au fait de soigner des enfants en bas âge.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terme de puériculture apparaît en 1883 par Dr.A.Caron  et s’épanouir avec la « révolution pastorienne » du biologiste Louis Pasteur.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Nombreuses affiches pour la santé publique sont publiées afin de réduire le nombre de maladies contagieuses.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2200" u="sng">
                <a:latin typeface="Arial"/>
                <a:ea typeface="Arial"/>
                <a:cs typeface="Arial"/>
                <a:sym typeface="Arial"/>
              </a:rPr>
              <a:t>Les différentes écoles de la puériculture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Normes pastoriennes : implique l’amélioration des conditions d’hygiène du logement, baisse de la mortalité infantile…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Normes néo-pastoriennes : relatives à la transformation par l’industrie des produits agricoles destinées à l’alimentation.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Normes psy : concentrent sur la relation entre la mère et l’enfant.</a:t>
            </a:r>
            <a:endParaRPr/>
          </a:p>
          <a:p>
            <a:pPr indent="-32385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Exemples : stérilisation du biberon, l’heure des tétées, suivie de poids.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2200" u="sng">
                <a:latin typeface="Arial"/>
                <a:ea typeface="Arial"/>
                <a:cs typeface="Arial"/>
                <a:sym typeface="Arial"/>
              </a:rPr>
              <a:t>La puériculture comme méthodes normatives et contraignant les parents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32050" y="1456850"/>
            <a:ext cx="85206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Ces petites différences entre ces trois prescriptions de puériculture semblent embrouiller les parents.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Recours à plusieurs interlocuteurs 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Recours aux professionnels de la santé (médecins généralistes, pédiatres…) chez les parents descendant d’une classe supérieure (modèle savant).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Recours à la famille et à l’entourage chez les parents descendant d’une classe populaire (modèle populaire).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lien entre sources de conseil, pratiques éducatives et</a:t>
            </a:r>
            <a:r>
              <a:rPr lang="fr"/>
              <a:t> position sociale pour expliquer la diffusion et la réception des normes de puériculture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22250" y="123225"/>
            <a:ext cx="8142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 sz="18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184600" y="3076575"/>
            <a:ext cx="2959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Graphique I</a:t>
            </a:r>
            <a:r>
              <a:rPr lang="fr"/>
              <a:t>: Axes I et II, variables actives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" y="842900"/>
            <a:ext cx="6127900" cy="40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092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u="sng"/>
              <a:t>deux modèles de soins socialement déterminés</a:t>
            </a:r>
            <a:r>
              <a:rPr lang="fr"/>
              <a:t>: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952500" y="16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{2AF3E7CA-DA28-4D82-A84B-040ECC9449EE}</a:tableStyleId>
              </a:tblPr>
              <a:tblGrid>
                <a:gridCol w="3619500"/>
                <a:gridCol w="3619500"/>
              </a:tblGrid>
              <a:tr h="520450"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modèle savant 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modèle familial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269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de conseil professionnelle: pédiatre, livres, documentation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niveau de diplôme élevé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conseils pris auprès de la famille, de la mère principalement et s’accompagne souvent d’une expérience de garde d’enfant avant la naissance de leur premier enfant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niveau de diplôme faible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691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présent au sein de la classe supérieure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-"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présent au sein de la classe populaire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3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I-B.Comment la puériculture se diffuse-t-elle?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961500" y="2791500"/>
            <a:ext cx="30861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/>
              <a:t>Graphique III</a:t>
            </a:r>
            <a:r>
              <a:rPr lang="fr"/>
              <a:t>: Axes I et II, variables supplémentaires (alimentation et éducation)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50" y="832025"/>
            <a:ext cx="5806650" cy="3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