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1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0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6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8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0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53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5667-BA97-EF4F-A9F8-4FD1F8C62F3B}" type="datetimeFigureOut">
              <a:rPr lang="fr-FR" smtClean="0"/>
              <a:t>08/10/20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17D3-03F7-6D4D-AE09-4C383C8B8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0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Normes</a:t>
            </a:r>
            <a:r>
              <a:rPr lang="en-GB" dirty="0" smtClean="0"/>
              <a:t> </a:t>
            </a:r>
            <a:r>
              <a:rPr lang="en-GB" dirty="0" err="1" smtClean="0"/>
              <a:t>sociales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Cours</a:t>
            </a:r>
            <a:r>
              <a:rPr lang="en-GB" smtClean="0"/>
              <a:t> L3</a:t>
            </a:r>
            <a:endParaRPr lang="en-GB" dirty="0" smtClean="0"/>
          </a:p>
          <a:p>
            <a:r>
              <a:rPr lang="en-GB" dirty="0" smtClean="0"/>
              <a:t>Pierre Demeulenaere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24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Type de normes </a:t>
            </a:r>
            <a:r>
              <a:rPr lang="fr-FR" dirty="0" smtClean="0"/>
              <a:t/>
            </a:r>
            <a:br>
              <a:rPr lang="fr-FR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 smtClean="0"/>
              <a:t>Normes sociales informelles</a:t>
            </a:r>
          </a:p>
          <a:p>
            <a:r>
              <a:rPr lang="fr-FR" dirty="0" smtClean="0"/>
              <a:t>Normes </a:t>
            </a:r>
            <a:r>
              <a:rPr lang="fr-FR" dirty="0"/>
              <a:t>juridiques formalisées</a:t>
            </a:r>
          </a:p>
          <a:p>
            <a:r>
              <a:rPr lang="fr-FR" dirty="0"/>
              <a:t>Règles organisationnelles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85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Forme des contraintes</a:t>
            </a:r>
            <a:r>
              <a:rPr lang="fr-FR" dirty="0" smtClean="0"/>
              <a:t/>
            </a:r>
            <a:br>
              <a:rPr lang="fr-FR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Approbation </a:t>
            </a:r>
            <a:r>
              <a:rPr lang="fr-FR" dirty="0"/>
              <a:t>et désapprobation sociale : </a:t>
            </a:r>
          </a:p>
          <a:p>
            <a:r>
              <a:rPr lang="fr-FR" dirty="0"/>
              <a:t>Sanctions positives, sanctions négatives. </a:t>
            </a:r>
          </a:p>
          <a:p>
            <a:r>
              <a:rPr lang="fr-FR" dirty="0"/>
              <a:t>variété des types (rire, moquerie..</a:t>
            </a:r>
            <a:r>
              <a:rPr lang="fr-FR" dirty="0" smtClean="0"/>
              <a:t>)</a:t>
            </a:r>
            <a:r>
              <a:rPr lang="fr-FR" dirty="0"/>
              <a:t> </a:t>
            </a:r>
          </a:p>
          <a:p>
            <a:r>
              <a:rPr lang="fr-FR" dirty="0"/>
              <a:t>appareil institutionnel : recours à la sanction </a:t>
            </a:r>
            <a:r>
              <a:rPr lang="fr-FR" dirty="0" smtClean="0"/>
              <a:t>institutionnalisée</a:t>
            </a:r>
            <a:r>
              <a:rPr lang="fr-FR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7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Question de l’explication et de la justification des normes : </a:t>
            </a:r>
            <a:r>
              <a:rPr lang="fr-FR" dirty="0" smtClean="0"/>
              <a:t/>
            </a:r>
            <a:br>
              <a:rPr lang="fr-FR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Nature </a:t>
            </a:r>
          </a:p>
          <a:p>
            <a:r>
              <a:rPr lang="fr-FR" dirty="0"/>
              <a:t>C</a:t>
            </a:r>
            <a:r>
              <a:rPr lang="fr-FR" dirty="0" smtClean="0"/>
              <a:t>ulture </a:t>
            </a:r>
          </a:p>
          <a:p>
            <a:r>
              <a:rPr lang="fr-FR" dirty="0" smtClean="0"/>
              <a:t>Intérêts </a:t>
            </a:r>
          </a:p>
          <a:p>
            <a:r>
              <a:rPr lang="fr-FR" dirty="0"/>
              <a:t>R</a:t>
            </a:r>
            <a:r>
              <a:rPr lang="fr-FR" smtClean="0"/>
              <a:t>ationalité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160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Choix rationnel et normes sociales</a:t>
            </a:r>
            <a:br>
              <a:rPr lang="fr-FR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L’idée </a:t>
            </a:r>
            <a:r>
              <a:rPr lang="fr-FR" dirty="0"/>
              <a:t>de rationalité en sciences sociales. Sa spécificité par rapport à la tradition philosophique. </a:t>
            </a:r>
          </a:p>
          <a:p>
            <a:r>
              <a:rPr lang="fr-FR" dirty="0"/>
              <a:t>La restriction de l’idée de rationalité développée par Hume</a:t>
            </a:r>
          </a:p>
          <a:p>
            <a:r>
              <a:rPr lang="fr-FR" dirty="0"/>
              <a:t>Rationalité et normes sociales. </a:t>
            </a:r>
          </a:p>
          <a:p>
            <a:r>
              <a:rPr lang="fr-FR" dirty="0"/>
              <a:t>Les raisons et la raison. </a:t>
            </a:r>
          </a:p>
          <a:p>
            <a:r>
              <a:rPr lang="fr-FR" dirty="0"/>
              <a:t>Cultures, nature, intérêts et rationalité.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27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Introduction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La </a:t>
            </a:r>
            <a:r>
              <a:rPr lang="fr-FR" b="1" dirty="0"/>
              <a:t>normativité sociale. </a:t>
            </a:r>
            <a:r>
              <a:rPr lang="fr-FR" dirty="0"/>
              <a:t/>
            </a:r>
            <a:br>
              <a:rPr lang="fr-FR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Normativité sociale: ce qu’il convient de faire.  </a:t>
            </a:r>
          </a:p>
          <a:p>
            <a:r>
              <a:rPr lang="fr-FR" dirty="0"/>
              <a:t>David Hume : être et devoir </a:t>
            </a:r>
            <a:r>
              <a:rPr lang="fr-FR" dirty="0" smtClean="0"/>
              <a:t>être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is</a:t>
            </a:r>
            <a:r>
              <a:rPr lang="fr-FR" dirty="0" smtClean="0"/>
              <a:t> and </a:t>
            </a:r>
            <a:r>
              <a:rPr lang="fr-FR" dirty="0" err="1" smtClean="0"/>
              <a:t>ought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Durkheim : les normes sociales constituent la vie sociale.  </a:t>
            </a:r>
          </a:p>
          <a:p>
            <a:pPr marL="0" indent="0">
              <a:buNone/>
            </a:pPr>
            <a:r>
              <a:rPr lang="fr-FR" dirty="0" smtClean="0"/>
              <a:t>Règles </a:t>
            </a:r>
            <a:r>
              <a:rPr lang="fr-FR" dirty="0"/>
              <a:t>sociales de comportement 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/>
              <a:t>Répartition des types d’action légitimes c’est à dire acceptables: approbation/ désapprobation sociale. </a:t>
            </a:r>
          </a:p>
          <a:p>
            <a:pPr marL="0" indent="0">
              <a:buNone/>
            </a:pPr>
            <a:r>
              <a:rPr lang="fr-FR" dirty="0"/>
              <a:t>Question de la justice : norme sociale centrale. 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7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Dimension d’obligation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</a:t>
            </a:r>
            <a:r>
              <a:rPr lang="fr-FR" dirty="0" smtClean="0"/>
              <a:t>lus </a:t>
            </a:r>
            <a:r>
              <a:rPr lang="fr-FR" dirty="0"/>
              <a:t>ou moins </a:t>
            </a:r>
            <a:r>
              <a:rPr lang="fr-FR" dirty="0" smtClean="0"/>
              <a:t>forte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Normes positives</a:t>
            </a:r>
            <a:r>
              <a:rPr lang="fr-FR" dirty="0"/>
              <a:t> (prescriptives): ce qu’il faut </a:t>
            </a:r>
            <a:r>
              <a:rPr lang="fr-FR" dirty="0" smtClean="0"/>
              <a:t>faire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Normes négatives</a:t>
            </a:r>
            <a:r>
              <a:rPr lang="fr-FR" dirty="0"/>
              <a:t> (</a:t>
            </a:r>
            <a:r>
              <a:rPr lang="fr-FR" dirty="0" err="1"/>
              <a:t>proscriptives</a:t>
            </a:r>
            <a:r>
              <a:rPr lang="fr-FR" dirty="0"/>
              <a:t>): ce qu’il ne faut pas faire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7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 de l’existence de normes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smtClean="0"/>
              <a:t>aucun </a:t>
            </a:r>
            <a:r>
              <a:rPr lang="fr-FR" dirty="0"/>
              <a:t>domaine de la vie sociale n’y échappe.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exemples</a:t>
            </a:r>
            <a:r>
              <a:rPr lang="fr-FR" dirty="0"/>
              <a:t> 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normes alimentaires, vestimentaires, normes architecturales, normes liées à la forme des villes, normes de langage etc. </a:t>
            </a:r>
            <a:endParaRPr lang="fr-FR" dirty="0" smtClean="0"/>
          </a:p>
          <a:p>
            <a:r>
              <a:rPr lang="fr-FR" dirty="0" smtClean="0"/>
              <a:t>Normes familiales, sexuelles, </a:t>
            </a:r>
            <a:endParaRPr lang="fr-FR" dirty="0"/>
          </a:p>
          <a:p>
            <a:r>
              <a:rPr lang="fr-FR" dirty="0"/>
              <a:t>normes </a:t>
            </a:r>
            <a:r>
              <a:rPr lang="fr-FR" dirty="0" smtClean="0"/>
              <a:t>morales</a:t>
            </a:r>
            <a:r>
              <a:rPr lang="fr-FR" dirty="0"/>
              <a:t>.</a:t>
            </a:r>
          </a:p>
          <a:p>
            <a:r>
              <a:rPr lang="fr-FR" dirty="0"/>
              <a:t>normes sur la répartition des richesses acceptables</a:t>
            </a:r>
          </a:p>
          <a:p>
            <a:r>
              <a:rPr lang="fr-FR" dirty="0"/>
              <a:t>normes sur les échanges acceptables/ normes sur le don</a:t>
            </a:r>
          </a:p>
          <a:p>
            <a:r>
              <a:rPr lang="fr-FR" dirty="0"/>
              <a:t>normes sur la guerre et la gestion de la violence, sur l’ouverture ou la fermeture des </a:t>
            </a:r>
            <a:r>
              <a:rPr lang="fr-FR" dirty="0" smtClean="0"/>
              <a:t>groupes</a:t>
            </a:r>
            <a:r>
              <a:rPr lang="fr-FR" dirty="0"/>
              <a:t> </a:t>
            </a:r>
            <a:r>
              <a:rPr lang="fr-FR" dirty="0" smtClean="0"/>
              <a:t>etc. 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05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grands domaines de l’interaction sociale et des normes : </a:t>
            </a:r>
            <a:br>
              <a:rPr lang="fr-FR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vie </a:t>
            </a:r>
            <a:r>
              <a:rPr lang="fr-FR" dirty="0"/>
              <a:t>sexuelle, </a:t>
            </a:r>
            <a:r>
              <a:rPr lang="fr-FR" dirty="0" smtClean="0"/>
              <a:t>familiale, vie privée</a:t>
            </a:r>
            <a:endParaRPr lang="fr-FR" dirty="0"/>
          </a:p>
          <a:p>
            <a:r>
              <a:rPr lang="fr-FR" dirty="0"/>
              <a:t>vie économique</a:t>
            </a:r>
          </a:p>
          <a:p>
            <a:r>
              <a:rPr lang="fr-FR" dirty="0"/>
              <a:t>vie politique</a:t>
            </a:r>
          </a:p>
          <a:p>
            <a:r>
              <a:rPr lang="fr-FR" dirty="0"/>
              <a:t>vie </a:t>
            </a:r>
            <a:r>
              <a:rPr lang="fr-FR" dirty="0" smtClean="0"/>
              <a:t>culturelle et esthétique</a:t>
            </a:r>
            <a:endParaRPr lang="fr-FR" dirty="0"/>
          </a:p>
          <a:p>
            <a:r>
              <a:rPr lang="fr-FR" dirty="0"/>
              <a:t>vie </a:t>
            </a:r>
            <a:r>
              <a:rPr lang="fr-FR" dirty="0" smtClean="0"/>
              <a:t>religieuse</a:t>
            </a:r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9108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Normes liées à des groupes.  </a:t>
            </a:r>
            <a:r>
              <a:rPr lang="fr-FR" dirty="0" smtClean="0"/>
              <a:t/>
            </a:r>
            <a:br>
              <a:rPr lang="fr-FR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Les normes définissent des groupes: un groupe est un ensemble de personnes qui partagent des normes.  </a:t>
            </a:r>
          </a:p>
          <a:p>
            <a:r>
              <a:rPr lang="fr-FR" dirty="0"/>
              <a:t>Variation des normes en fonction des groupes contemporains</a:t>
            </a:r>
          </a:p>
          <a:p>
            <a:r>
              <a:rPr lang="fr-FR" dirty="0"/>
              <a:t>variation </a:t>
            </a:r>
            <a:r>
              <a:rPr lang="fr-FR" dirty="0" smtClean="0"/>
              <a:t>historique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Types de groupes. 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Dans une société donnée, plus ou moins grande homogénéité; appartenance simultanée à plusieurs groupes.  </a:t>
            </a:r>
          </a:p>
          <a:p>
            <a:r>
              <a:rPr lang="fr-FR" dirty="0"/>
              <a:t>Normes spécifiques destinées à certains groupes (exemple femmes/ hommes</a:t>
            </a:r>
            <a:r>
              <a:rPr lang="fr-FR" dirty="0" smtClean="0"/>
              <a:t>)</a:t>
            </a:r>
            <a:r>
              <a:rPr lang="fr-FR" dirty="0"/>
              <a:t> </a:t>
            </a:r>
          </a:p>
          <a:p>
            <a:r>
              <a:rPr lang="fr-FR" dirty="0"/>
              <a:t>Variation possible en fonction des positions </a:t>
            </a:r>
            <a:r>
              <a:rPr lang="fr-FR" dirty="0" smtClean="0"/>
              <a:t>sociale</a:t>
            </a:r>
            <a:r>
              <a:rPr lang="fr-FR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23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Fonction des normes</a:t>
            </a:r>
            <a:r>
              <a:rPr lang="fr-FR" dirty="0" smtClean="0"/>
              <a:t>:</a:t>
            </a:r>
            <a:br>
              <a:rPr lang="fr-FR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 smtClean="0"/>
              <a:t>créent </a:t>
            </a:r>
            <a:r>
              <a:rPr lang="fr-FR" dirty="0"/>
              <a:t>de la </a:t>
            </a:r>
            <a:r>
              <a:rPr lang="fr-FR" dirty="0" smtClean="0"/>
              <a:t>coordination: anticipation </a:t>
            </a:r>
            <a:r>
              <a:rPr lang="fr-FR" dirty="0"/>
              <a:t>des comportements d’autrui.  </a:t>
            </a:r>
          </a:p>
          <a:p>
            <a:r>
              <a:rPr lang="fr-FR" dirty="0" smtClean="0"/>
              <a:t>acceptabilité</a:t>
            </a:r>
            <a:r>
              <a:rPr lang="fr-FR" dirty="0"/>
              <a:t>: réduction du conflit. </a:t>
            </a:r>
          </a:p>
          <a:p>
            <a:r>
              <a:rPr lang="fr-FR" dirty="0" smtClean="0"/>
              <a:t>procurent </a:t>
            </a:r>
            <a:r>
              <a:rPr lang="fr-FR" dirty="0"/>
              <a:t>des avantages 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                 pour </a:t>
            </a:r>
            <a:r>
              <a:rPr lang="fr-FR" dirty="0"/>
              <a:t>tous 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                     pour </a:t>
            </a:r>
            <a:r>
              <a:rPr lang="fr-FR" dirty="0"/>
              <a:t>certains </a:t>
            </a:r>
          </a:p>
          <a:p>
            <a:pPr marL="0" indent="0">
              <a:buNone/>
            </a:pPr>
            <a:r>
              <a:rPr lang="fr-FR" dirty="0" smtClean="0"/>
              <a:t>                     (</a:t>
            </a:r>
            <a:r>
              <a:rPr lang="fr-FR" dirty="0"/>
              <a:t>pour personne ?).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>
                <a:sym typeface="Wingdings"/>
              </a:rPr>
              <a:t></a:t>
            </a:r>
            <a:r>
              <a:rPr lang="fr-FR" dirty="0" smtClean="0"/>
              <a:t>de </a:t>
            </a:r>
            <a:r>
              <a:rPr lang="fr-FR" dirty="0"/>
              <a:t>la </a:t>
            </a:r>
            <a:r>
              <a:rPr lang="fr-FR" dirty="0" smtClean="0"/>
              <a:t>solidarité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/>
              </a:rPr>
              <a:t></a:t>
            </a:r>
            <a:r>
              <a:rPr lang="fr-FR" dirty="0"/>
              <a:t>Peuvent alors créer de l’opposition entre groupes qui ne partagent pas les mêmes normes. </a:t>
            </a:r>
            <a:r>
              <a:rPr lang="fr-FR" b="1" dirty="0"/>
              <a:t> 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4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Normes</a:t>
            </a:r>
            <a:r>
              <a:rPr lang="en-GB" dirty="0" smtClean="0"/>
              <a:t> et </a:t>
            </a:r>
            <a:r>
              <a:rPr lang="en-GB" dirty="0" err="1" smtClean="0"/>
              <a:t>groupes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Normes partagées par un groupe (et prévoyant des rôles égalitaires ou inégalitaires). </a:t>
            </a:r>
          </a:p>
          <a:p>
            <a:r>
              <a:rPr lang="fr-FR" dirty="0" smtClean="0"/>
              <a:t>Possibilité de conflit</a:t>
            </a:r>
            <a:r>
              <a:rPr lang="fr-FR" dirty="0"/>
              <a:t> 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Trois solutions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/>
              <a:t>Homogénéisation des </a:t>
            </a:r>
            <a:r>
              <a:rPr lang="fr-FR" dirty="0" smtClean="0"/>
              <a:t>normes.</a:t>
            </a:r>
            <a:endParaRPr lang="fr-FR" dirty="0"/>
          </a:p>
          <a:p>
            <a:r>
              <a:rPr lang="fr-FR" dirty="0"/>
              <a:t>Domination de normes d’un groupe sur d’autres groupes.</a:t>
            </a:r>
          </a:p>
          <a:p>
            <a:r>
              <a:rPr lang="fr-FR" dirty="0"/>
              <a:t>Normes en amont permettant la pluralité des normes</a:t>
            </a:r>
          </a:p>
          <a:p>
            <a:pPr marL="0" indent="0">
              <a:buNone/>
            </a:pPr>
            <a:r>
              <a:rPr lang="fr-FR" b="1" dirty="0"/>
              <a:t>  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465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172</Words>
  <Application>Microsoft Macintosh PowerPoint</Application>
  <PresentationFormat>Présentation à l'écran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Normes sociales</vt:lpstr>
      <vt:lpstr>1. Introduction</vt:lpstr>
      <vt:lpstr>La normativité sociale.  </vt:lpstr>
      <vt:lpstr>Dimension d’obligation</vt:lpstr>
      <vt:lpstr>Généralité de l’existence de normes</vt:lpstr>
      <vt:lpstr>grands domaines de l’interaction sociale et des normes :  </vt:lpstr>
      <vt:lpstr>Normes liées à des groupes.   </vt:lpstr>
      <vt:lpstr>Fonction des normes: </vt:lpstr>
      <vt:lpstr>Normes et groupes</vt:lpstr>
      <vt:lpstr>Type de normes  </vt:lpstr>
      <vt:lpstr>Forme des contraintes </vt:lpstr>
      <vt:lpstr>Question de l’explication et de la justification des normes :  </vt:lpstr>
      <vt:lpstr>Choix rationnel et normes sociales </vt:lpstr>
    </vt:vector>
  </TitlesOfParts>
  <Company>sorbonne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Normes sociales et choix rationnel</dc:title>
  <dc:creator>PIERRE Demeulenaere</dc:creator>
  <cp:lastModifiedBy>PIERRE Demeulenaere</cp:lastModifiedBy>
  <cp:revision>22</cp:revision>
  <dcterms:created xsi:type="dcterms:W3CDTF">2020-09-17T08:41:51Z</dcterms:created>
  <dcterms:modified xsi:type="dcterms:W3CDTF">2020-10-08T08:49:52Z</dcterms:modified>
</cp:coreProperties>
</file>