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gORyU43kap1/GM2XRvuGpFcC5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829C6C-34F6-40A7-BDE9-87EFC57E219B}">
  <a:tblStyle styleId="{72829C6C-34F6-40A7-BDE9-87EFC57E219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Thèse de Durkheim :</a:t>
            </a:r>
            <a:br>
              <a:rPr lang="fr-FR" sz="3959"/>
            </a:br>
            <a:endParaRPr sz="3959"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La conscience individuelle est liée à des représentations collectives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Ces représentations collectives forcent à un comportement « désintéressé » en deux sens : 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fr-FR" sz="2380"/>
              <a:t>-    sacrifice de l’intérêt individuel au bénéfice de la collectivité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Char char="-"/>
            </a:pPr>
            <a:r>
              <a:rPr lang="fr-FR" sz="2380"/>
              <a:t>pas de rapport direct avec l’intérêt individuel : exemple, interdits alimentaires.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fr-FR" sz="2720"/>
              <a:t>Elles renvoient à un niveau spécifiquement « social ».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fr-FR" sz="2720"/>
              <a:t>Critique de la psychologie individuelle (jugée elle orientée vers l’intérêt individuel, et ne tenant pas compte de l’évolution historique, du changement des normes). 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Quatre limites fondamentales: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Définition des intérêts. Par exemple, question de la croissance.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Processus de légitimation: les intérêts peuvent être intégrés à des processus de légitimation, mais ils ne suffisent pas à assurer une légitimation en cas de conflit.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Sentiments moraux: contre la tricherie, la domination unilatérale.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Importance des normes culturelles variables (langue, histoire commune, religions, styles collectifs)</a:t>
            </a:r>
            <a:endParaRPr sz="29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Vers une justification rationnelle des normes:</a:t>
            </a:r>
            <a:endParaRPr sz="3959"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Acceptabilité (Weber). Principe général: refus de la domination unilatérale. Non réductible au respect de la légalité. </a:t>
            </a:r>
            <a:endParaRPr sz="176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Dépassement des légitimités traditionnelles et charismatiques. </a:t>
            </a:r>
            <a:endParaRPr sz="176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Force des capacités de raisonnement: dimension naturelle, plus ou moins renforcée socialement.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Ethique de la discussion (Habermas). </a:t>
            </a:r>
            <a:endParaRPr sz="176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Orientation vers des normes de réciprocité. </a:t>
            </a:r>
            <a:endParaRPr sz="176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Limites du positivisme (Boudon): existence de bonnes raisons d’adhérer à des normes, au-delà de la description d’états de fait. Exemple du travail des enfants.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Idée d’une rationalité axiologique (Boudon) au-delà de la conformité à des normes: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fr-FR" sz="1600"/>
              <a:t>Définition rationnelle des normes acceptables.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fr-FR" sz="1600"/>
              <a:t>Capacité de dépasser son seul intérêt pour se soumettre à une norme jugée souhaitable. </a:t>
            </a:r>
            <a:endParaRPr sz="1600"/>
          </a:p>
          <a:p>
            <a:pPr indent="0" lvl="1" marL="4572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1" marL="4000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fr-FR" sz="1600"/>
              <a:t> </a:t>
            </a:r>
            <a:endParaRPr/>
          </a:p>
          <a:p>
            <a:pPr indent="-23114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sz="17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La discussion porte notamment sur:</a:t>
            </a:r>
            <a:endParaRPr sz="3959"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Les modalités de la coopération et son extension (par exemple les normes de propriété).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Le rôle des groupes par rapport à leurs membres.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Les degrés d’inégalité acceptables.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fr-FR" sz="2960"/>
              <a:t>Mais aussi: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Les modalités de la famille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Les intérêts légitimes. </a:t>
            </a:r>
            <a:endParaRPr sz="2960"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Nécessité d’une interprétation historique</a:t>
            </a:r>
            <a:endParaRPr sz="3959"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Très grande évolution des systèmes normatifs.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Sociétés plus ou moins inégalitaires.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Au-delà de la simple variation culturelle: Possibilité d’articuler les mécanismes évolutifs (par exemple société agraire ou non) et les systèmes de légitimation.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/>
              <a:t>🡺 Possibilité de nouveaux projets normatifs à développer. Par exemple une plus grande redistribution des ressources.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Hétérogénéité des personnes et des groupes sociaux contemporains:</a:t>
            </a:r>
            <a:endParaRPr sz="3959"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Plus ou moins orientés vers la discussion.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Inégalité des informations disponibles et du niveau d’éducation.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Inégalité des « capitaux sociaux » et du pouvoir des différentes personnes;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Existence d’un « inconscient » social: ensemble des présupposés admis tacitement, non soumis à la critique.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Pression plus ou moins forte des groupes d’appartenance.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Phénomènes d’irrationalité: tendance à croire ce que l’on désire (Elster).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Difficulté à obtenir des consensus.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Problème des relations ente majorités et minorités, au-delà des normes de réciprocité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Complexité de la distinction entre juste et bien (Rawls)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Difficultés de l’idée de méritocratie (Sandel)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Interprétation naturaliste du modèle durkheimien des normes:</a:t>
            </a:r>
            <a:endParaRPr sz="3959"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Indiquer que l’espèce humaine est une espère morale, dans un sens élargi.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Analyser les comportements comme sélectionnés : les comportements les plus adaptés conduisent mécaniquement à une prévalence de ces traits adaptatifs.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Rôle des émotions, indépendamment de leur justification consciente rationnelle (exemple de l’inceste), importance de l’inconscient.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fr-FR" sz="1760"/>
              <a:t>Caractère « désintéressé » de nombre de comportements dans les deux sens de Durkheim: </a:t>
            </a:r>
            <a:endParaRPr/>
          </a:p>
          <a:p>
            <a:pPr indent="-23114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sz="176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–"/>
            </a:pPr>
            <a:r>
              <a:rPr lang="fr-FR" sz="1540"/>
              <a:t>pas de rapport direct avec l’intérêt individuel (aversion pour certains comportements jugés impurs, indépendamment  de l’intérêt individuel de celui qui les rejette)</a:t>
            </a:r>
            <a:endParaRPr sz="154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–"/>
            </a:pPr>
            <a:r>
              <a:rPr lang="fr-FR" sz="1540"/>
              <a:t>capacité d’un comportement de groupe fort (sentiment d’appartenance au groupe, sacrifice individuel, propension à punir autrui alors que son intérêt individuel n’est pas en cause, et au détriment de son intérêt individuel : cas de l’inceste) 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fr-FR" sz="1760"/>
              <a:t>Haidt Jonathan (2012) </a:t>
            </a:r>
            <a:r>
              <a:rPr i="1" lang="fr-FR" sz="1760"/>
              <a:t>The righteous mind. Why good people are divided by politics and religion. </a:t>
            </a:r>
            <a:r>
              <a:rPr lang="fr-FR" sz="1760"/>
              <a:t>Vintage books, New York.  </a:t>
            </a:r>
            <a:endParaRPr/>
          </a:p>
          <a:p>
            <a:pPr indent="-187959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200"/>
              <a:t>Analogie avec l’exemple de la sélection des poules par une procédure d’élevage:</a:t>
            </a:r>
            <a:endParaRPr sz="3200"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fr-FR" sz="2720"/>
              <a:t>Muir, W.M. 1996 « Group selection for Adaptation to Multiple-Hen cages : selection Program and direct responses. » </a:t>
            </a:r>
            <a:r>
              <a:rPr i="1" lang="fr-FR" sz="2720"/>
              <a:t>Poultry science</a:t>
            </a:r>
            <a:r>
              <a:rPr lang="fr-FR" sz="2720"/>
              <a:t> 75 : 447-58 (cité par Haidt)</a:t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Problème de la sélection individuelle des poules qui pondent le plus d’œufs. Elles sont agressives, dans les cages où elles sont élevées, et tendent à s’entretuer.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Solution trouvée : sélectionner les « groupes » de 12 poules (cages) qui produisent le plus d’œufs à chaque génération, et faire se reproduire toutes les poules des cages les plus productives, à chaque génération </a:t>
            </a:r>
            <a:endParaRPr sz="27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Résultats spectaculaires de la sélection opérée:</a:t>
            </a:r>
            <a:endParaRPr sz="3959"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En trois générations, les taux d’agressivité plongèrent.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A la sixième génération, le taux de mortalité chuta de 67% à seulement 8%.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La quantité totale d’œufs pondu par poule monta de 91 à 237, essentiellement parce que les poules vécurent plus longtemps, mais aussi parce qu’elles devinrent plus productives.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fr-FR" sz="2960"/>
              <a:t>Ainsi les poules sélectionnées sur la base du groupe sont plus productives que les poules sélectionnées individuellement.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Les sentiments moraux de base (Haidt)</a:t>
            </a:r>
            <a:endParaRPr sz="3959"/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/>
              <a:t>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Care/ Harm (Soin/ nuisance)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Fairness/ Cheating (Honnêteté/ tricherie)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Loyalty/ Betrayal (Loyauté/ trahison)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Authority/ Subversion (Autorité/ subversion)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Sanctity/ Degradation (Pureté/ corruption)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Enjeux adaptatifs: </a:t>
            </a:r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Protection et survie des enfants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Avantages d’un partenariat entre deux personnes.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Formation de coalitions solidaires.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Formation de relations hiérarchiques avantageuses.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Eviter les contaminations.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Les sentiments moraux de base</a:t>
            </a:r>
            <a:endParaRPr/>
          </a:p>
        </p:txBody>
      </p:sp>
      <p:graphicFrame>
        <p:nvGraphicFramePr>
          <p:cNvPr id="121" name="Google Shape;121;p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{72829C6C-34F6-40A7-BDE9-87EFC57E219B}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Soin/nuisance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Honnêteté/tricherie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Loyauté/trahison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Autorité/subversion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Pureté/corruption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Enjeu adaptatif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Protection</a:t>
                      </a:r>
                      <a:r>
                        <a:rPr lang="fr-FR" sz="1800"/>
                        <a:t> des enfants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Partenariat à deux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Formation de groupes solidaires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Formation de hiérarchies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Éviter les contaminations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causes initiales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Détresse des enfants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Tricherie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Coopération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déception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Menaces sur le groupe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Signes de domination et de soumission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Détritus, maladies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Causes</a:t>
                      </a:r>
                      <a:r>
                        <a:rPr lang="fr-FR" sz="1800"/>
                        <a:t> </a:t>
                      </a:r>
                      <a:r>
                        <a:rPr lang="fr-FR" sz="1800"/>
                        <a:t>actuelles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Choses  mignonnes 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Fidélité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Nations, équipes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Chefs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Idées taboues</a:t>
                      </a:r>
                      <a:r>
                        <a:rPr lang="fr-FR" sz="1800"/>
                        <a:t> (racisme)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Émotions typiques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Compassion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Colère, gratitude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culpabilité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Fierté de groupe, hostilité aux traîtres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Respect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crainte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Dégoût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Vertus associées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Soin, gentillesse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Justice, confiance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Loyauté, patriotisme, sacrifice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Obéissance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déférence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Tempérance modération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chasteté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Insuffisance de ce modèle naturaliste: importance de la variation culturelle</a:t>
            </a:r>
            <a:endParaRPr sz="3959"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Variation sur la définition de la famille et le rapport aux enfants (exemple de la polygamie).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Variation sur l’extension de la coopération et ses modalités (exemple du droit de propriété).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Variation sur l’importance des groupes par rapport à leurs membres (exemple de l’immigration).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Variation sur le sentiment hiérarchique et les inégalités (exemple des régimes politiques).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fr-FR" sz="2720"/>
              <a:t>Variations sur ce qui est considéré comme pur ou impur (exemple des castes).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fr-FR" sz="2720"/>
              <a:t>🡺 Les émotions ne suffisent pas à expliquer les normes. Importance des croyances. </a:t>
            </a:r>
            <a:endParaRPr sz="27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Force de l’interprétation des normes par l’intérêt:</a:t>
            </a:r>
            <a:endParaRPr sz="3959"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/>
              <a:t>Situations de Dilemmes sociaux. Permettent d’expliquer: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Emergence de normes de réciprocité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Sanctions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Appareils de sanction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Inégalités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Groupes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Identification au groupe considéré comme un quasi-acteur ayant des intérêts. 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2013-12-18T20:30:46Z</dcterms:created>
  <dc:creator>Paris IV Paris-Sorbonne</dc:creator>
</cp:coreProperties>
</file>