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jfiFwAFYSWqsOmULtd8KhfHrF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2. Modèles explicatifs de l’origine et de la variation des normes</a:t>
            </a:r>
            <a:r>
              <a:rPr lang="fr-FR" sz="3959"/>
              <a:t> </a:t>
            </a:r>
            <a:endParaRPr sz="3959"/>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rPr lang="fr-FR" sz="2480"/>
              <a:t>« It must not be forgotten that although a high standard of morality gives but a slight but no advantage to each individual man and his children over the other men of the same tribe, yet that an advancement in the standard of morality and an increase in the number of well-endowed men will certainly give an immense advantage to one tribe over another. There can be no doubt that a tribe including many members who, from possessing in a high degree the spirit of patriotism, fidelity, obedience, courage, and sympathy, were always ready to give aid to each other and to sacrifice themselves for the common good, would be victorious over other tribes; and this would be natural selection.”  p.98</a:t>
            </a:r>
            <a:endParaRPr/>
          </a:p>
          <a:p>
            <a:pPr indent="0" lvl="0" marL="0" rtl="0" algn="l">
              <a:lnSpc>
                <a:spcPct val="80000"/>
              </a:lnSpc>
              <a:spcBef>
                <a:spcPts val="496"/>
              </a:spcBef>
              <a:spcAft>
                <a:spcPts val="0"/>
              </a:spcAft>
              <a:buClr>
                <a:schemeClr val="dk1"/>
              </a:buClr>
              <a:buSzPts val="2480"/>
              <a:buNone/>
            </a:pPr>
            <a:r>
              <a:rPr lang="fr-FR" sz="2480"/>
              <a:t>Darwin Charles 1982 (1871) </a:t>
            </a:r>
            <a:r>
              <a:rPr i="1" lang="fr-FR" sz="2480"/>
              <a:t>The descent of man, and selection in relation to sex. </a:t>
            </a:r>
            <a:r>
              <a:rPr lang="fr-FR" sz="2480"/>
              <a:t>Princeton, NJ : Princeton University Press. </a:t>
            </a:r>
            <a:endParaRPr/>
          </a:p>
          <a:p>
            <a:pPr indent="-185420" lvl="0" marL="342900" rtl="0" algn="l">
              <a:lnSpc>
                <a:spcPct val="80000"/>
              </a:lnSpc>
              <a:spcBef>
                <a:spcPts val="496"/>
              </a:spcBef>
              <a:spcAft>
                <a:spcPts val="0"/>
              </a:spcAft>
              <a:buClr>
                <a:schemeClr val="dk1"/>
              </a:buClr>
              <a:buSzPts val="2480"/>
              <a:buNone/>
            </a:pPr>
            <a:r>
              <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Normes universelles</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rPr lang="fr-FR" sz="2480"/>
              <a:t> </a:t>
            </a:r>
            <a:endParaRPr sz="2480"/>
          </a:p>
          <a:p>
            <a:pPr indent="-342900" lvl="0" marL="342900" rtl="0" algn="l">
              <a:lnSpc>
                <a:spcPct val="80000"/>
              </a:lnSpc>
              <a:spcBef>
                <a:spcPts val="496"/>
              </a:spcBef>
              <a:spcAft>
                <a:spcPts val="0"/>
              </a:spcAft>
              <a:buClr>
                <a:schemeClr val="dk1"/>
              </a:buClr>
              <a:buSzPts val="2480"/>
              <a:buChar char="•"/>
            </a:pPr>
            <a:r>
              <a:rPr lang="fr-FR" sz="2480"/>
              <a:t>Meurtre </a:t>
            </a:r>
            <a:endParaRPr/>
          </a:p>
          <a:p>
            <a:pPr indent="-342900" lvl="0" marL="342900" rtl="0" algn="l">
              <a:lnSpc>
                <a:spcPct val="80000"/>
              </a:lnSpc>
              <a:spcBef>
                <a:spcPts val="496"/>
              </a:spcBef>
              <a:spcAft>
                <a:spcPts val="0"/>
              </a:spcAft>
              <a:buClr>
                <a:schemeClr val="dk1"/>
              </a:buClr>
              <a:buSzPts val="2480"/>
              <a:buChar char="•"/>
            </a:pPr>
            <a:r>
              <a:rPr lang="fr-FR" sz="2480"/>
              <a:t>Abus d’autorité</a:t>
            </a:r>
            <a:endParaRPr sz="2480"/>
          </a:p>
          <a:p>
            <a:pPr indent="-342900" lvl="0" marL="342900" rtl="0" algn="l">
              <a:lnSpc>
                <a:spcPct val="80000"/>
              </a:lnSpc>
              <a:spcBef>
                <a:spcPts val="496"/>
              </a:spcBef>
              <a:spcAft>
                <a:spcPts val="0"/>
              </a:spcAft>
              <a:buClr>
                <a:schemeClr val="dk1"/>
              </a:buClr>
              <a:buSzPts val="2480"/>
              <a:buChar char="•"/>
            </a:pPr>
            <a:r>
              <a:rPr lang="fr-FR" sz="2480"/>
              <a:t>Tricherie qui nuit à la coopération de groupe. </a:t>
            </a:r>
            <a:endParaRPr/>
          </a:p>
          <a:p>
            <a:pPr indent="-342900" lvl="0" marL="342900" rtl="0" algn="l">
              <a:lnSpc>
                <a:spcPct val="80000"/>
              </a:lnSpc>
              <a:spcBef>
                <a:spcPts val="496"/>
              </a:spcBef>
              <a:spcAft>
                <a:spcPts val="0"/>
              </a:spcAft>
              <a:buClr>
                <a:schemeClr val="dk1"/>
              </a:buClr>
              <a:buSzPts val="2480"/>
              <a:buChar char="•"/>
            </a:pPr>
            <a:r>
              <a:rPr lang="fr-FR" sz="2480"/>
              <a:t>Mensonge majeur</a:t>
            </a:r>
            <a:endParaRPr sz="2480"/>
          </a:p>
          <a:p>
            <a:pPr indent="-342900" lvl="0" marL="342900" rtl="0" algn="l">
              <a:lnSpc>
                <a:spcPct val="80000"/>
              </a:lnSpc>
              <a:spcBef>
                <a:spcPts val="496"/>
              </a:spcBef>
              <a:spcAft>
                <a:spcPts val="0"/>
              </a:spcAft>
              <a:buClr>
                <a:schemeClr val="dk1"/>
              </a:buClr>
              <a:buSzPts val="2480"/>
              <a:buChar char="•"/>
            </a:pPr>
            <a:r>
              <a:rPr lang="fr-FR" sz="2480"/>
              <a:t>Vol </a:t>
            </a:r>
            <a:endParaRPr/>
          </a:p>
          <a:p>
            <a:pPr indent="-342900" lvl="0" marL="342900" rtl="0" algn="l">
              <a:lnSpc>
                <a:spcPct val="80000"/>
              </a:lnSpc>
              <a:spcBef>
                <a:spcPts val="496"/>
              </a:spcBef>
              <a:spcAft>
                <a:spcPts val="0"/>
              </a:spcAft>
              <a:buClr>
                <a:schemeClr val="dk1"/>
              </a:buClr>
              <a:buSzPts val="2480"/>
              <a:buChar char="•"/>
            </a:pPr>
            <a:r>
              <a:rPr lang="fr-FR" sz="2480"/>
              <a:t>comportment destructeur à l’égard du groupe (socially disruptive social behavior) </a:t>
            </a:r>
            <a:endParaRPr/>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fr-FR" sz="2480"/>
              <a:t>Boehm Christopher (2012). </a:t>
            </a:r>
            <a:r>
              <a:rPr i="1" lang="fr-FR" sz="2480"/>
              <a:t>Moral Origins. The Evolution of Virtue, Altruism, and Shame.</a:t>
            </a:r>
            <a:r>
              <a:rPr lang="fr-FR" sz="2480"/>
              <a:t> New York, Basic Books. p.34 </a:t>
            </a:r>
            <a:endParaRPr sz="2480"/>
          </a:p>
          <a:p>
            <a:pPr indent="0" lvl="0" marL="0" rtl="0" algn="l">
              <a:lnSpc>
                <a:spcPct val="80000"/>
              </a:lnSpc>
              <a:spcBef>
                <a:spcPts val="496"/>
              </a:spcBef>
              <a:spcAft>
                <a:spcPts val="0"/>
              </a:spcAft>
              <a:buClr>
                <a:schemeClr val="dk1"/>
              </a:buClr>
              <a:buSzPts val="2480"/>
              <a:buNone/>
            </a:pPr>
            <a:r>
              <a:t/>
            </a:r>
            <a:endParaRPr sz="2480"/>
          </a:p>
          <a:p>
            <a:pPr indent="-185420" lvl="0" marL="342900" rtl="0" algn="l">
              <a:lnSpc>
                <a:spcPct val="80000"/>
              </a:lnSpc>
              <a:spcBef>
                <a:spcPts val="496"/>
              </a:spcBef>
              <a:spcAft>
                <a:spcPts val="0"/>
              </a:spcAft>
              <a:buClr>
                <a:schemeClr val="dk1"/>
              </a:buClr>
              <a:buSzPts val="2480"/>
              <a:buNone/>
            </a:pPr>
            <a:r>
              <a:t/>
            </a:r>
            <a:endParaRPr sz="2480"/>
          </a:p>
          <a:p>
            <a:pPr indent="-185420" lvl="0" marL="342900" rtl="0" algn="l">
              <a:lnSpc>
                <a:spcPct val="80000"/>
              </a:lnSpc>
              <a:spcBef>
                <a:spcPts val="496"/>
              </a:spcBef>
              <a:spcAft>
                <a:spcPts val="0"/>
              </a:spcAft>
              <a:buClr>
                <a:schemeClr val="dk1"/>
              </a:buClr>
              <a:buSzPts val="2480"/>
              <a:buNone/>
            </a:pPr>
            <a:r>
              <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Inadaptation du modèle darwinien à l’interprétation du monde social</a:t>
            </a:r>
            <a:endParaRPr sz="3959"/>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fr-FR"/>
              <a:t>  </a:t>
            </a:r>
            <a:endParaRPr/>
          </a:p>
          <a:p>
            <a:pPr indent="-342900" lvl="0" marL="342900" rtl="0" algn="l">
              <a:lnSpc>
                <a:spcPct val="90000"/>
              </a:lnSpc>
              <a:spcBef>
                <a:spcPts val="640"/>
              </a:spcBef>
              <a:spcAft>
                <a:spcPts val="0"/>
              </a:spcAft>
              <a:buClr>
                <a:schemeClr val="dk1"/>
              </a:buClr>
              <a:buSzPts val="3200"/>
              <a:buChar char="•"/>
            </a:pPr>
            <a:r>
              <a:rPr lang="fr-FR"/>
              <a:t>les changements ne sont pas aléatoires. </a:t>
            </a:r>
            <a:endParaRPr/>
          </a:p>
          <a:p>
            <a:pPr indent="-342900" lvl="0" marL="342900" rtl="0" algn="l">
              <a:lnSpc>
                <a:spcPct val="90000"/>
              </a:lnSpc>
              <a:spcBef>
                <a:spcPts val="640"/>
              </a:spcBef>
              <a:spcAft>
                <a:spcPts val="0"/>
              </a:spcAft>
              <a:buClr>
                <a:schemeClr val="dk1"/>
              </a:buClr>
              <a:buSzPts val="3200"/>
              <a:buChar char="•"/>
            </a:pPr>
            <a:r>
              <a:rPr lang="fr-FR"/>
              <a:t>un nombre limité de changements est possible dans une situation donnée. </a:t>
            </a:r>
            <a:endParaRPr/>
          </a:p>
          <a:p>
            <a:pPr indent="-342900" lvl="0" marL="342900" rtl="0" algn="l">
              <a:lnSpc>
                <a:spcPct val="90000"/>
              </a:lnSpc>
              <a:spcBef>
                <a:spcPts val="640"/>
              </a:spcBef>
              <a:spcAft>
                <a:spcPts val="0"/>
              </a:spcAft>
              <a:buClr>
                <a:schemeClr val="dk1"/>
              </a:buClr>
              <a:buSzPts val="3200"/>
              <a:buChar char="•"/>
            </a:pPr>
            <a:r>
              <a:rPr lang="fr-FR"/>
              <a:t>ils peuvent être imités intentionnellement. </a:t>
            </a:r>
            <a:endParaRPr/>
          </a:p>
          <a:p>
            <a:pPr indent="-342900" lvl="0" marL="342900" rtl="0" algn="l">
              <a:lnSpc>
                <a:spcPct val="90000"/>
              </a:lnSpc>
              <a:spcBef>
                <a:spcPts val="640"/>
              </a:spcBef>
              <a:spcAft>
                <a:spcPts val="0"/>
              </a:spcAft>
              <a:buClr>
                <a:schemeClr val="dk1"/>
              </a:buClr>
              <a:buSzPts val="3200"/>
              <a:buChar char="•"/>
            </a:pPr>
            <a:r>
              <a:rPr lang="fr-FR"/>
              <a:t>Imitation non intentionnelle et adoption rationnelle. </a:t>
            </a:r>
            <a:endParaRPr/>
          </a:p>
          <a:p>
            <a:pPr indent="0" lvl="0" marL="0" rtl="0" algn="l">
              <a:lnSpc>
                <a:spcPct val="90000"/>
              </a:lnSpc>
              <a:spcBef>
                <a:spcPts val="520"/>
              </a:spcBef>
              <a:spcAft>
                <a:spcPts val="0"/>
              </a:spcAft>
              <a:buClr>
                <a:schemeClr val="dk1"/>
              </a:buClr>
              <a:buSzPts val="2600"/>
              <a:buNone/>
            </a:pPr>
            <a:r>
              <a:rPr lang="fr-FR" sz="2600"/>
              <a:t>Testart Alain (2012). </a:t>
            </a:r>
            <a:r>
              <a:rPr i="1" lang="fr-FR" sz="2600"/>
              <a:t>Avant l’histoire. L’évolution des societés de Lascaux à Carnac</a:t>
            </a:r>
            <a:r>
              <a:rPr lang="fr-FR" sz="2600"/>
              <a:t>. Paris, Gallimard. </a:t>
            </a:r>
            <a:endParaRPr sz="2600"/>
          </a:p>
          <a:p>
            <a:pPr indent="0" lvl="0" marL="0" rtl="0" algn="l">
              <a:lnSpc>
                <a:spcPct val="90000"/>
              </a:lnSpc>
              <a:spcBef>
                <a:spcPts val="520"/>
              </a:spcBef>
              <a:spcAft>
                <a:spcPts val="0"/>
              </a:spcAft>
              <a:buClr>
                <a:schemeClr val="dk1"/>
              </a:buClr>
              <a:buSzPts val="2600"/>
              <a:buNone/>
            </a:pPr>
            <a:r>
              <a:t/>
            </a:r>
            <a:endParaRPr sz="2600"/>
          </a:p>
          <a:p>
            <a:pPr indent="-139700" lvl="0" marL="342900" rtl="0" algn="l">
              <a:lnSpc>
                <a:spcPct val="90000"/>
              </a:lnSpc>
              <a:spcBef>
                <a:spcPts val="640"/>
              </a:spcBef>
              <a:spcAft>
                <a:spcPts val="0"/>
              </a:spcAft>
              <a:buClr>
                <a:schemeClr val="dk1"/>
              </a:buClr>
              <a:buSzPts val="3200"/>
              <a:buNone/>
            </a:pPr>
            <a:r>
              <a:t/>
            </a:r>
            <a:endParaRPr/>
          </a:p>
          <a:p>
            <a:pPr indent="-139700" lvl="0" marL="3429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Limites du raisonnement darwinien :</a:t>
            </a:r>
            <a:br>
              <a:rPr lang="fr-FR" sz="3959"/>
            </a:br>
            <a:endParaRPr sz="3959"/>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t/>
            </a:r>
            <a:endParaRPr sz="2960"/>
          </a:p>
          <a:p>
            <a:pPr indent="-342900" lvl="0" marL="342900" rtl="0" algn="l">
              <a:lnSpc>
                <a:spcPct val="90000"/>
              </a:lnSpc>
              <a:spcBef>
                <a:spcPts val="592"/>
              </a:spcBef>
              <a:spcAft>
                <a:spcPts val="0"/>
              </a:spcAft>
              <a:buClr>
                <a:schemeClr val="dk1"/>
              </a:buClr>
              <a:buSzPts val="2960"/>
              <a:buChar char="•"/>
            </a:pPr>
            <a:r>
              <a:rPr lang="fr-FR" sz="2960"/>
              <a:t>variation culturelle des normes </a:t>
            </a:r>
            <a:endParaRPr/>
          </a:p>
          <a:p>
            <a:pPr indent="-342900" lvl="0" marL="342900" rtl="0" algn="l">
              <a:lnSpc>
                <a:spcPct val="90000"/>
              </a:lnSpc>
              <a:spcBef>
                <a:spcPts val="592"/>
              </a:spcBef>
              <a:spcAft>
                <a:spcPts val="0"/>
              </a:spcAft>
              <a:buClr>
                <a:schemeClr val="dk1"/>
              </a:buClr>
              <a:buSzPts val="2960"/>
              <a:buChar char="•"/>
            </a:pPr>
            <a:r>
              <a:rPr lang="fr-FR" sz="2960"/>
              <a:t>importance des normes qui n’ont pas directement de valeur adaptative : exemple, musique, mathématiques. </a:t>
            </a:r>
            <a:endParaRPr/>
          </a:p>
          <a:p>
            <a:pPr indent="-342900" lvl="0" marL="342900" rtl="0" algn="l">
              <a:lnSpc>
                <a:spcPct val="90000"/>
              </a:lnSpc>
              <a:spcBef>
                <a:spcPts val="592"/>
              </a:spcBef>
              <a:spcAft>
                <a:spcPts val="0"/>
              </a:spcAft>
              <a:buClr>
                <a:schemeClr val="dk1"/>
              </a:buClr>
              <a:buSzPts val="2960"/>
              <a:buChar char="•"/>
            </a:pPr>
            <a:r>
              <a:rPr lang="fr-FR" sz="2960"/>
              <a:t>intentionnalité et rationalité. </a:t>
            </a:r>
            <a:endParaRPr sz="2960"/>
          </a:p>
          <a:p>
            <a:pPr indent="0" lvl="0" marL="0" rtl="0" algn="l">
              <a:lnSpc>
                <a:spcPct val="90000"/>
              </a:lnSpc>
              <a:spcBef>
                <a:spcPts val="592"/>
              </a:spcBef>
              <a:spcAft>
                <a:spcPts val="0"/>
              </a:spcAft>
              <a:buClr>
                <a:schemeClr val="dk1"/>
              </a:buClr>
              <a:buSzPts val="2960"/>
              <a:buNone/>
            </a:pPr>
            <a:r>
              <a:rPr lang="fr-FR" sz="2960"/>
              <a:t>Caractère souvent spéculatif du raisonnement darwinien sur le normes. </a:t>
            </a:r>
            <a:endParaRPr sz="2960"/>
          </a:p>
          <a:p>
            <a:pPr indent="0" lvl="0" marL="0" rtl="0" algn="l">
              <a:lnSpc>
                <a:spcPct val="90000"/>
              </a:lnSpc>
              <a:spcBef>
                <a:spcPts val="592"/>
              </a:spcBef>
              <a:spcAft>
                <a:spcPts val="0"/>
              </a:spcAft>
              <a:buClr>
                <a:schemeClr val="dk1"/>
              </a:buClr>
              <a:buSzPts val="2960"/>
              <a:buNone/>
            </a:pPr>
            <a:r>
              <a:rPr lang="fr-FR" sz="2960"/>
              <a:t>Exemple sur l’amour et sur l’amour des enfants. </a:t>
            </a:r>
            <a:endParaRPr sz="2960"/>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Mécanismes de sélection sociale</a:t>
            </a:r>
            <a:br>
              <a:rPr lang="fr-FR" sz="3959"/>
            </a:br>
            <a:endParaRPr sz="3959"/>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Différents d’une sélection darwinienne. </a:t>
            </a:r>
            <a:endParaRPr sz="2720"/>
          </a:p>
          <a:p>
            <a:pPr indent="0" lvl="0" marL="0" rtl="0" algn="l">
              <a:lnSpc>
                <a:spcPct val="90000"/>
              </a:lnSpc>
              <a:spcBef>
                <a:spcPts val="544"/>
              </a:spcBef>
              <a:spcAft>
                <a:spcPts val="0"/>
              </a:spcAft>
              <a:buClr>
                <a:schemeClr val="dk1"/>
              </a:buClr>
              <a:buSzPts val="2720"/>
              <a:buNone/>
            </a:pPr>
            <a:r>
              <a:rPr lang="fr-FR" sz="2720"/>
              <a:t>     Exemple: </a:t>
            </a:r>
            <a:endParaRPr sz="2720"/>
          </a:p>
          <a:p>
            <a:pPr indent="0" lvl="0" marL="0" rtl="0" algn="l">
              <a:lnSpc>
                <a:spcPct val="90000"/>
              </a:lnSpc>
              <a:spcBef>
                <a:spcPts val="544"/>
              </a:spcBef>
              <a:spcAft>
                <a:spcPts val="0"/>
              </a:spcAft>
              <a:buClr>
                <a:schemeClr val="dk1"/>
              </a:buClr>
              <a:buSzPts val="2720"/>
              <a:buNone/>
            </a:pPr>
            <a:r>
              <a:rPr lang="fr-FR" sz="2720"/>
              <a:t>     développement de l’anglais au détriment du français.</a:t>
            </a:r>
            <a:endParaRPr sz="2720"/>
          </a:p>
          <a:p>
            <a:pPr indent="-342900" lvl="0" marL="342900" rtl="0" algn="l">
              <a:lnSpc>
                <a:spcPct val="90000"/>
              </a:lnSpc>
              <a:spcBef>
                <a:spcPts val="544"/>
              </a:spcBef>
              <a:spcAft>
                <a:spcPts val="0"/>
              </a:spcAft>
              <a:buClr>
                <a:schemeClr val="dk1"/>
              </a:buClr>
              <a:buSzPts val="2720"/>
              <a:buChar char="•"/>
            </a:pPr>
            <a:r>
              <a:rPr lang="fr-FR" sz="2720"/>
              <a:t>Possibilité de mécanismes de sélection défavorables pour tous:  exemple d’une attitude non coopérative qui  génère une réponse non coopérative, qui suscite en retour d’autres attitudes non coopératives, en sorte que tout le monde soit perdant. </a:t>
            </a:r>
            <a:endParaRPr/>
          </a:p>
          <a:p>
            <a:pPr indent="0" lvl="0" marL="0" rtl="0" algn="l">
              <a:lnSpc>
                <a:spcPct val="90000"/>
              </a:lnSpc>
              <a:spcBef>
                <a:spcPts val="544"/>
              </a:spcBef>
              <a:spcAft>
                <a:spcPts val="0"/>
              </a:spcAft>
              <a:buClr>
                <a:schemeClr val="dk1"/>
              </a:buClr>
              <a:buSzPts val="2720"/>
              <a:buNone/>
            </a:pPr>
            <a:r>
              <a:rPr b="1" lang="fr-FR" sz="2720"/>
              <a:t> </a:t>
            </a:r>
            <a:endParaRPr sz="2720"/>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Culture</a:t>
            </a:r>
            <a:r>
              <a:rPr lang="fr-FR" sz="3959"/>
              <a:t>s :</a:t>
            </a:r>
            <a:br>
              <a:rPr lang="fr-FR" sz="3959"/>
            </a:br>
            <a:endParaRPr sz="3959"/>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fr-FR" sz="2240"/>
              <a:t> </a:t>
            </a:r>
            <a:endParaRPr/>
          </a:p>
          <a:p>
            <a:pPr indent="-342900" lvl="0" marL="342900" rtl="0" algn="l">
              <a:lnSpc>
                <a:spcPct val="80000"/>
              </a:lnSpc>
              <a:spcBef>
                <a:spcPts val="448"/>
              </a:spcBef>
              <a:spcAft>
                <a:spcPts val="0"/>
              </a:spcAft>
              <a:buClr>
                <a:schemeClr val="dk1"/>
              </a:buClr>
              <a:buSzPts val="2240"/>
              <a:buChar char="•"/>
            </a:pPr>
            <a:r>
              <a:rPr lang="fr-FR" sz="2240"/>
              <a:t>Culturalisme en anthropologie: incommensurabilité des normes et valeurs des différentes sociétés.  </a:t>
            </a:r>
            <a:endParaRPr sz="2240"/>
          </a:p>
          <a:p>
            <a:pPr indent="-342900" lvl="0" marL="342900" rtl="0" algn="l">
              <a:lnSpc>
                <a:spcPct val="80000"/>
              </a:lnSpc>
              <a:spcBef>
                <a:spcPts val="448"/>
              </a:spcBef>
              <a:spcAft>
                <a:spcPts val="0"/>
              </a:spcAft>
              <a:buClr>
                <a:schemeClr val="dk1"/>
              </a:buClr>
              <a:buSzPts val="2240"/>
              <a:buChar char="•"/>
            </a:pPr>
            <a:r>
              <a:rPr lang="fr-FR" sz="2240"/>
              <a:t>Conséquences relativistes. Pas de validité supérieure de normes. </a:t>
            </a:r>
            <a:endParaRPr/>
          </a:p>
          <a:p>
            <a:pPr indent="-342900" lvl="0" marL="342900" rtl="0" algn="l">
              <a:lnSpc>
                <a:spcPct val="80000"/>
              </a:lnSpc>
              <a:spcBef>
                <a:spcPts val="448"/>
              </a:spcBef>
              <a:spcAft>
                <a:spcPts val="0"/>
              </a:spcAft>
              <a:buClr>
                <a:schemeClr val="dk1"/>
              </a:buClr>
              <a:buSzPts val="2240"/>
              <a:buChar char="•"/>
            </a:pPr>
            <a:r>
              <a:rPr lang="fr-FR" sz="2240"/>
              <a:t>Orientation vers des typologies:</a:t>
            </a:r>
            <a:endParaRPr sz="2240"/>
          </a:p>
          <a:p>
            <a:pPr indent="0" lvl="0" marL="0" rtl="0" algn="l">
              <a:lnSpc>
                <a:spcPct val="80000"/>
              </a:lnSpc>
              <a:spcBef>
                <a:spcPts val="448"/>
              </a:spcBef>
              <a:spcAft>
                <a:spcPts val="0"/>
              </a:spcAft>
              <a:buClr>
                <a:schemeClr val="dk1"/>
              </a:buClr>
              <a:buSzPts val="2240"/>
              <a:buNone/>
            </a:pPr>
            <a:r>
              <a:rPr lang="fr-FR" sz="2240"/>
              <a:t>     Ruth Benedict. </a:t>
            </a:r>
            <a:endParaRPr sz="2240"/>
          </a:p>
          <a:p>
            <a:pPr indent="0" lvl="0" marL="0" rtl="0" algn="l">
              <a:lnSpc>
                <a:spcPct val="80000"/>
              </a:lnSpc>
              <a:spcBef>
                <a:spcPts val="448"/>
              </a:spcBef>
              <a:spcAft>
                <a:spcPts val="0"/>
              </a:spcAft>
              <a:buClr>
                <a:schemeClr val="dk1"/>
              </a:buClr>
              <a:buSzPts val="2240"/>
              <a:buNone/>
            </a:pPr>
            <a:r>
              <a:rPr lang="fr-FR" sz="2240"/>
              <a:t>     Louis Dumont. </a:t>
            </a:r>
            <a:r>
              <a:rPr i="1" lang="fr-FR" sz="2240"/>
              <a:t>Homo hierarchicus </a:t>
            </a:r>
            <a:r>
              <a:rPr lang="fr-FR" sz="2240"/>
              <a:t>et </a:t>
            </a:r>
            <a:r>
              <a:rPr i="1" lang="fr-FR" sz="2240"/>
              <a:t>Homo aequalis</a:t>
            </a:r>
            <a:r>
              <a:rPr lang="fr-FR" sz="2240"/>
              <a:t>. </a:t>
            </a:r>
            <a:endParaRPr sz="2240"/>
          </a:p>
          <a:p>
            <a:pPr indent="0" lvl="0" marL="0" rtl="0" algn="l">
              <a:lnSpc>
                <a:spcPct val="80000"/>
              </a:lnSpc>
              <a:spcBef>
                <a:spcPts val="448"/>
              </a:spcBef>
              <a:spcAft>
                <a:spcPts val="0"/>
              </a:spcAft>
              <a:buClr>
                <a:schemeClr val="dk1"/>
              </a:buClr>
              <a:buSzPts val="2240"/>
              <a:buNone/>
            </a:pPr>
            <a:r>
              <a:rPr lang="fr-FR" sz="2240"/>
              <a:t> </a:t>
            </a:r>
            <a:endParaRPr/>
          </a:p>
          <a:p>
            <a:pPr indent="-342900" lvl="0" marL="342900" rtl="0" algn="l">
              <a:lnSpc>
                <a:spcPct val="80000"/>
              </a:lnSpc>
              <a:spcBef>
                <a:spcPts val="448"/>
              </a:spcBef>
              <a:spcAft>
                <a:spcPts val="0"/>
              </a:spcAft>
              <a:buClr>
                <a:schemeClr val="dk1"/>
              </a:buClr>
              <a:buSzPts val="2240"/>
              <a:buChar char="•"/>
            </a:pPr>
            <a:r>
              <a:rPr lang="fr-FR" sz="2240"/>
              <a:t>Durkheim : explication causale, par l’évolution de la société, de l’évolution des normes, pas relativiste. </a:t>
            </a:r>
            <a:endParaRPr/>
          </a:p>
          <a:p>
            <a:pPr indent="-342900" lvl="0" marL="342900" rtl="0" algn="l">
              <a:lnSpc>
                <a:spcPct val="80000"/>
              </a:lnSpc>
              <a:spcBef>
                <a:spcPts val="448"/>
              </a:spcBef>
              <a:spcAft>
                <a:spcPts val="0"/>
              </a:spcAft>
              <a:buClr>
                <a:schemeClr val="dk1"/>
              </a:buClr>
              <a:buSzPts val="2240"/>
              <a:buChar char="•"/>
            </a:pPr>
            <a:r>
              <a:rPr lang="fr-FR" sz="2240"/>
              <a:t>Toute culture est nécessairement compatible avec le fonctionnement du cerveau humain et du corps humain.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7191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979"/>
              <a:buFont typeface="Calibri"/>
              <a:buNone/>
            </a:pPr>
            <a:r>
              <a:rPr b="1" lang="fr-FR" sz="1979"/>
              <a:t>Cinq possibilités dans la relation entre normes et nature:</a:t>
            </a:r>
            <a:br>
              <a:rPr lang="fr-FR" sz="1979"/>
            </a:br>
            <a:r>
              <a:rPr lang="fr-FR" sz="3959"/>
              <a:t> </a:t>
            </a:r>
            <a:br>
              <a:rPr lang="fr-FR" sz="3959"/>
            </a:br>
            <a:endParaRPr sz="3959"/>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fr-FR" sz="2480"/>
              <a:t>normes naturelles invariantes à travers les cultures. Exemple de l’inceste. </a:t>
            </a:r>
            <a:endParaRPr/>
          </a:p>
          <a:p>
            <a:pPr indent="-342900" lvl="0" marL="342900" rtl="0" algn="l">
              <a:lnSpc>
                <a:spcPct val="80000"/>
              </a:lnSpc>
              <a:spcBef>
                <a:spcPts val="496"/>
              </a:spcBef>
              <a:spcAft>
                <a:spcPts val="0"/>
              </a:spcAft>
              <a:buClr>
                <a:schemeClr val="dk1"/>
              </a:buClr>
              <a:buSzPts val="2480"/>
              <a:buChar char="•"/>
            </a:pPr>
            <a:r>
              <a:rPr lang="fr-FR" sz="2480"/>
              <a:t>normes naturelles mais traduites culturellement. Exemple du langage. </a:t>
            </a:r>
            <a:endParaRPr/>
          </a:p>
          <a:p>
            <a:pPr indent="-342900" lvl="0" marL="342900" rtl="0" algn="l">
              <a:lnSpc>
                <a:spcPct val="80000"/>
              </a:lnSpc>
              <a:spcBef>
                <a:spcPts val="496"/>
              </a:spcBef>
              <a:spcAft>
                <a:spcPts val="0"/>
              </a:spcAft>
              <a:buClr>
                <a:schemeClr val="dk1"/>
              </a:buClr>
              <a:buSzPts val="2480"/>
              <a:buChar char="•"/>
            </a:pPr>
            <a:r>
              <a:rPr lang="fr-FR" sz="2480"/>
              <a:t>normes adaptatives à des milieux: exemple de Testart sur les normes de fécondité dans les sociétés de chasseurs cueilleurs: les femmes ne peuvent avoir d’enfant que tous les trois ans.  </a:t>
            </a:r>
            <a:endParaRPr sz="2480"/>
          </a:p>
          <a:p>
            <a:pPr indent="-342900" lvl="0" marL="342900" rtl="0" algn="l">
              <a:lnSpc>
                <a:spcPct val="80000"/>
              </a:lnSpc>
              <a:spcBef>
                <a:spcPts val="496"/>
              </a:spcBef>
              <a:spcAft>
                <a:spcPts val="0"/>
              </a:spcAft>
              <a:buClr>
                <a:schemeClr val="dk1"/>
              </a:buClr>
              <a:buSzPts val="2480"/>
              <a:buChar char="•"/>
            </a:pPr>
            <a:r>
              <a:rPr lang="fr-FR" sz="2480"/>
              <a:t>normes correspondant à une idée de progrès (par exemple dans le domaine des sciences). </a:t>
            </a:r>
            <a:endParaRPr sz="2480"/>
          </a:p>
          <a:p>
            <a:pPr indent="-342900" lvl="0" marL="342900" rtl="0" algn="l">
              <a:lnSpc>
                <a:spcPct val="80000"/>
              </a:lnSpc>
              <a:spcBef>
                <a:spcPts val="496"/>
              </a:spcBef>
              <a:spcAft>
                <a:spcPts val="0"/>
              </a:spcAft>
              <a:buClr>
                <a:schemeClr val="dk1"/>
              </a:buClr>
              <a:buSzPts val="2480"/>
              <a:buChar char="•"/>
            </a:pPr>
            <a:r>
              <a:rPr lang="fr-FR" sz="2480"/>
              <a:t>normes strictement variables, sans caractère adaptatif particulier. Conventions arbitraires: rouler à gauche ou à droite. </a:t>
            </a:r>
            <a:endParaRPr sz="2480"/>
          </a:p>
          <a:p>
            <a:pPr indent="0" lvl="0" marL="0" rtl="0" algn="l">
              <a:lnSpc>
                <a:spcPct val="80000"/>
              </a:lnSpc>
              <a:spcBef>
                <a:spcPts val="496"/>
              </a:spcBef>
              <a:spcAft>
                <a:spcPts val="0"/>
              </a:spcAft>
              <a:buClr>
                <a:schemeClr val="dk1"/>
              </a:buClr>
              <a:buSzPts val="2480"/>
              <a:buNone/>
            </a:pPr>
            <a:r>
              <a:t/>
            </a:r>
            <a:endParaRPr sz="2480"/>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Rationalité </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fr-FR"/>
              <a:t>Deux dimensions fondamentales dans la littérature:</a:t>
            </a:r>
            <a:endParaRPr/>
          </a:p>
          <a:p>
            <a:pPr indent="-342900" lvl="0" marL="342900" rtl="0" algn="l">
              <a:spcBef>
                <a:spcPts val="640"/>
              </a:spcBef>
              <a:spcAft>
                <a:spcPts val="0"/>
              </a:spcAft>
              <a:buClr>
                <a:schemeClr val="dk1"/>
              </a:buClr>
              <a:buSzPts val="3200"/>
              <a:buChar char="•"/>
            </a:pPr>
            <a:r>
              <a:rPr lang="fr-FR"/>
              <a:t>Rapport à l’intérêt. </a:t>
            </a:r>
            <a:endParaRPr/>
          </a:p>
          <a:p>
            <a:pPr indent="-342900" lvl="0" marL="342900" rtl="0" algn="l">
              <a:spcBef>
                <a:spcPts val="640"/>
              </a:spcBef>
              <a:spcAft>
                <a:spcPts val="0"/>
              </a:spcAft>
              <a:buClr>
                <a:schemeClr val="dk1"/>
              </a:buClr>
              <a:buSzPts val="3200"/>
              <a:buChar char="•"/>
            </a:pPr>
            <a:r>
              <a:rPr lang="fr-FR"/>
              <a:t>Justification argumentative.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Rapport à l’intérêt: </a:t>
            </a:r>
            <a:br>
              <a:rPr lang="fr-FR" sz="3959"/>
            </a:br>
            <a:endParaRPr sz="3959"/>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fr-FR" sz="2240"/>
              <a:t>Normes dérivées de l’intérêt:</a:t>
            </a:r>
            <a:endParaRPr/>
          </a:p>
          <a:p>
            <a:pPr indent="0" lvl="0" marL="0" rtl="0" algn="l">
              <a:lnSpc>
                <a:spcPct val="80000"/>
              </a:lnSpc>
              <a:spcBef>
                <a:spcPts val="448"/>
              </a:spcBef>
              <a:spcAft>
                <a:spcPts val="0"/>
              </a:spcAft>
              <a:buClr>
                <a:schemeClr val="dk1"/>
              </a:buClr>
              <a:buSzPts val="2240"/>
              <a:buNone/>
            </a:pPr>
            <a:r>
              <a:t/>
            </a:r>
            <a:endParaRPr sz="2240"/>
          </a:p>
          <a:p>
            <a:pPr indent="-342900" lvl="0" marL="342900" rtl="0" algn="l">
              <a:lnSpc>
                <a:spcPct val="80000"/>
              </a:lnSpc>
              <a:spcBef>
                <a:spcPts val="448"/>
              </a:spcBef>
              <a:spcAft>
                <a:spcPts val="0"/>
              </a:spcAft>
              <a:buClr>
                <a:schemeClr val="dk1"/>
              </a:buClr>
              <a:buSzPts val="2240"/>
              <a:buChar char="•"/>
            </a:pPr>
            <a:r>
              <a:rPr lang="fr-FR" sz="2240"/>
              <a:t>Utiles à tous</a:t>
            </a:r>
            <a:endParaRPr sz="2240"/>
          </a:p>
          <a:p>
            <a:pPr indent="-342900" lvl="0" marL="342900" rtl="0" algn="l">
              <a:lnSpc>
                <a:spcPct val="80000"/>
              </a:lnSpc>
              <a:spcBef>
                <a:spcPts val="448"/>
              </a:spcBef>
              <a:spcAft>
                <a:spcPts val="0"/>
              </a:spcAft>
              <a:buClr>
                <a:schemeClr val="dk1"/>
              </a:buClr>
              <a:buSzPts val="2240"/>
              <a:buChar char="•"/>
            </a:pPr>
            <a:r>
              <a:rPr lang="fr-FR" sz="2240"/>
              <a:t>Utiles à certains /domination. </a:t>
            </a:r>
            <a:endParaRPr/>
          </a:p>
          <a:p>
            <a:pPr indent="-342900" lvl="0" marL="342900" rtl="0" algn="l">
              <a:lnSpc>
                <a:spcPct val="80000"/>
              </a:lnSpc>
              <a:spcBef>
                <a:spcPts val="448"/>
              </a:spcBef>
              <a:spcAft>
                <a:spcPts val="0"/>
              </a:spcAft>
              <a:buClr>
                <a:schemeClr val="dk1"/>
              </a:buClr>
              <a:buSzPts val="2240"/>
              <a:buChar char="•"/>
            </a:pPr>
            <a:r>
              <a:rPr lang="fr-FR" sz="2240"/>
              <a:t>Normes inutiles, non nuisibles? Boutons sur les vestes.  </a:t>
            </a:r>
            <a:endParaRPr/>
          </a:p>
          <a:p>
            <a:pPr indent="-342900" lvl="0" marL="342900" rtl="0" algn="l">
              <a:lnSpc>
                <a:spcPct val="80000"/>
              </a:lnSpc>
              <a:spcBef>
                <a:spcPts val="448"/>
              </a:spcBef>
              <a:spcAft>
                <a:spcPts val="0"/>
              </a:spcAft>
              <a:buClr>
                <a:schemeClr val="dk1"/>
              </a:buClr>
              <a:buSzPts val="2240"/>
              <a:buChar char="•"/>
            </a:pPr>
            <a:r>
              <a:rPr lang="fr-FR" sz="2240"/>
              <a:t>Normes nuisibles à tous ?     </a:t>
            </a:r>
            <a:endParaRPr/>
          </a:p>
          <a:p>
            <a:pPr indent="0" lvl="0" marL="0" rtl="0" algn="l">
              <a:lnSpc>
                <a:spcPct val="80000"/>
              </a:lnSpc>
              <a:spcBef>
                <a:spcPts val="448"/>
              </a:spcBef>
              <a:spcAft>
                <a:spcPts val="0"/>
              </a:spcAft>
              <a:buClr>
                <a:schemeClr val="dk1"/>
              </a:buClr>
              <a:buSzPts val="2240"/>
              <a:buNone/>
            </a:pPr>
            <a:r>
              <a:rPr lang="fr-FR" sz="2240"/>
              <a:t>Exemples:  </a:t>
            </a:r>
            <a:endParaRPr sz="2240"/>
          </a:p>
          <a:p>
            <a:pPr indent="0" lvl="0" marL="0" rtl="0" algn="l">
              <a:lnSpc>
                <a:spcPct val="80000"/>
              </a:lnSpc>
              <a:spcBef>
                <a:spcPts val="448"/>
              </a:spcBef>
              <a:spcAft>
                <a:spcPts val="0"/>
              </a:spcAft>
              <a:buClr>
                <a:schemeClr val="dk1"/>
              </a:buClr>
              <a:buSzPts val="2240"/>
              <a:buNone/>
            </a:pPr>
            <a:r>
              <a:rPr lang="fr-FR" sz="2240"/>
              <a:t> -Mutilations génitales</a:t>
            </a:r>
            <a:endParaRPr/>
          </a:p>
          <a:p>
            <a:pPr indent="0" lvl="0" marL="0" rtl="0" algn="l">
              <a:lnSpc>
                <a:spcPct val="80000"/>
              </a:lnSpc>
              <a:spcBef>
                <a:spcPts val="448"/>
              </a:spcBef>
              <a:spcAft>
                <a:spcPts val="0"/>
              </a:spcAft>
              <a:buClr>
                <a:schemeClr val="dk1"/>
              </a:buClr>
              <a:buSzPts val="2240"/>
              <a:buNone/>
            </a:pPr>
            <a:r>
              <a:rPr lang="fr-FR" sz="2240"/>
              <a:t> -Normes de consommation des cerveaux de proches parents à leurs funérailles, qui peuvent développer des maladies mortelles (prion). </a:t>
            </a:r>
            <a:endParaRPr sz="2240"/>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fr-FR" sz="2240"/>
              <a:t>Henrich, Joseph 2016. </a:t>
            </a:r>
            <a:r>
              <a:rPr i="1" lang="fr-FR" sz="2240"/>
              <a:t>The secret of our success. How culture is driving human evolution, domesticating ou species and making us smarter</a:t>
            </a:r>
            <a:r>
              <a:rPr lang="fr-FR" sz="2240"/>
              <a:t>. Princeton, Princeton University Press.  </a:t>
            </a:r>
            <a:endParaRPr/>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Justifications et raisonnements.  </a:t>
            </a:r>
            <a:br>
              <a:rPr lang="fr-FR" sz="3959"/>
            </a:br>
            <a:endParaRPr sz="3959"/>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000"/>
              <a:buNone/>
            </a:pPr>
            <a:r>
              <a:rPr lang="fr-FR" sz="2000"/>
              <a:t> </a:t>
            </a:r>
            <a:endParaRPr/>
          </a:p>
          <a:p>
            <a:pPr indent="-342900" lvl="0" marL="342900" rtl="0" algn="l">
              <a:lnSpc>
                <a:spcPct val="80000"/>
              </a:lnSpc>
              <a:spcBef>
                <a:spcPts val="400"/>
              </a:spcBef>
              <a:spcAft>
                <a:spcPts val="0"/>
              </a:spcAft>
              <a:buClr>
                <a:schemeClr val="dk1"/>
              </a:buClr>
              <a:buSzPts val="2000"/>
              <a:buChar char="•"/>
            </a:pPr>
            <a:r>
              <a:rPr lang="fr-FR" sz="2000"/>
              <a:t>Possibilité d’une justification rationnelle des normes et des valeurs ? </a:t>
            </a:r>
            <a:endParaRPr/>
          </a:p>
          <a:p>
            <a:pPr indent="0" lvl="0" marL="0" rtl="0" algn="l">
              <a:lnSpc>
                <a:spcPct val="80000"/>
              </a:lnSpc>
              <a:spcBef>
                <a:spcPts val="400"/>
              </a:spcBef>
              <a:spcAft>
                <a:spcPts val="0"/>
              </a:spcAft>
              <a:buClr>
                <a:schemeClr val="dk1"/>
              </a:buClr>
              <a:buSzPts val="2000"/>
              <a:buNone/>
            </a:pPr>
            <a:r>
              <a:rPr lang="fr-FR" sz="2000"/>
              <a:t> </a:t>
            </a:r>
            <a:endParaRPr/>
          </a:p>
          <a:p>
            <a:pPr indent="-342900" lvl="0" marL="342900" rtl="0" algn="l">
              <a:lnSpc>
                <a:spcPct val="80000"/>
              </a:lnSpc>
              <a:spcBef>
                <a:spcPts val="400"/>
              </a:spcBef>
              <a:spcAft>
                <a:spcPts val="0"/>
              </a:spcAft>
              <a:buClr>
                <a:schemeClr val="dk1"/>
              </a:buClr>
              <a:buSzPts val="2000"/>
              <a:buChar char="•"/>
            </a:pPr>
            <a:r>
              <a:rPr lang="fr-FR" sz="2000"/>
              <a:t>Problème de Hume. Faits et valeurs. </a:t>
            </a:r>
            <a:endParaRPr/>
          </a:p>
          <a:p>
            <a:pPr indent="0" lvl="0" marL="0" rtl="0" algn="l">
              <a:lnSpc>
                <a:spcPct val="80000"/>
              </a:lnSpc>
              <a:spcBef>
                <a:spcPts val="400"/>
              </a:spcBef>
              <a:spcAft>
                <a:spcPts val="0"/>
              </a:spcAft>
              <a:buClr>
                <a:schemeClr val="dk1"/>
              </a:buClr>
              <a:buSzPts val="2000"/>
              <a:buNone/>
            </a:pPr>
            <a:r>
              <a:rPr lang="fr-FR" sz="2000"/>
              <a:t> </a:t>
            </a:r>
            <a:endParaRPr/>
          </a:p>
          <a:p>
            <a:pPr indent="-342900" lvl="0" marL="342900" rtl="0" algn="l">
              <a:lnSpc>
                <a:spcPct val="80000"/>
              </a:lnSpc>
              <a:spcBef>
                <a:spcPts val="400"/>
              </a:spcBef>
              <a:spcAft>
                <a:spcPts val="0"/>
              </a:spcAft>
              <a:buClr>
                <a:schemeClr val="dk1"/>
              </a:buClr>
              <a:buSzPts val="2000"/>
              <a:buChar char="•"/>
            </a:pPr>
            <a:r>
              <a:rPr lang="fr-FR" sz="2000"/>
              <a:t>Exemple : traitement de l’immigration. Existence de croyances et de représentations relatives à la distribution des intérêts.</a:t>
            </a:r>
            <a:endParaRPr/>
          </a:p>
          <a:p>
            <a:pPr indent="0" lvl="0" marL="0" rtl="0" algn="l">
              <a:lnSpc>
                <a:spcPct val="80000"/>
              </a:lnSpc>
              <a:spcBef>
                <a:spcPts val="400"/>
              </a:spcBef>
              <a:spcAft>
                <a:spcPts val="0"/>
              </a:spcAft>
              <a:buClr>
                <a:schemeClr val="dk1"/>
              </a:buClr>
              <a:buSzPts val="2000"/>
              <a:buNone/>
            </a:pPr>
            <a:r>
              <a:rPr lang="fr-FR" sz="2000"/>
              <a:t> </a:t>
            </a:r>
            <a:endParaRPr/>
          </a:p>
          <a:p>
            <a:pPr indent="-342900" lvl="0" marL="342900" rtl="0" algn="l">
              <a:lnSpc>
                <a:spcPct val="80000"/>
              </a:lnSpc>
              <a:spcBef>
                <a:spcPts val="400"/>
              </a:spcBef>
              <a:spcAft>
                <a:spcPts val="0"/>
              </a:spcAft>
              <a:buClr>
                <a:schemeClr val="dk1"/>
              </a:buClr>
              <a:buSzPts val="2000"/>
              <a:buChar char="•"/>
            </a:pPr>
            <a:r>
              <a:rPr lang="fr-FR" sz="2000"/>
              <a:t>Articulation, en sociologie, entre cette possibilité idéale, et le caractère situé des acteurs sociaux, et la typologie des prises de position normatives.  La raison et les raisons. </a:t>
            </a:r>
            <a:endParaRPr sz="2000"/>
          </a:p>
          <a:p>
            <a:pPr indent="0" lvl="0" marL="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fr-FR" sz="2000"/>
              <a:t>Ambiguïté de la position de Weber : polythéisme ou rationalité des valeurs</a:t>
            </a:r>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Quatre grands modèles explicatifs:</a:t>
            </a:r>
            <a:br>
              <a:rPr lang="fr-FR" sz="3959"/>
            </a:br>
            <a:endParaRPr sz="3959"/>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960"/>
              <a:buNone/>
            </a:pPr>
            <a:r>
              <a:t/>
            </a:r>
            <a:endParaRPr sz="2960"/>
          </a:p>
          <a:p>
            <a:pPr indent="-342900" lvl="0" marL="342900" rtl="0" algn="l">
              <a:spcBef>
                <a:spcPts val="592"/>
              </a:spcBef>
              <a:spcAft>
                <a:spcPts val="0"/>
              </a:spcAft>
              <a:buClr>
                <a:schemeClr val="dk1"/>
              </a:buClr>
              <a:buSzPts val="2960"/>
              <a:buChar char="•"/>
            </a:pPr>
            <a:r>
              <a:rPr lang="fr-FR" sz="2960"/>
              <a:t>Nature</a:t>
            </a:r>
            <a:endParaRPr/>
          </a:p>
          <a:p>
            <a:pPr indent="-342900" lvl="0" marL="342900" rtl="0" algn="l">
              <a:spcBef>
                <a:spcPts val="592"/>
              </a:spcBef>
              <a:spcAft>
                <a:spcPts val="0"/>
              </a:spcAft>
              <a:buClr>
                <a:schemeClr val="dk1"/>
              </a:buClr>
              <a:buSzPts val="2960"/>
              <a:buChar char="•"/>
            </a:pPr>
            <a:r>
              <a:rPr lang="fr-FR" sz="2960"/>
              <a:t>Culture</a:t>
            </a:r>
            <a:endParaRPr/>
          </a:p>
          <a:p>
            <a:pPr indent="-342900" lvl="0" marL="342900" rtl="0" algn="l">
              <a:spcBef>
                <a:spcPts val="592"/>
              </a:spcBef>
              <a:spcAft>
                <a:spcPts val="0"/>
              </a:spcAft>
              <a:buClr>
                <a:schemeClr val="dk1"/>
              </a:buClr>
              <a:buSzPts val="2960"/>
              <a:buChar char="•"/>
            </a:pPr>
            <a:r>
              <a:rPr lang="fr-FR" sz="2960"/>
              <a:t>Intérêts </a:t>
            </a:r>
            <a:endParaRPr/>
          </a:p>
          <a:p>
            <a:pPr indent="-342900" lvl="0" marL="342900" rtl="0" algn="l">
              <a:spcBef>
                <a:spcPts val="592"/>
              </a:spcBef>
              <a:spcAft>
                <a:spcPts val="0"/>
              </a:spcAft>
              <a:buClr>
                <a:schemeClr val="dk1"/>
              </a:buClr>
              <a:buSzPts val="2960"/>
              <a:buChar char="•"/>
            </a:pPr>
            <a:r>
              <a:rPr lang="fr-FR" sz="2960"/>
              <a:t>Rationalité argumentative</a:t>
            </a:r>
            <a:endParaRPr/>
          </a:p>
          <a:p>
            <a:pPr indent="0" lvl="0" marL="0" rtl="0" algn="l">
              <a:spcBef>
                <a:spcPts val="592"/>
              </a:spcBef>
              <a:spcAft>
                <a:spcPts val="0"/>
              </a:spcAft>
              <a:buClr>
                <a:schemeClr val="dk1"/>
              </a:buClr>
              <a:buSzPts val="2960"/>
              <a:buNone/>
            </a:pPr>
            <a:r>
              <a:t/>
            </a:r>
            <a:endParaRPr sz="2960"/>
          </a:p>
          <a:p>
            <a:pPr indent="0" lvl="0" marL="0" rtl="0" algn="l">
              <a:spcBef>
                <a:spcPts val="592"/>
              </a:spcBef>
              <a:spcAft>
                <a:spcPts val="0"/>
              </a:spcAft>
              <a:buClr>
                <a:schemeClr val="dk1"/>
              </a:buClr>
              <a:buSzPts val="2960"/>
              <a:buNone/>
            </a:pPr>
            <a:r>
              <a:rPr lang="fr-FR" sz="2960"/>
              <a:t>Possibilité d’une opposition et/ou d’une complémentarité entre ces différentes approches. </a:t>
            </a:r>
            <a:endParaRPr sz="2960"/>
          </a:p>
          <a:p>
            <a:pPr indent="-154940" lvl="0" marL="342900" rtl="0" algn="l">
              <a:spcBef>
                <a:spcPts val="592"/>
              </a:spcBef>
              <a:spcAft>
                <a:spcPts val="0"/>
              </a:spcAft>
              <a:buClr>
                <a:schemeClr val="dk1"/>
              </a:buClr>
              <a:buSzPts val="2960"/>
              <a:buNone/>
            </a:pPr>
            <a:r>
              <a:t/>
            </a:r>
            <a:endParaRPr sz="29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Problème de la dynamique et de la variation des normes</a:t>
            </a:r>
            <a:br>
              <a:rPr lang="fr-FR" sz="3959"/>
            </a:br>
            <a:endParaRPr sz="3959"/>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720"/>
              <a:buNone/>
            </a:pPr>
            <a:r>
              <a:rPr b="1" lang="fr-FR" sz="2720"/>
              <a:t>Dimension historique et culturelle  des normes: </a:t>
            </a:r>
            <a:r>
              <a:rPr lang="fr-FR" sz="2720"/>
              <a:t> </a:t>
            </a:r>
            <a:endParaRPr sz="2720"/>
          </a:p>
          <a:p>
            <a:pPr indent="0" lvl="0" marL="0" rtl="0" algn="l">
              <a:lnSpc>
                <a:spcPct val="80000"/>
              </a:lnSpc>
              <a:spcBef>
                <a:spcPts val="544"/>
              </a:spcBef>
              <a:spcAft>
                <a:spcPts val="0"/>
              </a:spcAft>
              <a:buClr>
                <a:schemeClr val="dk1"/>
              </a:buClr>
              <a:buSzPts val="2720"/>
              <a:buNone/>
            </a:pPr>
            <a:r>
              <a:t/>
            </a:r>
            <a:endParaRPr sz="2720"/>
          </a:p>
          <a:p>
            <a:pPr indent="-342900" lvl="0" marL="342900" rtl="0" algn="l">
              <a:lnSpc>
                <a:spcPct val="80000"/>
              </a:lnSpc>
              <a:spcBef>
                <a:spcPts val="544"/>
              </a:spcBef>
              <a:spcAft>
                <a:spcPts val="0"/>
              </a:spcAft>
              <a:buClr>
                <a:schemeClr val="dk1"/>
              </a:buClr>
              <a:buSzPts val="2720"/>
              <a:buChar char="•"/>
            </a:pPr>
            <a:r>
              <a:rPr lang="fr-FR" sz="2720"/>
              <a:t>Sociétés traditionnelles sociétés modernes </a:t>
            </a:r>
            <a:endParaRPr/>
          </a:p>
          <a:p>
            <a:pPr indent="-342900" lvl="0" marL="342900" rtl="0" algn="l">
              <a:lnSpc>
                <a:spcPct val="80000"/>
              </a:lnSpc>
              <a:spcBef>
                <a:spcPts val="544"/>
              </a:spcBef>
              <a:spcAft>
                <a:spcPts val="0"/>
              </a:spcAft>
              <a:buClr>
                <a:schemeClr val="dk1"/>
              </a:buClr>
              <a:buSzPts val="2720"/>
              <a:buChar char="•"/>
            </a:pPr>
            <a:r>
              <a:rPr lang="fr-FR" sz="2720"/>
              <a:t>Mécanismes explicatifs; quels sont les facteurs qui expliquent l’évolution ?</a:t>
            </a:r>
            <a:endParaRPr sz="2720"/>
          </a:p>
          <a:p>
            <a:pPr indent="-342900" lvl="0" marL="342900" rtl="0" algn="l">
              <a:lnSpc>
                <a:spcPct val="80000"/>
              </a:lnSpc>
              <a:spcBef>
                <a:spcPts val="544"/>
              </a:spcBef>
              <a:spcAft>
                <a:spcPts val="0"/>
              </a:spcAft>
              <a:buClr>
                <a:schemeClr val="dk1"/>
              </a:buClr>
              <a:buSzPts val="2720"/>
              <a:buChar char="•"/>
            </a:pPr>
            <a:r>
              <a:rPr lang="fr-FR" sz="2720"/>
              <a:t>Problème de l’évolutionnisme</a:t>
            </a:r>
            <a:endParaRPr/>
          </a:p>
          <a:p>
            <a:pPr indent="-342900" lvl="0" marL="342900" rtl="0" algn="l">
              <a:lnSpc>
                <a:spcPct val="80000"/>
              </a:lnSpc>
              <a:spcBef>
                <a:spcPts val="544"/>
              </a:spcBef>
              <a:spcAft>
                <a:spcPts val="0"/>
              </a:spcAft>
              <a:buClr>
                <a:schemeClr val="dk1"/>
              </a:buClr>
              <a:buSzPts val="2720"/>
              <a:buChar char="•"/>
            </a:pPr>
            <a:r>
              <a:rPr lang="fr-FR" sz="2720"/>
              <a:t>Caractère unilatéral ou non des évolutions</a:t>
            </a:r>
            <a:endParaRPr/>
          </a:p>
          <a:p>
            <a:pPr indent="-342900" lvl="0" marL="342900" rtl="0" algn="l">
              <a:lnSpc>
                <a:spcPct val="80000"/>
              </a:lnSpc>
              <a:spcBef>
                <a:spcPts val="544"/>
              </a:spcBef>
              <a:spcAft>
                <a:spcPts val="0"/>
              </a:spcAft>
              <a:buClr>
                <a:schemeClr val="dk1"/>
              </a:buClr>
              <a:buSzPts val="2720"/>
              <a:buChar char="•"/>
            </a:pPr>
            <a:r>
              <a:rPr lang="fr-FR" sz="2720"/>
              <a:t>Évolutions récentes</a:t>
            </a:r>
            <a:endParaRPr sz="2720"/>
          </a:p>
          <a:p>
            <a:pPr indent="-342900" lvl="0" marL="342900" rtl="0" algn="l">
              <a:lnSpc>
                <a:spcPct val="80000"/>
              </a:lnSpc>
              <a:spcBef>
                <a:spcPts val="544"/>
              </a:spcBef>
              <a:spcAft>
                <a:spcPts val="0"/>
              </a:spcAft>
              <a:buClr>
                <a:schemeClr val="dk1"/>
              </a:buClr>
              <a:buSzPts val="2720"/>
              <a:buChar char="•"/>
            </a:pPr>
            <a:r>
              <a:rPr lang="fr-FR" sz="2720"/>
              <a:t>Y a-t-il homogénéité des principes normatifs dans les sociétés contemporaines ? Juxtaposition de références normatives distinctes</a:t>
            </a:r>
            <a:endParaRPr/>
          </a:p>
          <a:p>
            <a:pPr indent="0" lvl="0" marL="0" rtl="0" algn="l">
              <a:lnSpc>
                <a:spcPct val="80000"/>
              </a:lnSpc>
              <a:spcBef>
                <a:spcPts val="544"/>
              </a:spcBef>
              <a:spcAft>
                <a:spcPts val="0"/>
              </a:spcAft>
              <a:buClr>
                <a:schemeClr val="dk1"/>
              </a:buClr>
              <a:buSzPts val="2720"/>
              <a:buNone/>
            </a:pPr>
            <a:r>
              <a:t/>
            </a:r>
            <a:endParaRPr sz="2720"/>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Nature. </a:t>
            </a:r>
            <a:br>
              <a:rPr lang="fr-FR" sz="3959"/>
            </a:br>
            <a:endParaRPr sz="3959"/>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Perspective historique classique sur la nature. Exemple: théorie des droits naturels. </a:t>
            </a:r>
            <a:endParaRPr/>
          </a:p>
          <a:p>
            <a:pPr indent="-342900" lvl="0" marL="342900" rtl="0" algn="l">
              <a:spcBef>
                <a:spcPts val="640"/>
              </a:spcBef>
              <a:spcAft>
                <a:spcPts val="0"/>
              </a:spcAft>
              <a:buClr>
                <a:schemeClr val="dk1"/>
              </a:buClr>
              <a:buSzPts val="3200"/>
              <a:buChar char="•"/>
            </a:pPr>
            <a:r>
              <a:rPr lang="fr-FR"/>
              <a:t>Perspective biologique contemporaine: théorie de l’évolution.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lang="fr-FR" sz="3959"/>
            </a:br>
            <a:r>
              <a:rPr lang="fr-FR" sz="3959"/>
              <a:t>L’espèce humaine est une espèce naturelle: </a:t>
            </a:r>
            <a:br>
              <a:rPr lang="fr-FR" sz="3959"/>
            </a:br>
            <a:r>
              <a:rPr lang="fr-FR" sz="3959"/>
              <a:t> </a:t>
            </a:r>
            <a:br>
              <a:rPr lang="fr-FR" sz="3959"/>
            </a:br>
            <a:endParaRPr sz="3959"/>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fr-FR" sz="2240"/>
              <a:t> Corporéité. Interaction évidente avec la situation sociale. Obésité. Taille des humains.</a:t>
            </a:r>
            <a:endParaRPr/>
          </a:p>
          <a:p>
            <a:pPr indent="0" lvl="0" marL="0" rtl="0" algn="l">
              <a:lnSpc>
                <a:spcPct val="80000"/>
              </a:lnSpc>
              <a:spcBef>
                <a:spcPts val="448"/>
              </a:spcBef>
              <a:spcAft>
                <a:spcPts val="0"/>
              </a:spcAft>
              <a:buClr>
                <a:schemeClr val="dk1"/>
              </a:buClr>
              <a:buSzPts val="2240"/>
              <a:buNone/>
            </a:pPr>
            <a:r>
              <a:rPr lang="fr-FR" sz="2240"/>
              <a:t>  </a:t>
            </a:r>
            <a:endParaRPr/>
          </a:p>
          <a:p>
            <a:pPr indent="-342900" lvl="0" marL="342900" rtl="0" algn="l">
              <a:lnSpc>
                <a:spcPct val="80000"/>
              </a:lnSpc>
              <a:spcBef>
                <a:spcPts val="448"/>
              </a:spcBef>
              <a:spcAft>
                <a:spcPts val="0"/>
              </a:spcAft>
              <a:buClr>
                <a:schemeClr val="dk1"/>
              </a:buClr>
              <a:buSzPts val="2240"/>
              <a:buChar char="•"/>
            </a:pPr>
            <a:r>
              <a:rPr lang="fr-FR" sz="2240"/>
              <a:t>Psychologie : caractère à la fois naturel et social de l’esprit humain.   </a:t>
            </a:r>
            <a:endParaRPr/>
          </a:p>
          <a:p>
            <a:pPr indent="-342900" lvl="0" marL="342900" rtl="0" algn="l">
              <a:lnSpc>
                <a:spcPct val="80000"/>
              </a:lnSpc>
              <a:spcBef>
                <a:spcPts val="448"/>
              </a:spcBef>
              <a:spcAft>
                <a:spcPts val="0"/>
              </a:spcAft>
              <a:buClr>
                <a:schemeClr val="dk1"/>
              </a:buClr>
              <a:buSzPts val="2240"/>
              <a:buChar char="•"/>
            </a:pPr>
            <a:r>
              <a:rPr lang="fr-FR" sz="2240"/>
              <a:t>Emotions, croyances et normes.  </a:t>
            </a:r>
            <a:endParaRPr/>
          </a:p>
          <a:p>
            <a:pPr indent="0" lvl="0" marL="0" rtl="0" algn="l">
              <a:lnSpc>
                <a:spcPct val="80000"/>
              </a:lnSpc>
              <a:spcBef>
                <a:spcPts val="448"/>
              </a:spcBef>
              <a:spcAft>
                <a:spcPts val="0"/>
              </a:spcAft>
              <a:buClr>
                <a:schemeClr val="dk1"/>
              </a:buClr>
              <a:buSzPts val="2240"/>
              <a:buNone/>
            </a:pPr>
            <a:r>
              <a:rPr lang="fr-FR" sz="2240"/>
              <a:t> </a:t>
            </a:r>
            <a:endParaRPr/>
          </a:p>
          <a:p>
            <a:pPr indent="0" lvl="0" marL="0" rtl="0" algn="l">
              <a:lnSpc>
                <a:spcPct val="80000"/>
              </a:lnSpc>
              <a:spcBef>
                <a:spcPts val="448"/>
              </a:spcBef>
              <a:spcAft>
                <a:spcPts val="0"/>
              </a:spcAft>
              <a:buClr>
                <a:schemeClr val="dk1"/>
              </a:buClr>
              <a:buSzPts val="2240"/>
              <a:buNone/>
            </a:pPr>
            <a:r>
              <a:rPr lang="fr-FR" sz="2240"/>
              <a:t>Perspectives naturalistes contemporaines en sciences sociales : </a:t>
            </a:r>
            <a:endParaRPr sz="2240"/>
          </a:p>
          <a:p>
            <a:pPr indent="0" lvl="0" marL="0" rtl="0" algn="l">
              <a:lnSpc>
                <a:spcPct val="80000"/>
              </a:lnSpc>
              <a:spcBef>
                <a:spcPts val="448"/>
              </a:spcBef>
              <a:spcAft>
                <a:spcPts val="0"/>
              </a:spcAft>
              <a:buClr>
                <a:schemeClr val="dk1"/>
              </a:buClr>
              <a:buSzPts val="2240"/>
              <a:buNone/>
            </a:pPr>
            <a:r>
              <a:t/>
            </a:r>
            <a:endParaRPr sz="2240"/>
          </a:p>
          <a:p>
            <a:pPr indent="-342900" lvl="0" marL="342900" rtl="0" algn="l">
              <a:lnSpc>
                <a:spcPct val="80000"/>
              </a:lnSpc>
              <a:spcBef>
                <a:spcPts val="448"/>
              </a:spcBef>
              <a:spcAft>
                <a:spcPts val="0"/>
              </a:spcAft>
              <a:buClr>
                <a:schemeClr val="dk1"/>
              </a:buClr>
              <a:buSzPts val="2240"/>
              <a:buChar char="•"/>
            </a:pPr>
            <a:r>
              <a:rPr lang="fr-FR" sz="2240"/>
              <a:t>Boyer Pascal. 2018. </a:t>
            </a:r>
            <a:r>
              <a:rPr i="1" lang="fr-FR" sz="2240"/>
              <a:t>Minds make societies. How cognition explains the world humans create.</a:t>
            </a:r>
            <a:r>
              <a:rPr lang="fr-FR" sz="2240"/>
              <a:t> New Haven, Yale University Press.   </a:t>
            </a:r>
            <a:endParaRPr/>
          </a:p>
          <a:p>
            <a:pPr indent="-342900" lvl="0" marL="342900" rtl="0" algn="l">
              <a:lnSpc>
                <a:spcPct val="80000"/>
              </a:lnSpc>
              <a:spcBef>
                <a:spcPts val="448"/>
              </a:spcBef>
              <a:spcAft>
                <a:spcPts val="0"/>
              </a:spcAft>
              <a:buClr>
                <a:schemeClr val="dk1"/>
              </a:buClr>
              <a:buSzPts val="2240"/>
              <a:buChar char="•"/>
            </a:pPr>
            <a:r>
              <a:rPr lang="fr-FR" sz="2240"/>
              <a:t>Turner Jonathan H. (2007)  </a:t>
            </a:r>
            <a:r>
              <a:rPr i="1" lang="fr-FR" sz="2240"/>
              <a:t>Human Emotions  A sociological theory</a:t>
            </a:r>
            <a:r>
              <a:rPr lang="fr-FR" sz="2240"/>
              <a:t>.  London and New York, Routledge</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Sélection des traits typiques de l’espèce humaine.</a:t>
            </a:r>
            <a:endParaRPr sz="3959"/>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t/>
            </a:r>
            <a:endParaRPr sz="2240"/>
          </a:p>
          <a:p>
            <a:pPr indent="-342900" lvl="0" marL="342900" rtl="0" algn="l">
              <a:lnSpc>
                <a:spcPct val="80000"/>
              </a:lnSpc>
              <a:spcBef>
                <a:spcPts val="448"/>
              </a:spcBef>
              <a:spcAft>
                <a:spcPts val="0"/>
              </a:spcAft>
              <a:buClr>
                <a:schemeClr val="dk1"/>
              </a:buClr>
              <a:buSzPts val="2240"/>
              <a:buChar char="•"/>
            </a:pPr>
            <a:r>
              <a:rPr lang="fr-FR" sz="2240"/>
              <a:t>Formation de l’espèce humaine sur 2M d’années. </a:t>
            </a:r>
            <a:endParaRPr/>
          </a:p>
          <a:p>
            <a:pPr indent="-342900" lvl="0" marL="342900" rtl="0" algn="l">
              <a:lnSpc>
                <a:spcPct val="80000"/>
              </a:lnSpc>
              <a:spcBef>
                <a:spcPts val="448"/>
              </a:spcBef>
              <a:spcAft>
                <a:spcPts val="0"/>
              </a:spcAft>
              <a:buClr>
                <a:schemeClr val="dk1"/>
              </a:buClr>
              <a:buSzPts val="2240"/>
              <a:buChar char="•"/>
            </a:pPr>
            <a:r>
              <a:rPr lang="fr-FR" sz="2240"/>
              <a:t>Stabilisation des l’espèce humaine « moderne » il y a 200000 ou 3000000 ans.  </a:t>
            </a:r>
            <a:endParaRPr/>
          </a:p>
          <a:p>
            <a:pPr indent="-342900" lvl="0" marL="342900" rtl="0" algn="l">
              <a:lnSpc>
                <a:spcPct val="80000"/>
              </a:lnSpc>
              <a:spcBef>
                <a:spcPts val="448"/>
              </a:spcBef>
              <a:spcAft>
                <a:spcPts val="0"/>
              </a:spcAft>
              <a:buClr>
                <a:schemeClr val="dk1"/>
              </a:buClr>
              <a:buSzPts val="2240"/>
              <a:buChar char="•"/>
            </a:pPr>
            <a:r>
              <a:rPr lang="fr-FR" sz="2240"/>
              <a:t>Dimension biologique et neuronale.  </a:t>
            </a:r>
            <a:endParaRPr/>
          </a:p>
          <a:p>
            <a:pPr indent="-342900" lvl="0" marL="342900" rtl="0" algn="l">
              <a:lnSpc>
                <a:spcPct val="80000"/>
              </a:lnSpc>
              <a:spcBef>
                <a:spcPts val="448"/>
              </a:spcBef>
              <a:spcAft>
                <a:spcPts val="0"/>
              </a:spcAft>
              <a:buClr>
                <a:schemeClr val="dk1"/>
              </a:buClr>
              <a:buSzPts val="2240"/>
              <a:buChar char="•"/>
            </a:pPr>
            <a:r>
              <a:rPr lang="fr-FR" sz="2240"/>
              <a:t>Non strictement déterministe : flexibilité fondamentale de la nature humaine.   </a:t>
            </a:r>
            <a:endParaRPr/>
          </a:p>
          <a:p>
            <a:pPr indent="-342900" lvl="0" marL="342900" rtl="0" algn="l">
              <a:lnSpc>
                <a:spcPct val="80000"/>
              </a:lnSpc>
              <a:spcBef>
                <a:spcPts val="448"/>
              </a:spcBef>
              <a:spcAft>
                <a:spcPts val="0"/>
              </a:spcAft>
              <a:buClr>
                <a:schemeClr val="dk1"/>
              </a:buClr>
              <a:buSzPts val="2240"/>
              <a:buChar char="•"/>
            </a:pPr>
            <a:r>
              <a:rPr lang="fr-FR" sz="2240"/>
              <a:t>Permet une variation culturelle très importante. </a:t>
            </a:r>
            <a:endParaRPr sz="2240"/>
          </a:p>
          <a:p>
            <a:pPr indent="-342900" lvl="0" marL="342900" rtl="0" algn="l">
              <a:lnSpc>
                <a:spcPct val="80000"/>
              </a:lnSpc>
              <a:spcBef>
                <a:spcPts val="448"/>
              </a:spcBef>
              <a:spcAft>
                <a:spcPts val="0"/>
              </a:spcAft>
              <a:buClr>
                <a:schemeClr val="dk1"/>
              </a:buClr>
              <a:buSzPts val="2240"/>
              <a:buChar char="•"/>
            </a:pPr>
            <a:r>
              <a:rPr lang="fr-FR" sz="2240"/>
              <a:t>Co-variation de la dimension naturelle et de la dimension culturelle. Ainsi  la cuisson des aliments facilite la digestion, économise l’énergie, et permet au cerveau de se consacrer à d’autres tâches. . Henrich Joseph 1916 </a:t>
            </a:r>
            <a:r>
              <a:rPr i="1" lang="fr-FR" sz="2240"/>
              <a:t>The secret of our success. How culture is driving human evolution, domesticating our species and making us smarter</a:t>
            </a:r>
            <a:r>
              <a:rPr lang="fr-FR" sz="2240"/>
              <a:t>. Princeton, Princeton University Press.  </a:t>
            </a:r>
            <a:endParaRPr sz="2240"/>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Exemples :</a:t>
            </a:r>
            <a:br>
              <a:rPr lang="fr-FR" sz="3959"/>
            </a:br>
            <a:endParaRPr sz="3959"/>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Fécondité : tendance à la procréation, mais normes très variables relatives au nombre d’enfants souhaitable.  Implique des dimensions naturelle, culturelle, des coûts et des avantages, et peut-être une dimension d’argumentation rationnelle (par exemple sur l’adoption). </a:t>
            </a:r>
            <a:endParaRPr/>
          </a:p>
          <a:p>
            <a:pPr indent="0" lvl="0" marL="0" rtl="0" algn="l">
              <a:lnSpc>
                <a:spcPct val="90000"/>
              </a:lnSpc>
              <a:spcBef>
                <a:spcPts val="544"/>
              </a:spcBef>
              <a:spcAft>
                <a:spcPts val="0"/>
              </a:spcAft>
              <a:buClr>
                <a:schemeClr val="dk1"/>
              </a:buClr>
              <a:buSzPts val="2720"/>
              <a:buNone/>
            </a:pPr>
            <a:r>
              <a:t/>
            </a:r>
            <a:endParaRPr sz="2720"/>
          </a:p>
          <a:p>
            <a:pPr indent="-342900" lvl="0" marL="342900" rtl="0" algn="l">
              <a:lnSpc>
                <a:spcPct val="90000"/>
              </a:lnSpc>
              <a:spcBef>
                <a:spcPts val="544"/>
              </a:spcBef>
              <a:spcAft>
                <a:spcPts val="0"/>
              </a:spcAft>
              <a:buClr>
                <a:schemeClr val="dk1"/>
              </a:buClr>
              <a:buSzPts val="2720"/>
              <a:buChar char="•"/>
            </a:pPr>
            <a:r>
              <a:rPr lang="fr-FR" sz="2720"/>
              <a:t>Inceste. Stabilité et variation des normes. </a:t>
            </a:r>
            <a:endParaRPr/>
          </a:p>
          <a:p>
            <a:pPr indent="0" lvl="0" marL="0" rtl="0" algn="l">
              <a:lnSpc>
                <a:spcPct val="90000"/>
              </a:lnSpc>
              <a:spcBef>
                <a:spcPts val="544"/>
              </a:spcBef>
              <a:spcAft>
                <a:spcPts val="0"/>
              </a:spcAft>
              <a:buClr>
                <a:schemeClr val="dk1"/>
              </a:buClr>
              <a:buSzPts val="2720"/>
              <a:buNone/>
            </a:pPr>
            <a:r>
              <a:rPr lang="fr-FR" sz="2720"/>
              <a:t>Turner Jonathan H. and Alexandra Maryanski (2005) </a:t>
            </a:r>
            <a:r>
              <a:rPr i="1" lang="fr-FR" sz="2720"/>
              <a:t>Incest. Origins of the taboo</a:t>
            </a:r>
            <a:r>
              <a:rPr lang="fr-FR" sz="2720"/>
              <a:t>. London, Paradigm Publishers.   </a:t>
            </a:r>
            <a:endParaRPr/>
          </a:p>
          <a:p>
            <a:pPr indent="-170180" lvl="0" marL="34290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Risque de prendre des facteurs sociaux pour des facteurs naturels</a:t>
            </a:r>
            <a:br>
              <a:rPr lang="fr-FR" sz="3959"/>
            </a:br>
            <a:endParaRPr sz="3959"/>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fr-FR" sz="2960"/>
              <a:t>Risque évoqué par Marx à propos du capitalisme. Les économistes prennent le capitalisme pour une forme naturelle, alors que c’est une forme variable historiquement. </a:t>
            </a:r>
            <a:endParaRPr sz="2960"/>
          </a:p>
          <a:p>
            <a:pPr indent="-342900" lvl="0" marL="342900" rtl="0" algn="l">
              <a:lnSpc>
                <a:spcPct val="90000"/>
              </a:lnSpc>
              <a:spcBef>
                <a:spcPts val="592"/>
              </a:spcBef>
              <a:spcAft>
                <a:spcPts val="0"/>
              </a:spcAft>
              <a:buClr>
                <a:schemeClr val="dk1"/>
              </a:buClr>
              <a:buSzPts val="2960"/>
              <a:buChar char="•"/>
            </a:pPr>
            <a:r>
              <a:rPr lang="fr-FR" sz="2960"/>
              <a:t>Comment concilier la possibilité d’un naturalisme des normes et l’évolution ou la variation culturelle et historique des normes sociales ? </a:t>
            </a:r>
            <a:endParaRPr/>
          </a:p>
          <a:p>
            <a:pPr indent="-342900" lvl="0" marL="342900" rtl="0" algn="l">
              <a:lnSpc>
                <a:spcPct val="90000"/>
              </a:lnSpc>
              <a:spcBef>
                <a:spcPts val="592"/>
              </a:spcBef>
              <a:spcAft>
                <a:spcPts val="0"/>
              </a:spcAft>
              <a:buClr>
                <a:schemeClr val="dk1"/>
              </a:buClr>
              <a:buSzPts val="2960"/>
              <a:buChar char="•"/>
            </a:pPr>
            <a:r>
              <a:rPr lang="fr-FR" sz="2960"/>
              <a:t>Question de la « naturalité » de la rationalité. Les animaux sont–ils rationnels? Les grands singes sont capables d’intentionnalité et de mensonge. </a:t>
            </a:r>
            <a:endParaRPr sz="2960"/>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Darwinisme :</a:t>
            </a:r>
            <a:br>
              <a:rPr lang="fr-FR" sz="3959"/>
            </a:br>
            <a:endParaRPr sz="3959"/>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760"/>
              <a:buNone/>
            </a:pPr>
            <a:r>
              <a:rPr lang="fr-FR" sz="1760"/>
              <a:t> </a:t>
            </a:r>
            <a:endParaRPr/>
          </a:p>
          <a:p>
            <a:pPr indent="-342900" lvl="0" marL="342900" rtl="0" algn="l">
              <a:lnSpc>
                <a:spcPct val="80000"/>
              </a:lnSpc>
              <a:spcBef>
                <a:spcPts val="352"/>
              </a:spcBef>
              <a:spcAft>
                <a:spcPts val="0"/>
              </a:spcAft>
              <a:buClr>
                <a:schemeClr val="dk1"/>
              </a:buClr>
              <a:buSzPts val="1760"/>
              <a:buChar char="•"/>
            </a:pPr>
            <a:r>
              <a:rPr lang="fr-FR" sz="1760"/>
              <a:t>Différence avec la théorie de Lamarck : trouver les mécanismes non intentionnels de l’adaptation. </a:t>
            </a:r>
            <a:endParaRPr/>
          </a:p>
          <a:p>
            <a:pPr indent="0" lvl="0" marL="0" rtl="0" algn="l">
              <a:lnSpc>
                <a:spcPct val="80000"/>
              </a:lnSpc>
              <a:spcBef>
                <a:spcPts val="352"/>
              </a:spcBef>
              <a:spcAft>
                <a:spcPts val="0"/>
              </a:spcAft>
              <a:buClr>
                <a:schemeClr val="dk1"/>
              </a:buClr>
              <a:buSzPts val="1760"/>
              <a:buNone/>
            </a:pPr>
            <a:r>
              <a:rPr lang="fr-FR" sz="1760"/>
              <a:t> </a:t>
            </a:r>
            <a:endParaRPr/>
          </a:p>
          <a:p>
            <a:pPr indent="0" lvl="0" marL="0" rtl="0" algn="l">
              <a:lnSpc>
                <a:spcPct val="80000"/>
              </a:lnSpc>
              <a:spcBef>
                <a:spcPts val="352"/>
              </a:spcBef>
              <a:spcAft>
                <a:spcPts val="0"/>
              </a:spcAft>
              <a:buClr>
                <a:schemeClr val="dk1"/>
              </a:buClr>
              <a:buSzPts val="1760"/>
              <a:buNone/>
            </a:pPr>
            <a:r>
              <a:rPr lang="fr-FR" sz="1760"/>
              <a:t>-Changements aléatoires. </a:t>
            </a:r>
            <a:endParaRPr/>
          </a:p>
          <a:p>
            <a:pPr indent="0" lvl="0" marL="0" rtl="0" algn="l">
              <a:lnSpc>
                <a:spcPct val="80000"/>
              </a:lnSpc>
              <a:spcBef>
                <a:spcPts val="352"/>
              </a:spcBef>
              <a:spcAft>
                <a:spcPts val="0"/>
              </a:spcAft>
              <a:buClr>
                <a:schemeClr val="dk1"/>
              </a:buClr>
              <a:buSzPts val="1760"/>
              <a:buNone/>
            </a:pPr>
            <a:r>
              <a:rPr lang="fr-FR" sz="1760"/>
              <a:t>-Sélection des traits relativement mieux adaptés à l’environnement d’une espèce.</a:t>
            </a:r>
            <a:endParaRPr/>
          </a:p>
          <a:p>
            <a:pPr indent="0" lvl="0" marL="0" rtl="0" algn="l">
              <a:lnSpc>
                <a:spcPct val="80000"/>
              </a:lnSpc>
              <a:spcBef>
                <a:spcPts val="352"/>
              </a:spcBef>
              <a:spcAft>
                <a:spcPts val="0"/>
              </a:spcAft>
              <a:buClr>
                <a:schemeClr val="dk1"/>
              </a:buClr>
              <a:buSzPts val="1760"/>
              <a:buNone/>
            </a:pPr>
            <a:r>
              <a:rPr lang="fr-FR" sz="1760"/>
              <a:t> </a:t>
            </a:r>
            <a:endParaRPr/>
          </a:p>
          <a:p>
            <a:pPr indent="0" lvl="0" marL="0" rtl="0" algn="l">
              <a:lnSpc>
                <a:spcPct val="80000"/>
              </a:lnSpc>
              <a:spcBef>
                <a:spcPts val="352"/>
              </a:spcBef>
              <a:spcAft>
                <a:spcPts val="0"/>
              </a:spcAft>
              <a:buClr>
                <a:schemeClr val="dk1"/>
              </a:buClr>
              <a:buSzPts val="1760"/>
              <a:buNone/>
            </a:pPr>
            <a:r>
              <a:rPr lang="fr-FR" sz="1760"/>
              <a:t>🡺N’implique pas en tant que tel le but d’avoir le plus de descendants possibles : </a:t>
            </a:r>
            <a:endParaRPr/>
          </a:p>
          <a:p>
            <a:pPr indent="-342900" lvl="0" marL="342900" rtl="0" algn="l">
              <a:lnSpc>
                <a:spcPct val="80000"/>
              </a:lnSpc>
              <a:spcBef>
                <a:spcPts val="352"/>
              </a:spcBef>
              <a:spcAft>
                <a:spcPts val="0"/>
              </a:spcAft>
              <a:buClr>
                <a:schemeClr val="dk1"/>
              </a:buClr>
              <a:buSzPts val="1760"/>
              <a:buChar char="•"/>
            </a:pPr>
            <a:r>
              <a:rPr lang="fr-FR" sz="1760"/>
              <a:t>Les organismes les plus adaptés sont ceux qui mécaniquement deviennent plus nombreux que les moins adaptés car ils se reproduisent plus facilement. </a:t>
            </a:r>
            <a:endParaRPr/>
          </a:p>
          <a:p>
            <a:pPr indent="-342900" lvl="0" marL="342900" rtl="0" algn="l">
              <a:lnSpc>
                <a:spcPct val="80000"/>
              </a:lnSpc>
              <a:spcBef>
                <a:spcPts val="352"/>
              </a:spcBef>
              <a:spcAft>
                <a:spcPts val="0"/>
              </a:spcAft>
              <a:buClr>
                <a:schemeClr val="dk1"/>
              </a:buClr>
              <a:buSzPts val="1760"/>
              <a:buChar char="•"/>
            </a:pPr>
            <a:r>
              <a:rPr lang="fr-FR" sz="1760"/>
              <a:t>Mais cela ne signifie pas qu’ils cherchent intentionnellement à avoir le plus de descendants.  </a:t>
            </a:r>
            <a:endParaRPr/>
          </a:p>
          <a:p>
            <a:pPr indent="-342900" lvl="0" marL="342900" rtl="0" algn="l">
              <a:lnSpc>
                <a:spcPct val="80000"/>
              </a:lnSpc>
              <a:spcBef>
                <a:spcPts val="352"/>
              </a:spcBef>
              <a:spcAft>
                <a:spcPts val="0"/>
              </a:spcAft>
              <a:buClr>
                <a:schemeClr val="dk1"/>
              </a:buClr>
              <a:buSzPts val="1760"/>
              <a:buChar char="•"/>
            </a:pPr>
            <a:r>
              <a:rPr lang="fr-FR" sz="1760"/>
              <a:t>Exemple d’un virus. Tend à se reproduire. </a:t>
            </a:r>
            <a:endParaRPr sz="1760"/>
          </a:p>
          <a:p>
            <a:pPr indent="-342900" lvl="0" marL="342900" rtl="0" algn="l">
              <a:lnSpc>
                <a:spcPct val="80000"/>
              </a:lnSpc>
              <a:spcBef>
                <a:spcPts val="352"/>
              </a:spcBef>
              <a:spcAft>
                <a:spcPts val="0"/>
              </a:spcAft>
              <a:buClr>
                <a:schemeClr val="dk1"/>
              </a:buClr>
              <a:buSzPts val="1760"/>
              <a:buChar char="•"/>
            </a:pPr>
            <a:r>
              <a:rPr lang="fr-FR" sz="1760"/>
              <a:t>Complexité de la situation humaine à cet égard. </a:t>
            </a:r>
            <a:endParaRPr sz="1760"/>
          </a:p>
          <a:p>
            <a:pPr indent="-231140" lvl="0" marL="342900" rtl="0" algn="l">
              <a:lnSpc>
                <a:spcPct val="80000"/>
              </a:lnSpc>
              <a:spcBef>
                <a:spcPts val="352"/>
              </a:spcBef>
              <a:spcAft>
                <a:spcPts val="0"/>
              </a:spcAft>
              <a:buClr>
                <a:schemeClr val="dk1"/>
              </a:buClr>
              <a:buSzPts val="1760"/>
              <a:buNone/>
            </a:pPr>
            <a:r>
              <a:t/>
            </a:r>
            <a:endParaRPr sz="17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Darwin et Spencer </a:t>
            </a:r>
            <a:br>
              <a:rPr lang="fr-FR" sz="3959"/>
            </a:br>
            <a:endParaRPr sz="3959"/>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fr-FR" sz="2240"/>
              <a:t> </a:t>
            </a:r>
            <a:endParaRPr/>
          </a:p>
          <a:p>
            <a:pPr indent="-342900" lvl="0" marL="342900" rtl="0" algn="l">
              <a:lnSpc>
                <a:spcPct val="80000"/>
              </a:lnSpc>
              <a:spcBef>
                <a:spcPts val="448"/>
              </a:spcBef>
              <a:spcAft>
                <a:spcPts val="0"/>
              </a:spcAft>
              <a:buClr>
                <a:schemeClr val="dk1"/>
              </a:buClr>
              <a:buSzPts val="2240"/>
              <a:buChar char="•"/>
            </a:pPr>
            <a:r>
              <a:rPr lang="fr-FR" sz="2240"/>
              <a:t>Différence fondamentale entre la perspective darwinienne et la perspective de Herbert Spencer, deux auteurs contemporains théorisant une sélection naturelle.  </a:t>
            </a:r>
            <a:endParaRPr/>
          </a:p>
          <a:p>
            <a:pPr indent="-342900" lvl="0" marL="342900" rtl="0" algn="l">
              <a:lnSpc>
                <a:spcPct val="80000"/>
              </a:lnSpc>
              <a:spcBef>
                <a:spcPts val="448"/>
              </a:spcBef>
              <a:spcAft>
                <a:spcPts val="0"/>
              </a:spcAft>
              <a:buClr>
                <a:schemeClr val="dk1"/>
              </a:buClr>
              <a:buSzPts val="2240"/>
              <a:buChar char="•"/>
            </a:pPr>
            <a:r>
              <a:rPr lang="fr-FR" sz="2240"/>
              <a:t>Interprétation d’une « lutte pour la vie » chez Spencer absente chez Darwin.  </a:t>
            </a:r>
            <a:endParaRPr/>
          </a:p>
          <a:p>
            <a:pPr indent="-342900" lvl="0" marL="342900" rtl="0" algn="l">
              <a:lnSpc>
                <a:spcPct val="80000"/>
              </a:lnSpc>
              <a:spcBef>
                <a:spcPts val="448"/>
              </a:spcBef>
              <a:spcAft>
                <a:spcPts val="0"/>
              </a:spcAft>
              <a:buClr>
                <a:schemeClr val="dk1"/>
              </a:buClr>
              <a:buSzPts val="2240"/>
              <a:buChar char="•"/>
            </a:pPr>
            <a:r>
              <a:rPr lang="fr-FR" sz="2240"/>
              <a:t>Pas de lutte pour la vie chez Darwin, importance des sentiments moraux. </a:t>
            </a:r>
            <a:endParaRPr/>
          </a:p>
          <a:p>
            <a:pPr indent="-342900" lvl="0" marL="342900" rtl="0" algn="l">
              <a:lnSpc>
                <a:spcPct val="80000"/>
              </a:lnSpc>
              <a:spcBef>
                <a:spcPts val="448"/>
              </a:spcBef>
              <a:spcAft>
                <a:spcPts val="0"/>
              </a:spcAft>
              <a:buClr>
                <a:schemeClr val="dk1"/>
              </a:buClr>
              <a:buSzPts val="2240"/>
              <a:buChar char="•"/>
            </a:pPr>
            <a:r>
              <a:rPr lang="fr-FR" sz="2240"/>
              <a:t>Une espèce morale coopérative se développe de manière plus efficace. </a:t>
            </a:r>
            <a:endParaRPr/>
          </a:p>
          <a:p>
            <a:pPr indent="-342900" lvl="0" marL="342900" rtl="0" algn="l">
              <a:lnSpc>
                <a:spcPct val="80000"/>
              </a:lnSpc>
              <a:spcBef>
                <a:spcPts val="448"/>
              </a:spcBef>
              <a:spcAft>
                <a:spcPts val="0"/>
              </a:spcAft>
              <a:buClr>
                <a:schemeClr val="dk1"/>
              </a:buClr>
              <a:buSzPts val="2240"/>
              <a:buChar char="•"/>
            </a:pPr>
            <a:r>
              <a:rPr lang="fr-FR" sz="2240"/>
              <a:t>Différents types et degrés de coopération parmi les différentes espèces.</a:t>
            </a:r>
            <a:endParaRPr/>
          </a:p>
          <a:p>
            <a:pPr indent="-342900" lvl="0" marL="342900" rtl="0" algn="l">
              <a:lnSpc>
                <a:spcPct val="80000"/>
              </a:lnSpc>
              <a:spcBef>
                <a:spcPts val="448"/>
              </a:spcBef>
              <a:spcAft>
                <a:spcPts val="0"/>
              </a:spcAft>
              <a:buClr>
                <a:schemeClr val="dk1"/>
              </a:buClr>
              <a:buSzPts val="2240"/>
              <a:buChar char="•"/>
            </a:pPr>
            <a:r>
              <a:rPr lang="fr-FR" sz="2240"/>
              <a:t>Toutefois: mécanismes de sélection chez Spencer (par exemple les « meilleures » institutions tendent à remplacer les moins bonnes institutions)</a:t>
            </a:r>
            <a:endParaRPr sz="22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2020-09-19T08:21:59Z</dcterms:created>
  <dc:creator>PIERRE Demeulenaere</dc:creator>
</cp:coreProperties>
</file>