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gnOK+wHHgfik98WYLQoo0v1ir0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3. Intérêts et valeurs. </a:t>
            </a:r>
            <a:br>
              <a:rPr lang="fr-FR"/>
            </a:b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i="1" lang="fr-FR" sz="3959"/>
              <a:t>L’homo oeconomicus</a:t>
            </a:r>
            <a:r>
              <a:rPr lang="fr-FR" sz="3959"/>
              <a:t> est-il rationnel? </a:t>
            </a:r>
            <a:endParaRPr sz="3959"/>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Char char="•"/>
            </a:pPr>
            <a:r>
              <a:rPr lang="fr-FR" sz="2240"/>
              <a:t>Pas d’interprétation nécessaire en termes de rationalité. Faire son intérêt n’est pas en soi rationnel. Il s’agit d’une interprétation. </a:t>
            </a:r>
            <a:endParaRPr sz="2240"/>
          </a:p>
          <a:p>
            <a:pPr indent="-342900" lvl="0" marL="342900" rtl="0" algn="l">
              <a:lnSpc>
                <a:spcPct val="80000"/>
              </a:lnSpc>
              <a:spcBef>
                <a:spcPts val="448"/>
              </a:spcBef>
              <a:spcAft>
                <a:spcPts val="0"/>
              </a:spcAft>
              <a:buClr>
                <a:schemeClr val="dk1"/>
              </a:buClr>
              <a:buSzPts val="2240"/>
              <a:buChar char="•"/>
            </a:pPr>
            <a:r>
              <a:rPr lang="fr-FR" sz="2240"/>
              <a:t>Adam Smith et J.S. Mill ne parlent pas de rationalité à propos de la recherche de l’intérêt. </a:t>
            </a:r>
            <a:endParaRPr/>
          </a:p>
          <a:p>
            <a:pPr indent="-342900" lvl="0" marL="342900" rtl="0" algn="l">
              <a:lnSpc>
                <a:spcPct val="80000"/>
              </a:lnSpc>
              <a:spcBef>
                <a:spcPts val="448"/>
              </a:spcBef>
              <a:spcAft>
                <a:spcPts val="0"/>
              </a:spcAft>
              <a:buClr>
                <a:schemeClr val="dk1"/>
              </a:buClr>
              <a:buSzPts val="2240"/>
              <a:buChar char="•"/>
            </a:pPr>
            <a:r>
              <a:rPr lang="fr-FR" sz="2240"/>
              <a:t>Association entre rationalité instrumentale et rationalité économique chez Weber. Mais Weber en dit pas que les buts économiques soient rationnels en tant que tels. </a:t>
            </a:r>
            <a:endParaRPr/>
          </a:p>
          <a:p>
            <a:pPr indent="-342900" lvl="0" marL="342900" rtl="0" algn="l">
              <a:lnSpc>
                <a:spcPct val="80000"/>
              </a:lnSpc>
              <a:spcBef>
                <a:spcPts val="448"/>
              </a:spcBef>
              <a:spcAft>
                <a:spcPts val="0"/>
              </a:spcAft>
              <a:buClr>
                <a:schemeClr val="dk1"/>
              </a:buClr>
              <a:buSzPts val="2240"/>
              <a:buChar char="•"/>
            </a:pPr>
            <a:r>
              <a:rPr lang="fr-FR" sz="2240"/>
              <a:t>Pareto: les agents économiques agissent de manière logique (ils cherchent à obtenir efficacement ce qu’ils recherchent), mais Pareto ne dit pas que les buts économiques soient logiques en tant que tels. </a:t>
            </a:r>
            <a:endParaRPr/>
          </a:p>
          <a:p>
            <a:pPr indent="-342900" lvl="0" marL="342900" rtl="0" algn="l">
              <a:lnSpc>
                <a:spcPct val="80000"/>
              </a:lnSpc>
              <a:spcBef>
                <a:spcPts val="448"/>
              </a:spcBef>
              <a:spcAft>
                <a:spcPts val="0"/>
              </a:spcAft>
              <a:buClr>
                <a:schemeClr val="dk1"/>
              </a:buClr>
              <a:buSzPts val="2240"/>
              <a:buChar char="•"/>
            </a:pPr>
            <a:r>
              <a:rPr lang="fr-FR" sz="2240"/>
              <a:t>Glissement de sens: l’idée de </a:t>
            </a:r>
            <a:r>
              <a:rPr i="1" lang="fr-FR" sz="2240"/>
              <a:t>Rational choice. </a:t>
            </a:r>
            <a:r>
              <a:rPr lang="fr-FR" sz="2240"/>
              <a:t>Considérer comme rationnelle la personne qui fait son intérêt (James Coleman)</a:t>
            </a:r>
            <a:r>
              <a:rPr i="1" lang="fr-FR" sz="2240"/>
              <a:t>. </a:t>
            </a:r>
            <a:endParaRPr i="1" sz="2240"/>
          </a:p>
          <a:p>
            <a:pPr indent="-200660" lvl="0" marL="342900" rtl="0" algn="l">
              <a:lnSpc>
                <a:spcPct val="80000"/>
              </a:lnSpc>
              <a:spcBef>
                <a:spcPts val="448"/>
              </a:spcBef>
              <a:spcAft>
                <a:spcPts val="0"/>
              </a:spcAft>
              <a:buClr>
                <a:schemeClr val="dk1"/>
              </a:buClr>
              <a:buSzPts val="2240"/>
              <a:buNone/>
            </a:pPr>
            <a:r>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L’égoïsme : </a:t>
            </a:r>
            <a:br>
              <a:rPr lang="fr-FR" sz="3959"/>
            </a:br>
            <a:endParaRPr sz="3959"/>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lang="fr-FR" sz="2960"/>
              <a:t>Le marché, met en scène des comportements égoïstes. </a:t>
            </a:r>
            <a:endParaRPr sz="2960"/>
          </a:p>
          <a:p>
            <a:pPr indent="-342900" lvl="0" marL="342900" rtl="0" algn="l">
              <a:lnSpc>
                <a:spcPct val="90000"/>
              </a:lnSpc>
              <a:spcBef>
                <a:spcPts val="592"/>
              </a:spcBef>
              <a:spcAft>
                <a:spcPts val="0"/>
              </a:spcAft>
              <a:buClr>
                <a:schemeClr val="dk1"/>
              </a:buClr>
              <a:buSzPts val="2960"/>
              <a:buChar char="•"/>
            </a:pPr>
            <a:r>
              <a:rPr lang="fr-FR" sz="2960"/>
              <a:t>Réalité anthropologique ou fiction méthodologique ? Base naturelle? Richard Dawkins: </a:t>
            </a:r>
            <a:r>
              <a:rPr i="1" lang="fr-FR" sz="2960"/>
              <a:t>The selfish gene. </a:t>
            </a:r>
            <a:endParaRPr i="1" sz="2960"/>
          </a:p>
          <a:p>
            <a:pPr indent="-342900" lvl="0" marL="342900" rtl="0" algn="l">
              <a:lnSpc>
                <a:spcPct val="90000"/>
              </a:lnSpc>
              <a:spcBef>
                <a:spcPts val="592"/>
              </a:spcBef>
              <a:spcAft>
                <a:spcPts val="0"/>
              </a:spcAft>
              <a:buClr>
                <a:schemeClr val="dk1"/>
              </a:buClr>
              <a:buSzPts val="2960"/>
              <a:buChar char="•"/>
            </a:pPr>
            <a:r>
              <a:rPr lang="fr-FR" sz="2960"/>
              <a:t>Possibilité d’un égoïsme « juste » limité (Smith)? </a:t>
            </a:r>
            <a:endParaRPr sz="2960"/>
          </a:p>
          <a:p>
            <a:pPr indent="-342900" lvl="0" marL="342900" rtl="0" algn="l">
              <a:lnSpc>
                <a:spcPct val="90000"/>
              </a:lnSpc>
              <a:spcBef>
                <a:spcPts val="592"/>
              </a:spcBef>
              <a:spcAft>
                <a:spcPts val="0"/>
              </a:spcAft>
              <a:buClr>
                <a:schemeClr val="dk1"/>
              </a:buClr>
              <a:buSzPts val="2960"/>
              <a:buChar char="•"/>
            </a:pPr>
            <a:r>
              <a:rPr lang="fr-FR" sz="2960"/>
              <a:t>Egoïsme de groupe: solidarité interne au groupe, opposition aux autres groupes (Weber).  </a:t>
            </a:r>
            <a:endParaRPr/>
          </a:p>
          <a:p>
            <a:pPr indent="-342900" lvl="0" marL="342900" rtl="0" algn="l">
              <a:lnSpc>
                <a:spcPct val="90000"/>
              </a:lnSpc>
              <a:spcBef>
                <a:spcPts val="592"/>
              </a:spcBef>
              <a:spcAft>
                <a:spcPts val="0"/>
              </a:spcAft>
              <a:buClr>
                <a:schemeClr val="dk1"/>
              </a:buClr>
              <a:buSzPts val="2960"/>
              <a:buChar char="•"/>
            </a:pPr>
            <a:r>
              <a:rPr lang="fr-FR" sz="2960"/>
              <a:t>Rapport entre altruisme, égoïsme et justice. </a:t>
            </a:r>
            <a:endParaRPr sz="2960"/>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Moralité chez Adam Smith</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280"/>
              <a:buNone/>
            </a:pPr>
            <a:r>
              <a:rPr lang="fr-FR" sz="1280"/>
              <a:t>« Mais quoique la ruine de notre prochain puisse nous affecter bien moins qu'une de nos petites infortunes, nous ne devons pas la provoquer pour nous garder de ces infortunes, et pas même pour éviter notre propre ruine. Nous devons, ici comme dans tous les autres cas, nous regarder non pas tant du  point de vue où nous pouvons naturellement nous apparaître, mais du point où nous apparaissons naturellement aux autres. Quoique, selon le proverbe, chaque  homme soit pour lui-même le monde entier, il n'est pour le reste du genre qu'une de ses parties les plus insignifiantes. Quoique son bonheur puisse être d’une plus grande importance pour lui que celui du monde entier, pour tout autre que lui ce bonheur n'est pas de plus de conséquence que celui de quiconque. Quoiqu'il puisse être vrai  que tout individu, en son coeur, se préfère naturellement à tout le genre  humain, il n’ose pas cependant regarder les hommes en face et avouer qu'il agit selon ce principe. Il sent bien que dans cette préférence les autres ne peuvent l'accompagner et que, pour autant qu'elle lui paraisse naturelle, elle doit sembler excessive et extravagante aux autres. Quand il se regarde lui-même de ce point de vue d’où il a conscience qu'il sera observé par les autres, alors il voit qu’à leurs yeux il n'est qu'un parmi la multitude, sans raison d'être préféré. S'il veut agir de sorte que le spectateur impartial puisse entrer dans les principes de sa conduite, ce qu’il désire plus que toute autre chose, il doit, comme dans toutes les autres occasions, contenir l'arrogance de son amour de soi et l'abaisser jusqu'au point où les autres peuvent l'accompagner. Ils iront jusqu'à l'autoriser à être plus inquiet de son bonheur que de celui d'autrui et à le rechercher avec plus de sérieux et de constance. Jusqu'à ce point, toutes les fois qu'ils se mettront à sa place, ils l'accompagneront  aisément. Dans la course aux richesses, aux honneurs et aux faveurs, il peut courir aussi vite qu'il lui est possible, et tendre chaque muscle et chaque nerf pour dépasser tous ses concurrents. Mais s'il devait bousculer ou jeter à terre quelqu'un d'entre eux, l’indulgence des spectateurs prendrait immédiatement fin. C'est une violation du  franc-jeu qu'ils ne peuvent admettre. Pour eux, tel concurrent est en tous points aussi  bon que tel autre; ils n'entrent pas dans cet amour de soi par quoi l’agent se  préfère tant à autrui, et ils ne peuvent partager le motif pour quoi il lui nuit. Par conséquent, ils sympathisent aisément avec le ressentiment naturel de celui qui est lésé, et l’agresseur devient l’objet de leur haine et de leur indignation. Ce dernier y est sensible, et il sent que ces sentiments sont prêts à éclater de toute part à son encontre. » Smith  </a:t>
            </a:r>
            <a:r>
              <a:rPr i="1" lang="fr-FR" sz="1280"/>
              <a:t>Théorie des sentiments moraux </a:t>
            </a:r>
            <a:r>
              <a:rPr lang="fr-FR" sz="1280"/>
              <a:t>(1999 : 136-137)</a:t>
            </a:r>
            <a:endParaRPr sz="1280"/>
          </a:p>
          <a:p>
            <a:pPr indent="-261620" lvl="0" marL="342900" rtl="0" algn="l">
              <a:lnSpc>
                <a:spcPct val="80000"/>
              </a:lnSpc>
              <a:spcBef>
                <a:spcPts val="256"/>
              </a:spcBef>
              <a:spcAft>
                <a:spcPts val="0"/>
              </a:spcAft>
              <a:buClr>
                <a:schemeClr val="dk1"/>
              </a:buClr>
              <a:buSzPts val="1280"/>
              <a:buNone/>
            </a:pPr>
            <a:r>
              <a:t/>
            </a:r>
            <a:endParaRPr sz="128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Marché et normes</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720"/>
              <a:buNone/>
            </a:pPr>
            <a:r>
              <a:rPr lang="fr-FR" sz="2720"/>
              <a:t>Le marché, met en scène des comportements égoïstes.  </a:t>
            </a:r>
            <a:endParaRPr/>
          </a:p>
          <a:p>
            <a:pPr indent="-342900" lvl="0" marL="342900" rtl="0" algn="l">
              <a:lnSpc>
                <a:spcPct val="90000"/>
              </a:lnSpc>
              <a:spcBef>
                <a:spcPts val="544"/>
              </a:spcBef>
              <a:spcAft>
                <a:spcPts val="0"/>
              </a:spcAft>
              <a:buClr>
                <a:schemeClr val="dk1"/>
              </a:buClr>
              <a:buSzPts val="2720"/>
              <a:buChar char="•"/>
            </a:pPr>
            <a:r>
              <a:rPr lang="fr-FR" sz="2720"/>
              <a:t>Mais le marché présuppose des normes.</a:t>
            </a:r>
            <a:endParaRPr sz="2720"/>
          </a:p>
          <a:p>
            <a:pPr indent="-342900" lvl="0" marL="342900" rtl="0" algn="l">
              <a:lnSpc>
                <a:spcPct val="90000"/>
              </a:lnSpc>
              <a:spcBef>
                <a:spcPts val="544"/>
              </a:spcBef>
              <a:spcAft>
                <a:spcPts val="0"/>
              </a:spcAft>
              <a:buClr>
                <a:schemeClr val="dk1"/>
              </a:buClr>
              <a:buSzPts val="2720"/>
              <a:buChar char="•"/>
            </a:pPr>
            <a:r>
              <a:rPr lang="fr-FR" sz="2720"/>
              <a:t>Essentiellement: droit de propriété, liberté des échanges et respect des contrats (David Hume). </a:t>
            </a:r>
            <a:endParaRPr sz="2720"/>
          </a:p>
          <a:p>
            <a:pPr indent="-342900" lvl="0" marL="342900" rtl="0" algn="l">
              <a:lnSpc>
                <a:spcPct val="90000"/>
              </a:lnSpc>
              <a:spcBef>
                <a:spcPts val="544"/>
              </a:spcBef>
              <a:spcAft>
                <a:spcPts val="0"/>
              </a:spcAft>
              <a:buClr>
                <a:schemeClr val="dk1"/>
              </a:buClr>
              <a:buSzPts val="2720"/>
              <a:buChar char="•"/>
            </a:pPr>
            <a:r>
              <a:rPr lang="fr-FR" sz="2720"/>
              <a:t>Nombreuses limitations de ces normes. Par exemple, limitation nationale du marché de l’emploi. </a:t>
            </a:r>
            <a:endParaRPr sz="2720"/>
          </a:p>
          <a:p>
            <a:pPr indent="-342900" lvl="0" marL="342900" rtl="0" algn="l">
              <a:lnSpc>
                <a:spcPct val="90000"/>
              </a:lnSpc>
              <a:spcBef>
                <a:spcPts val="544"/>
              </a:spcBef>
              <a:spcAft>
                <a:spcPts val="0"/>
              </a:spcAft>
              <a:buClr>
                <a:schemeClr val="dk1"/>
              </a:buClr>
              <a:buSzPts val="2720"/>
              <a:buChar char="•"/>
            </a:pPr>
            <a:r>
              <a:rPr lang="fr-FR" sz="2720"/>
              <a:t>D’où viennent ces normes (Celles qui instituent un marché et celles qui le limitent)?</a:t>
            </a:r>
            <a:endParaRPr sz="2720"/>
          </a:p>
          <a:p>
            <a:pPr indent="-342900" lvl="0" marL="342900" rtl="0" algn="l">
              <a:lnSpc>
                <a:spcPct val="90000"/>
              </a:lnSpc>
              <a:spcBef>
                <a:spcPts val="544"/>
              </a:spcBef>
              <a:spcAft>
                <a:spcPts val="0"/>
              </a:spcAft>
              <a:buClr>
                <a:schemeClr val="dk1"/>
              </a:buClr>
              <a:buSzPts val="2720"/>
              <a:buChar char="•"/>
            </a:pPr>
            <a:r>
              <a:rPr lang="fr-FR" sz="2720"/>
              <a:t>Caractère historique de ces normes: Marx, Weber. </a:t>
            </a:r>
            <a:endParaRPr sz="2720"/>
          </a:p>
          <a:p>
            <a:pPr indent="0" lvl="0" marL="0" rtl="0" algn="l">
              <a:lnSpc>
                <a:spcPct val="90000"/>
              </a:lnSpc>
              <a:spcBef>
                <a:spcPts val="544"/>
              </a:spcBef>
              <a:spcAft>
                <a:spcPts val="0"/>
              </a:spcAft>
              <a:buClr>
                <a:schemeClr val="dk1"/>
              </a:buClr>
              <a:buSzPts val="2720"/>
              <a:buNone/>
            </a:pPr>
            <a:r>
              <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Les intérêts </a:t>
            </a:r>
            <a:r>
              <a:rPr i="1" lang="fr-FR"/>
              <a:t>contre</a:t>
            </a:r>
            <a:r>
              <a:rPr lang="fr-FR"/>
              <a:t> le marché. </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fr-FR" sz="2960"/>
              <a:t>La vie économique n’est pas seulement une vie de marché : importance des normes limitatives du marché. Par exemple interdiction de la consommation de certains biens, ou de certaines pratiques (drogue, prostitution)</a:t>
            </a:r>
            <a:endParaRPr sz="2960"/>
          </a:p>
          <a:p>
            <a:pPr indent="-342900" lvl="0" marL="342900" rtl="0" algn="l">
              <a:lnSpc>
                <a:spcPct val="80000"/>
              </a:lnSpc>
              <a:spcBef>
                <a:spcPts val="592"/>
              </a:spcBef>
              <a:spcAft>
                <a:spcPts val="0"/>
              </a:spcAft>
              <a:buClr>
                <a:schemeClr val="dk1"/>
              </a:buClr>
              <a:buSzPts val="2960"/>
              <a:buChar char="•"/>
            </a:pPr>
            <a:r>
              <a:rPr lang="fr-FR" sz="2960"/>
              <a:t>Importance des limitations nationales: frontières sur les biens et les personnes </a:t>
            </a:r>
            <a:endParaRPr/>
          </a:p>
          <a:p>
            <a:pPr indent="-342900" lvl="0" marL="342900" rtl="0" algn="l">
              <a:lnSpc>
                <a:spcPct val="80000"/>
              </a:lnSpc>
              <a:spcBef>
                <a:spcPts val="592"/>
              </a:spcBef>
              <a:spcAft>
                <a:spcPts val="0"/>
              </a:spcAft>
              <a:buClr>
                <a:schemeClr val="dk1"/>
              </a:buClr>
              <a:buSzPts val="2960"/>
              <a:buChar char="•"/>
            </a:pPr>
            <a:r>
              <a:rPr lang="fr-FR" sz="2960"/>
              <a:t>L’intérêt peut aller contre les normes de marché:</a:t>
            </a:r>
            <a:endParaRPr/>
          </a:p>
          <a:p>
            <a:pPr indent="0" lvl="0" marL="0" rtl="0" algn="l">
              <a:lnSpc>
                <a:spcPct val="80000"/>
              </a:lnSpc>
              <a:spcBef>
                <a:spcPts val="592"/>
              </a:spcBef>
              <a:spcAft>
                <a:spcPts val="0"/>
              </a:spcAft>
              <a:buClr>
                <a:schemeClr val="dk1"/>
              </a:buClr>
              <a:buSzPts val="2960"/>
              <a:buNone/>
            </a:pPr>
            <a:r>
              <a:rPr lang="fr-FR" sz="2960"/>
              <a:t>     -Monopoles. </a:t>
            </a:r>
            <a:endParaRPr sz="2960"/>
          </a:p>
          <a:p>
            <a:pPr indent="0" lvl="0" marL="0" rtl="0" algn="l">
              <a:lnSpc>
                <a:spcPct val="80000"/>
              </a:lnSpc>
              <a:spcBef>
                <a:spcPts val="592"/>
              </a:spcBef>
              <a:spcAft>
                <a:spcPts val="0"/>
              </a:spcAft>
              <a:buClr>
                <a:schemeClr val="dk1"/>
              </a:buClr>
              <a:buSzPts val="2960"/>
              <a:buNone/>
            </a:pPr>
            <a:r>
              <a:rPr lang="fr-FR" sz="2960"/>
              <a:t>     -Tricherie. </a:t>
            </a:r>
            <a:r>
              <a:rPr b="1" lang="fr-FR" sz="2960"/>
              <a:t> </a:t>
            </a:r>
            <a:endParaRPr sz="2960"/>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Choix motivés par l’intérêt au-delà du marché. </a:t>
            </a:r>
            <a:endParaRPr sz="3959"/>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760"/>
              <a:buNone/>
            </a:pPr>
            <a:r>
              <a:rPr lang="fr-FR" sz="1760"/>
              <a:t>L’impérialisme économique.  </a:t>
            </a:r>
            <a:endParaRPr/>
          </a:p>
          <a:p>
            <a:pPr indent="0" lvl="0" marL="0" rtl="0" algn="l">
              <a:lnSpc>
                <a:spcPct val="80000"/>
              </a:lnSpc>
              <a:spcBef>
                <a:spcPts val="352"/>
              </a:spcBef>
              <a:spcAft>
                <a:spcPts val="0"/>
              </a:spcAft>
              <a:buClr>
                <a:schemeClr val="dk1"/>
              </a:buClr>
              <a:buSzPts val="1760"/>
              <a:buNone/>
            </a:pPr>
            <a:r>
              <a:rPr lang="fr-FR" sz="1760"/>
              <a:t>Becker Gary (1976) </a:t>
            </a:r>
            <a:r>
              <a:rPr i="1" lang="fr-FR" sz="1760"/>
              <a:t>The Economic Approach to Human Behavior</a:t>
            </a:r>
            <a:r>
              <a:rPr lang="fr-FR" sz="1760"/>
              <a:t>, Chicago, Chicago University Press.</a:t>
            </a:r>
            <a:endParaRPr sz="1760"/>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chemeClr val="dk1"/>
              </a:buClr>
              <a:buSzPts val="1760"/>
              <a:buNone/>
            </a:pPr>
            <a:r>
              <a:rPr lang="fr-FR" sz="1760"/>
              <a:t>Exemples : </a:t>
            </a:r>
            <a:endParaRPr sz="1760"/>
          </a:p>
          <a:p>
            <a:pPr indent="0" lvl="0" marL="0" rtl="0" algn="l">
              <a:lnSpc>
                <a:spcPct val="80000"/>
              </a:lnSpc>
              <a:spcBef>
                <a:spcPts val="352"/>
              </a:spcBef>
              <a:spcAft>
                <a:spcPts val="0"/>
              </a:spcAft>
              <a:buClr>
                <a:schemeClr val="dk1"/>
              </a:buClr>
              <a:buSzPts val="1760"/>
              <a:buNone/>
            </a:pPr>
            <a:r>
              <a:rPr lang="fr-FR" sz="1760"/>
              <a:t>-Enfants : Coûts, avantages et valeurs.  </a:t>
            </a:r>
            <a:endParaRPr sz="1760"/>
          </a:p>
          <a:p>
            <a:pPr indent="0" lvl="0" marL="0" rtl="0" algn="l">
              <a:lnSpc>
                <a:spcPct val="80000"/>
              </a:lnSpc>
              <a:spcBef>
                <a:spcPts val="352"/>
              </a:spcBef>
              <a:spcAft>
                <a:spcPts val="0"/>
              </a:spcAft>
              <a:buClr>
                <a:schemeClr val="dk1"/>
              </a:buClr>
              <a:buSzPts val="1760"/>
              <a:buNone/>
            </a:pPr>
            <a:r>
              <a:rPr lang="fr-FR" sz="1760"/>
              <a:t>La transition démographique et ses déterminants.</a:t>
            </a:r>
            <a:endParaRPr/>
          </a:p>
          <a:p>
            <a:pPr indent="0" lvl="0" marL="0" rtl="0" algn="l">
              <a:lnSpc>
                <a:spcPct val="80000"/>
              </a:lnSpc>
              <a:spcBef>
                <a:spcPts val="352"/>
              </a:spcBef>
              <a:spcAft>
                <a:spcPts val="0"/>
              </a:spcAft>
              <a:buClr>
                <a:schemeClr val="dk1"/>
              </a:buClr>
              <a:buSzPts val="1760"/>
              <a:buNone/>
            </a:pPr>
            <a:r>
              <a:rPr lang="fr-FR" sz="1760"/>
              <a:t>Les « valeurs » orientant vers le fait d’avoir plus d’enfants ou moins d’enfants (travail des femmes jugé important).  </a:t>
            </a:r>
            <a:endParaRPr/>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chemeClr val="dk1"/>
              </a:buClr>
              <a:buSzPts val="1760"/>
              <a:buNone/>
            </a:pPr>
            <a:r>
              <a:rPr lang="fr-FR" sz="1760"/>
              <a:t>-Criminalité : intérêts et valeurs.  </a:t>
            </a:r>
            <a:endParaRPr sz="1760"/>
          </a:p>
          <a:p>
            <a:pPr indent="0" lvl="0" marL="0" rtl="0" algn="l">
              <a:lnSpc>
                <a:spcPct val="80000"/>
              </a:lnSpc>
              <a:spcBef>
                <a:spcPts val="352"/>
              </a:spcBef>
              <a:spcAft>
                <a:spcPts val="0"/>
              </a:spcAft>
              <a:buClr>
                <a:schemeClr val="dk1"/>
              </a:buClr>
              <a:buSzPts val="1760"/>
              <a:buNone/>
            </a:pPr>
            <a:r>
              <a:rPr lang="fr-FR" sz="1760"/>
              <a:t>Les femmes sont une population beaucoup moins criminelle.  Cela ne s’explique pas par des considérations de coût et d’avantage. </a:t>
            </a:r>
            <a:endParaRPr sz="1760"/>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chemeClr val="dk1"/>
              </a:buClr>
              <a:buSzPts val="1760"/>
              <a:buNone/>
            </a:pPr>
            <a:r>
              <a:rPr lang="fr-FR" sz="1760"/>
              <a:t>-vie politique : faire des choix déterminés par la volonté d’être réélu. Revoie aux « intérêts » des électeurs. Mais aussi aux valeurs des électeurs. </a:t>
            </a:r>
            <a:endParaRPr sz="1760"/>
          </a:p>
          <a:p>
            <a:pPr indent="0" lvl="0" marL="0" rtl="0" algn="l">
              <a:lnSpc>
                <a:spcPct val="80000"/>
              </a:lnSpc>
              <a:spcBef>
                <a:spcPts val="352"/>
              </a:spcBef>
              <a:spcAft>
                <a:spcPts val="0"/>
              </a:spcAft>
              <a:buClr>
                <a:schemeClr val="dk1"/>
              </a:buClr>
              <a:buSzPts val="1760"/>
              <a:buNone/>
            </a:pPr>
            <a:r>
              <a:rPr lang="fr-FR" sz="1760"/>
              <a:t> </a:t>
            </a:r>
            <a:endParaRPr/>
          </a:p>
          <a:p>
            <a:pPr indent="-231140" lvl="0" marL="342900" rtl="0" algn="l">
              <a:lnSpc>
                <a:spcPct val="80000"/>
              </a:lnSpc>
              <a:spcBef>
                <a:spcPts val="352"/>
              </a:spcBef>
              <a:spcAft>
                <a:spcPts val="0"/>
              </a:spcAft>
              <a:buClr>
                <a:schemeClr val="dk1"/>
              </a:buClr>
              <a:buSzPts val="1760"/>
              <a:buNone/>
            </a:pPr>
            <a:r>
              <a:t/>
            </a:r>
            <a:endParaRPr sz="17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Mesurabilité sur un marché (ou non) des biens</a:t>
            </a:r>
            <a:endParaRPr sz="3959"/>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Simmel : </a:t>
            </a:r>
            <a:r>
              <a:rPr i="1" lang="fr-FR" sz="2240"/>
              <a:t>Philosophie de l’argent</a:t>
            </a:r>
            <a:r>
              <a:rPr lang="fr-FR" sz="2240"/>
              <a:t>.  Il décrit une homogénéisation des biens par l’argent, la mise en place d’une « commensurabilité ». </a:t>
            </a:r>
            <a:endParaRPr sz="2240"/>
          </a:p>
          <a:p>
            <a:pPr indent="-342900" lvl="0" marL="342900" rtl="0" algn="l">
              <a:lnSpc>
                <a:spcPct val="80000"/>
              </a:lnSpc>
              <a:spcBef>
                <a:spcPts val="448"/>
              </a:spcBef>
              <a:spcAft>
                <a:spcPts val="0"/>
              </a:spcAft>
              <a:buClr>
                <a:schemeClr val="dk1"/>
              </a:buClr>
              <a:buSzPts val="2240"/>
              <a:buFont typeface="Noto Sans Symbols"/>
              <a:buChar char="🡺"/>
            </a:pPr>
            <a:r>
              <a:rPr lang="fr-FR" sz="2240"/>
              <a:t>tendance à une représentation utilitariste des choses. </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Cependant:</a:t>
            </a:r>
            <a:endParaRPr sz="2240"/>
          </a:p>
          <a:p>
            <a:pPr indent="-342900" lvl="0" marL="342900" rtl="0" algn="l">
              <a:lnSpc>
                <a:spcPct val="80000"/>
              </a:lnSpc>
              <a:spcBef>
                <a:spcPts val="448"/>
              </a:spcBef>
              <a:spcAft>
                <a:spcPts val="0"/>
              </a:spcAft>
              <a:buClr>
                <a:schemeClr val="dk1"/>
              </a:buClr>
              <a:buSzPts val="2240"/>
              <a:buChar char="•"/>
            </a:pPr>
            <a:r>
              <a:rPr lang="fr-FR" sz="2240"/>
              <a:t>Hétérogénéité fondamentale des biens, non commensurables. Exemple du nucléaire. </a:t>
            </a:r>
            <a:endParaRPr sz="2240"/>
          </a:p>
          <a:p>
            <a:pPr indent="-342900" lvl="0" marL="342900" rtl="0" algn="l">
              <a:lnSpc>
                <a:spcPct val="80000"/>
              </a:lnSpc>
              <a:spcBef>
                <a:spcPts val="448"/>
              </a:spcBef>
              <a:spcAft>
                <a:spcPts val="0"/>
              </a:spcAft>
              <a:buClr>
                <a:schemeClr val="dk1"/>
              </a:buClr>
              <a:buSzPts val="2240"/>
              <a:buChar char="•"/>
            </a:pPr>
            <a:r>
              <a:rPr lang="fr-FR" sz="2240"/>
              <a:t>« Croyances » associées aux biens: par exemple qu’un bien plus cher est de meilleure qualité.  </a:t>
            </a:r>
            <a:endParaRPr sz="2240"/>
          </a:p>
          <a:p>
            <a:pPr indent="-342900" lvl="0" marL="342900" rtl="0" algn="l">
              <a:lnSpc>
                <a:spcPct val="80000"/>
              </a:lnSpc>
              <a:spcBef>
                <a:spcPts val="448"/>
              </a:spcBef>
              <a:spcAft>
                <a:spcPts val="0"/>
              </a:spcAft>
              <a:buClr>
                <a:schemeClr val="dk1"/>
              </a:buClr>
              <a:buSzPts val="2240"/>
              <a:buChar char="•"/>
            </a:pPr>
            <a:r>
              <a:rPr lang="fr-FR" sz="2240"/>
              <a:t>« Valeurs » associés aux biens:  par exemple certains biens signalent un statut social élevé. </a:t>
            </a:r>
            <a:endParaRPr sz="2240"/>
          </a:p>
          <a:p>
            <a:pPr indent="-200660" lvl="0" marL="34290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b="1" lang="fr-FR" sz="3959"/>
              <a:t>Question générale: les normes peuvent elles dériver de l’intérêt ? </a:t>
            </a:r>
            <a:r>
              <a:rPr lang="fr-FR" sz="3959"/>
              <a:t> </a:t>
            </a:r>
            <a:endParaRPr sz="3959"/>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fr-FR" sz="2480"/>
              <a:t>Adam Smith : dans le marché il y a des conflits d’intérêts.</a:t>
            </a:r>
            <a:endParaRPr/>
          </a:p>
          <a:p>
            <a:pPr indent="-342900" lvl="0" marL="342900" rtl="0" algn="l">
              <a:lnSpc>
                <a:spcPct val="80000"/>
              </a:lnSpc>
              <a:spcBef>
                <a:spcPts val="496"/>
              </a:spcBef>
              <a:spcAft>
                <a:spcPts val="0"/>
              </a:spcAft>
              <a:buClr>
                <a:schemeClr val="dk1"/>
              </a:buClr>
              <a:buSzPts val="2480"/>
              <a:buChar char="•"/>
            </a:pPr>
            <a:r>
              <a:rPr lang="fr-FR" sz="2480"/>
              <a:t>Normes de l’économie chez Adam Smith: impliquent des thèmes qui dépassent l’intérêt individuel.   </a:t>
            </a:r>
            <a:endParaRPr sz="2480"/>
          </a:p>
          <a:p>
            <a:pPr indent="-342900" lvl="0" marL="342900" rtl="0" algn="l">
              <a:lnSpc>
                <a:spcPct val="80000"/>
              </a:lnSpc>
              <a:spcBef>
                <a:spcPts val="496"/>
              </a:spcBef>
              <a:spcAft>
                <a:spcPts val="0"/>
              </a:spcAft>
              <a:buClr>
                <a:schemeClr val="dk1"/>
              </a:buClr>
              <a:buSzPts val="2480"/>
              <a:buChar char="•"/>
            </a:pPr>
            <a:r>
              <a:rPr lang="fr-FR" sz="2480"/>
              <a:t>Question de l’origine du droit de propriété. Justification par l’intérêt ou par autre chose?</a:t>
            </a:r>
            <a:endParaRPr sz="2480"/>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fr-FR" sz="2480"/>
              <a:t>Mise en place historique du capitalisme: Marx et Weber. </a:t>
            </a:r>
            <a:endParaRPr/>
          </a:p>
          <a:p>
            <a:pPr indent="-342900" lvl="0" marL="342900" rtl="0" algn="l">
              <a:lnSpc>
                <a:spcPct val="80000"/>
              </a:lnSpc>
              <a:spcBef>
                <a:spcPts val="496"/>
              </a:spcBef>
              <a:spcAft>
                <a:spcPts val="0"/>
              </a:spcAft>
              <a:buClr>
                <a:schemeClr val="dk1"/>
              </a:buClr>
              <a:buSzPts val="2480"/>
              <a:buChar char="•"/>
            </a:pPr>
            <a:r>
              <a:rPr lang="fr-FR" sz="2480"/>
              <a:t>Chez Marx, évolution de la configuration d’un jeu à somme nulle. </a:t>
            </a:r>
            <a:endParaRPr/>
          </a:p>
          <a:p>
            <a:pPr indent="-342900" lvl="0" marL="342900" rtl="0" algn="l">
              <a:lnSpc>
                <a:spcPct val="80000"/>
              </a:lnSpc>
              <a:spcBef>
                <a:spcPts val="496"/>
              </a:spcBef>
              <a:spcAft>
                <a:spcPts val="0"/>
              </a:spcAft>
              <a:buClr>
                <a:schemeClr val="dk1"/>
              </a:buClr>
              <a:buSzPts val="2480"/>
              <a:buChar char="•"/>
            </a:pPr>
            <a:r>
              <a:rPr lang="fr-FR" sz="2480"/>
              <a:t>Chez Weber, évolution de la représentation de la moralité de la recherche de la richesse. </a:t>
            </a:r>
            <a:endParaRPr sz="2480"/>
          </a:p>
          <a:p>
            <a:pPr indent="0" lvl="0" marL="0" rtl="0" algn="l">
              <a:lnSpc>
                <a:spcPct val="80000"/>
              </a:lnSpc>
              <a:spcBef>
                <a:spcPts val="496"/>
              </a:spcBef>
              <a:spcAft>
                <a:spcPts val="0"/>
              </a:spcAft>
              <a:buClr>
                <a:schemeClr val="dk1"/>
              </a:buClr>
              <a:buSzPts val="2480"/>
              <a:buNone/>
            </a:pPr>
            <a:r>
              <a:t/>
            </a:r>
            <a:endParaRPr sz="248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Deux signification de la notion d’utilitarisme:</a:t>
            </a:r>
            <a:endParaRPr sz="3959"/>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Attitude utilitariste individuelle: préférer son intérêt au respect de “valeurs”. </a:t>
            </a:r>
            <a:endParaRPr/>
          </a:p>
          <a:p>
            <a:pPr indent="-342900" lvl="0" marL="342900" rtl="0" algn="l">
              <a:spcBef>
                <a:spcPts val="640"/>
              </a:spcBef>
              <a:spcAft>
                <a:spcPts val="0"/>
              </a:spcAft>
              <a:buClr>
                <a:schemeClr val="dk1"/>
              </a:buClr>
              <a:buSzPts val="3200"/>
              <a:buChar char="•"/>
            </a:pPr>
            <a:r>
              <a:rPr lang="fr-FR"/>
              <a:t>Utilitarisme (Bentham): maximiser le bonheur collectif (éventuelelment sacrifier les intérêts minoritaires)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Critique de Durkheim:</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fr-FR"/>
              <a:t>-Pas de sentiment de </a:t>
            </a:r>
            <a:r>
              <a:rPr i="1" lang="fr-FR"/>
              <a:t>devoir</a:t>
            </a:r>
            <a:r>
              <a:rPr lang="fr-FR"/>
              <a:t> issu d’une analyse en termes de coûts et d’avantage des normes. </a:t>
            </a:r>
            <a:endParaRPr/>
          </a:p>
          <a:p>
            <a:pPr indent="0" lvl="0" marL="0" rtl="0" algn="l">
              <a:spcBef>
                <a:spcPts val="640"/>
              </a:spcBef>
              <a:spcAft>
                <a:spcPts val="0"/>
              </a:spcAft>
              <a:buClr>
                <a:schemeClr val="dk1"/>
              </a:buClr>
              <a:buSzPts val="3200"/>
              <a:buNone/>
            </a:pPr>
            <a:r>
              <a:rPr lang="fr-FR"/>
              <a:t>-L’utilité est associée à des représentations sociales.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Coûts et avantages: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fr-FR"/>
              <a:t>Se référer à des motifs d’action transculturels: intérêts.</a:t>
            </a:r>
            <a:endParaRPr/>
          </a:p>
          <a:p>
            <a:pPr indent="0" lvl="0" marL="0" rtl="0" algn="l">
              <a:spcBef>
                <a:spcPts val="640"/>
              </a:spcBef>
              <a:spcAft>
                <a:spcPts val="0"/>
              </a:spcAft>
              <a:buClr>
                <a:schemeClr val="dk1"/>
              </a:buClr>
              <a:buSzPts val="3200"/>
              <a:buNone/>
            </a:pPr>
            <a:r>
              <a:rPr lang="fr-FR"/>
              <a:t>Analyse en termes de coûts et d’avantages. </a:t>
            </a:r>
            <a:endParaRPr/>
          </a:p>
          <a:p>
            <a:pPr indent="-342900" lvl="0" marL="342900" rtl="0" algn="l">
              <a:spcBef>
                <a:spcPts val="640"/>
              </a:spcBef>
              <a:spcAft>
                <a:spcPts val="0"/>
              </a:spcAft>
              <a:buClr>
                <a:schemeClr val="dk1"/>
              </a:buClr>
              <a:buSzPts val="3200"/>
              <a:buChar char="•"/>
            </a:pPr>
            <a:r>
              <a:rPr lang="fr-FR"/>
              <a:t>au niveau individuel. </a:t>
            </a:r>
            <a:endParaRPr/>
          </a:p>
          <a:p>
            <a:pPr indent="-342900" lvl="0" marL="342900" rtl="0" algn="l">
              <a:spcBef>
                <a:spcPts val="640"/>
              </a:spcBef>
              <a:spcAft>
                <a:spcPts val="0"/>
              </a:spcAft>
              <a:buClr>
                <a:schemeClr val="dk1"/>
              </a:buClr>
              <a:buSzPts val="3200"/>
              <a:buChar char="•"/>
            </a:pPr>
            <a:r>
              <a:rPr lang="fr-FR"/>
              <a:t>au niveau collectif : </a:t>
            </a:r>
            <a:endParaRPr/>
          </a:p>
          <a:p>
            <a:pPr indent="0" lvl="0" marL="0" rtl="0" algn="l">
              <a:spcBef>
                <a:spcPts val="640"/>
              </a:spcBef>
              <a:spcAft>
                <a:spcPts val="0"/>
              </a:spcAft>
              <a:buClr>
                <a:schemeClr val="dk1"/>
              </a:buClr>
              <a:buSzPts val="3200"/>
              <a:buNone/>
            </a:pPr>
            <a:r>
              <a:rPr lang="fr-FR"/>
              <a:t>    -intérêt de la collectivité en tant que telle? </a:t>
            </a:r>
            <a:endParaRPr/>
          </a:p>
          <a:p>
            <a:pPr indent="0" lvl="0" marL="0" rtl="0" algn="l">
              <a:spcBef>
                <a:spcPts val="640"/>
              </a:spcBef>
              <a:spcAft>
                <a:spcPts val="0"/>
              </a:spcAft>
              <a:buClr>
                <a:schemeClr val="dk1"/>
              </a:buClr>
              <a:buSzPts val="3200"/>
              <a:buNone/>
            </a:pPr>
            <a:r>
              <a:rPr lang="fr-FR"/>
              <a:t>    -intérêt général?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vocabulaire :</a:t>
            </a:r>
            <a:br>
              <a:rPr lang="fr-FR" sz="3959"/>
            </a:br>
            <a:endParaRPr sz="3959"/>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fr-FR" sz="2960"/>
              <a:t> </a:t>
            </a:r>
            <a:endParaRPr/>
          </a:p>
          <a:p>
            <a:pPr indent="-342900" lvl="0" marL="342900" rtl="0" algn="l">
              <a:lnSpc>
                <a:spcPct val="80000"/>
              </a:lnSpc>
              <a:spcBef>
                <a:spcPts val="592"/>
              </a:spcBef>
              <a:spcAft>
                <a:spcPts val="0"/>
              </a:spcAft>
              <a:buClr>
                <a:schemeClr val="dk1"/>
              </a:buClr>
              <a:buSzPts val="2960"/>
              <a:buChar char="•"/>
            </a:pPr>
            <a:r>
              <a:rPr lang="fr-FR" sz="2960"/>
              <a:t>Coûts, avantages. </a:t>
            </a:r>
            <a:endParaRPr/>
          </a:p>
          <a:p>
            <a:pPr indent="-342900" lvl="0" marL="342900" rtl="0" algn="l">
              <a:lnSpc>
                <a:spcPct val="80000"/>
              </a:lnSpc>
              <a:spcBef>
                <a:spcPts val="592"/>
              </a:spcBef>
              <a:spcAft>
                <a:spcPts val="0"/>
              </a:spcAft>
              <a:buClr>
                <a:schemeClr val="dk1"/>
              </a:buClr>
              <a:buSzPts val="2960"/>
              <a:buChar char="•"/>
            </a:pPr>
            <a:r>
              <a:rPr lang="fr-FR" sz="2960"/>
              <a:t>Intérêts.</a:t>
            </a:r>
            <a:endParaRPr sz="2960"/>
          </a:p>
          <a:p>
            <a:pPr indent="-342900" lvl="0" marL="342900" rtl="0" algn="l">
              <a:lnSpc>
                <a:spcPct val="80000"/>
              </a:lnSpc>
              <a:spcBef>
                <a:spcPts val="592"/>
              </a:spcBef>
              <a:spcAft>
                <a:spcPts val="0"/>
              </a:spcAft>
              <a:buClr>
                <a:schemeClr val="dk1"/>
              </a:buClr>
              <a:buSzPts val="2960"/>
              <a:buChar char="•"/>
            </a:pPr>
            <a:r>
              <a:rPr lang="fr-FR" sz="2960"/>
              <a:t>Préférences. </a:t>
            </a:r>
            <a:endParaRPr/>
          </a:p>
          <a:p>
            <a:pPr indent="-342900" lvl="0" marL="342900" rtl="0" algn="l">
              <a:lnSpc>
                <a:spcPct val="80000"/>
              </a:lnSpc>
              <a:spcBef>
                <a:spcPts val="592"/>
              </a:spcBef>
              <a:spcAft>
                <a:spcPts val="0"/>
              </a:spcAft>
              <a:buClr>
                <a:schemeClr val="dk1"/>
              </a:buClr>
              <a:buSzPts val="2960"/>
              <a:buChar char="•"/>
            </a:pPr>
            <a:r>
              <a:rPr lang="fr-FR" sz="2960"/>
              <a:t>Utilité. </a:t>
            </a:r>
            <a:endParaRPr sz="2960"/>
          </a:p>
          <a:p>
            <a:pPr indent="0" lvl="0" marL="0" rtl="0" algn="l">
              <a:lnSpc>
                <a:spcPct val="80000"/>
              </a:lnSpc>
              <a:spcBef>
                <a:spcPts val="592"/>
              </a:spcBef>
              <a:spcAft>
                <a:spcPts val="0"/>
              </a:spcAft>
              <a:buClr>
                <a:schemeClr val="dk1"/>
              </a:buClr>
              <a:buSzPts val="2960"/>
              <a:buNone/>
            </a:pPr>
            <a:r>
              <a:rPr lang="fr-FR" sz="2960"/>
              <a:t>Opposition entre intérêts et « valeurs ». Exemple de l’avortement ou de la contraception. </a:t>
            </a:r>
            <a:endParaRPr/>
          </a:p>
          <a:p>
            <a:pPr indent="0" lvl="0" marL="0" rtl="0" algn="l">
              <a:lnSpc>
                <a:spcPct val="80000"/>
              </a:lnSpc>
              <a:spcBef>
                <a:spcPts val="592"/>
              </a:spcBef>
              <a:spcAft>
                <a:spcPts val="0"/>
              </a:spcAft>
              <a:buClr>
                <a:schemeClr val="dk1"/>
              </a:buClr>
              <a:buSzPts val="2960"/>
              <a:buNone/>
            </a:pPr>
            <a:r>
              <a:rPr lang="fr-FR" sz="2960"/>
              <a:t>Toutefois, les « valeurs » peuvent être intégrées à un raisonnement coût/avantage : par exemple le choix du nombre d’enfants.   </a:t>
            </a:r>
            <a:endParaRPr/>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comparaison interpersonnelle d’avantage:</a:t>
            </a:r>
            <a:endParaRPr sz="3959"/>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lang="fr-FR" sz="2720"/>
              <a:t>Ambivalence de la notion de coûts et d’avantages.  </a:t>
            </a:r>
            <a:endParaRPr/>
          </a:p>
          <a:p>
            <a:pPr indent="-342900" lvl="0" marL="342900" rtl="0" algn="l">
              <a:lnSpc>
                <a:spcPct val="80000"/>
              </a:lnSpc>
              <a:spcBef>
                <a:spcPts val="544"/>
              </a:spcBef>
              <a:spcAft>
                <a:spcPts val="0"/>
              </a:spcAft>
              <a:buClr>
                <a:schemeClr val="dk1"/>
              </a:buClr>
              <a:buSzPts val="2720"/>
              <a:buChar char="•"/>
            </a:pPr>
            <a:r>
              <a:rPr lang="fr-FR" sz="2720"/>
              <a:t>Peuvent intégrer des dimensions culturelles: se marier ou ne pas se marier. </a:t>
            </a:r>
            <a:endParaRPr sz="2720"/>
          </a:p>
          <a:p>
            <a:pPr indent="-342900" lvl="0" marL="342900" rtl="0" algn="l">
              <a:lnSpc>
                <a:spcPct val="80000"/>
              </a:lnSpc>
              <a:spcBef>
                <a:spcPts val="544"/>
              </a:spcBef>
              <a:spcAft>
                <a:spcPts val="0"/>
              </a:spcAft>
              <a:buClr>
                <a:schemeClr val="dk1"/>
              </a:buClr>
              <a:buSzPts val="2720"/>
              <a:buChar char="•"/>
            </a:pPr>
            <a:r>
              <a:rPr lang="fr-FR" sz="2720"/>
              <a:t>Comparaison interpersonnelle: comment comparer les coûts et les avantages de différentes personnes? </a:t>
            </a:r>
            <a:endParaRPr sz="2720"/>
          </a:p>
          <a:p>
            <a:pPr indent="-342900" lvl="0" marL="342900" rtl="0" algn="l">
              <a:lnSpc>
                <a:spcPct val="80000"/>
              </a:lnSpc>
              <a:spcBef>
                <a:spcPts val="544"/>
              </a:spcBef>
              <a:spcAft>
                <a:spcPts val="0"/>
              </a:spcAft>
              <a:buClr>
                <a:schemeClr val="dk1"/>
              </a:buClr>
              <a:buSzPts val="2720"/>
              <a:buChar char="•"/>
            </a:pPr>
            <a:r>
              <a:rPr lang="fr-FR" sz="2720"/>
              <a:t>Comparaison intra-personnelle: peut-on comparer pour soi même les différents coûts et avantages? </a:t>
            </a:r>
            <a:endParaRPr sz="2720"/>
          </a:p>
          <a:p>
            <a:pPr indent="0" lvl="0" marL="0" rtl="0" algn="l">
              <a:lnSpc>
                <a:spcPct val="80000"/>
              </a:lnSpc>
              <a:spcBef>
                <a:spcPts val="544"/>
              </a:spcBef>
              <a:spcAft>
                <a:spcPts val="0"/>
              </a:spcAft>
              <a:buClr>
                <a:schemeClr val="dk1"/>
              </a:buClr>
              <a:buSzPts val="2720"/>
              <a:buNone/>
            </a:pPr>
            <a:r>
              <a:rPr lang="fr-FR" sz="2720"/>
              <a:t>Exemples :</a:t>
            </a:r>
            <a:endParaRPr/>
          </a:p>
          <a:p>
            <a:pPr indent="0" lvl="0" marL="0" rtl="0" algn="l">
              <a:lnSpc>
                <a:spcPct val="80000"/>
              </a:lnSpc>
              <a:spcBef>
                <a:spcPts val="544"/>
              </a:spcBef>
              <a:spcAft>
                <a:spcPts val="0"/>
              </a:spcAft>
              <a:buClr>
                <a:schemeClr val="dk1"/>
              </a:buClr>
              <a:buSzPts val="2720"/>
              <a:buNone/>
            </a:pPr>
            <a:r>
              <a:rPr lang="fr-FR" sz="2720"/>
              <a:t>    -fumeurs et non fumeurs. </a:t>
            </a:r>
            <a:endParaRPr/>
          </a:p>
          <a:p>
            <a:pPr indent="0" lvl="0" marL="0" rtl="0" algn="l">
              <a:lnSpc>
                <a:spcPct val="80000"/>
              </a:lnSpc>
              <a:spcBef>
                <a:spcPts val="544"/>
              </a:spcBef>
              <a:spcAft>
                <a:spcPts val="0"/>
              </a:spcAft>
              <a:buClr>
                <a:schemeClr val="dk1"/>
              </a:buClr>
              <a:buSzPts val="2720"/>
              <a:buNone/>
            </a:pPr>
            <a:r>
              <a:rPr lang="fr-FR" sz="2720"/>
              <a:t>    -le nucléaire : incommensurabilité des coûts et des avantages </a:t>
            </a:r>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fr-FR"/>
              <a:t>Intérêts :</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fr-FR" sz="2240"/>
              <a:t>Trois intérêts « typiques » dans la littérature des sciences sociales: </a:t>
            </a:r>
            <a:endParaRPr/>
          </a:p>
          <a:p>
            <a:pPr indent="0" lvl="0" marL="0" rtl="0" algn="l">
              <a:lnSpc>
                <a:spcPct val="80000"/>
              </a:lnSpc>
              <a:spcBef>
                <a:spcPts val="448"/>
              </a:spcBef>
              <a:spcAft>
                <a:spcPts val="0"/>
              </a:spcAft>
              <a:buClr>
                <a:schemeClr val="dk1"/>
              </a:buClr>
              <a:buSzPts val="2240"/>
              <a:buNone/>
            </a:pPr>
            <a:r>
              <a:rPr lang="fr-FR" sz="2240"/>
              <a:t>Recherche de trois « biens »:</a:t>
            </a:r>
            <a:endParaRPr sz="2240"/>
          </a:p>
          <a:p>
            <a:pPr indent="-342900" lvl="0" marL="342900" rtl="0" algn="l">
              <a:lnSpc>
                <a:spcPct val="80000"/>
              </a:lnSpc>
              <a:spcBef>
                <a:spcPts val="448"/>
              </a:spcBef>
              <a:spcAft>
                <a:spcPts val="0"/>
              </a:spcAft>
              <a:buClr>
                <a:schemeClr val="dk1"/>
              </a:buClr>
              <a:buSzPts val="2240"/>
              <a:buChar char="•"/>
            </a:pPr>
            <a:r>
              <a:rPr lang="fr-FR" sz="2240"/>
              <a:t>L’argent, la richesse.</a:t>
            </a:r>
            <a:endParaRPr sz="2240"/>
          </a:p>
          <a:p>
            <a:pPr indent="-342900" lvl="0" marL="342900" rtl="0" algn="l">
              <a:lnSpc>
                <a:spcPct val="80000"/>
              </a:lnSpc>
              <a:spcBef>
                <a:spcPts val="448"/>
              </a:spcBef>
              <a:spcAft>
                <a:spcPts val="0"/>
              </a:spcAft>
              <a:buClr>
                <a:schemeClr val="dk1"/>
              </a:buClr>
              <a:buSzPts val="2240"/>
              <a:buChar char="•"/>
            </a:pPr>
            <a:r>
              <a:rPr lang="fr-FR" sz="2240"/>
              <a:t>Le pouvoir.</a:t>
            </a:r>
            <a:endParaRPr sz="2240"/>
          </a:p>
          <a:p>
            <a:pPr indent="-342900" lvl="0" marL="342900" rtl="0" algn="l">
              <a:lnSpc>
                <a:spcPct val="80000"/>
              </a:lnSpc>
              <a:spcBef>
                <a:spcPts val="448"/>
              </a:spcBef>
              <a:spcAft>
                <a:spcPts val="0"/>
              </a:spcAft>
              <a:buClr>
                <a:schemeClr val="dk1"/>
              </a:buClr>
              <a:buSzPts val="2240"/>
              <a:buChar char="•"/>
            </a:pPr>
            <a:r>
              <a:rPr lang="fr-FR" sz="2240"/>
              <a:t>Le prestige </a:t>
            </a:r>
            <a:endParaRPr sz="2240"/>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fr-FR" sz="2240"/>
              <a:t>-Ne correspondent pas nécessairement à des motivations identiques pour toutes les personnes. Montesquieu: toute personne qui a du pouvoir cherche à en abuser. </a:t>
            </a:r>
            <a:endParaRPr/>
          </a:p>
          <a:p>
            <a:pPr indent="0" lvl="0" marL="0" rtl="0" algn="l">
              <a:lnSpc>
                <a:spcPct val="80000"/>
              </a:lnSpc>
              <a:spcBef>
                <a:spcPts val="448"/>
              </a:spcBef>
              <a:spcAft>
                <a:spcPts val="0"/>
              </a:spcAft>
              <a:buClr>
                <a:schemeClr val="dk1"/>
              </a:buClr>
              <a:buSzPts val="2240"/>
              <a:buNone/>
            </a:pPr>
            <a:r>
              <a:rPr lang="fr-FR" sz="2240"/>
              <a:t>-Les intérêts peuvent impliquer des valeurs (par exemple les communautés religieuses en conflit). </a:t>
            </a:r>
            <a:endParaRPr/>
          </a:p>
          <a:p>
            <a:pPr indent="0" lvl="0" marL="0" rtl="0" algn="l">
              <a:lnSpc>
                <a:spcPct val="80000"/>
              </a:lnSpc>
              <a:spcBef>
                <a:spcPts val="448"/>
              </a:spcBef>
              <a:spcAft>
                <a:spcPts val="0"/>
              </a:spcAft>
              <a:buClr>
                <a:schemeClr val="dk1"/>
              </a:buClr>
              <a:buSzPts val="2240"/>
              <a:buNone/>
            </a:pPr>
            <a:r>
              <a:rPr lang="fr-FR" sz="2240"/>
              <a:t>-Ces intérêts sont plus ou moins valorisés par des normes sociales. La richesse est considérée comme prestigieuse ou non. </a:t>
            </a:r>
            <a:endParaRPr sz="2240"/>
          </a:p>
          <a:p>
            <a:pPr indent="0" lvl="0" marL="0" rtl="0" algn="l">
              <a:lnSpc>
                <a:spcPct val="80000"/>
              </a:lnSpc>
              <a:spcBef>
                <a:spcPts val="448"/>
              </a:spcBef>
              <a:spcAft>
                <a:spcPts val="0"/>
              </a:spcAft>
              <a:buClr>
                <a:schemeClr val="dk1"/>
              </a:buClr>
              <a:buSzPts val="2240"/>
              <a:buNone/>
            </a:pPr>
            <a:r>
              <a:t/>
            </a:r>
            <a:endParaRPr sz="22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Deux types de jeu:</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lang="fr-FR" sz="2480"/>
              <a:t>Jeu à somme nulle: l’avantage de l’un se fait au détriment de l’autre. </a:t>
            </a:r>
            <a:endParaRPr sz="2480"/>
          </a:p>
          <a:p>
            <a:pPr indent="-342900" lvl="0" marL="342900" rtl="0" algn="l">
              <a:lnSpc>
                <a:spcPct val="80000"/>
              </a:lnSpc>
              <a:spcBef>
                <a:spcPts val="496"/>
              </a:spcBef>
              <a:spcAft>
                <a:spcPts val="0"/>
              </a:spcAft>
              <a:buClr>
                <a:schemeClr val="dk1"/>
              </a:buClr>
              <a:buSzPts val="2480"/>
              <a:buChar char="•"/>
            </a:pPr>
            <a:r>
              <a:rPr lang="fr-FR" sz="2480"/>
              <a:t>Jeu à somme positive. Les personnes qui interagissent tirent un bénéfice mutuel.</a:t>
            </a:r>
            <a:endParaRPr sz="2480"/>
          </a:p>
          <a:p>
            <a:pPr indent="0" lvl="0" marL="0" rtl="0" algn="l">
              <a:lnSpc>
                <a:spcPct val="80000"/>
              </a:lnSpc>
              <a:spcBef>
                <a:spcPts val="496"/>
              </a:spcBef>
              <a:spcAft>
                <a:spcPts val="0"/>
              </a:spcAft>
              <a:buClr>
                <a:schemeClr val="dk1"/>
              </a:buClr>
              <a:buSzPts val="2480"/>
              <a:buNone/>
            </a:pPr>
            <a:r>
              <a:rPr lang="fr-FR" sz="2480"/>
              <a:t>Le pouvoir et le prestige relèvent de jeux à somme nulle. </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fr-FR" sz="2480"/>
              <a:t>La richesse peut relever des deux: </a:t>
            </a:r>
            <a:endParaRPr/>
          </a:p>
          <a:p>
            <a:pPr indent="0" lvl="0" marL="0" rtl="0" algn="l">
              <a:lnSpc>
                <a:spcPct val="80000"/>
              </a:lnSpc>
              <a:spcBef>
                <a:spcPts val="496"/>
              </a:spcBef>
              <a:spcAft>
                <a:spcPts val="0"/>
              </a:spcAft>
              <a:buClr>
                <a:schemeClr val="dk1"/>
              </a:buClr>
              <a:buSzPts val="2480"/>
              <a:buNone/>
            </a:pPr>
            <a:r>
              <a:rPr lang="fr-FR" sz="2480"/>
              <a:t>-Situation où la richesse d’une personne se fait au détriment de celle de l’autre. Problème normatif central dans l’histoire des sociétés. Quelle est la répartition légitime des richesses? </a:t>
            </a:r>
            <a:endParaRPr/>
          </a:p>
          <a:p>
            <a:pPr indent="0" lvl="0" marL="0" rtl="0" algn="l">
              <a:lnSpc>
                <a:spcPct val="80000"/>
              </a:lnSpc>
              <a:spcBef>
                <a:spcPts val="496"/>
              </a:spcBef>
              <a:spcAft>
                <a:spcPts val="0"/>
              </a:spcAft>
              <a:buClr>
                <a:schemeClr val="dk1"/>
              </a:buClr>
              <a:buSzPts val="2480"/>
              <a:buNone/>
            </a:pPr>
            <a:r>
              <a:rPr lang="fr-FR" sz="2480"/>
              <a:t>-Situation où l’enrichissement d’une personne coïncide avec  l’enrichissement de l’autre (notamment à travers l’échange)</a:t>
            </a:r>
            <a:endParaRPr sz="24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i="1" lang="fr-FR" sz="3959"/>
              <a:t>Homo oeconomicus.</a:t>
            </a:r>
            <a:r>
              <a:rPr lang="fr-FR" sz="3959"/>
              <a:t> </a:t>
            </a:r>
            <a:br>
              <a:rPr lang="fr-FR" sz="3959"/>
            </a:br>
            <a:endParaRPr sz="3959"/>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60"/>
              <a:buNone/>
            </a:pPr>
            <a:r>
              <a:rPr b="1" lang="fr-FR" sz="2960"/>
              <a:t>Hypothèse d’un comportement « économique » :</a:t>
            </a:r>
            <a:r>
              <a:rPr lang="fr-FR" sz="2960"/>
              <a:t> </a:t>
            </a:r>
            <a:endParaRPr/>
          </a:p>
          <a:p>
            <a:pPr indent="-342900" lvl="0" marL="342900" rtl="0" algn="l">
              <a:lnSpc>
                <a:spcPct val="90000"/>
              </a:lnSpc>
              <a:spcBef>
                <a:spcPts val="592"/>
              </a:spcBef>
              <a:spcAft>
                <a:spcPts val="0"/>
              </a:spcAft>
              <a:buClr>
                <a:schemeClr val="dk1"/>
              </a:buClr>
              <a:buSzPts val="2960"/>
              <a:buChar char="•"/>
            </a:pPr>
            <a:r>
              <a:rPr i="1" lang="fr-FR" sz="2960"/>
              <a:t>Homo oeconomicus.</a:t>
            </a:r>
            <a:r>
              <a:rPr lang="fr-FR" sz="2960"/>
              <a:t> Terme de Vilfredo Pareto. </a:t>
            </a:r>
            <a:endParaRPr sz="2960"/>
          </a:p>
          <a:p>
            <a:pPr indent="-342900" lvl="0" marL="342900" rtl="0" algn="l">
              <a:lnSpc>
                <a:spcPct val="90000"/>
              </a:lnSpc>
              <a:spcBef>
                <a:spcPts val="592"/>
              </a:spcBef>
              <a:spcAft>
                <a:spcPts val="0"/>
              </a:spcAft>
              <a:buClr>
                <a:schemeClr val="dk1"/>
              </a:buClr>
              <a:buSzPts val="2960"/>
              <a:buChar char="•"/>
            </a:pPr>
            <a:r>
              <a:rPr lang="fr-FR" sz="2960"/>
              <a:t>Idée présente chez Adam Smith. </a:t>
            </a:r>
            <a:endParaRPr/>
          </a:p>
          <a:p>
            <a:pPr indent="-342900" lvl="0" marL="342900" rtl="0" algn="l">
              <a:lnSpc>
                <a:spcPct val="90000"/>
              </a:lnSpc>
              <a:spcBef>
                <a:spcPts val="592"/>
              </a:spcBef>
              <a:spcAft>
                <a:spcPts val="0"/>
              </a:spcAft>
              <a:buClr>
                <a:schemeClr val="dk1"/>
              </a:buClr>
              <a:buSzPts val="2960"/>
              <a:buChar char="•"/>
            </a:pPr>
            <a:r>
              <a:rPr lang="fr-FR" sz="2960"/>
              <a:t>Toutefois: Encadrement normatif chez Adam Smith, dans  </a:t>
            </a:r>
            <a:r>
              <a:rPr i="1" lang="fr-FR" sz="2960"/>
              <a:t>La richesse des Nations</a:t>
            </a:r>
            <a:r>
              <a:rPr lang="fr-FR" sz="2960"/>
              <a:t> et dans la </a:t>
            </a:r>
            <a:r>
              <a:rPr i="1" lang="fr-FR" sz="2960"/>
              <a:t>Théorie des sentiments moraux. </a:t>
            </a:r>
            <a:endParaRPr i="1" sz="2960"/>
          </a:p>
          <a:p>
            <a:pPr indent="-342900" lvl="0" marL="342900" rtl="0" algn="l">
              <a:lnSpc>
                <a:spcPct val="90000"/>
              </a:lnSpc>
              <a:spcBef>
                <a:spcPts val="592"/>
              </a:spcBef>
              <a:spcAft>
                <a:spcPts val="0"/>
              </a:spcAft>
              <a:buClr>
                <a:schemeClr val="dk1"/>
              </a:buClr>
              <a:buSzPts val="2960"/>
              <a:buChar char="•"/>
            </a:pPr>
            <a:r>
              <a:rPr lang="fr-FR" sz="2960"/>
              <a:t>John Stuart Mill: Fiction méthodologique. Comportement prévalent dans la vie économique. </a:t>
            </a:r>
            <a:endParaRPr sz="2960"/>
          </a:p>
          <a:p>
            <a:pPr indent="-154940" lvl="0" marL="342900" rtl="0" algn="l">
              <a:lnSpc>
                <a:spcPct val="90000"/>
              </a:lnSpc>
              <a:spcBef>
                <a:spcPts val="592"/>
              </a:spcBef>
              <a:spcAft>
                <a:spcPts val="0"/>
              </a:spcAft>
              <a:buClr>
                <a:schemeClr val="dk1"/>
              </a:buClr>
              <a:buSzPts val="2960"/>
              <a:buNone/>
            </a:pPr>
            <a:r>
              <a:t/>
            </a:r>
            <a:endParaRPr sz="29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fr-FR" sz="3959"/>
              <a:t>Recherche de l’intérêt chez Adam Smith</a:t>
            </a:r>
            <a:endParaRPr sz="3959"/>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520"/>
              <a:buNone/>
            </a:pPr>
            <a:r>
              <a:rPr lang="fr-FR" sz="1520"/>
              <a:t>«Cette </a:t>
            </a:r>
            <a:r>
              <a:rPr i="1" lang="fr-FR" sz="1520"/>
              <a:t>division du travail</a:t>
            </a:r>
            <a:r>
              <a:rPr lang="fr-FR" sz="1520"/>
              <a:t>, de laquelle découlent tant d’avantages ne doit pas être regardée dans son origine comme l’effet d’une sagesse humaine qui ait prévu et qui ait eu pour but cette opulence générale qui en est le résultat ; elle est la conséquence nécessaire, quoique lente et graduelle, d’un certain penchant naturel à tous les hommes qui ne se proposent pas des vues d’utilité aussi étendues : c’est le penchant qui les porte à trafiquer, à faire des trocs et des échanges d’une chose pour une autre. </a:t>
            </a:r>
            <a:endParaRPr/>
          </a:p>
          <a:p>
            <a:pPr indent="0" lvl="0" marL="0" rtl="0" algn="l">
              <a:lnSpc>
                <a:spcPct val="80000"/>
              </a:lnSpc>
              <a:spcBef>
                <a:spcPts val="304"/>
              </a:spcBef>
              <a:spcAft>
                <a:spcPts val="0"/>
              </a:spcAft>
              <a:buClr>
                <a:schemeClr val="dk1"/>
              </a:buClr>
              <a:buSzPts val="1520"/>
              <a:buNone/>
            </a:pPr>
            <a:r>
              <a:rPr lang="fr-FR" sz="1520"/>
              <a:t>(…) Il est commun à tous les hommes, et on ne l’aperçoit dans aucune autre espèce d’animaux, pour lesquels ce genre de contrat est aussi inconnu que tous les autres. Deux lévriers qui courent le même lièvre ont quelquefois l’air d’agir de concert. Chacun d’eux renvoie le gibier vers son compagnon ou bien tâche de le saisir au passage quand il le lui renvoie. Ce n’est toutefois l’effet d’aucune convention entre ces animaux, mais seulement celui du concours accidentel de leurs passions vers un même objet. On n’a jamais vu d’animal chercher à faire entendre à un autre par sa voix ou ses gestes : </a:t>
            </a:r>
            <a:r>
              <a:rPr i="1" lang="fr-FR" sz="1520"/>
              <a:t>Ceci est à moi, cela est à toi ; je te donnerai l’un pour l’autre</a:t>
            </a:r>
            <a:r>
              <a:rPr lang="fr-FR" sz="1520"/>
              <a:t>. Quand un animal veut obtenir quelque chose d’un autre animal ou d’un homme, il n’a pas d’autre moyen que de chercher à gagner la faveur de celui dont il a besoin. Le petit caresse sa mère, et le chien qui assiste au dîner de son maître s'efforce par mille manières d'attirer son attention pour en obtenir à manger. L’homme en agit quelquefois de même avec ses semblables, et quand il n'a pas d'autre voie pour les engager à faire ce qu'il souhaite, il tâche de gagner leurs bonnes grâces par des flatteries et des attentions serviles. </a:t>
            </a:r>
            <a:endParaRPr sz="1520"/>
          </a:p>
          <a:p>
            <a:pPr indent="0" lvl="0" marL="0" rtl="0" algn="l">
              <a:lnSpc>
                <a:spcPct val="80000"/>
              </a:lnSpc>
              <a:spcBef>
                <a:spcPts val="304"/>
              </a:spcBef>
              <a:spcAft>
                <a:spcPts val="0"/>
              </a:spcAft>
              <a:buClr>
                <a:schemeClr val="dk1"/>
              </a:buClr>
              <a:buSzPts val="1520"/>
              <a:buNone/>
            </a:pPr>
            <a:r>
              <a:t/>
            </a:r>
            <a:endParaRPr sz="1520"/>
          </a:p>
          <a:p>
            <a:pPr indent="0" lvl="0" marL="0" rtl="0" algn="l">
              <a:lnSpc>
                <a:spcPct val="80000"/>
              </a:lnSpc>
              <a:spcBef>
                <a:spcPts val="304"/>
              </a:spcBef>
              <a:spcAft>
                <a:spcPts val="0"/>
              </a:spcAft>
              <a:buClr>
                <a:schemeClr val="dk1"/>
              </a:buClr>
              <a:buSzPts val="1520"/>
              <a:buNone/>
            </a:pPr>
            <a:r>
              <a:t/>
            </a:r>
            <a:endParaRPr sz="1520"/>
          </a:p>
          <a:p>
            <a:pPr indent="0" lvl="0" marL="0" rtl="0" algn="l">
              <a:lnSpc>
                <a:spcPct val="80000"/>
              </a:lnSpc>
              <a:spcBef>
                <a:spcPts val="304"/>
              </a:spcBef>
              <a:spcAft>
                <a:spcPts val="0"/>
              </a:spcAft>
              <a:buClr>
                <a:schemeClr val="dk1"/>
              </a:buClr>
              <a:buSzPts val="1520"/>
              <a:buNone/>
            </a:pPr>
            <a:r>
              <a:rPr lang="fr-FR" sz="1520"/>
              <a:t>Smith Adam [1776] (1991)</a:t>
            </a:r>
            <a:r>
              <a:rPr i="1" lang="fr-FR" sz="1520"/>
              <a:t> Recherches sur la nature et les causes de la richesse des nations, </a:t>
            </a:r>
            <a:r>
              <a:rPr lang="fr-FR" sz="1520"/>
              <a:t>traduction Germain Garnier, Paris, Flammarion</a:t>
            </a:r>
            <a:endParaRPr/>
          </a:p>
          <a:p>
            <a:pPr indent="0" lvl="0" marL="0" rtl="0" algn="l">
              <a:lnSpc>
                <a:spcPct val="80000"/>
              </a:lnSpc>
              <a:spcBef>
                <a:spcPts val="304"/>
              </a:spcBef>
              <a:spcAft>
                <a:spcPts val="0"/>
              </a:spcAft>
              <a:buClr>
                <a:schemeClr val="dk1"/>
              </a:buClr>
              <a:buSzPts val="1520"/>
              <a:buNone/>
            </a:pPr>
            <a:r>
              <a:t/>
            </a:r>
            <a:endParaRPr sz="1520"/>
          </a:p>
          <a:p>
            <a:pPr indent="0" lvl="0" marL="0" rtl="0" algn="l">
              <a:lnSpc>
                <a:spcPct val="80000"/>
              </a:lnSpc>
              <a:spcBef>
                <a:spcPts val="304"/>
              </a:spcBef>
              <a:spcAft>
                <a:spcPts val="0"/>
              </a:spcAft>
              <a:buClr>
                <a:schemeClr val="dk1"/>
              </a:buClr>
              <a:buSzPts val="1520"/>
              <a:buNone/>
            </a:pPr>
            <a:r>
              <a:t/>
            </a:r>
            <a:endParaRPr sz="15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520"/>
              <a:buNone/>
            </a:pPr>
            <a:r>
              <a:rPr lang="fr-FR" sz="1520"/>
              <a:t>Il n'a cependant pas toujours le temps de mettre ce moyen en oeuvre. Dans une société civilisée, il a besoin à tout moment de l'assistance et du concours d'une multitude d'hommes, tandis que toute sa vie suffirait à peine pour lui gagner l'amitié de quelques personnes. Dans presque toutes les espèces d'animaux, chaque individu, quand il est parvenu à sa pleine croissance, est tout à fait indépendant et, tant qu'il reste dans son état naturel, il peut se passer de l'aide de toute autre créature vivante. Mais l'homme a presque continuellement besoin du secours de ses semblables, et c'est en vain qu'il l'attendrait de leur seule bienveillance. Il sera bien plus sûr de réussir, s'il s'adresse à leur intérêt personnel et s'il leur persuade que leur propre avantage leur commande de faire ce qu'il souhaite d'eux. C'est ce que fait celui qui propose à un autre un marché quelconque; le sens de sa proposition est ceci: </a:t>
            </a:r>
            <a:r>
              <a:rPr i="1" lang="fr-FR" sz="1520"/>
              <a:t>Donnez-moi ce dont j'ai besoin, et vous aurez de moi ce dont vous avez besoin vous-mêmes </a:t>
            </a:r>
            <a:r>
              <a:rPr lang="fr-FR" sz="1520"/>
              <a:t>; et la plus grande partie de ces bons offices qui nous sont nécessaires s'obtiennent de cette façon. Ce n'est pas de la bienveillance du boucher, du marchand de bière et du boulanger, que nous attendons notre dîner, mais bien du soin qu'ils apportent à leurs intérêts. Nous ne nous adressons pas à leur humanité, mais à leur égoïsme; et ce n'est jamais de nos besoins que nous leur parlons, c'est toujours de leur avantage. Il n'y a qu'un mendiant qui puisse se résoudre à dépendre de la bienveillance d'autrui ; encore ce mendiant n'en dépend-il pas en tout; c'est bien la bonne volonté des personnes charitables qui lui fournit le fonds entier de sa subsistance; mais quoique ce soit là en dernière analyse le principe d'où il tire de quoi satisfaire aux besoins de sa vie, cependant ce n'est pas celui-là qui peut y pourvoir à mesure qu'ils se font sentir .La plus grande partie de ces besoins du moment se trouvent satisfaits, comme ceux des autres hommes, par traité, par échange et par achat. Avec l'argent que l'un lui donne, il achète du pain. Les vieux habits qu'il reçoit d'un autre, il les troque contre d'autres vieux habits qui l'accommodent mieux, ou bien contre un logement, contre des aliments, ou enfin  contre de l’argent qui lui servira à se procurer un logement, des aliments ou des habits quand il en aura besoin.  Smith (1991, I: 81-83)</a:t>
            </a:r>
            <a:endParaRPr sz="1520"/>
          </a:p>
          <a:p>
            <a:pPr indent="-246380" lvl="0" marL="342900" rtl="0" algn="l">
              <a:lnSpc>
                <a:spcPct val="80000"/>
              </a:lnSpc>
              <a:spcBef>
                <a:spcPts val="304"/>
              </a:spcBef>
              <a:spcAft>
                <a:spcPts val="0"/>
              </a:spcAft>
              <a:buClr>
                <a:schemeClr val="dk1"/>
              </a:buClr>
              <a:buSzPts val="1520"/>
              <a:buNone/>
            </a:pPr>
            <a:r>
              <a:t/>
            </a:r>
            <a:endParaRPr sz="152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2020-09-20T17:55:23Z</dcterms:created>
  <dc:creator>PIERRE Demeulenaere</dc:creator>
</cp:coreProperties>
</file>