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1" roundtripDataSignature="AMtx7miq7xFI/0VQDVoOf0ZyRvDLSuEE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1" name="Shape 11"/>
        <p:cNvGrpSpPr/>
        <p:nvPr/>
      </p:nvGrpSpPr>
      <p:grpSpPr>
        <a:xfrm>
          <a:off x="0" y="0"/>
          <a:ext cx="0" cy="0"/>
          <a:chOff x="0" y="0"/>
          <a:chExt cx="0" cy="0"/>
        </a:xfrm>
      </p:grpSpPr>
      <p:sp>
        <p:nvSpPr>
          <p:cNvPr id="12" name="Google Shape;12;p1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6"/>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7"/>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7"/>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7" name="Shape 17"/>
        <p:cNvGrpSpPr/>
        <p:nvPr/>
      </p:nvGrpSpPr>
      <p:grpSpPr>
        <a:xfrm>
          <a:off x="0" y="0"/>
          <a:ext cx="0" cy="0"/>
          <a:chOff x="0" y="0"/>
          <a:chExt cx="0" cy="0"/>
        </a:xfrm>
      </p:grpSpPr>
      <p:sp>
        <p:nvSpPr>
          <p:cNvPr id="18" name="Google Shape;18;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tête de section" type="secHead">
  <p:cSld name="SECTION_HEADER">
    <p:spTree>
      <p:nvGrpSpPr>
        <p:cNvPr id="23" name="Shape 23"/>
        <p:cNvGrpSpPr/>
        <p:nvPr/>
      </p:nvGrpSpPr>
      <p:grpSpPr>
        <a:xfrm>
          <a:off x="0" y="0"/>
          <a:ext cx="0" cy="0"/>
          <a:chOff x="0" y="0"/>
          <a:chExt cx="0" cy="0"/>
        </a:xfrm>
      </p:grpSpPr>
      <p:sp>
        <p:nvSpPr>
          <p:cNvPr id="24" name="Google Shape;24;p1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2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2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2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2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5"/>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4.Y a-t-il une rationalité des valeurs et des normes? </a:t>
            </a:r>
            <a:endParaRPr/>
          </a:p>
        </p:txBody>
      </p:sp>
      <p:sp>
        <p:nvSpPr>
          <p:cNvPr id="85" name="Google Shape;85;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lang="fr-FR" sz="3959"/>
              <a:t>Les valeurs relèvent elles de l’irrationalité ? </a:t>
            </a:r>
            <a:endParaRPr sz="3959"/>
          </a:p>
        </p:txBody>
      </p:sp>
      <p:sp>
        <p:nvSpPr>
          <p:cNvPr id="139" name="Google Shape;139;p10"/>
          <p:cNvSpPr txBox="1"/>
          <p:nvPr>
            <p:ph idx="1" type="body"/>
          </p:nvPr>
        </p:nvSpPr>
        <p:spPr>
          <a:xfrm>
            <a:off x="513347" y="1760621"/>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fr-FR"/>
              <a:t>Chez Weber, référence des valeurs à: </a:t>
            </a:r>
            <a:endParaRPr/>
          </a:p>
          <a:p>
            <a:pPr indent="0" lvl="0" marL="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fr-FR"/>
              <a:t>la tradition</a:t>
            </a:r>
            <a:endParaRPr/>
          </a:p>
          <a:p>
            <a:pPr indent="-342900" lvl="0" marL="342900" rtl="0" algn="l">
              <a:spcBef>
                <a:spcPts val="640"/>
              </a:spcBef>
              <a:spcAft>
                <a:spcPts val="0"/>
              </a:spcAft>
              <a:buClr>
                <a:schemeClr val="dk1"/>
              </a:buClr>
              <a:buSzPts val="3200"/>
              <a:buChar char="•"/>
            </a:pPr>
            <a:r>
              <a:rPr lang="fr-FR"/>
              <a:t>au charisme</a:t>
            </a:r>
            <a:endParaRPr/>
          </a:p>
          <a:p>
            <a:pPr indent="-342900" lvl="0" marL="342900" rtl="0" algn="l">
              <a:spcBef>
                <a:spcPts val="640"/>
              </a:spcBef>
              <a:spcAft>
                <a:spcPts val="0"/>
              </a:spcAft>
              <a:buClr>
                <a:schemeClr val="dk1"/>
              </a:buClr>
              <a:buSzPts val="3200"/>
              <a:buChar char="•"/>
            </a:pPr>
            <a:r>
              <a:rPr lang="fr-FR"/>
              <a:t>une organisation rationnelle légale, ou rationnelle en valeur (lien entre les deux). </a:t>
            </a:r>
            <a:endParaRPr/>
          </a:p>
          <a:p>
            <a:pPr indent="-342900" lvl="0" marL="342900" rtl="0" algn="l">
              <a:spcBef>
                <a:spcPts val="640"/>
              </a:spcBef>
              <a:spcAft>
                <a:spcPts val="0"/>
              </a:spcAft>
              <a:buClr>
                <a:schemeClr val="dk1"/>
              </a:buClr>
              <a:buSzPts val="3200"/>
              <a:buChar char="•"/>
            </a:pPr>
            <a:r>
              <a:rPr lang="fr-FR"/>
              <a:t>Exemples: les droits de l’homme. La sharia.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790"/>
              <a:buFont typeface="Calibri"/>
              <a:buNone/>
            </a:pPr>
            <a:r>
              <a:rPr lang="fr-FR" sz="2790"/>
              <a:t>Le cas idéal d’une rationalité en finalité ayant uniquement des buts économiques</a:t>
            </a:r>
            <a:r>
              <a:rPr lang="fr-FR" sz="3959"/>
              <a:t>. </a:t>
            </a:r>
            <a:endParaRPr sz="3959"/>
          </a:p>
        </p:txBody>
      </p:sp>
      <p:sp>
        <p:nvSpPr>
          <p:cNvPr id="145" name="Google Shape;145;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000"/>
              <a:buNone/>
            </a:pPr>
            <a:r>
              <a:rPr lang="fr-FR" sz="2000"/>
              <a:t>« Les constructions idéaltypiques de l’activité sociale qu’élabore par exemple la théorie économique sont « étrangères à la réalité » [</a:t>
            </a:r>
            <a:r>
              <a:rPr i="1" lang="fr-FR" sz="2000"/>
              <a:t>wirklichkeitsfremd</a:t>
            </a:r>
            <a:r>
              <a:rPr lang="fr-FR" sz="2000"/>
              <a:t>] en ce sens qu’elles se demandent toujours –du moins dans le cas présent- comment l’on </a:t>
            </a:r>
            <a:r>
              <a:rPr i="1" lang="fr-FR" sz="2000"/>
              <a:t>agirait</a:t>
            </a:r>
            <a:r>
              <a:rPr lang="fr-FR" sz="2000"/>
              <a:t> dans le cas d’une rationalité en finalité idéale </a:t>
            </a:r>
            <a:r>
              <a:rPr lang="fr-FR" sz="2000">
                <a:solidFill>
                  <a:srgbClr val="0000FF"/>
                </a:solidFill>
              </a:rPr>
              <a:t>et en même temps orientée dans un sens purement économique,</a:t>
            </a:r>
            <a:r>
              <a:rPr lang="fr-FR" sz="2000"/>
              <a:t> pour pouvoir saisir de la sorte l’activité pure en tant qu’elle a été </a:t>
            </a:r>
            <a:r>
              <a:rPr i="1" lang="fr-FR" sz="2000"/>
              <a:t>coconditionnée </a:t>
            </a:r>
            <a:r>
              <a:rPr lang="fr-FR" sz="2000"/>
              <a:t>[</a:t>
            </a:r>
            <a:r>
              <a:rPr i="1" lang="fr-FR" sz="2000"/>
              <a:t>mitbestimmt</a:t>
            </a:r>
            <a:r>
              <a:rPr lang="fr-FR" sz="2000"/>
              <a:t>] pour le moins par des obstacles de caractère traditionnel, des affections, des erreurs, par l’intervention de buts non économiques et d’autres précautions, et ainsi 1° la comprendre </a:t>
            </a:r>
            <a:r>
              <a:rPr i="1" lang="fr-FR" sz="2000"/>
              <a:t>dans la mesure où </a:t>
            </a:r>
            <a:r>
              <a:rPr lang="fr-FR" sz="2000"/>
              <a:t> elle a été effectivement </a:t>
            </a:r>
            <a:r>
              <a:rPr i="1" lang="fr-FR" sz="2000"/>
              <a:t>coconditionnée</a:t>
            </a:r>
            <a:r>
              <a:rPr lang="fr-FR" sz="2000"/>
              <a:t> de façon économiquement rationnelle par finalité dans le cas concret ou qu’elle l’est d’ordinaire dans le cas d’une étude portant sur la moyenne, 2° discerner plus facilement, grâce à l’écart entre le développement effectif et le développement idéaltypique quels en ont été les </a:t>
            </a:r>
            <a:r>
              <a:rPr i="1" lang="fr-FR" sz="2000"/>
              <a:t>véritables</a:t>
            </a:r>
            <a:r>
              <a:rPr lang="fr-FR" sz="2000"/>
              <a:t> motifs. » (Economie et société: 50)</a:t>
            </a:r>
            <a:endParaRPr/>
          </a:p>
          <a:p>
            <a:pPr indent="0" lvl="0" marL="0" rtl="0" algn="l">
              <a:lnSpc>
                <a:spcPct val="80000"/>
              </a:lnSpc>
              <a:spcBef>
                <a:spcPts val="400"/>
              </a:spcBef>
              <a:spcAft>
                <a:spcPts val="0"/>
              </a:spcAft>
              <a:buClr>
                <a:schemeClr val="dk1"/>
              </a:buClr>
              <a:buSzPts val="2000"/>
              <a:buNone/>
            </a:pPr>
            <a:r>
              <a:t/>
            </a:r>
            <a:endParaRPr sz="2000"/>
          </a:p>
          <a:p>
            <a:pPr indent="0" lvl="0" marL="0" rtl="0" algn="l">
              <a:lnSpc>
                <a:spcPct val="80000"/>
              </a:lnSpc>
              <a:spcBef>
                <a:spcPts val="400"/>
              </a:spcBef>
              <a:spcAft>
                <a:spcPts val="0"/>
              </a:spcAft>
              <a:buClr>
                <a:schemeClr val="dk1"/>
              </a:buClr>
              <a:buSzPts val="2000"/>
              <a:buNone/>
            </a:pPr>
            <a:r>
              <a:rPr lang="fr-FR" sz="2000"/>
              <a:t>Weber Max. (1971, 1995) </a:t>
            </a:r>
            <a:r>
              <a:rPr i="1" lang="fr-FR" sz="2000"/>
              <a:t>Economie et société</a:t>
            </a:r>
            <a:r>
              <a:rPr lang="fr-FR" sz="2000"/>
              <a:t>, tome 1. Paris, Plon « Pocket » </a:t>
            </a:r>
            <a:endParaRPr/>
          </a:p>
          <a:p>
            <a:pPr indent="0" lvl="0" marL="0" rtl="0" algn="l">
              <a:lnSpc>
                <a:spcPct val="80000"/>
              </a:lnSpc>
              <a:spcBef>
                <a:spcPts val="400"/>
              </a:spcBef>
              <a:spcAft>
                <a:spcPts val="0"/>
              </a:spcAft>
              <a:buClr>
                <a:schemeClr val="dk1"/>
              </a:buClr>
              <a:buSzPts val="2000"/>
              <a:buNone/>
            </a:pPr>
            <a:r>
              <a:t/>
            </a:r>
            <a:endParaRPr sz="2000"/>
          </a:p>
          <a:p>
            <a:pPr indent="-215900" lvl="0" marL="342900" rtl="0" algn="l">
              <a:lnSpc>
                <a:spcPct val="80000"/>
              </a:lnSpc>
              <a:spcBef>
                <a:spcPts val="400"/>
              </a:spcBef>
              <a:spcAft>
                <a:spcPts val="0"/>
              </a:spcAft>
              <a:buClr>
                <a:schemeClr val="dk1"/>
              </a:buClr>
              <a:buSzPts val="2000"/>
              <a:buNone/>
            </a:pPr>
            <a:r>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La rationalité des valeurs </a:t>
            </a:r>
            <a:endParaRPr/>
          </a:p>
        </p:txBody>
      </p:sp>
      <p:sp>
        <p:nvSpPr>
          <p:cNvPr id="151" name="Google Shape;151;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960"/>
              <a:buNone/>
            </a:pPr>
            <a:r>
              <a:rPr lang="fr-FR" sz="2960"/>
              <a:t>Interprétation par R.Boudon de cette notion de rationalité axiologique: possibilité d’une rationalité du choix des valeurs.  </a:t>
            </a:r>
            <a:endParaRPr/>
          </a:p>
          <a:p>
            <a:pPr indent="-342900" lvl="0" marL="342900" rtl="0" algn="l">
              <a:lnSpc>
                <a:spcPct val="80000"/>
              </a:lnSpc>
              <a:spcBef>
                <a:spcPts val="592"/>
              </a:spcBef>
              <a:spcAft>
                <a:spcPts val="0"/>
              </a:spcAft>
              <a:buClr>
                <a:schemeClr val="dk1"/>
              </a:buClr>
              <a:buSzPts val="2960"/>
              <a:buChar char="•"/>
            </a:pPr>
            <a:r>
              <a:rPr lang="fr-FR" sz="2960"/>
              <a:t>Interprétation traditionnelle de Weber: cohérence par rapport à des valeurs (non rationnelles) et sentiment d’obligation. </a:t>
            </a:r>
            <a:endParaRPr/>
          </a:p>
          <a:p>
            <a:pPr indent="-342900" lvl="0" marL="342900" rtl="0" algn="l">
              <a:lnSpc>
                <a:spcPct val="80000"/>
              </a:lnSpc>
              <a:spcBef>
                <a:spcPts val="592"/>
              </a:spcBef>
              <a:spcAft>
                <a:spcPts val="0"/>
              </a:spcAft>
              <a:buClr>
                <a:schemeClr val="dk1"/>
              </a:buClr>
              <a:buSzPts val="2960"/>
              <a:buChar char="•"/>
            </a:pPr>
            <a:r>
              <a:rPr lang="fr-FR" sz="2960"/>
              <a:t>Interprétation de Boudon : possibilité du choix rationnel d’une « valeur » justifiable de manière interpersonnelle. </a:t>
            </a:r>
            <a:endParaRPr/>
          </a:p>
          <a:p>
            <a:pPr indent="0" lvl="0" marL="0" rtl="0" algn="l">
              <a:lnSpc>
                <a:spcPct val="80000"/>
              </a:lnSpc>
              <a:spcBef>
                <a:spcPts val="407"/>
              </a:spcBef>
              <a:spcAft>
                <a:spcPts val="0"/>
              </a:spcAft>
              <a:buClr>
                <a:schemeClr val="dk1"/>
              </a:buClr>
              <a:buSzPts val="2035"/>
              <a:buNone/>
            </a:pPr>
            <a:r>
              <a:rPr lang="fr-FR" sz="2035"/>
              <a:t>Boudon Raymond (2009) </a:t>
            </a:r>
            <a:r>
              <a:rPr i="1" lang="fr-FR" sz="2035"/>
              <a:t>La rationalité</a:t>
            </a:r>
            <a:r>
              <a:rPr lang="fr-FR" sz="2035"/>
              <a:t>, Paris, Presses Universitaires de France. Collection Que sais-je ? </a:t>
            </a:r>
            <a:endParaRPr/>
          </a:p>
          <a:p>
            <a:pPr indent="-154940" lvl="0" marL="342900" rtl="0" algn="l">
              <a:lnSpc>
                <a:spcPct val="80000"/>
              </a:lnSpc>
              <a:spcBef>
                <a:spcPts val="592"/>
              </a:spcBef>
              <a:spcAft>
                <a:spcPts val="0"/>
              </a:spcAft>
              <a:buClr>
                <a:schemeClr val="dk1"/>
              </a:buClr>
              <a:buSzPts val="2960"/>
              <a:buNone/>
            </a:pPr>
            <a:r>
              <a:t/>
            </a:r>
            <a:endParaRPr sz="296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Exemples: </a:t>
            </a:r>
            <a:endParaRPr/>
          </a:p>
        </p:txBody>
      </p:sp>
      <p:sp>
        <p:nvSpPr>
          <p:cNvPr id="157" name="Google Shape;157;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fr-FR"/>
              <a:t>Le paradoxe du vote. Décision rationnelle d’aller voter alors que ce n’est pas efficace. </a:t>
            </a:r>
            <a:endParaRPr/>
          </a:p>
          <a:p>
            <a:pPr indent="-342900" lvl="0" marL="342900" rtl="0" algn="l">
              <a:spcBef>
                <a:spcPts val="640"/>
              </a:spcBef>
              <a:spcAft>
                <a:spcPts val="0"/>
              </a:spcAft>
              <a:buClr>
                <a:schemeClr val="dk1"/>
              </a:buClr>
              <a:buSzPts val="3200"/>
              <a:buChar char="•"/>
            </a:pPr>
            <a:r>
              <a:rPr lang="fr-FR"/>
              <a:t>L’égalité hommes/femmes.</a:t>
            </a:r>
            <a:endParaRPr/>
          </a:p>
          <a:p>
            <a:pPr indent="-342900" lvl="0" marL="342900" rtl="0" algn="l">
              <a:spcBef>
                <a:spcPts val="640"/>
              </a:spcBef>
              <a:spcAft>
                <a:spcPts val="0"/>
              </a:spcAft>
              <a:buClr>
                <a:schemeClr val="dk1"/>
              </a:buClr>
              <a:buSzPts val="3200"/>
              <a:buChar char="•"/>
            </a:pPr>
            <a:r>
              <a:rPr lang="fr-FR"/>
              <a:t>L’abolition de l’esclavage. </a:t>
            </a:r>
            <a:endParaRPr/>
          </a:p>
          <a:p>
            <a:pPr indent="-342900" lvl="0" marL="342900" rtl="0" algn="l">
              <a:spcBef>
                <a:spcPts val="640"/>
              </a:spcBef>
              <a:spcAft>
                <a:spcPts val="0"/>
              </a:spcAft>
              <a:buClr>
                <a:schemeClr val="dk1"/>
              </a:buClr>
              <a:buSzPts val="3200"/>
              <a:buChar char="•"/>
            </a:pPr>
            <a:r>
              <a:rPr lang="fr-FR"/>
              <a:t>La séparation des pouvoirs (Montesquieu), permet d’éviter les abus de pouvoir. </a:t>
            </a:r>
            <a:endParaRPr/>
          </a:p>
          <a:p>
            <a:pPr indent="0" lvl="0" marL="0" rtl="0" algn="l">
              <a:spcBef>
                <a:spcPts val="640"/>
              </a:spcBef>
              <a:spcAft>
                <a:spcPts val="0"/>
              </a:spcAft>
              <a:buClr>
                <a:schemeClr val="dk1"/>
              </a:buClr>
              <a:buSzPts val="3200"/>
              <a:buNone/>
            </a:pPr>
            <a:r>
              <a:rPr lang="fr-FR"/>
              <a:t>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La rationalité située</a:t>
            </a:r>
            <a:endParaRPr/>
          </a:p>
        </p:txBody>
      </p:sp>
      <p:sp>
        <p:nvSpPr>
          <p:cNvPr id="163" name="Google Shape;163;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fr-FR"/>
              <a:t>Rationalité « limitée »: Herbert Simon. L’information est toujours limitée.  </a:t>
            </a:r>
            <a:endParaRPr/>
          </a:p>
          <a:p>
            <a:pPr indent="-342900" lvl="0" marL="342900" rtl="0" algn="l">
              <a:spcBef>
                <a:spcPts val="640"/>
              </a:spcBef>
              <a:spcAft>
                <a:spcPts val="0"/>
              </a:spcAft>
              <a:buClr>
                <a:schemeClr val="dk1"/>
              </a:buClr>
              <a:buSzPts val="3200"/>
              <a:buChar char="•"/>
            </a:pPr>
            <a:r>
              <a:rPr lang="fr-FR"/>
              <a:t>Rationalité « subjective » (Boudon). Les acteurs sont situés socialement, et raisonnent à partir de leur situation sociale. </a:t>
            </a:r>
            <a:endParaRPr/>
          </a:p>
          <a:p>
            <a:pPr indent="-342900" lvl="0" marL="342900" rtl="0" algn="l">
              <a:spcBef>
                <a:spcPts val="640"/>
              </a:spcBef>
              <a:spcAft>
                <a:spcPts val="0"/>
              </a:spcAft>
              <a:buClr>
                <a:schemeClr val="dk1"/>
              </a:buClr>
              <a:buSzPts val="3200"/>
              <a:buChar char="•"/>
            </a:pPr>
            <a:r>
              <a:rPr lang="fr-FR"/>
              <a:t>Marche vers une rationalité idéale? (Habermas)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lang="fr-FR" sz="3959"/>
              <a:t>D’où vient le sentiment d’obligation ?</a:t>
            </a:r>
            <a:endParaRPr sz="3959"/>
          </a:p>
        </p:txBody>
      </p:sp>
      <p:sp>
        <p:nvSpPr>
          <p:cNvPr id="169" name="Google Shape;169;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720"/>
              <a:buNone/>
            </a:pPr>
            <a:r>
              <a:t/>
            </a:r>
            <a:endParaRPr sz="2720"/>
          </a:p>
          <a:p>
            <a:pPr indent="-342900" lvl="0" marL="342900" rtl="0" algn="l">
              <a:lnSpc>
                <a:spcPct val="80000"/>
              </a:lnSpc>
              <a:spcBef>
                <a:spcPts val="544"/>
              </a:spcBef>
              <a:spcAft>
                <a:spcPts val="0"/>
              </a:spcAft>
              <a:buClr>
                <a:schemeClr val="dk1"/>
              </a:buClr>
              <a:buSzPts val="2720"/>
              <a:buChar char="•"/>
            </a:pPr>
            <a:r>
              <a:rPr lang="fr-FR" sz="2720"/>
              <a:t>Nature/ émotions.</a:t>
            </a:r>
            <a:endParaRPr sz="2720"/>
          </a:p>
          <a:p>
            <a:pPr indent="-342900" lvl="0" marL="342900" rtl="0" algn="l">
              <a:lnSpc>
                <a:spcPct val="80000"/>
              </a:lnSpc>
              <a:spcBef>
                <a:spcPts val="544"/>
              </a:spcBef>
              <a:spcAft>
                <a:spcPts val="0"/>
              </a:spcAft>
              <a:buClr>
                <a:schemeClr val="dk1"/>
              </a:buClr>
              <a:buSzPts val="2720"/>
              <a:buChar char="•"/>
            </a:pPr>
            <a:r>
              <a:rPr lang="fr-FR" sz="2720"/>
              <a:t>Culture. Durkheim : la société correspond à une  pression « sociale ». Deux options: </a:t>
            </a:r>
            <a:endParaRPr/>
          </a:p>
          <a:p>
            <a:pPr indent="0" lvl="0" marL="0" rtl="0" algn="l">
              <a:lnSpc>
                <a:spcPct val="80000"/>
              </a:lnSpc>
              <a:spcBef>
                <a:spcPts val="544"/>
              </a:spcBef>
              <a:spcAft>
                <a:spcPts val="0"/>
              </a:spcAft>
              <a:buClr>
                <a:schemeClr val="dk1"/>
              </a:buClr>
              <a:buSzPts val="2720"/>
              <a:buNone/>
            </a:pPr>
            <a:r>
              <a:rPr lang="fr-FR" sz="2720"/>
              <a:t>       -pression verticale?</a:t>
            </a:r>
            <a:endParaRPr/>
          </a:p>
          <a:p>
            <a:pPr indent="0" lvl="0" marL="0" rtl="0" algn="l">
              <a:lnSpc>
                <a:spcPct val="80000"/>
              </a:lnSpc>
              <a:spcBef>
                <a:spcPts val="544"/>
              </a:spcBef>
              <a:spcAft>
                <a:spcPts val="0"/>
              </a:spcAft>
              <a:buClr>
                <a:schemeClr val="dk1"/>
              </a:buClr>
              <a:buSzPts val="2720"/>
              <a:buNone/>
            </a:pPr>
            <a:r>
              <a:rPr lang="fr-FR" sz="2720"/>
              <a:t>       -pression horizontale ? </a:t>
            </a:r>
            <a:endParaRPr/>
          </a:p>
          <a:p>
            <a:pPr indent="-342900" lvl="0" marL="342900" rtl="0" algn="l">
              <a:lnSpc>
                <a:spcPct val="80000"/>
              </a:lnSpc>
              <a:spcBef>
                <a:spcPts val="544"/>
              </a:spcBef>
              <a:spcAft>
                <a:spcPts val="0"/>
              </a:spcAft>
              <a:buClr>
                <a:schemeClr val="dk1"/>
              </a:buClr>
              <a:buSzPts val="2720"/>
              <a:buChar char="•"/>
            </a:pPr>
            <a:r>
              <a:rPr lang="fr-FR" sz="2720"/>
              <a:t>Rationalité : sanctions mises en place par rapport à des intérêts. Possibilité d’une intériorisation des sanctions. </a:t>
            </a:r>
            <a:endParaRPr/>
          </a:p>
          <a:p>
            <a:pPr indent="-342900" lvl="0" marL="342900" rtl="0" algn="l">
              <a:lnSpc>
                <a:spcPct val="80000"/>
              </a:lnSpc>
              <a:spcBef>
                <a:spcPts val="544"/>
              </a:spcBef>
              <a:spcAft>
                <a:spcPts val="0"/>
              </a:spcAft>
              <a:buClr>
                <a:schemeClr val="dk1"/>
              </a:buClr>
              <a:buSzPts val="2720"/>
              <a:buChar char="•"/>
            </a:pPr>
            <a:r>
              <a:rPr lang="fr-FR" sz="2720"/>
              <a:t>Rationalité: exigence cognitive propre. </a:t>
            </a:r>
            <a:endParaRPr sz="2720"/>
          </a:p>
          <a:p>
            <a:pPr indent="-170180" lvl="0" marL="342900" rtl="0" algn="l">
              <a:lnSpc>
                <a:spcPct val="80000"/>
              </a:lnSpc>
              <a:spcBef>
                <a:spcPts val="544"/>
              </a:spcBef>
              <a:spcAft>
                <a:spcPts val="0"/>
              </a:spcAft>
              <a:buClr>
                <a:schemeClr val="dk1"/>
              </a:buClr>
              <a:buSzPts val="2720"/>
              <a:buNone/>
            </a:pPr>
            <a:r>
              <a:t/>
            </a:r>
            <a:endParaRPr sz="2720"/>
          </a:p>
          <a:p>
            <a:pPr indent="0" lvl="0" marL="0" rtl="0" algn="l">
              <a:lnSpc>
                <a:spcPct val="80000"/>
              </a:lnSpc>
              <a:spcBef>
                <a:spcPts val="544"/>
              </a:spcBef>
              <a:spcAft>
                <a:spcPts val="0"/>
              </a:spcAft>
              <a:buClr>
                <a:schemeClr val="dk1"/>
              </a:buClr>
              <a:buSzPts val="2720"/>
              <a:buNone/>
            </a:pPr>
            <a:r>
              <a:rPr lang="fr-FR" sz="2720"/>
              <a:t>Possibilité de combiner les quatre perspectives </a:t>
            </a:r>
            <a:endParaRPr sz="2720"/>
          </a:p>
          <a:p>
            <a:pPr indent="-170180" lvl="0" marL="342900" rtl="0" algn="l">
              <a:lnSpc>
                <a:spcPct val="80000"/>
              </a:lnSpc>
              <a:spcBef>
                <a:spcPts val="544"/>
              </a:spcBef>
              <a:spcAft>
                <a:spcPts val="0"/>
              </a:spcAft>
              <a:buClr>
                <a:schemeClr val="dk1"/>
              </a:buClr>
              <a:buSzPts val="2720"/>
              <a:buNone/>
            </a:pPr>
            <a:r>
              <a:t/>
            </a:r>
            <a:endParaRPr sz="272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fr-FR"/>
              <a:t> Valeurs et normes</a:t>
            </a:r>
            <a:endParaRPr/>
          </a:p>
        </p:txBody>
      </p:sp>
      <p:sp>
        <p:nvSpPr>
          <p:cNvPr id="91" name="Google Shape;9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480"/>
              <a:buNone/>
            </a:pPr>
            <a:r>
              <a:t/>
            </a:r>
            <a:endParaRPr sz="2480"/>
          </a:p>
          <a:p>
            <a:pPr indent="-342900" lvl="0" marL="342900" rtl="0" algn="l">
              <a:lnSpc>
                <a:spcPct val="80000"/>
              </a:lnSpc>
              <a:spcBef>
                <a:spcPts val="496"/>
              </a:spcBef>
              <a:spcAft>
                <a:spcPts val="0"/>
              </a:spcAft>
              <a:buClr>
                <a:schemeClr val="dk1"/>
              </a:buClr>
              <a:buSzPts val="2480"/>
              <a:buChar char="•"/>
            </a:pPr>
            <a:r>
              <a:rPr lang="fr-FR" sz="2480"/>
              <a:t>Valeurs et normes sociales. Parsons : Valeurs=&gt; normes =&gt; institutions. </a:t>
            </a:r>
            <a:endParaRPr/>
          </a:p>
          <a:p>
            <a:pPr indent="-342900" lvl="0" marL="342900" rtl="0" algn="l">
              <a:lnSpc>
                <a:spcPct val="80000"/>
              </a:lnSpc>
              <a:spcBef>
                <a:spcPts val="496"/>
              </a:spcBef>
              <a:spcAft>
                <a:spcPts val="0"/>
              </a:spcAft>
              <a:buClr>
                <a:schemeClr val="dk1"/>
              </a:buClr>
              <a:buSzPts val="2480"/>
              <a:buChar char="•"/>
            </a:pPr>
            <a:r>
              <a:rPr lang="fr-FR" sz="2480"/>
              <a:t>Regroupement de certaines normes par rapport à des valeurs communes de référence (par exemple égalité ou inégalité): ce qui est approuvé, ce qui est désapprouvé. </a:t>
            </a:r>
            <a:endParaRPr sz="2480"/>
          </a:p>
          <a:p>
            <a:pPr indent="-342900" lvl="0" marL="342900" rtl="0" algn="l">
              <a:lnSpc>
                <a:spcPct val="80000"/>
              </a:lnSpc>
              <a:spcBef>
                <a:spcPts val="496"/>
              </a:spcBef>
              <a:spcAft>
                <a:spcPts val="0"/>
              </a:spcAft>
              <a:buClr>
                <a:schemeClr val="dk1"/>
              </a:buClr>
              <a:buSzPts val="2480"/>
              <a:buChar char="•"/>
            </a:pPr>
            <a:r>
              <a:rPr lang="fr-FR" sz="2480"/>
              <a:t>Organisation hiérarchique du normatif.</a:t>
            </a:r>
            <a:endParaRPr/>
          </a:p>
          <a:p>
            <a:pPr indent="-342900" lvl="0" marL="342900" rtl="0" algn="l">
              <a:lnSpc>
                <a:spcPct val="80000"/>
              </a:lnSpc>
              <a:spcBef>
                <a:spcPts val="496"/>
              </a:spcBef>
              <a:spcAft>
                <a:spcPts val="0"/>
              </a:spcAft>
              <a:buClr>
                <a:schemeClr val="dk1"/>
              </a:buClr>
              <a:buSzPts val="2480"/>
              <a:buChar char="•"/>
            </a:pPr>
            <a:r>
              <a:rPr lang="fr-FR" sz="2480"/>
              <a:t>Sentiment d’obligation plus ou moins fort, renforcement institutionnel plus ou moins important. </a:t>
            </a:r>
            <a:endParaRPr/>
          </a:p>
          <a:p>
            <a:pPr indent="0" lvl="0" marL="0" rtl="0" algn="l">
              <a:lnSpc>
                <a:spcPct val="80000"/>
              </a:lnSpc>
              <a:spcBef>
                <a:spcPts val="496"/>
              </a:spcBef>
              <a:spcAft>
                <a:spcPts val="0"/>
              </a:spcAft>
              <a:buClr>
                <a:schemeClr val="dk1"/>
              </a:buClr>
              <a:buSzPts val="2480"/>
              <a:buNone/>
            </a:pPr>
            <a:r>
              <a:t/>
            </a:r>
            <a:endParaRPr sz="2480"/>
          </a:p>
          <a:p>
            <a:pPr indent="-342900" lvl="0" marL="342900" rtl="0" algn="l">
              <a:lnSpc>
                <a:spcPct val="80000"/>
              </a:lnSpc>
              <a:spcBef>
                <a:spcPts val="496"/>
              </a:spcBef>
              <a:spcAft>
                <a:spcPts val="0"/>
              </a:spcAft>
              <a:buClr>
                <a:schemeClr val="dk1"/>
              </a:buClr>
              <a:buSzPts val="2480"/>
              <a:buChar char="•"/>
            </a:pPr>
            <a:r>
              <a:rPr lang="fr-FR" sz="2480"/>
              <a:t>Limites de cette théorisation: différentiation entre normes sociales et normes juridiques+ règles organisationnelles.   </a:t>
            </a:r>
            <a:endParaRPr sz="2480"/>
          </a:p>
          <a:p>
            <a:pPr indent="-185420" lvl="0" marL="342900" rtl="0" algn="l">
              <a:lnSpc>
                <a:spcPct val="80000"/>
              </a:lnSpc>
              <a:spcBef>
                <a:spcPts val="496"/>
              </a:spcBef>
              <a:spcAft>
                <a:spcPts val="0"/>
              </a:spcAft>
              <a:buClr>
                <a:schemeClr val="dk1"/>
              </a:buClr>
              <a:buSzPts val="2480"/>
              <a:buNone/>
            </a:pPr>
            <a:r>
              <a:t/>
            </a:r>
            <a:endParaRPr sz="248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lang="fr-FR" sz="3959"/>
              <a:t>World Values Survey</a:t>
            </a:r>
            <a:br>
              <a:rPr lang="fr-FR" sz="3959"/>
            </a:br>
            <a:endParaRPr sz="3959"/>
          </a:p>
        </p:txBody>
      </p:sp>
      <p:sp>
        <p:nvSpPr>
          <p:cNvPr id="97" name="Google Shape;97;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fr-FR"/>
              <a:t>Enquête internationale de R. Inglehart. </a:t>
            </a:r>
            <a:endParaRPr/>
          </a:p>
          <a:p>
            <a:pPr indent="-342900" lvl="0" marL="342900" rtl="0" algn="l">
              <a:spcBef>
                <a:spcPts val="640"/>
              </a:spcBef>
              <a:spcAft>
                <a:spcPts val="0"/>
              </a:spcAft>
              <a:buClr>
                <a:schemeClr val="dk1"/>
              </a:buClr>
              <a:buSzPts val="3200"/>
              <a:buChar char="•"/>
            </a:pPr>
            <a:r>
              <a:rPr lang="fr-FR"/>
              <a:t>Evaluations collectives qui impliquent les autres.</a:t>
            </a:r>
            <a:endParaRPr/>
          </a:p>
          <a:p>
            <a:pPr indent="-342900" lvl="0" marL="342900" rtl="0" algn="l">
              <a:spcBef>
                <a:spcPts val="640"/>
              </a:spcBef>
              <a:spcAft>
                <a:spcPts val="0"/>
              </a:spcAft>
              <a:buClr>
                <a:schemeClr val="dk1"/>
              </a:buClr>
              <a:buSzPts val="3200"/>
              <a:buChar char="•"/>
            </a:pPr>
            <a:r>
              <a:rPr lang="fr-FR"/>
              <a:t>Dynamique de l’évolution: niveau de développement (notamment sociétés agricoles et sociétés industrielles) et spécificité des aspects culturels (par exemple différence entre les Etats-Unis et l’Europe). </a:t>
            </a:r>
            <a:endParaRPr/>
          </a:p>
          <a:p>
            <a:pPr indent="0" lvl="0" marL="0" rtl="0" algn="l">
              <a:spcBef>
                <a:spcPts val="640"/>
              </a:spcBef>
              <a:spcAft>
                <a:spcPts val="0"/>
              </a:spcAft>
              <a:buClr>
                <a:schemeClr val="dk1"/>
              </a:buClr>
              <a:buSzPts val="32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fr-FR"/>
              <a:t>Rationalité instrumentale</a:t>
            </a:r>
            <a:endParaRPr/>
          </a:p>
        </p:txBody>
      </p:sp>
      <p:sp>
        <p:nvSpPr>
          <p:cNvPr id="103" name="Google Shape;10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t/>
            </a:r>
            <a:endParaRPr/>
          </a:p>
          <a:p>
            <a:pPr indent="-342900" lvl="0" marL="342900" rtl="0" algn="l">
              <a:lnSpc>
                <a:spcPct val="90000"/>
              </a:lnSpc>
              <a:spcBef>
                <a:spcPts val="640"/>
              </a:spcBef>
              <a:spcAft>
                <a:spcPts val="0"/>
              </a:spcAft>
              <a:buClr>
                <a:schemeClr val="dk1"/>
              </a:buClr>
              <a:buSzPts val="3200"/>
              <a:buChar char="•"/>
            </a:pPr>
            <a:r>
              <a:rPr lang="fr-FR"/>
              <a:t>David Hume : Rationalité des moyens, non des fins. </a:t>
            </a:r>
            <a:endParaRPr/>
          </a:p>
          <a:p>
            <a:pPr indent="-342900" lvl="0" marL="342900" rtl="0" algn="l">
              <a:lnSpc>
                <a:spcPct val="90000"/>
              </a:lnSpc>
              <a:spcBef>
                <a:spcPts val="640"/>
              </a:spcBef>
              <a:spcAft>
                <a:spcPts val="0"/>
              </a:spcAft>
              <a:buClr>
                <a:schemeClr val="dk1"/>
              </a:buClr>
              <a:buSzPts val="3200"/>
              <a:buChar char="•"/>
            </a:pPr>
            <a:r>
              <a:rPr lang="fr-FR"/>
              <a:t>Pareto : positivisme. Actions logiques et actions non logiques.  </a:t>
            </a:r>
            <a:endParaRPr/>
          </a:p>
          <a:p>
            <a:pPr indent="-342900" lvl="0" marL="342900" rtl="0" algn="l">
              <a:lnSpc>
                <a:spcPct val="90000"/>
              </a:lnSpc>
              <a:spcBef>
                <a:spcPts val="640"/>
              </a:spcBef>
              <a:spcAft>
                <a:spcPts val="0"/>
              </a:spcAft>
              <a:buClr>
                <a:schemeClr val="dk1"/>
              </a:buClr>
              <a:buSzPts val="3200"/>
              <a:buChar char="•"/>
            </a:pPr>
            <a:r>
              <a:rPr lang="fr-FR"/>
              <a:t>Glissement de sens: rationalité des moyens vers la rationalité des fins. Modèle du « choix rationnel »</a:t>
            </a:r>
            <a:endParaRPr/>
          </a:p>
          <a:p>
            <a:pPr indent="-342900" lvl="0" marL="342900" rtl="0" algn="l">
              <a:lnSpc>
                <a:spcPct val="90000"/>
              </a:lnSpc>
              <a:spcBef>
                <a:spcPts val="640"/>
              </a:spcBef>
              <a:spcAft>
                <a:spcPts val="0"/>
              </a:spcAft>
              <a:buClr>
                <a:schemeClr val="dk1"/>
              </a:buClr>
              <a:buSzPts val="3200"/>
              <a:buChar char="•"/>
            </a:pPr>
            <a:r>
              <a:rPr lang="fr-FR"/>
              <a:t>Rationalité « économique ». </a:t>
            </a:r>
            <a:endParaRPr/>
          </a:p>
          <a:p>
            <a:pPr indent="-139700" lvl="0" marL="342900" rtl="0" algn="l">
              <a:lnSpc>
                <a:spcPct val="90000"/>
              </a:lnSpc>
              <a:spcBef>
                <a:spcPts val="640"/>
              </a:spcBef>
              <a:spcAft>
                <a:spcPts val="0"/>
              </a:spcAft>
              <a:buClr>
                <a:schemeClr val="dk1"/>
              </a:buClr>
              <a:buSzPts val="32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fr-FR"/>
              <a:t>Modèle du « choix rationnel » </a:t>
            </a:r>
            <a:r>
              <a:rPr lang="fr-FR"/>
              <a:t>: </a:t>
            </a:r>
            <a:endParaRPr/>
          </a:p>
        </p:txBody>
      </p:sp>
      <p:sp>
        <p:nvSpPr>
          <p:cNvPr id="109" name="Google Shape;109;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480"/>
              <a:buNone/>
            </a:pPr>
            <a:r>
              <a:t/>
            </a:r>
            <a:endParaRPr sz="2480"/>
          </a:p>
          <a:p>
            <a:pPr indent="-342900" lvl="0" marL="342900" rtl="0" algn="l">
              <a:lnSpc>
                <a:spcPct val="80000"/>
              </a:lnSpc>
              <a:spcBef>
                <a:spcPts val="496"/>
              </a:spcBef>
              <a:spcAft>
                <a:spcPts val="0"/>
              </a:spcAft>
              <a:buClr>
                <a:schemeClr val="dk1"/>
              </a:buClr>
              <a:buSzPts val="2480"/>
              <a:buChar char="•"/>
            </a:pPr>
            <a:r>
              <a:rPr lang="fr-FR" sz="2480"/>
              <a:t>Faire l’hypothèse que les acteurs sont mus par leurs intérêts. </a:t>
            </a:r>
            <a:endParaRPr/>
          </a:p>
          <a:p>
            <a:pPr indent="-342900" lvl="0" marL="342900" rtl="0" algn="l">
              <a:lnSpc>
                <a:spcPct val="80000"/>
              </a:lnSpc>
              <a:spcBef>
                <a:spcPts val="496"/>
              </a:spcBef>
              <a:spcAft>
                <a:spcPts val="0"/>
              </a:spcAft>
              <a:buClr>
                <a:schemeClr val="dk1"/>
              </a:buClr>
              <a:buSzPts val="2480"/>
              <a:buChar char="•"/>
            </a:pPr>
            <a:r>
              <a:rPr lang="fr-FR" sz="2480"/>
              <a:t>Ambiguïté sur la nature des intérêts (identiques ou différents): fumeurs et non fumeurs. </a:t>
            </a:r>
            <a:endParaRPr sz="2480"/>
          </a:p>
          <a:p>
            <a:pPr indent="-342900" lvl="0" marL="342900" rtl="0" algn="l">
              <a:lnSpc>
                <a:spcPct val="80000"/>
              </a:lnSpc>
              <a:spcBef>
                <a:spcPts val="496"/>
              </a:spcBef>
              <a:spcAft>
                <a:spcPts val="0"/>
              </a:spcAft>
              <a:buClr>
                <a:schemeClr val="dk1"/>
              </a:buClr>
              <a:buSzPts val="2480"/>
              <a:buChar char="•"/>
            </a:pPr>
            <a:r>
              <a:rPr lang="fr-FR" sz="2480"/>
              <a:t>Rationalité : ambiguïté de sa signification; est-ce qu’elle désigne le choix des moyens par rapport aux buts (les intérêts), ou les buts eux-mêmes (faire son intérêt serait alors considéré comme rationnel)?  </a:t>
            </a:r>
            <a:endParaRPr/>
          </a:p>
          <a:p>
            <a:pPr indent="-342900" lvl="0" marL="342900" rtl="0" algn="l">
              <a:lnSpc>
                <a:spcPct val="80000"/>
              </a:lnSpc>
              <a:spcBef>
                <a:spcPts val="496"/>
              </a:spcBef>
              <a:spcAft>
                <a:spcPts val="0"/>
              </a:spcAft>
              <a:buClr>
                <a:schemeClr val="dk1"/>
              </a:buClr>
              <a:buSzPts val="2480"/>
              <a:buChar char="•"/>
            </a:pPr>
            <a:r>
              <a:rPr lang="fr-FR" sz="2480"/>
              <a:t>Rationalité: notion forte ou faible. Est que cela implique une considération forte de ce qui est « rationnel », ou simplement un usage de langage, sans implication d’une théorie de la rationalité? </a:t>
            </a:r>
            <a:endParaRPr sz="2480"/>
          </a:p>
          <a:p>
            <a:pPr indent="-185420" lvl="0" marL="342900" rtl="0" algn="l">
              <a:lnSpc>
                <a:spcPct val="80000"/>
              </a:lnSpc>
              <a:spcBef>
                <a:spcPts val="496"/>
              </a:spcBef>
              <a:spcAft>
                <a:spcPts val="0"/>
              </a:spcAft>
              <a:buClr>
                <a:schemeClr val="dk1"/>
              </a:buClr>
              <a:buSzPts val="2480"/>
              <a:buNone/>
            </a:pPr>
            <a:r>
              <a:t/>
            </a:r>
            <a:endParaRPr sz="248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b="1" lang="fr-FR" sz="3959"/>
              <a:t>Deux concepts de rationalité chez Max Weber  </a:t>
            </a:r>
            <a:br>
              <a:rPr lang="fr-FR" sz="3959"/>
            </a:br>
            <a:endParaRPr sz="3959"/>
          </a:p>
        </p:txBody>
      </p:sp>
      <p:sp>
        <p:nvSpPr>
          <p:cNvPr id="115" name="Google Shape;115;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fr-FR"/>
              <a:t>Rationalité instrumentale (en finalité). Ne correspond pas au « choix rationnel » plus récent.  </a:t>
            </a:r>
            <a:endParaRPr/>
          </a:p>
          <a:p>
            <a:pPr indent="-342900" lvl="0" marL="342900" rtl="0" algn="l">
              <a:spcBef>
                <a:spcPts val="640"/>
              </a:spcBef>
              <a:spcAft>
                <a:spcPts val="0"/>
              </a:spcAft>
              <a:buClr>
                <a:schemeClr val="dk1"/>
              </a:buClr>
              <a:buSzPts val="3200"/>
              <a:buChar char="•"/>
            </a:pPr>
            <a:r>
              <a:rPr lang="fr-FR"/>
              <a:t>Rationalité axiologique (en valeur)</a:t>
            </a:r>
            <a:endParaRPr/>
          </a:p>
          <a:p>
            <a:pPr indent="0" lvl="0" marL="0" rtl="0" algn="l">
              <a:spcBef>
                <a:spcPts val="640"/>
              </a:spcBef>
              <a:spcAft>
                <a:spcPts val="0"/>
              </a:spcAft>
              <a:buClr>
                <a:schemeClr val="dk1"/>
              </a:buClr>
              <a:buSzPts val="3200"/>
              <a:buNone/>
            </a:pPr>
            <a:r>
              <a:rPr lang="fr-FR"/>
              <a:t>La rationalité instrumentale ne correspond pas directement à une « rationalité économique ».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Rationalité en valeur</a:t>
            </a:r>
            <a:endParaRPr/>
          </a:p>
        </p:txBody>
      </p:sp>
      <p:sp>
        <p:nvSpPr>
          <p:cNvPr id="121" name="Google Shape;121;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720"/>
              <a:buNone/>
            </a:pPr>
            <a:r>
              <a:t/>
            </a:r>
            <a:endParaRPr sz="2720"/>
          </a:p>
          <a:p>
            <a:pPr indent="0" lvl="0" marL="0" rtl="0" algn="l">
              <a:lnSpc>
                <a:spcPct val="80000"/>
              </a:lnSpc>
              <a:spcBef>
                <a:spcPts val="544"/>
              </a:spcBef>
              <a:spcAft>
                <a:spcPts val="0"/>
              </a:spcAft>
              <a:buClr>
                <a:schemeClr val="dk1"/>
              </a:buClr>
              <a:buSzPts val="2720"/>
              <a:buNone/>
            </a:pPr>
            <a:r>
              <a:rPr lang="fr-FR" sz="2720"/>
              <a:t>« Agit de manière </a:t>
            </a:r>
            <a:r>
              <a:rPr i="1" lang="fr-FR" sz="2720"/>
              <a:t>purement </a:t>
            </a:r>
            <a:r>
              <a:rPr lang="fr-FR" sz="2720"/>
              <a:t>rationnelle en valeur celui qui, sans prendre en considération les conséquences prévisibles, agit au service d’une conviction concernant ce que semble lui dicter le devoir, la dignité, la beauté, les prescriptions religieuses, la piété ou encore l’importance d’une cause de quelque nature qu’elle soit. L’action rationnelle en valeur est toujours (dans notre terminologie) une action qui répond à des « injonctions » ou à des « exigences », que l’acteur croit lui être imposées. » (p.121)</a:t>
            </a:r>
            <a:endParaRPr/>
          </a:p>
          <a:p>
            <a:pPr indent="0" lvl="0" marL="0" rtl="0" algn="l">
              <a:lnSpc>
                <a:spcPct val="80000"/>
              </a:lnSpc>
              <a:spcBef>
                <a:spcPts val="357"/>
              </a:spcBef>
              <a:spcAft>
                <a:spcPts val="0"/>
              </a:spcAft>
              <a:buClr>
                <a:schemeClr val="dk1"/>
              </a:buClr>
              <a:buSzPts val="1785"/>
              <a:buNone/>
            </a:pPr>
            <a:r>
              <a:rPr lang="fr-FR" sz="1785"/>
              <a:t>Max Weber (2016) </a:t>
            </a:r>
            <a:r>
              <a:rPr i="1" lang="fr-FR" sz="1785"/>
              <a:t>Concepts fondamentaux de la sociologie</a:t>
            </a:r>
            <a:r>
              <a:rPr lang="fr-FR" sz="1785"/>
              <a:t>. Traduction de Jean-Pierre Grossein. Paris, Gallimard, Tel  (nouvelle traduction du début de </a:t>
            </a:r>
            <a:r>
              <a:rPr i="1" lang="fr-FR" sz="1785"/>
              <a:t>Economie et société</a:t>
            </a:r>
            <a:r>
              <a:rPr lang="fr-FR" sz="1785"/>
              <a:t>)</a:t>
            </a:r>
            <a:endParaRPr sz="1785"/>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Rationalité en finalité</a:t>
            </a:r>
            <a:endParaRPr/>
          </a:p>
        </p:txBody>
      </p:sp>
      <p:sp>
        <p:nvSpPr>
          <p:cNvPr id="127" name="Google Shape;127;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fr-FR"/>
              <a:t>« Agit de façon rationnelle en finalité celui qui oriente son action d’après des fins, des moyens et des conséquences collatérales, et qui ce faisant, </a:t>
            </a:r>
            <a:r>
              <a:rPr i="1" lang="fr-FR"/>
              <a:t>pèse</a:t>
            </a:r>
            <a:r>
              <a:rPr lang="fr-FR"/>
              <a:t> rationnellement tant les moyens par rapport aux fins que les fins possibles entre elles : quelqu’un donc, qui, en tout cas, n’agit </a:t>
            </a:r>
            <a:r>
              <a:rPr i="1" lang="fr-FR"/>
              <a:t>ni</a:t>
            </a:r>
            <a:r>
              <a:rPr lang="fr-FR"/>
              <a:t> par affect (notamment de façon émotionnelle), </a:t>
            </a:r>
            <a:r>
              <a:rPr i="1" lang="fr-FR"/>
              <a:t>ni </a:t>
            </a:r>
            <a:r>
              <a:rPr lang="fr-FR"/>
              <a:t>par tradition. » (p.122)</a:t>
            </a:r>
            <a:endParaRPr/>
          </a:p>
          <a:p>
            <a:pPr indent="0" lvl="0" marL="0" rtl="0" algn="l">
              <a:spcBef>
                <a:spcPts val="640"/>
              </a:spcBef>
              <a:spcAft>
                <a:spcPts val="0"/>
              </a:spcAft>
              <a:buClr>
                <a:schemeClr val="dk1"/>
              </a:buClr>
              <a:buSzPts val="32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Articulation entre les deux: </a:t>
            </a:r>
            <a:endParaRPr/>
          </a:p>
        </p:txBody>
      </p:sp>
      <p:sp>
        <p:nvSpPr>
          <p:cNvPr id="133" name="Google Shape;133;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1760"/>
              <a:buNone/>
            </a:pPr>
            <a:r>
              <a:rPr lang="fr-FR" sz="1760"/>
              <a:t>Ce faisant, l’arbitrage entre des fins et des conséquences concurrentes et opposées peut, de son côté, être orienté de façon rationnelle en </a:t>
            </a:r>
            <a:r>
              <a:rPr i="1" lang="fr-FR" sz="1760"/>
              <a:t>valeur</a:t>
            </a:r>
            <a:r>
              <a:rPr lang="fr-FR" sz="1760"/>
              <a:t> : l’action n’est alors rationnelle en finalité qu’au regard de ses moyens. Ou bien, sans s’orienter rationnellement en valeur d’après des « injonctions » et des « exigences », l’acteur peut disposer les fins concurrentes et opposées, simplement comme des manifestations de </a:t>
            </a:r>
            <a:r>
              <a:rPr lang="fr-FR" sz="1760">
                <a:solidFill>
                  <a:srgbClr val="0000FF"/>
                </a:solidFill>
              </a:rPr>
              <a:t>besoins subjectifs donnés</a:t>
            </a:r>
            <a:r>
              <a:rPr lang="fr-FR" sz="1760"/>
              <a:t>, sur une échelle d’urgence qu’il a </a:t>
            </a:r>
            <a:r>
              <a:rPr i="1" lang="fr-FR" sz="1760"/>
              <a:t>pesée </a:t>
            </a:r>
            <a:r>
              <a:rPr lang="fr-FR" sz="1760"/>
              <a:t>en toute conscience et il peut alors orienter son action de telle sorte que ses besoins soient dans la mesure du possible satisfaits dans cet ordre hiérarchique (principe de l’ « utilité marginale »). </a:t>
            </a:r>
            <a:endParaRPr/>
          </a:p>
          <a:p>
            <a:pPr indent="0" lvl="0" marL="0" rtl="0" algn="l">
              <a:lnSpc>
                <a:spcPct val="80000"/>
              </a:lnSpc>
              <a:spcBef>
                <a:spcPts val="352"/>
              </a:spcBef>
              <a:spcAft>
                <a:spcPts val="0"/>
              </a:spcAft>
              <a:buClr>
                <a:schemeClr val="dk1"/>
              </a:buClr>
              <a:buSzPts val="1760"/>
              <a:buNone/>
            </a:pPr>
            <a:r>
              <a:t/>
            </a:r>
            <a:endParaRPr sz="1760"/>
          </a:p>
          <a:p>
            <a:pPr indent="0" lvl="0" marL="0" rtl="0" algn="l">
              <a:lnSpc>
                <a:spcPct val="80000"/>
              </a:lnSpc>
              <a:spcBef>
                <a:spcPts val="352"/>
              </a:spcBef>
              <a:spcAft>
                <a:spcPts val="0"/>
              </a:spcAft>
              <a:buClr>
                <a:srgbClr val="0000FF"/>
              </a:buClr>
              <a:buSzPts val="1760"/>
              <a:buNone/>
            </a:pPr>
            <a:r>
              <a:rPr lang="fr-FR" sz="1760">
                <a:solidFill>
                  <a:srgbClr val="0000FF"/>
                </a:solidFill>
              </a:rPr>
              <a:t>L’orientation rationnelle en valeur de l’action peut donc entretenir différents modes de relation avec l’action rationnelle en finalité. </a:t>
            </a:r>
            <a:r>
              <a:rPr lang="fr-FR" sz="1760"/>
              <a:t>Mais, parce que la rationalité en valeur s’intéresse d’autant moins aux conséquences de l’action que celle-ci n’entre en ligne de compte, à ses yeux, inconditionnellement, que pour sa valeur propre (dispositions d’esprit pure, beauté, bonté absolue, respect absolu du devoir), une telle rationalité est toujours </a:t>
            </a:r>
            <a:r>
              <a:rPr i="1" lang="fr-FR" sz="1760"/>
              <a:t>irrationnelle</a:t>
            </a:r>
            <a:r>
              <a:rPr lang="fr-FR" sz="1760"/>
              <a:t> au regard de la rationalité en finalité, et cela de temps plus qu’elle élevé au rang de valeur absolue la valeur selon laquelle elle oriente l’action. Mais la rationalité en finalité </a:t>
            </a:r>
            <a:r>
              <a:rPr i="1" lang="fr-FR" sz="1760"/>
              <a:t>absolue</a:t>
            </a:r>
            <a:r>
              <a:rPr lang="fr-FR" sz="1760"/>
              <a:t> n’est, elle aussi, qu’un cas limite de caractère essentiellement construit. (p.121)</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Bureau">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2020-09-21T15:05:14Z</dcterms:created>
  <dc:creator>PIERRE Demeulenaere</dc:creator>
</cp:coreProperties>
</file>