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67" r:id="rId6"/>
    <p:sldId id="259" r:id="rId7"/>
    <p:sldId id="260" r:id="rId8"/>
    <p:sldId id="261" r:id="rId9"/>
    <p:sldId id="262" r:id="rId10"/>
    <p:sldId id="270" r:id="rId11"/>
    <p:sldId id="263" r:id="rId12"/>
    <p:sldId id="268" r:id="rId13"/>
    <p:sldId id="264" r:id="rId14"/>
    <p:sldId id="265" r:id="rId15"/>
    <p:sldId id="266"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40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endParaRPr lang="en-GB"/>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GB"/>
          </a:p>
        </p:txBody>
      </p:sp>
      <p:sp>
        <p:nvSpPr>
          <p:cNvPr id="4" name="Espace réservé de la date 3"/>
          <p:cNvSpPr>
            <a:spLocks noGrp="1"/>
          </p:cNvSpPr>
          <p:nvPr>
            <p:ph type="dt" sz="half" idx="10"/>
          </p:nvPr>
        </p:nvSpPr>
        <p:spPr/>
        <p:txBody>
          <a:body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85114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259659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endParaRPr lang="en-GB"/>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328163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309532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endParaRPr lang="en-GB"/>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381658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1564B928-03A3-A147-84C6-AD6C9FFEB103}" type="datetimeFigureOut">
              <a:rPr lang="fr-FR" smtClean="0"/>
              <a:t>29/12/2020</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220354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1564B928-03A3-A147-84C6-AD6C9FFEB103}" type="datetimeFigureOut">
              <a:rPr lang="fr-FR" smtClean="0"/>
              <a:t>29/12/2020</a:t>
            </a:fld>
            <a:endParaRPr lang="en-GB"/>
          </a:p>
        </p:txBody>
      </p:sp>
      <p:sp>
        <p:nvSpPr>
          <p:cNvPr id="8" name="Espace réservé du pied de page 7"/>
          <p:cNvSpPr>
            <a:spLocks noGrp="1"/>
          </p:cNvSpPr>
          <p:nvPr>
            <p:ph type="ftr" sz="quarter" idx="11"/>
          </p:nvPr>
        </p:nvSpPr>
        <p:spPr/>
        <p:txBody>
          <a:bodyPr/>
          <a:lstStyle/>
          <a:p>
            <a:endParaRPr lang="en-GB"/>
          </a:p>
        </p:txBody>
      </p:sp>
      <p:sp>
        <p:nvSpPr>
          <p:cNvPr id="9" name="Espace réservé du numéro de diapositive 8"/>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245900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e la date 2"/>
          <p:cNvSpPr>
            <a:spLocks noGrp="1"/>
          </p:cNvSpPr>
          <p:nvPr>
            <p:ph type="dt" sz="half" idx="10"/>
          </p:nvPr>
        </p:nvSpPr>
        <p:spPr/>
        <p:txBody>
          <a:bodyPr/>
          <a:lstStyle/>
          <a:p>
            <a:fld id="{1564B928-03A3-A147-84C6-AD6C9FFEB103}" type="datetimeFigureOut">
              <a:rPr lang="fr-FR" smtClean="0"/>
              <a:t>29/12/2020</a:t>
            </a:fld>
            <a:endParaRPr lang="en-GB"/>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228656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564B928-03A3-A147-84C6-AD6C9FFEB103}" type="datetimeFigureOut">
              <a:rPr lang="fr-FR" smtClean="0"/>
              <a:t>29/12/2020</a:t>
            </a:fld>
            <a:endParaRPr lang="en-GB"/>
          </a:p>
        </p:txBody>
      </p:sp>
      <p:sp>
        <p:nvSpPr>
          <p:cNvPr id="3" name="Espace réservé du pied de page 2"/>
          <p:cNvSpPr>
            <a:spLocks noGrp="1"/>
          </p:cNvSpPr>
          <p:nvPr>
            <p:ph type="ftr" sz="quarter" idx="1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374465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1564B928-03A3-A147-84C6-AD6C9FFEB103}" type="datetimeFigureOut">
              <a:rPr lang="fr-FR" smtClean="0"/>
              <a:t>29/12/2020</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317181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endParaRPr lang="en-GB"/>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1564B928-03A3-A147-84C6-AD6C9FFEB103}" type="datetimeFigureOut">
              <a:rPr lang="fr-FR" smtClean="0"/>
              <a:t>29/12/2020</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176614C4-27C0-354C-A98A-A22DC7BF327C}" type="slidenum">
              <a:rPr lang="en-GB" smtClean="0"/>
              <a:t>‹N°›</a:t>
            </a:fld>
            <a:endParaRPr lang="en-GB"/>
          </a:p>
        </p:txBody>
      </p:sp>
    </p:spTree>
    <p:extLst>
      <p:ext uri="{BB962C8B-B14F-4D97-AF65-F5344CB8AC3E}">
        <p14:creationId xmlns:p14="http://schemas.microsoft.com/office/powerpoint/2010/main" val="28648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endParaRPr lang="en-GB"/>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4B928-03A3-A147-84C6-AD6C9FFEB103}" type="datetimeFigureOut">
              <a:rPr lang="fr-FR" smtClean="0"/>
              <a:t>29/12/2020</a:t>
            </a:fld>
            <a:endParaRPr lang="en-GB"/>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614C4-27C0-354C-A98A-A22DC7BF327C}" type="slidenum">
              <a:rPr lang="en-GB" smtClean="0"/>
              <a:t>‹N°›</a:t>
            </a:fld>
            <a:endParaRPr lang="en-GB"/>
          </a:p>
        </p:txBody>
      </p:sp>
    </p:spTree>
    <p:extLst>
      <p:ext uri="{BB962C8B-B14F-4D97-AF65-F5344CB8AC3E}">
        <p14:creationId xmlns:p14="http://schemas.microsoft.com/office/powerpoint/2010/main" val="149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dirty="0"/>
              <a:t>5. Un scenario d’émergence des normes à partir des intérêts: </a:t>
            </a:r>
            <a:r>
              <a:rPr lang="fr-FR" dirty="0"/>
              <a:t> </a:t>
            </a:r>
            <a:br>
              <a:rPr lang="fr-FR" dirty="0"/>
            </a:br>
            <a:endParaRPr lang="en-GB" dirty="0"/>
          </a:p>
        </p:txBody>
      </p:sp>
      <p:sp>
        <p:nvSpPr>
          <p:cNvPr id="3" name="Sous-titre 2"/>
          <p:cNvSpPr>
            <a:spLocks noGrp="1"/>
          </p:cNvSpPr>
          <p:nvPr>
            <p:ph type="subTitle" idx="1"/>
          </p:nvPr>
        </p:nvSpPr>
        <p:spPr/>
        <p:txBody>
          <a:bodyPr/>
          <a:lstStyle/>
          <a:p>
            <a:r>
              <a:rPr lang="fr-FR" b="1" dirty="0"/>
              <a:t>Les dilemmes sociaux de base et la demande de normes. </a:t>
            </a:r>
            <a:br>
              <a:rPr lang="fr-FR" dirty="0"/>
            </a:br>
            <a:endParaRPr lang="en-GB" dirty="0"/>
          </a:p>
        </p:txBody>
      </p:sp>
    </p:spTree>
    <p:extLst>
      <p:ext uri="{BB962C8B-B14F-4D97-AF65-F5344CB8AC3E}">
        <p14:creationId xmlns:p14="http://schemas.microsoft.com/office/powerpoint/2010/main" val="421124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Le </a:t>
            </a:r>
            <a:r>
              <a:rPr lang="en-GB" dirty="0" err="1"/>
              <a:t>paradoxe</a:t>
            </a:r>
            <a:r>
              <a:rPr lang="en-GB" dirty="0"/>
              <a:t> de </a:t>
            </a:r>
            <a:r>
              <a:rPr lang="en-GB" dirty="0" err="1"/>
              <a:t>l’action</a:t>
            </a:r>
            <a:r>
              <a:rPr lang="en-GB" dirty="0"/>
              <a:t> collective</a:t>
            </a: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 Toute organisation, petite ou grande, travaille pour quelque intérêt collectif dont par sa nature même tous les membres du groupe en question bénéficieront. Bien qu'ils aient en commun cet intérêt ils n'ont toutefois pas en commun celui de payer le coût de ce bien collectif. Chacun préférera voir payer le coût dans sa totalité par le voisin, et d’ordinaire voudra participer au bénéfice obtenu qu’il ait ou  non supporté une partie du coût. Si ce point est une caractéristique fondamentale de tous les groupes et organisations à but économique, il semble peu probable que les grandes organisations diffèrent beaucoup des petites, peu probable encore qu’il y ait plus de raison qu’un service collectif soit assuré à un petit groupe plutôt qu’à un grand. »</a:t>
            </a:r>
          </a:p>
          <a:p>
            <a:pPr marL="0" indent="0">
              <a:buNone/>
            </a:pPr>
            <a:r>
              <a:rPr lang="en-GB" dirty="0"/>
              <a:t>Olson </a:t>
            </a:r>
            <a:r>
              <a:rPr lang="en-GB" dirty="0" err="1"/>
              <a:t>Mancur</a:t>
            </a:r>
            <a:r>
              <a:rPr lang="en-GB" dirty="0"/>
              <a:t> (1966) </a:t>
            </a:r>
            <a:r>
              <a:rPr lang="en-GB" i="1" dirty="0"/>
              <a:t>The Logic of Collective Action. Public goods and the Theory of Groups.,</a:t>
            </a:r>
            <a:r>
              <a:rPr lang="en-GB" dirty="0"/>
              <a:t> Harvard University Press.  </a:t>
            </a:r>
            <a:endParaRPr lang="fr-FR" dirty="0"/>
          </a:p>
          <a:p>
            <a:pPr marL="0" indent="0">
              <a:buNone/>
            </a:pPr>
            <a:r>
              <a:rPr lang="fr-FR" dirty="0"/>
              <a:t>(1978) </a:t>
            </a:r>
            <a:r>
              <a:rPr lang="fr-FR" i="1" dirty="0"/>
              <a:t>La logique de l’action collective</a:t>
            </a:r>
            <a:r>
              <a:rPr lang="fr-FR" dirty="0"/>
              <a:t> Paris, P.U.F p 42-44</a:t>
            </a:r>
          </a:p>
          <a:p>
            <a:pPr marL="0" indent="0">
              <a:buNone/>
            </a:pPr>
            <a:endParaRPr lang="fr-FR" dirty="0"/>
          </a:p>
          <a:p>
            <a:endParaRPr lang="en-GB" dirty="0"/>
          </a:p>
        </p:txBody>
      </p:sp>
    </p:spTree>
    <p:extLst>
      <p:ext uri="{BB962C8B-B14F-4D97-AF65-F5344CB8AC3E}">
        <p14:creationId xmlns:p14="http://schemas.microsoft.com/office/powerpoint/2010/main" val="99105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Le paradoxe de l’action collective</a:t>
            </a:r>
            <a:br>
              <a:rPr lang="fr-FR" dirty="0"/>
            </a:br>
            <a:endParaRPr lang="en-GB" dirty="0"/>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a:p>
          <a:p>
            <a:pPr marL="0" indent="0">
              <a:buNone/>
            </a:pPr>
            <a:r>
              <a:rPr lang="fr-FR" dirty="0"/>
              <a:t>Situation où, lorsque quelqu’un est  assuré de bénéficier du résultat d’une action collective, personne n’a intérêt à l’entreprendre si elle est coûteuse. Chacun compte alors sur les autres. Le résultat est que l’action collective n’est pas entreprise. </a:t>
            </a:r>
          </a:p>
          <a:p>
            <a:pPr marL="0" indent="0">
              <a:buNone/>
            </a:pPr>
            <a:endParaRPr lang="fr-FR" dirty="0"/>
          </a:p>
          <a:p>
            <a:pPr marL="0" indent="0">
              <a:buNone/>
            </a:pPr>
            <a:r>
              <a:rPr lang="fr-FR" dirty="0"/>
              <a:t>Trois possibilités de résolution du paradoxe :</a:t>
            </a:r>
          </a:p>
          <a:p>
            <a:r>
              <a:rPr lang="fr-FR" dirty="0"/>
              <a:t>rôle de l’Etat qui produit le bien. </a:t>
            </a:r>
          </a:p>
          <a:p>
            <a:r>
              <a:rPr lang="fr-FR" dirty="0"/>
              <a:t>normes de participation (par exemple en faveur de l’action syndicale) </a:t>
            </a:r>
          </a:p>
          <a:p>
            <a:r>
              <a:rPr lang="fr-FR" dirty="0"/>
              <a:t>récompenses spécifiques pour la participation. </a:t>
            </a:r>
          </a:p>
          <a:p>
            <a:endParaRPr lang="en-GB" dirty="0"/>
          </a:p>
        </p:txBody>
      </p:sp>
    </p:spTree>
    <p:extLst>
      <p:ext uri="{BB962C8B-B14F-4D97-AF65-F5344CB8AC3E}">
        <p14:creationId xmlns:p14="http://schemas.microsoft.com/office/powerpoint/2010/main" val="21678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Les </a:t>
            </a:r>
            <a:r>
              <a:rPr lang="en-GB" dirty="0" err="1"/>
              <a:t>externalités</a:t>
            </a:r>
            <a:endParaRPr lang="en-GB" dirty="0"/>
          </a:p>
        </p:txBody>
      </p:sp>
      <p:sp>
        <p:nvSpPr>
          <p:cNvPr id="3" name="Espace réservé du contenu 2"/>
          <p:cNvSpPr>
            <a:spLocks noGrp="1"/>
          </p:cNvSpPr>
          <p:nvPr>
            <p:ph idx="1"/>
          </p:nvPr>
        </p:nvSpPr>
        <p:spPr/>
        <p:txBody>
          <a:bodyPr/>
          <a:lstStyle/>
          <a:p>
            <a:r>
              <a:rPr lang="fr-FR" dirty="0"/>
              <a:t>Externalités : Impact d’une action sur autrui, positif ou négatif. </a:t>
            </a:r>
          </a:p>
          <a:p>
            <a:r>
              <a:rPr lang="fr-FR" dirty="0"/>
              <a:t>Non réductible à un « coût » ou un « avantage » simples. </a:t>
            </a:r>
          </a:p>
          <a:p>
            <a:r>
              <a:rPr lang="fr-FR" dirty="0"/>
              <a:t>Importance des représentations et des valeurs. </a:t>
            </a:r>
          </a:p>
          <a:p>
            <a:r>
              <a:rPr lang="fr-FR" dirty="0"/>
              <a:t>Exemples: La circulation automobile. Le nucléaire. Le tabagisme. </a:t>
            </a:r>
          </a:p>
          <a:p>
            <a:endParaRPr lang="en-GB" dirty="0"/>
          </a:p>
        </p:txBody>
      </p:sp>
    </p:spTree>
    <p:extLst>
      <p:ext uri="{BB962C8B-B14F-4D97-AF65-F5344CB8AC3E}">
        <p14:creationId xmlns:p14="http://schemas.microsoft.com/office/powerpoint/2010/main" val="25833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La théorie des externalités et l’émergence des normes. </a:t>
            </a:r>
            <a:endParaRPr lang="en-GB" dirty="0"/>
          </a:p>
        </p:txBody>
      </p:sp>
      <p:sp>
        <p:nvSpPr>
          <p:cNvPr id="3" name="Espace réservé du contenu 2"/>
          <p:cNvSpPr>
            <a:spLocks noGrp="1"/>
          </p:cNvSpPr>
          <p:nvPr>
            <p:ph idx="1"/>
          </p:nvPr>
        </p:nvSpPr>
        <p:spPr/>
        <p:txBody>
          <a:bodyPr>
            <a:normAutofit fontScale="55000" lnSpcReduction="20000"/>
          </a:bodyPr>
          <a:lstStyle/>
          <a:p>
            <a:pPr marL="0" indent="0">
              <a:buNone/>
            </a:pPr>
            <a:endParaRPr lang="fr-FR" dirty="0"/>
          </a:p>
          <a:p>
            <a:pPr marL="0" indent="0">
              <a:buNone/>
            </a:pPr>
            <a:r>
              <a:rPr lang="fr-FR" dirty="0"/>
              <a:t>Normes (légales ou sociales): </a:t>
            </a:r>
          </a:p>
          <a:p>
            <a:pPr marL="0" indent="0">
              <a:buNone/>
            </a:pPr>
            <a:r>
              <a:rPr lang="fr-FR" dirty="0"/>
              <a:t> </a:t>
            </a:r>
          </a:p>
          <a:p>
            <a:r>
              <a:rPr lang="fr-FR" dirty="0"/>
              <a:t>Favoriser les externalités positives, défavoriser les externalités négatives.</a:t>
            </a:r>
          </a:p>
          <a:p>
            <a:r>
              <a:rPr lang="fr-FR" dirty="0"/>
              <a:t>De manière symétrique ou asymétrique: les normes sont en faveur de tout le monde, ou au bénéfice de certains au détriment d’autres. </a:t>
            </a:r>
          </a:p>
          <a:p>
            <a:r>
              <a:rPr lang="fr-FR" dirty="0"/>
              <a:t>L’intérêt ne renvoie pas nécessairement vers des normes de coopération. Il peut conduire à des stratégies de domination: l’esclavage par exemple. </a:t>
            </a:r>
          </a:p>
          <a:p>
            <a:pPr marL="0" indent="0">
              <a:buNone/>
            </a:pPr>
            <a:endParaRPr lang="fr-FR" dirty="0"/>
          </a:p>
          <a:p>
            <a:pPr marL="0" indent="0">
              <a:buNone/>
            </a:pPr>
            <a:r>
              <a:rPr lang="fr-FR" dirty="0"/>
              <a:t> Dans un dilemme social : </a:t>
            </a:r>
          </a:p>
          <a:p>
            <a:r>
              <a:rPr lang="fr-FR" dirty="0"/>
              <a:t>le comportement des autres représente une externalité positive ou négative, de manière symétrique. </a:t>
            </a:r>
          </a:p>
          <a:p>
            <a:r>
              <a:rPr lang="fr-FR" dirty="0"/>
              <a:t>Encourager le respect de la norme, ou décourager le non respect de la norme. </a:t>
            </a:r>
          </a:p>
          <a:p>
            <a:r>
              <a:rPr lang="fr-FR" dirty="0"/>
              <a:t>Normes de réciprocité symétriques:</a:t>
            </a:r>
          </a:p>
          <a:p>
            <a:pPr marL="0" indent="0">
              <a:buNone/>
            </a:pPr>
            <a:r>
              <a:rPr lang="fr-FR" dirty="0"/>
              <a:t>                      Coopérer si l’autre coopère. </a:t>
            </a:r>
          </a:p>
          <a:p>
            <a:pPr marL="0" indent="0">
              <a:buNone/>
            </a:pPr>
            <a:r>
              <a:rPr lang="fr-FR" dirty="0"/>
              <a:t>                      Ne pas coopérer si l’autre ne coopère pas. </a:t>
            </a:r>
          </a:p>
        </p:txBody>
      </p:sp>
    </p:spTree>
    <p:extLst>
      <p:ext uri="{BB962C8B-B14F-4D97-AF65-F5344CB8AC3E}">
        <p14:creationId xmlns:p14="http://schemas.microsoft.com/office/powerpoint/2010/main" val="130057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Présupposés des dilemmes sociaux :</a:t>
            </a:r>
            <a:br>
              <a:rPr lang="fr-FR" dirty="0"/>
            </a:br>
            <a:endParaRPr lang="en-GB"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Dans le Dilemme du Prisonnier:</a:t>
            </a:r>
          </a:p>
          <a:p>
            <a:r>
              <a:rPr lang="fr-FR" dirty="0"/>
              <a:t>Egalité des pouvoirs </a:t>
            </a:r>
          </a:p>
          <a:p>
            <a:r>
              <a:rPr lang="fr-FR" dirty="0"/>
              <a:t>Identité des objectifs.  </a:t>
            </a:r>
          </a:p>
          <a:p>
            <a:r>
              <a:rPr lang="fr-FR" dirty="0"/>
              <a:t>Egoïsme des acteurs </a:t>
            </a:r>
          </a:p>
          <a:p>
            <a:r>
              <a:rPr lang="fr-FR" dirty="0"/>
              <a:t>Non coordination des acteurs. </a:t>
            </a:r>
          </a:p>
          <a:p>
            <a:pPr marL="0" indent="0">
              <a:buNone/>
            </a:pPr>
            <a:endParaRPr lang="fr-FR" dirty="0"/>
          </a:p>
          <a:p>
            <a:pPr marL="0" indent="0">
              <a:buNone/>
            </a:pPr>
            <a:r>
              <a:rPr lang="fr-FR" dirty="0"/>
              <a:t>Cela peut être le cas dans certaines situations sociales, mais n’est pas </a:t>
            </a:r>
            <a:r>
              <a:rPr lang="fr-FR" i="1" dirty="0"/>
              <a:t>toujours</a:t>
            </a:r>
            <a:r>
              <a:rPr lang="fr-FR" dirty="0"/>
              <a:t> le cas. </a:t>
            </a:r>
          </a:p>
          <a:p>
            <a:pPr marL="0" indent="0">
              <a:buNone/>
            </a:pPr>
            <a:r>
              <a:rPr lang="fr-FR" dirty="0"/>
              <a:t> </a:t>
            </a:r>
          </a:p>
          <a:p>
            <a:endParaRPr lang="en-GB" dirty="0"/>
          </a:p>
        </p:txBody>
      </p:sp>
    </p:spTree>
    <p:extLst>
      <p:ext uri="{BB962C8B-B14F-4D97-AF65-F5344CB8AC3E}">
        <p14:creationId xmlns:p14="http://schemas.microsoft.com/office/powerpoint/2010/main" val="306016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GB"/>
          </a:p>
        </p:txBody>
      </p:sp>
      <p:sp>
        <p:nvSpPr>
          <p:cNvPr id="3" name="Espace réservé du contenu 2"/>
          <p:cNvSpPr>
            <a:spLocks noGrp="1"/>
          </p:cNvSpPr>
          <p:nvPr>
            <p:ph idx="1"/>
          </p:nvPr>
        </p:nvSpPr>
        <p:spPr/>
        <p:txBody>
          <a:bodyPr>
            <a:normAutofit fontScale="85000" lnSpcReduction="20000"/>
          </a:bodyPr>
          <a:lstStyle/>
          <a:p>
            <a:r>
              <a:rPr lang="fr-FR" dirty="0"/>
              <a:t>Question du pouvoir  </a:t>
            </a:r>
          </a:p>
          <a:p>
            <a:r>
              <a:rPr lang="fr-FR" dirty="0"/>
              <a:t>Asymétrie des objectifs et des préférences (par exemple fumeurs et non fumeurs) </a:t>
            </a:r>
          </a:p>
          <a:p>
            <a:r>
              <a:rPr lang="fr-FR" dirty="0"/>
              <a:t>Asymétrie des externalités (par exemple conceptions différentes de la dangerosité du nucléaire).  </a:t>
            </a:r>
          </a:p>
          <a:p>
            <a:r>
              <a:rPr lang="fr-FR" dirty="0"/>
              <a:t>Question de l’égoïsme. Impliqué dans la théorisation des dilemmes sociaux, mais non nécessaire pratiquement.  </a:t>
            </a:r>
          </a:p>
          <a:p>
            <a:r>
              <a:rPr lang="fr-FR" dirty="0"/>
              <a:t>Possibilité d’une entente entre les acteurs </a:t>
            </a:r>
          </a:p>
          <a:p>
            <a:r>
              <a:rPr lang="fr-FR" dirty="0"/>
              <a:t>L’intérêt peut conduire à la tricherie ou à </a:t>
            </a:r>
            <a:r>
              <a:rPr lang="fr-FR"/>
              <a:t>la domination. </a:t>
            </a:r>
            <a:endParaRPr lang="fr-FR" dirty="0"/>
          </a:p>
          <a:p>
            <a:endParaRPr lang="en-GB" dirty="0"/>
          </a:p>
        </p:txBody>
      </p:sp>
    </p:spTree>
    <p:extLst>
      <p:ext uri="{BB962C8B-B14F-4D97-AF65-F5344CB8AC3E}">
        <p14:creationId xmlns:p14="http://schemas.microsoft.com/office/powerpoint/2010/main" val="135605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700" dirty="0"/>
              <a:t>David Hume, les deux fermiers et l’émergence de normes de respect des engagements</a:t>
            </a:r>
            <a:endParaRPr lang="en-GB" dirty="0"/>
          </a:p>
        </p:txBody>
      </p:sp>
      <p:sp>
        <p:nvSpPr>
          <p:cNvPr id="3" name="Espace réservé du contenu 2"/>
          <p:cNvSpPr>
            <a:spLocks noGrp="1"/>
          </p:cNvSpPr>
          <p:nvPr>
            <p:ph idx="1"/>
          </p:nvPr>
        </p:nvSpPr>
        <p:spPr/>
        <p:txBody>
          <a:bodyPr>
            <a:normAutofit fontScale="77500" lnSpcReduction="20000"/>
          </a:bodyPr>
          <a:lstStyle/>
          <a:p>
            <a:pPr marL="0" indent="0">
              <a:buNone/>
            </a:pPr>
            <a:r>
              <a:rPr lang="en-GB" dirty="0"/>
              <a:t>“Your corn is ripe today; mine will be so tomorrow. It is profitable for us both, that I should labour with you today, and that you should aid me tomorrow. I have no kindness for you, and know you have as little for me. I will not, therefore, take any pains upon your account; and should I labour with you upon my own account, in expectation of a return, I know I should be disappointed, and that I should in vain depend on your gratitude. Here then I leave you to labour alone: You treat me in the same manner. The seasons change; and both of us lose our harvests for want of mutual confidence and security.”  Hume (1978: 520-1)</a:t>
            </a:r>
          </a:p>
          <a:p>
            <a:pPr marL="0" indent="0">
              <a:buNone/>
            </a:pPr>
            <a:r>
              <a:rPr lang="en-GB" dirty="0"/>
              <a:t>David Hume (1754) </a:t>
            </a:r>
            <a:r>
              <a:rPr lang="fr-FR" dirty="0"/>
              <a:t> (1978) </a:t>
            </a:r>
            <a:r>
              <a:rPr lang="fr-FR" i="1" dirty="0"/>
              <a:t>A </a:t>
            </a:r>
            <a:r>
              <a:rPr lang="fr-FR" i="1" dirty="0" err="1"/>
              <a:t>Treatise</a:t>
            </a:r>
            <a:r>
              <a:rPr lang="fr-FR" i="1" dirty="0"/>
              <a:t> on </a:t>
            </a:r>
            <a:r>
              <a:rPr lang="fr-FR" i="1" dirty="0" err="1"/>
              <a:t>Human</a:t>
            </a:r>
            <a:r>
              <a:rPr lang="fr-FR" i="1" dirty="0"/>
              <a:t> Nature</a:t>
            </a:r>
            <a:r>
              <a:rPr lang="fr-FR" dirty="0"/>
              <a:t>. Oxford: Oxford </a:t>
            </a:r>
            <a:r>
              <a:rPr lang="fr-FR" dirty="0" err="1"/>
              <a:t>University</a:t>
            </a:r>
            <a:r>
              <a:rPr lang="fr-FR" dirty="0"/>
              <a:t> </a:t>
            </a:r>
            <a:r>
              <a:rPr lang="fr-FR" dirty="0" err="1"/>
              <a:t>Press</a:t>
            </a:r>
            <a:endParaRPr lang="fr-FR" dirty="0"/>
          </a:p>
          <a:p>
            <a:endParaRPr lang="en-GB" dirty="0"/>
          </a:p>
        </p:txBody>
      </p:sp>
    </p:spTree>
    <p:extLst>
      <p:ext uri="{BB962C8B-B14F-4D97-AF65-F5344CB8AC3E}">
        <p14:creationId xmlns:p14="http://schemas.microsoft.com/office/powerpoint/2010/main" val="384601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Applications chez Hume :</a:t>
            </a:r>
            <a:endParaRPr lang="en-GB" dirty="0"/>
          </a:p>
        </p:txBody>
      </p:sp>
      <p:sp>
        <p:nvSpPr>
          <p:cNvPr id="3" name="Espace réservé du contenu 2"/>
          <p:cNvSpPr>
            <a:spLocks noGrp="1"/>
          </p:cNvSpPr>
          <p:nvPr>
            <p:ph idx="1"/>
          </p:nvPr>
        </p:nvSpPr>
        <p:spPr/>
        <p:txBody>
          <a:bodyPr>
            <a:normAutofit/>
          </a:bodyPr>
          <a:lstStyle/>
          <a:p>
            <a:pPr marL="0" indent="0">
              <a:buNone/>
            </a:pPr>
            <a:r>
              <a:rPr lang="fr-FR" dirty="0"/>
              <a:t>-Le droit de propriété. </a:t>
            </a:r>
          </a:p>
          <a:p>
            <a:pPr marL="0" indent="0">
              <a:buNone/>
            </a:pPr>
            <a:r>
              <a:rPr lang="fr-FR" dirty="0"/>
              <a:t>-Le libre échange.  </a:t>
            </a:r>
          </a:p>
          <a:p>
            <a:pPr marL="0" indent="0">
              <a:buNone/>
            </a:pPr>
            <a:r>
              <a:rPr lang="fr-FR" dirty="0"/>
              <a:t>-Le respect des contrats. </a:t>
            </a:r>
          </a:p>
          <a:p>
            <a:endParaRPr lang="en-GB" dirty="0"/>
          </a:p>
        </p:txBody>
      </p:sp>
    </p:spTree>
    <p:extLst>
      <p:ext uri="{BB962C8B-B14F-4D97-AF65-F5344CB8AC3E}">
        <p14:creationId xmlns:p14="http://schemas.microsoft.com/office/powerpoint/2010/main" val="5465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Caractérisation des dilemmes sociaux. </a:t>
            </a:r>
            <a:endParaRPr lang="en-GB"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 </a:t>
            </a:r>
          </a:p>
          <a:p>
            <a:r>
              <a:rPr lang="fr-FR" dirty="0"/>
              <a:t>Les « dilemmes sociaux »: </a:t>
            </a:r>
          </a:p>
          <a:p>
            <a:r>
              <a:rPr lang="fr-FR" dirty="0"/>
              <a:t>Situation où, lorsque chacun fait son intérêt, chacun se retrouve dans une situation plus mauvaise que s’il avait respecté une norme limitative de son intérêt. </a:t>
            </a:r>
          </a:p>
          <a:p>
            <a:r>
              <a:rPr lang="fr-FR" dirty="0"/>
              <a:t>Situation sociale universelle. Par exemple, chasse dans les sociétés de chasseurs cueilleurs. </a:t>
            </a:r>
          </a:p>
          <a:p>
            <a:r>
              <a:rPr lang="fr-FR" dirty="0"/>
              <a:t>Toutes les situations sociales ne relèvent cependant pas d’un dilemme social. </a:t>
            </a:r>
          </a:p>
          <a:p>
            <a:r>
              <a:rPr lang="fr-FR" dirty="0"/>
              <a:t>Exemple célèbre du « dilemme du prisonnier ». </a:t>
            </a:r>
          </a:p>
          <a:p>
            <a:r>
              <a:rPr lang="fr-FR" dirty="0"/>
              <a:t>La théorie des jeux. Caractère restreint par rapport aux réalités sociales.  </a:t>
            </a:r>
          </a:p>
          <a:p>
            <a:pPr marL="0" indent="0">
              <a:buNone/>
            </a:pPr>
            <a:r>
              <a:rPr lang="fr-FR" dirty="0"/>
              <a:t> </a:t>
            </a:r>
          </a:p>
          <a:p>
            <a:endParaRPr lang="en-GB" dirty="0"/>
          </a:p>
        </p:txBody>
      </p:sp>
    </p:spTree>
    <p:extLst>
      <p:ext uri="{BB962C8B-B14F-4D97-AF65-F5344CB8AC3E}">
        <p14:creationId xmlns:p14="http://schemas.microsoft.com/office/powerpoint/2010/main" val="22690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a:t>Trois</a:t>
            </a:r>
            <a:r>
              <a:rPr lang="en-GB" dirty="0"/>
              <a:t> moments </a:t>
            </a:r>
            <a:r>
              <a:rPr lang="en-GB" dirty="0" err="1"/>
              <a:t>théoriques</a:t>
            </a:r>
            <a:r>
              <a:rPr lang="en-GB" dirty="0"/>
              <a:t>:</a:t>
            </a:r>
          </a:p>
        </p:txBody>
      </p:sp>
      <p:sp>
        <p:nvSpPr>
          <p:cNvPr id="3" name="Espace réservé du contenu 2"/>
          <p:cNvSpPr>
            <a:spLocks noGrp="1"/>
          </p:cNvSpPr>
          <p:nvPr>
            <p:ph idx="1"/>
          </p:nvPr>
        </p:nvSpPr>
        <p:spPr/>
        <p:txBody>
          <a:bodyPr/>
          <a:lstStyle/>
          <a:p>
            <a:r>
              <a:rPr lang="fr-FR" dirty="0"/>
              <a:t>La demande de normes en situation de dilemme social, afin de résoudre le dilemme. </a:t>
            </a:r>
          </a:p>
          <a:p>
            <a:r>
              <a:rPr lang="fr-FR" dirty="0"/>
              <a:t>L’émergence des normes en situation de dilemme social.  </a:t>
            </a:r>
          </a:p>
          <a:p>
            <a:r>
              <a:rPr lang="fr-FR" dirty="0"/>
              <a:t>Le renforcement des normes en situation de dilemme social.  </a:t>
            </a:r>
          </a:p>
        </p:txBody>
      </p:sp>
    </p:spTree>
    <p:extLst>
      <p:ext uri="{BB962C8B-B14F-4D97-AF65-F5344CB8AC3E}">
        <p14:creationId xmlns:p14="http://schemas.microsoft.com/office/powerpoint/2010/main" val="381851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Un </a:t>
            </a:r>
            <a:r>
              <a:rPr lang="en-GB" dirty="0" err="1"/>
              <a:t>jeu</a:t>
            </a:r>
            <a:r>
              <a:rPr lang="en-GB" dirty="0"/>
              <a:t> </a:t>
            </a:r>
            <a:r>
              <a:rPr lang="en-GB" dirty="0" err="1"/>
              <a:t>paradigmatique</a:t>
            </a:r>
            <a:r>
              <a:rPr lang="en-GB" dirty="0"/>
              <a:t>:</a:t>
            </a:r>
          </a:p>
        </p:txBody>
      </p:sp>
      <p:sp>
        <p:nvSpPr>
          <p:cNvPr id="3" name="Espace réservé du contenu 2"/>
          <p:cNvSpPr>
            <a:spLocks noGrp="1"/>
          </p:cNvSpPr>
          <p:nvPr>
            <p:ph idx="1"/>
          </p:nvPr>
        </p:nvSpPr>
        <p:spPr/>
        <p:txBody>
          <a:bodyPr>
            <a:normAutofit lnSpcReduction="10000"/>
          </a:bodyPr>
          <a:lstStyle/>
          <a:p>
            <a:pPr marL="0" indent="0">
              <a:buNone/>
            </a:pPr>
            <a:r>
              <a:rPr lang="fr-FR" dirty="0"/>
              <a:t>James Coleman (</a:t>
            </a:r>
            <a:r>
              <a:rPr lang="fr-FR" i="1" dirty="0" err="1"/>
              <a:t>Foundations</a:t>
            </a:r>
            <a:r>
              <a:rPr lang="fr-FR" i="1" dirty="0"/>
              <a:t> of social </a:t>
            </a:r>
            <a:r>
              <a:rPr lang="fr-FR" i="1" dirty="0" err="1"/>
              <a:t>Theory</a:t>
            </a:r>
            <a:r>
              <a:rPr lang="fr-FR" dirty="0"/>
              <a:t>, 1990):  </a:t>
            </a:r>
          </a:p>
          <a:p>
            <a:r>
              <a:rPr lang="fr-FR" dirty="0"/>
              <a:t>cas d’un jeu où chacun des deux participants a le choix entre contribuer et ne pas contribuer:</a:t>
            </a:r>
          </a:p>
          <a:p>
            <a:r>
              <a:rPr lang="fr-FR" dirty="0"/>
              <a:t>d’une somme de 9 $ qui rapporte 1 $ supplémentaire pour chaque 3 $ introduits dans le jeu. </a:t>
            </a:r>
          </a:p>
          <a:p>
            <a:r>
              <a:rPr lang="fr-FR" dirty="0"/>
              <a:t>l’ensemble de la mise est ensuite partagé entre les deux joueurs </a:t>
            </a:r>
          </a:p>
          <a:p>
            <a:endParaRPr lang="fr-FR" dirty="0"/>
          </a:p>
        </p:txBody>
      </p:sp>
    </p:spTree>
    <p:extLst>
      <p:ext uri="{BB962C8B-B14F-4D97-AF65-F5344CB8AC3E}">
        <p14:creationId xmlns:p14="http://schemas.microsoft.com/office/powerpoint/2010/main" val="246547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Structure du </a:t>
            </a:r>
            <a:r>
              <a:rPr lang="en-GB" dirty="0" err="1"/>
              <a:t>jeu</a:t>
            </a:r>
            <a:endParaRPr lang="en-GB" dirty="0"/>
          </a:p>
        </p:txBody>
      </p:sp>
      <p:sp>
        <p:nvSpPr>
          <p:cNvPr id="3" name="Espace réservé du contenu 2"/>
          <p:cNvSpPr>
            <a:spLocks noGrp="1"/>
          </p:cNvSpPr>
          <p:nvPr>
            <p:ph idx="1"/>
          </p:nvPr>
        </p:nvSpPr>
        <p:spPr/>
        <p:txBody>
          <a:bodyPr>
            <a:normAutofit/>
          </a:bodyPr>
          <a:lstStyle/>
          <a:p>
            <a:pPr marL="0" indent="0">
              <a:buNone/>
            </a:pPr>
            <a:r>
              <a:rPr lang="fr-FR" dirty="0"/>
              <a:t>                                                  A2      </a:t>
            </a:r>
          </a:p>
          <a:p>
            <a:pPr marL="0" indent="0">
              <a:buNone/>
            </a:pPr>
            <a:r>
              <a:rPr lang="fr-FR" dirty="0"/>
              <a:t>                               contribue         ne contribue pas  </a:t>
            </a:r>
          </a:p>
          <a:p>
            <a:pPr marL="0" indent="0">
              <a:buNone/>
            </a:pPr>
            <a:r>
              <a:rPr lang="fr-FR" dirty="0"/>
              <a:t>       A1                              </a:t>
            </a:r>
          </a:p>
          <a:p>
            <a:pPr marL="0" indent="0">
              <a:buNone/>
            </a:pPr>
            <a:r>
              <a:rPr lang="fr-FR" dirty="0"/>
              <a:t>contribue                3,  3                    - 3, 6</a:t>
            </a:r>
          </a:p>
          <a:p>
            <a:pPr marL="0" indent="0">
              <a:buNone/>
            </a:pPr>
            <a:r>
              <a:rPr lang="fr-FR" dirty="0"/>
              <a:t>ne contribue pas   6, -</a:t>
            </a:r>
            <a:r>
              <a:rPr lang="fr-FR"/>
              <a:t>3                      0</a:t>
            </a:r>
            <a:r>
              <a:rPr lang="fr-FR" dirty="0"/>
              <a:t>,  0</a:t>
            </a:r>
          </a:p>
          <a:p>
            <a:pPr marL="0" indent="0">
              <a:buNone/>
            </a:pPr>
            <a:r>
              <a:rPr lang="fr-FR" dirty="0"/>
              <a:t>   </a:t>
            </a:r>
          </a:p>
          <a:p>
            <a:endParaRPr lang="en-GB" dirty="0"/>
          </a:p>
        </p:txBody>
      </p:sp>
    </p:spTree>
    <p:extLst>
      <p:ext uri="{BB962C8B-B14F-4D97-AF65-F5344CB8AC3E}">
        <p14:creationId xmlns:p14="http://schemas.microsoft.com/office/powerpoint/2010/main" val="70104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Une norme de coopération permet d’améliorer la situation de tous</a:t>
            </a:r>
            <a:endParaRPr lang="en-GB"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  Exemples :  </a:t>
            </a:r>
          </a:p>
          <a:p>
            <a:r>
              <a:rPr lang="fr-FR" dirty="0"/>
              <a:t>Trafic à un carrefour. </a:t>
            </a:r>
          </a:p>
          <a:p>
            <a:r>
              <a:rPr lang="fr-FR" dirty="0"/>
              <a:t>Guerre froide entre deux superpuissances (Thomas Schelling)</a:t>
            </a:r>
          </a:p>
          <a:p>
            <a:r>
              <a:rPr lang="fr-FR" dirty="0"/>
              <a:t>Problèmes environnementaux: le réchauffement climatique et l’émission de carbone. </a:t>
            </a:r>
          </a:p>
          <a:p>
            <a:r>
              <a:rPr lang="fr-FR" dirty="0"/>
              <a:t>Concurrence économique. </a:t>
            </a:r>
          </a:p>
          <a:p>
            <a:r>
              <a:rPr lang="fr-FR" dirty="0"/>
              <a:t>Impôts et dumping social. </a:t>
            </a:r>
          </a:p>
          <a:p>
            <a:r>
              <a:rPr lang="fr-FR" dirty="0"/>
              <a:t>Cas ambivalent de la mafia. </a:t>
            </a:r>
          </a:p>
          <a:p>
            <a:endParaRPr lang="en-GB" dirty="0"/>
          </a:p>
        </p:txBody>
      </p:sp>
    </p:spTree>
    <p:extLst>
      <p:ext uri="{BB962C8B-B14F-4D97-AF65-F5344CB8AC3E}">
        <p14:creationId xmlns:p14="http://schemas.microsoft.com/office/powerpoint/2010/main" val="307603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Les biens publics </a:t>
            </a:r>
            <a:endParaRPr lang="en-GB" dirty="0"/>
          </a:p>
        </p:txBody>
      </p:sp>
      <p:sp>
        <p:nvSpPr>
          <p:cNvPr id="3" name="Espace réservé du contenu 2"/>
          <p:cNvSpPr>
            <a:spLocks noGrp="1"/>
          </p:cNvSpPr>
          <p:nvPr>
            <p:ph idx="1"/>
          </p:nvPr>
        </p:nvSpPr>
        <p:spPr/>
        <p:txBody>
          <a:bodyPr>
            <a:normAutofit fontScale="85000" lnSpcReduction="20000"/>
          </a:bodyPr>
          <a:lstStyle/>
          <a:p>
            <a:pPr marL="0" indent="0">
              <a:buNone/>
            </a:pPr>
            <a:endParaRPr lang="fr-FR" dirty="0"/>
          </a:p>
          <a:p>
            <a:r>
              <a:rPr lang="fr-FR" dirty="0"/>
              <a:t>un bien public est un bien non rival: La consommation de ce bien par un agent n'affecte pas la quantité disponible pour les autres agents (non-rivalité). Exemple de l’information. </a:t>
            </a:r>
          </a:p>
          <a:p>
            <a:r>
              <a:rPr lang="fr-FR" dirty="0"/>
              <a:t>Un bien public pur est un bien non rival et non </a:t>
            </a:r>
            <a:r>
              <a:rPr lang="fr-FR" dirty="0" err="1"/>
              <a:t>excluable</a:t>
            </a:r>
            <a:r>
              <a:rPr lang="fr-FR" dirty="0"/>
              <a:t>: il est difficile de faire payer l'accès à ce bien (non-</a:t>
            </a:r>
            <a:r>
              <a:rPr lang="fr-FR" dirty="0" err="1"/>
              <a:t>excluabilité</a:t>
            </a:r>
            <a:r>
              <a:rPr lang="fr-FR" dirty="0"/>
              <a:t>). </a:t>
            </a:r>
          </a:p>
          <a:p>
            <a:pPr marL="0" indent="0">
              <a:buNone/>
            </a:pPr>
            <a:r>
              <a:rPr lang="fr-FR" dirty="0"/>
              <a:t>Exemple d’un phare. </a:t>
            </a:r>
          </a:p>
          <a:p>
            <a:pPr marL="0" indent="0">
              <a:buNone/>
            </a:pPr>
            <a:r>
              <a:rPr lang="fr-FR" dirty="0">
                <a:sym typeface="Wingdings"/>
              </a:rPr>
              <a:t></a:t>
            </a:r>
            <a:r>
              <a:rPr lang="fr-FR" dirty="0"/>
              <a:t>Bénéficie à tous une fois qu’il est construit </a:t>
            </a:r>
          </a:p>
          <a:p>
            <a:pPr marL="0" indent="0">
              <a:buNone/>
            </a:pPr>
            <a:r>
              <a:rPr lang="fr-FR" dirty="0">
                <a:sym typeface="Wingdings"/>
              </a:rPr>
              <a:t>P</a:t>
            </a:r>
            <a:r>
              <a:rPr lang="fr-FR" dirty="0"/>
              <a:t>ersonne n’a intérêt à le construire si l’on est assuré d’en bénéficier. </a:t>
            </a:r>
          </a:p>
          <a:p>
            <a:endParaRPr lang="fr-FR" dirty="0"/>
          </a:p>
          <a:p>
            <a:endParaRPr lang="en-GB" dirty="0"/>
          </a:p>
        </p:txBody>
      </p:sp>
    </p:spTree>
    <p:extLst>
      <p:ext uri="{BB962C8B-B14F-4D97-AF65-F5344CB8AC3E}">
        <p14:creationId xmlns:p14="http://schemas.microsoft.com/office/powerpoint/2010/main" val="331130253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TotalTime>
  <Words>1135</Words>
  <Application>Microsoft Office PowerPoint</Application>
  <PresentationFormat>Affichage à l'écran (4:3)</PresentationFormat>
  <Paragraphs>95</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Calibri</vt:lpstr>
      <vt:lpstr>Thème Office</vt:lpstr>
      <vt:lpstr>5. Un scenario d’émergence des normes à partir des intérêts:   </vt:lpstr>
      <vt:lpstr>David Hume, les deux fermiers et l’émergence de normes de respect des engagements</vt:lpstr>
      <vt:lpstr>Applications chez Hume :</vt:lpstr>
      <vt:lpstr>Caractérisation des dilemmes sociaux. </vt:lpstr>
      <vt:lpstr>Trois moments théoriques:</vt:lpstr>
      <vt:lpstr>Un jeu paradigmatique:</vt:lpstr>
      <vt:lpstr>Structure du jeu</vt:lpstr>
      <vt:lpstr>Une norme de coopération permet d’améliorer la situation de tous</vt:lpstr>
      <vt:lpstr>Les biens publics </vt:lpstr>
      <vt:lpstr>Le paradoxe de l’action collective</vt:lpstr>
      <vt:lpstr>Le paradoxe de l’action collective </vt:lpstr>
      <vt:lpstr>Les externalités</vt:lpstr>
      <vt:lpstr>La théorie des externalités et l’émergence des normes. </vt:lpstr>
      <vt:lpstr>Présupposés des dilemmes sociaux : </vt:lpstr>
      <vt:lpstr>Présentation PowerPoint</vt:lpstr>
    </vt:vector>
  </TitlesOfParts>
  <Company>sorbonne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Un scenario d’émergence des normes :  Les dilemmes sociaux de base et la demande de normes.</dc:title>
  <dc:creator>PIERRE Demeulenaere</dc:creator>
  <cp:lastModifiedBy>Cassandra Bordelet</cp:lastModifiedBy>
  <cp:revision>33</cp:revision>
  <dcterms:created xsi:type="dcterms:W3CDTF">2020-09-22T17:21:52Z</dcterms:created>
  <dcterms:modified xsi:type="dcterms:W3CDTF">2020-12-29T10:32:32Z</dcterms:modified>
</cp:coreProperties>
</file>