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2" roundtripDataSignature="AMtx7miirwgYdQ6LKRF9lnSUc/P8rgO1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6. Sanctions et normes.</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fr-FR"/>
              <a:t>Vers l’analyse des sentiments de justice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L’Etat, les normes et les biens publics  </a:t>
            </a:r>
            <a:endParaRPr sz="3959"/>
          </a:p>
        </p:txBody>
      </p:sp>
      <p:sp>
        <p:nvSpPr>
          <p:cNvPr id="139" name="Google Shape;139;p10"/>
          <p:cNvSpPr txBox="1"/>
          <p:nvPr>
            <p:ph idx="1" type="body"/>
          </p:nvPr>
        </p:nvSpPr>
        <p:spPr>
          <a:xfrm>
            <a:off x="386862"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fr-FR"/>
              <a:t>Rôle lié aux dilemmes sociaux et au paradoxe de l’action collective : </a:t>
            </a:r>
            <a:endParaRPr/>
          </a:p>
          <a:p>
            <a:pPr indent="-342900" lvl="0" marL="342900" rtl="0" algn="l">
              <a:spcBef>
                <a:spcPts val="640"/>
              </a:spcBef>
              <a:spcAft>
                <a:spcPts val="0"/>
              </a:spcAft>
              <a:buClr>
                <a:schemeClr val="dk1"/>
              </a:buClr>
              <a:buSzPts val="3200"/>
              <a:buChar char="•"/>
            </a:pPr>
            <a:r>
              <a:rPr lang="fr-FR"/>
              <a:t>Production de biens publics de manière générale (par exemple la défense). </a:t>
            </a:r>
            <a:endParaRPr/>
          </a:p>
          <a:p>
            <a:pPr indent="-342900" lvl="0" marL="342900" rtl="0" algn="l">
              <a:spcBef>
                <a:spcPts val="640"/>
              </a:spcBef>
              <a:spcAft>
                <a:spcPts val="0"/>
              </a:spcAft>
              <a:buClr>
                <a:schemeClr val="dk1"/>
              </a:buClr>
              <a:buSzPts val="3200"/>
              <a:buChar char="•"/>
            </a:pPr>
            <a:r>
              <a:rPr lang="fr-FR"/>
              <a:t>Trois fonctions de l’Etat chez Adam Smith, qui dépassent le marché: défense, justice et grands travaux. </a:t>
            </a:r>
            <a:endParaRPr/>
          </a:p>
          <a:p>
            <a:pPr indent="-342900" lvl="0" marL="342900" rtl="0" algn="l">
              <a:spcBef>
                <a:spcPts val="640"/>
              </a:spcBef>
              <a:spcAft>
                <a:spcPts val="0"/>
              </a:spcAft>
              <a:buClr>
                <a:schemeClr val="dk1"/>
              </a:buClr>
              <a:buSzPts val="3200"/>
              <a:buChar char="•"/>
            </a:pPr>
            <a:r>
              <a:rPr lang="fr-FR"/>
              <a:t>Au-delà: santé publique.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Au-delà des dilemmes sociaux et des biens publics:</a:t>
            </a:r>
            <a:endParaRPr sz="3959"/>
          </a:p>
        </p:txBody>
      </p:sp>
      <p:sp>
        <p:nvSpPr>
          <p:cNvPr id="145" name="Google Shape;14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240"/>
              <a:buNone/>
            </a:pPr>
            <a:r>
              <a:t/>
            </a:r>
            <a:endParaRPr sz="2240"/>
          </a:p>
          <a:p>
            <a:pPr indent="0" lvl="0" marL="0" rtl="0" algn="l">
              <a:lnSpc>
                <a:spcPct val="80000"/>
              </a:lnSpc>
              <a:spcBef>
                <a:spcPts val="448"/>
              </a:spcBef>
              <a:spcAft>
                <a:spcPts val="0"/>
              </a:spcAft>
              <a:buClr>
                <a:schemeClr val="dk1"/>
              </a:buClr>
              <a:buSzPts val="2240"/>
              <a:buNone/>
            </a:pPr>
            <a:r>
              <a:t/>
            </a:r>
            <a:endParaRPr sz="2240"/>
          </a:p>
          <a:p>
            <a:pPr indent="-342900" lvl="0" marL="342900" rtl="0" algn="l">
              <a:lnSpc>
                <a:spcPct val="80000"/>
              </a:lnSpc>
              <a:spcBef>
                <a:spcPts val="448"/>
              </a:spcBef>
              <a:spcAft>
                <a:spcPts val="0"/>
              </a:spcAft>
              <a:buClr>
                <a:schemeClr val="dk1"/>
              </a:buClr>
              <a:buSzPts val="2240"/>
              <a:buChar char="•"/>
            </a:pPr>
            <a:r>
              <a:rPr lang="fr-FR" sz="2240"/>
              <a:t>Finalités collectives, définition du « bien commun » (par exemple l’éducation):   </a:t>
            </a:r>
            <a:endParaRPr/>
          </a:p>
          <a:p>
            <a:pPr indent="-342900" lvl="0" marL="342900" rtl="0" algn="l">
              <a:lnSpc>
                <a:spcPct val="80000"/>
              </a:lnSpc>
              <a:spcBef>
                <a:spcPts val="448"/>
              </a:spcBef>
              <a:spcAft>
                <a:spcPts val="0"/>
              </a:spcAft>
              <a:buClr>
                <a:schemeClr val="dk1"/>
              </a:buClr>
              <a:buSzPts val="2240"/>
              <a:buChar char="•"/>
            </a:pPr>
            <a:r>
              <a:rPr lang="fr-FR" sz="2240"/>
              <a:t>Définition des normes légitimes en cas de conflit entre les normes.  </a:t>
            </a:r>
            <a:endParaRPr/>
          </a:p>
          <a:p>
            <a:pPr indent="-342900" lvl="0" marL="342900" rtl="0" algn="l">
              <a:lnSpc>
                <a:spcPct val="80000"/>
              </a:lnSpc>
              <a:spcBef>
                <a:spcPts val="448"/>
              </a:spcBef>
              <a:spcAft>
                <a:spcPts val="0"/>
              </a:spcAft>
              <a:buClr>
                <a:schemeClr val="dk1"/>
              </a:buClr>
              <a:buSzPts val="2240"/>
              <a:buChar char="•"/>
            </a:pPr>
            <a:r>
              <a:rPr lang="fr-FR" sz="2240"/>
              <a:t>Rôle des majorités dans les institutions démocratiques. </a:t>
            </a:r>
            <a:endParaRPr/>
          </a:p>
          <a:p>
            <a:pPr indent="-342900" lvl="0" marL="342900" rtl="0" algn="l">
              <a:lnSpc>
                <a:spcPct val="80000"/>
              </a:lnSpc>
              <a:spcBef>
                <a:spcPts val="448"/>
              </a:spcBef>
              <a:spcAft>
                <a:spcPts val="0"/>
              </a:spcAft>
              <a:buClr>
                <a:schemeClr val="dk1"/>
              </a:buClr>
              <a:buSzPts val="2240"/>
              <a:buChar char="•"/>
            </a:pPr>
            <a:r>
              <a:rPr lang="fr-FR" sz="2240"/>
              <a:t>Dépassement de la symétrie caractéristique des dilemmes sociaux. </a:t>
            </a:r>
            <a:endParaRPr/>
          </a:p>
          <a:p>
            <a:pPr indent="-342900" lvl="0" marL="342900" rtl="0" algn="l">
              <a:lnSpc>
                <a:spcPct val="80000"/>
              </a:lnSpc>
              <a:spcBef>
                <a:spcPts val="448"/>
              </a:spcBef>
              <a:spcAft>
                <a:spcPts val="0"/>
              </a:spcAft>
              <a:buClr>
                <a:schemeClr val="dk1"/>
              </a:buClr>
              <a:buSzPts val="2240"/>
              <a:buChar char="•"/>
            </a:pPr>
            <a:r>
              <a:rPr lang="fr-FR" sz="2240"/>
              <a:t>Question de la justification rationnelle de ces normes: se référer à des intérêts « dominants » </a:t>
            </a:r>
            <a:endParaRPr/>
          </a:p>
          <a:p>
            <a:pPr indent="-342900" lvl="0" marL="342900" rtl="0" algn="l">
              <a:lnSpc>
                <a:spcPct val="80000"/>
              </a:lnSpc>
              <a:spcBef>
                <a:spcPts val="448"/>
              </a:spcBef>
              <a:spcAft>
                <a:spcPts val="0"/>
              </a:spcAft>
              <a:buClr>
                <a:schemeClr val="dk1"/>
              </a:buClr>
              <a:buSzPts val="2240"/>
              <a:buChar char="•"/>
            </a:pPr>
            <a:r>
              <a:rPr lang="fr-FR" sz="2240"/>
              <a:t>Exemple de la religion. Trois solutions possibles : religion officielle, tolérance des religions, interdiction des religions. </a:t>
            </a:r>
            <a:endParaRPr/>
          </a:p>
          <a:p>
            <a:pPr indent="-200660" lvl="0" marL="342900" rtl="0" algn="l">
              <a:lnSpc>
                <a:spcPct val="80000"/>
              </a:lnSpc>
              <a:spcBef>
                <a:spcPts val="448"/>
              </a:spcBef>
              <a:spcAft>
                <a:spcPts val="0"/>
              </a:spcAft>
              <a:buClr>
                <a:schemeClr val="dk1"/>
              </a:buClr>
              <a:buSzPts val="2240"/>
              <a:buNone/>
            </a:pPr>
            <a:r>
              <a:t/>
            </a:r>
            <a:endParaRPr sz="224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fr-FR" sz="3200"/>
              <a:t>Normes de redistribution des ressources: ne relèvent pas de dilemmes sociaux. </a:t>
            </a:r>
            <a:endParaRPr sz="3200"/>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720"/>
              <a:buNone/>
            </a:pPr>
            <a:r>
              <a:t/>
            </a:r>
            <a:endParaRPr sz="2720"/>
          </a:p>
          <a:p>
            <a:pPr indent="-342900" lvl="0" marL="342900" rtl="0" algn="l">
              <a:lnSpc>
                <a:spcPct val="80000"/>
              </a:lnSpc>
              <a:spcBef>
                <a:spcPts val="544"/>
              </a:spcBef>
              <a:spcAft>
                <a:spcPts val="0"/>
              </a:spcAft>
              <a:buClr>
                <a:schemeClr val="dk1"/>
              </a:buClr>
              <a:buSzPts val="2720"/>
              <a:buChar char="•"/>
            </a:pPr>
            <a:r>
              <a:rPr lang="fr-FR" sz="2720"/>
              <a:t>Droits de propriété: Relèvent-ils de normes issues des dilemmes sociaux ? </a:t>
            </a:r>
            <a:endParaRPr/>
          </a:p>
          <a:p>
            <a:pPr indent="-342900" lvl="0" marL="342900" rtl="0" algn="l">
              <a:lnSpc>
                <a:spcPct val="80000"/>
              </a:lnSpc>
              <a:spcBef>
                <a:spcPts val="544"/>
              </a:spcBef>
              <a:spcAft>
                <a:spcPts val="0"/>
              </a:spcAft>
              <a:buClr>
                <a:schemeClr val="dk1"/>
              </a:buClr>
              <a:buSzPts val="2720"/>
              <a:buChar char="•"/>
            </a:pPr>
            <a:r>
              <a:rPr lang="fr-FR" sz="2720"/>
              <a:t>Complexité de la variation historique des droits de propriété. </a:t>
            </a:r>
            <a:endParaRPr/>
          </a:p>
          <a:p>
            <a:pPr indent="-342900" lvl="0" marL="342900" rtl="0" algn="l">
              <a:lnSpc>
                <a:spcPct val="80000"/>
              </a:lnSpc>
              <a:spcBef>
                <a:spcPts val="544"/>
              </a:spcBef>
              <a:spcAft>
                <a:spcPts val="0"/>
              </a:spcAft>
              <a:buClr>
                <a:schemeClr val="dk1"/>
              </a:buClr>
              <a:buSzPts val="2720"/>
              <a:buChar char="•"/>
            </a:pPr>
            <a:r>
              <a:rPr lang="fr-FR" sz="2720"/>
              <a:t>Associés à des sentiments de justice.</a:t>
            </a:r>
            <a:endParaRPr/>
          </a:p>
          <a:p>
            <a:pPr indent="-342900" lvl="0" marL="342900" rtl="0" algn="l">
              <a:lnSpc>
                <a:spcPct val="80000"/>
              </a:lnSpc>
              <a:spcBef>
                <a:spcPts val="544"/>
              </a:spcBef>
              <a:spcAft>
                <a:spcPts val="0"/>
              </a:spcAft>
              <a:buClr>
                <a:schemeClr val="dk1"/>
              </a:buClr>
              <a:buSzPts val="2720"/>
              <a:buChar char="•"/>
            </a:pPr>
            <a:r>
              <a:rPr lang="fr-FR" sz="2720"/>
              <a:t>Importance de la redistribution. </a:t>
            </a:r>
            <a:endParaRPr/>
          </a:p>
          <a:p>
            <a:pPr indent="-342900" lvl="0" marL="342900" rtl="0" algn="l">
              <a:lnSpc>
                <a:spcPct val="80000"/>
              </a:lnSpc>
              <a:spcBef>
                <a:spcPts val="544"/>
              </a:spcBef>
              <a:spcAft>
                <a:spcPts val="0"/>
              </a:spcAft>
              <a:buClr>
                <a:schemeClr val="dk1"/>
              </a:buClr>
              <a:buSzPts val="2720"/>
              <a:buChar char="•"/>
            </a:pPr>
            <a:r>
              <a:rPr lang="fr-FR" sz="2720"/>
              <a:t>Deux interprétations de la redistribution: par intérêt, par justice. </a:t>
            </a:r>
            <a:endParaRPr/>
          </a:p>
          <a:p>
            <a:pPr indent="-342900" lvl="0" marL="342900" rtl="0" algn="l">
              <a:lnSpc>
                <a:spcPct val="80000"/>
              </a:lnSpc>
              <a:spcBef>
                <a:spcPts val="544"/>
              </a:spcBef>
              <a:spcAft>
                <a:spcPts val="0"/>
              </a:spcAft>
              <a:buClr>
                <a:schemeClr val="dk1"/>
              </a:buClr>
              <a:buSzPts val="2720"/>
              <a:buChar char="•"/>
            </a:pPr>
            <a:r>
              <a:rPr lang="fr-FR" sz="2720"/>
              <a:t>Redistribution traditionnelle (Polanyi)</a:t>
            </a:r>
            <a:endParaRPr/>
          </a:p>
          <a:p>
            <a:pPr indent="-342900" lvl="0" marL="342900" rtl="0" algn="l">
              <a:lnSpc>
                <a:spcPct val="80000"/>
              </a:lnSpc>
              <a:spcBef>
                <a:spcPts val="544"/>
              </a:spcBef>
              <a:spcAft>
                <a:spcPts val="0"/>
              </a:spcAft>
              <a:buClr>
                <a:schemeClr val="dk1"/>
              </a:buClr>
              <a:buSzPts val="2720"/>
              <a:buChar char="•"/>
            </a:pPr>
            <a:r>
              <a:rPr lang="fr-FR" sz="2720"/>
              <a:t>Redistribution contemporaine (Tocqueville; Rawls)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Le respect des normes et la question de l’altruisme. </a:t>
            </a:r>
            <a:endParaRPr sz="3959"/>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80"/>
              <a:buNone/>
            </a:pPr>
            <a:r>
              <a:t/>
            </a:r>
            <a:endParaRPr sz="2480"/>
          </a:p>
          <a:p>
            <a:pPr indent="-342900" lvl="0" marL="342900" rtl="0" algn="l">
              <a:lnSpc>
                <a:spcPct val="80000"/>
              </a:lnSpc>
              <a:spcBef>
                <a:spcPts val="496"/>
              </a:spcBef>
              <a:spcAft>
                <a:spcPts val="0"/>
              </a:spcAft>
              <a:buClr>
                <a:schemeClr val="dk1"/>
              </a:buClr>
              <a:buSzPts val="2480"/>
              <a:buChar char="•"/>
            </a:pPr>
            <a:r>
              <a:rPr lang="fr-FR" sz="2480"/>
              <a:t>Egoïsme et altruisme. </a:t>
            </a:r>
            <a:endParaRPr/>
          </a:p>
          <a:p>
            <a:pPr indent="-342900" lvl="0" marL="342900" rtl="0" algn="l">
              <a:lnSpc>
                <a:spcPct val="80000"/>
              </a:lnSpc>
              <a:spcBef>
                <a:spcPts val="496"/>
              </a:spcBef>
              <a:spcAft>
                <a:spcPts val="0"/>
              </a:spcAft>
              <a:buClr>
                <a:schemeClr val="dk1"/>
              </a:buClr>
              <a:buSzPts val="2480"/>
              <a:buChar char="•"/>
            </a:pPr>
            <a:r>
              <a:rPr lang="fr-FR" sz="2480"/>
              <a:t>L’altruisme présuppose des intérêts (ceux des autres)</a:t>
            </a:r>
            <a:endParaRPr/>
          </a:p>
          <a:p>
            <a:pPr indent="0" lvl="0" marL="0" rtl="0" algn="l">
              <a:lnSpc>
                <a:spcPct val="80000"/>
              </a:lnSpc>
              <a:spcBef>
                <a:spcPts val="496"/>
              </a:spcBef>
              <a:spcAft>
                <a:spcPts val="0"/>
              </a:spcAft>
              <a:buClr>
                <a:schemeClr val="dk1"/>
              </a:buClr>
              <a:buSzPts val="2480"/>
              <a:buNone/>
            </a:pPr>
            <a:r>
              <a:t/>
            </a:r>
            <a:endParaRPr sz="2480"/>
          </a:p>
          <a:p>
            <a:pPr indent="0" lvl="0" marL="0" rtl="0" algn="l">
              <a:lnSpc>
                <a:spcPct val="80000"/>
              </a:lnSpc>
              <a:spcBef>
                <a:spcPts val="496"/>
              </a:spcBef>
              <a:spcAft>
                <a:spcPts val="0"/>
              </a:spcAft>
              <a:buClr>
                <a:schemeClr val="dk1"/>
              </a:buClr>
              <a:buSzPts val="2480"/>
              <a:buNone/>
            </a:pPr>
            <a:r>
              <a:rPr lang="fr-FR" sz="2480"/>
              <a:t>Différentes significations de l’altruisme: </a:t>
            </a:r>
            <a:endParaRPr/>
          </a:p>
          <a:p>
            <a:pPr indent="-342900" lvl="0" marL="342900" rtl="0" algn="l">
              <a:lnSpc>
                <a:spcPct val="80000"/>
              </a:lnSpc>
              <a:spcBef>
                <a:spcPts val="496"/>
              </a:spcBef>
              <a:spcAft>
                <a:spcPts val="0"/>
              </a:spcAft>
              <a:buClr>
                <a:schemeClr val="dk1"/>
              </a:buClr>
              <a:buSzPts val="2480"/>
              <a:buChar char="•"/>
            </a:pPr>
            <a:r>
              <a:rPr lang="fr-FR" sz="2480"/>
              <a:t>Respect d’une norme en sa faveur et en faveur de tous, sous condition de réciprocité.</a:t>
            </a:r>
            <a:endParaRPr/>
          </a:p>
          <a:p>
            <a:pPr indent="-342900" lvl="0" marL="342900" rtl="0" algn="l">
              <a:lnSpc>
                <a:spcPct val="80000"/>
              </a:lnSpc>
              <a:spcBef>
                <a:spcPts val="496"/>
              </a:spcBef>
              <a:spcAft>
                <a:spcPts val="0"/>
              </a:spcAft>
              <a:buClr>
                <a:schemeClr val="dk1"/>
              </a:buClr>
              <a:buSzPts val="2480"/>
              <a:buChar char="•"/>
            </a:pPr>
            <a:r>
              <a:rPr lang="fr-FR" sz="2480"/>
              <a:t>Respect d’une norme en sa faveur et en faveur de tous sans condition de réciprocité: attitude zélée. </a:t>
            </a:r>
            <a:endParaRPr/>
          </a:p>
          <a:p>
            <a:pPr indent="-342900" lvl="0" marL="342900" rtl="0" algn="l">
              <a:lnSpc>
                <a:spcPct val="80000"/>
              </a:lnSpc>
              <a:spcBef>
                <a:spcPts val="496"/>
              </a:spcBef>
              <a:spcAft>
                <a:spcPts val="0"/>
              </a:spcAft>
              <a:buClr>
                <a:schemeClr val="dk1"/>
              </a:buClr>
              <a:buSzPts val="2480"/>
              <a:buChar char="•"/>
            </a:pPr>
            <a:r>
              <a:rPr lang="fr-FR" sz="2480"/>
              <a:t>Sacrifice unilatéral en faveur d’un autre (se jeter à l’eau pour secourir quelqu’un). </a:t>
            </a:r>
            <a:endParaRPr/>
          </a:p>
          <a:p>
            <a:pPr indent="-342900" lvl="0" marL="342900" rtl="0" algn="l">
              <a:lnSpc>
                <a:spcPct val="80000"/>
              </a:lnSpc>
              <a:spcBef>
                <a:spcPts val="496"/>
              </a:spcBef>
              <a:spcAft>
                <a:spcPts val="0"/>
              </a:spcAft>
              <a:buClr>
                <a:schemeClr val="dk1"/>
              </a:buClr>
              <a:buSzPts val="2480"/>
              <a:buChar char="•"/>
            </a:pPr>
            <a:r>
              <a:rPr lang="fr-FR" sz="2480"/>
              <a:t>Sacrifice en faveur du « groupe ». </a:t>
            </a:r>
            <a:endParaRPr/>
          </a:p>
          <a:p>
            <a:pPr indent="-185420" lvl="0" marL="342900" rtl="0" algn="l">
              <a:lnSpc>
                <a:spcPct val="80000"/>
              </a:lnSpc>
              <a:spcBef>
                <a:spcPts val="496"/>
              </a:spcBef>
              <a:spcAft>
                <a:spcPts val="0"/>
              </a:spcAft>
              <a:buClr>
                <a:schemeClr val="dk1"/>
              </a:buClr>
              <a:buSzPts val="2480"/>
              <a:buNone/>
            </a:pPr>
            <a:r>
              <a:t/>
            </a:r>
            <a:endParaRPr sz="248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Sentiments de justice et d’obligation</a:t>
            </a:r>
            <a:endParaRPr sz="3959"/>
          </a:p>
        </p:txBody>
      </p:sp>
      <p:sp>
        <p:nvSpPr>
          <p:cNvPr id="163" name="Google Shape;16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720"/>
              <a:buNone/>
            </a:pPr>
            <a:r>
              <a:t/>
            </a:r>
            <a:endParaRPr sz="2720"/>
          </a:p>
          <a:p>
            <a:pPr indent="-342900" lvl="0" marL="342900" rtl="0" algn="l">
              <a:lnSpc>
                <a:spcPct val="80000"/>
              </a:lnSpc>
              <a:spcBef>
                <a:spcPts val="544"/>
              </a:spcBef>
              <a:spcAft>
                <a:spcPts val="0"/>
              </a:spcAft>
              <a:buClr>
                <a:schemeClr val="dk1"/>
              </a:buClr>
              <a:buSzPts val="2720"/>
              <a:buChar char="•"/>
            </a:pPr>
            <a:r>
              <a:rPr lang="fr-FR" sz="2720"/>
              <a:t>Existe-t-il des sentiments de justice naturels?</a:t>
            </a:r>
            <a:endParaRPr/>
          </a:p>
          <a:p>
            <a:pPr indent="-342900" lvl="0" marL="342900" rtl="0" algn="l">
              <a:lnSpc>
                <a:spcPct val="80000"/>
              </a:lnSpc>
              <a:spcBef>
                <a:spcPts val="544"/>
              </a:spcBef>
              <a:spcAft>
                <a:spcPts val="0"/>
              </a:spcAft>
              <a:buClr>
                <a:schemeClr val="dk1"/>
              </a:buClr>
              <a:buSzPts val="2720"/>
              <a:buChar char="•"/>
            </a:pPr>
            <a:r>
              <a:rPr lang="fr-FR" sz="2720"/>
              <a:t>Deux conceptions de la nature: classique (Hume et Smith) ou évolutionnaire. </a:t>
            </a:r>
            <a:endParaRPr/>
          </a:p>
          <a:p>
            <a:pPr indent="0" lvl="0" marL="0" rtl="0" algn="l">
              <a:lnSpc>
                <a:spcPct val="80000"/>
              </a:lnSpc>
              <a:spcBef>
                <a:spcPts val="442"/>
              </a:spcBef>
              <a:spcAft>
                <a:spcPts val="0"/>
              </a:spcAft>
              <a:buClr>
                <a:schemeClr val="dk1"/>
              </a:buClr>
              <a:buSzPts val="2210"/>
              <a:buNone/>
            </a:pPr>
            <a:r>
              <a:rPr lang="fr-FR" sz="2210"/>
              <a:t>Boehm Christopher (2012). </a:t>
            </a:r>
            <a:r>
              <a:rPr i="1" lang="fr-FR" sz="2210"/>
              <a:t>Moral Origins. The Evolution of Virtue, Altruism, and Shame.</a:t>
            </a:r>
            <a:r>
              <a:rPr lang="fr-FR" sz="2210"/>
              <a:t> New York, Basic Books. </a:t>
            </a:r>
            <a:endParaRPr/>
          </a:p>
          <a:p>
            <a:pPr indent="-342900" lvl="0" marL="342900" rtl="0" algn="l">
              <a:lnSpc>
                <a:spcPct val="80000"/>
              </a:lnSpc>
              <a:spcBef>
                <a:spcPts val="544"/>
              </a:spcBef>
              <a:spcAft>
                <a:spcPts val="0"/>
              </a:spcAft>
              <a:buClr>
                <a:schemeClr val="dk1"/>
              </a:buClr>
              <a:buSzPts val="2720"/>
              <a:buChar char="•"/>
            </a:pPr>
            <a:r>
              <a:rPr lang="fr-FR" sz="2720"/>
              <a:t>Liés à des dilemmes sociaux:  coopération et non domination. Allergie à la tricherie. </a:t>
            </a:r>
            <a:endParaRPr/>
          </a:p>
          <a:p>
            <a:pPr indent="-342900" lvl="0" marL="342900" rtl="0" algn="l">
              <a:lnSpc>
                <a:spcPct val="80000"/>
              </a:lnSpc>
              <a:spcBef>
                <a:spcPts val="544"/>
              </a:spcBef>
              <a:spcAft>
                <a:spcPts val="0"/>
              </a:spcAft>
              <a:buClr>
                <a:schemeClr val="dk1"/>
              </a:buClr>
              <a:buSzPts val="2720"/>
              <a:buChar char="•"/>
            </a:pPr>
            <a:r>
              <a:rPr lang="fr-FR" sz="2720"/>
              <a:t>Egalité et sentiments de justice (égalité de traitement). </a:t>
            </a:r>
            <a:endParaRPr/>
          </a:p>
          <a:p>
            <a:pPr indent="-342900" lvl="0" marL="342900" rtl="0" algn="l">
              <a:lnSpc>
                <a:spcPct val="80000"/>
              </a:lnSpc>
              <a:spcBef>
                <a:spcPts val="544"/>
              </a:spcBef>
              <a:spcAft>
                <a:spcPts val="0"/>
              </a:spcAft>
              <a:buClr>
                <a:schemeClr val="dk1"/>
              </a:buClr>
              <a:buSzPts val="2720"/>
              <a:buChar char="•"/>
            </a:pPr>
            <a:r>
              <a:rPr lang="fr-FR" sz="2720"/>
              <a:t>Possibilité d’inégalités et de hiérarchies : comment interpréter l’inégalité en termes de justice par-delà l’existence de pouvoirs de sanction? </a:t>
            </a:r>
            <a:endParaRPr/>
          </a:p>
          <a:p>
            <a:pPr indent="-170180" lvl="0" marL="342900" rtl="0" algn="l">
              <a:lnSpc>
                <a:spcPct val="80000"/>
              </a:lnSpc>
              <a:spcBef>
                <a:spcPts val="544"/>
              </a:spcBef>
              <a:spcAft>
                <a:spcPts val="0"/>
              </a:spcAft>
              <a:buClr>
                <a:schemeClr val="dk1"/>
              </a:buClr>
              <a:buSzPts val="2720"/>
              <a:buNone/>
            </a:pPr>
            <a:r>
              <a:t/>
            </a:r>
            <a:endParaRPr sz="27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Pression sociale:</a:t>
            </a:r>
            <a:endParaRPr/>
          </a:p>
        </p:txBody>
      </p:sp>
      <p:sp>
        <p:nvSpPr>
          <p:cNvPr id="169" name="Google Shape;16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960"/>
              <a:buNone/>
            </a:pPr>
            <a:r>
              <a:rPr lang="fr-FR" sz="2960"/>
              <a:t> </a:t>
            </a:r>
            <a:endParaRPr/>
          </a:p>
          <a:p>
            <a:pPr indent="0" lvl="0" marL="0" rtl="0" algn="l">
              <a:lnSpc>
                <a:spcPct val="80000"/>
              </a:lnSpc>
              <a:spcBef>
                <a:spcPts val="592"/>
              </a:spcBef>
              <a:spcAft>
                <a:spcPts val="0"/>
              </a:spcAft>
              <a:buClr>
                <a:schemeClr val="dk1"/>
              </a:buClr>
              <a:buSzPts val="2960"/>
              <a:buNone/>
            </a:pPr>
            <a:r>
              <a:rPr lang="fr-FR" sz="2960"/>
              <a:t>Durkheim : la Pression sociale. </a:t>
            </a:r>
            <a:endParaRPr/>
          </a:p>
          <a:p>
            <a:pPr indent="-342900" lvl="0" marL="342900" rtl="0" algn="l">
              <a:lnSpc>
                <a:spcPct val="80000"/>
              </a:lnSpc>
              <a:spcBef>
                <a:spcPts val="592"/>
              </a:spcBef>
              <a:spcAft>
                <a:spcPts val="0"/>
              </a:spcAft>
              <a:buClr>
                <a:schemeClr val="dk1"/>
              </a:buClr>
              <a:buSzPts val="2960"/>
              <a:buChar char="•"/>
            </a:pPr>
            <a:r>
              <a:rPr lang="fr-FR" sz="2960"/>
              <a:t>pression des autres. </a:t>
            </a:r>
            <a:endParaRPr/>
          </a:p>
          <a:p>
            <a:pPr indent="-342900" lvl="0" marL="342900" rtl="0" algn="l">
              <a:lnSpc>
                <a:spcPct val="80000"/>
              </a:lnSpc>
              <a:spcBef>
                <a:spcPts val="592"/>
              </a:spcBef>
              <a:spcAft>
                <a:spcPts val="0"/>
              </a:spcAft>
              <a:buClr>
                <a:schemeClr val="dk1"/>
              </a:buClr>
              <a:buSzPts val="2960"/>
              <a:buChar char="•"/>
            </a:pPr>
            <a:r>
              <a:rPr lang="fr-FR" sz="2960"/>
              <a:t>Pression du groupe ? </a:t>
            </a:r>
            <a:endParaRPr/>
          </a:p>
          <a:p>
            <a:pPr indent="-342900" lvl="0" marL="342900" rtl="0" algn="l">
              <a:lnSpc>
                <a:spcPct val="80000"/>
              </a:lnSpc>
              <a:spcBef>
                <a:spcPts val="592"/>
              </a:spcBef>
              <a:spcAft>
                <a:spcPts val="0"/>
              </a:spcAft>
              <a:buClr>
                <a:schemeClr val="dk1"/>
              </a:buClr>
              <a:buSzPts val="2960"/>
              <a:buChar char="•"/>
            </a:pPr>
            <a:r>
              <a:rPr lang="fr-FR" sz="2960"/>
              <a:t>Pression pour le groupe ? </a:t>
            </a:r>
            <a:endParaRPr/>
          </a:p>
          <a:p>
            <a:pPr indent="0" lvl="0" marL="0" rtl="0" algn="l">
              <a:lnSpc>
                <a:spcPct val="80000"/>
              </a:lnSpc>
              <a:spcBef>
                <a:spcPts val="592"/>
              </a:spcBef>
              <a:spcAft>
                <a:spcPts val="0"/>
              </a:spcAft>
              <a:buClr>
                <a:schemeClr val="dk1"/>
              </a:buClr>
              <a:buSzPts val="2960"/>
              <a:buNone/>
            </a:pPr>
            <a:r>
              <a:t/>
            </a:r>
            <a:endParaRPr sz="2960"/>
          </a:p>
          <a:p>
            <a:pPr indent="-342900" lvl="0" marL="342900" rtl="0" algn="l">
              <a:lnSpc>
                <a:spcPct val="80000"/>
              </a:lnSpc>
              <a:spcBef>
                <a:spcPts val="592"/>
              </a:spcBef>
              <a:spcAft>
                <a:spcPts val="0"/>
              </a:spcAft>
              <a:buClr>
                <a:schemeClr val="dk1"/>
              </a:buClr>
              <a:buSzPts val="2960"/>
              <a:buChar char="•"/>
            </a:pPr>
            <a:r>
              <a:rPr lang="fr-FR" sz="2960"/>
              <a:t>Peut se concevoir dans le cadre de dilemmes sociaux</a:t>
            </a:r>
            <a:endParaRPr/>
          </a:p>
          <a:p>
            <a:pPr indent="-342900" lvl="0" marL="342900" rtl="0" algn="l">
              <a:lnSpc>
                <a:spcPct val="80000"/>
              </a:lnSpc>
              <a:spcBef>
                <a:spcPts val="592"/>
              </a:spcBef>
              <a:spcAft>
                <a:spcPts val="0"/>
              </a:spcAft>
              <a:buClr>
                <a:schemeClr val="dk1"/>
              </a:buClr>
              <a:buSzPts val="2960"/>
              <a:buChar char="•"/>
            </a:pPr>
            <a:r>
              <a:rPr lang="fr-FR" sz="2960"/>
              <a:t>Peut se concevoir aussi à propos de plusieurs normes, variables historiquement.  </a:t>
            </a:r>
            <a:endParaRPr/>
          </a:p>
          <a:p>
            <a:pPr indent="-154940" lvl="0" marL="342900" rtl="0" algn="l">
              <a:lnSpc>
                <a:spcPct val="80000"/>
              </a:lnSpc>
              <a:spcBef>
                <a:spcPts val="592"/>
              </a:spcBef>
              <a:spcAft>
                <a:spcPts val="0"/>
              </a:spcAft>
              <a:buClr>
                <a:schemeClr val="dk1"/>
              </a:buClr>
              <a:buSzPts val="2960"/>
              <a:buNone/>
            </a:pPr>
            <a:r>
              <a:t/>
            </a:r>
            <a:endParaRPr sz="296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fr-FR" sz="3200"/>
              <a:t>L’analyse économique ne permet pas de rendre compte directement des sentiments de justice. </a:t>
            </a:r>
            <a:r>
              <a:rPr lang="fr-FR" sz="3200"/>
              <a:t> </a:t>
            </a:r>
            <a:endParaRPr sz="3200"/>
          </a:p>
        </p:txBody>
      </p:sp>
      <p:sp>
        <p:nvSpPr>
          <p:cNvPr id="175" name="Google Shape;17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720"/>
              <a:buChar char="•"/>
            </a:pPr>
            <a:r>
              <a:rPr lang="fr-FR" sz="2720"/>
              <a:t>Importance des sentiments de non-domination. </a:t>
            </a:r>
            <a:endParaRPr/>
          </a:p>
          <a:p>
            <a:pPr indent="-342900" lvl="0" marL="342900" rtl="0" algn="l">
              <a:lnSpc>
                <a:spcPct val="80000"/>
              </a:lnSpc>
              <a:spcBef>
                <a:spcPts val="544"/>
              </a:spcBef>
              <a:spcAft>
                <a:spcPts val="0"/>
              </a:spcAft>
              <a:buClr>
                <a:schemeClr val="dk1"/>
              </a:buClr>
              <a:buSzPts val="2720"/>
              <a:buChar char="•"/>
            </a:pPr>
            <a:r>
              <a:rPr lang="fr-FR" sz="2720"/>
              <a:t>Importance de l’idée d’égalité. Comment l’articuler à la légitimité des inégalités ? </a:t>
            </a:r>
            <a:endParaRPr/>
          </a:p>
          <a:p>
            <a:pPr indent="-342900" lvl="0" marL="342900" rtl="0" algn="l">
              <a:lnSpc>
                <a:spcPct val="80000"/>
              </a:lnSpc>
              <a:spcBef>
                <a:spcPts val="544"/>
              </a:spcBef>
              <a:spcAft>
                <a:spcPts val="0"/>
              </a:spcAft>
              <a:buClr>
                <a:schemeClr val="dk1"/>
              </a:buClr>
              <a:buSzPts val="2720"/>
              <a:buChar char="•"/>
            </a:pPr>
            <a:r>
              <a:rPr lang="fr-FR" sz="2720"/>
              <a:t>Importance des sentiments d’identité collective. </a:t>
            </a:r>
            <a:endParaRPr/>
          </a:p>
          <a:p>
            <a:pPr indent="-342900" lvl="0" marL="342900" rtl="0" algn="l">
              <a:lnSpc>
                <a:spcPct val="80000"/>
              </a:lnSpc>
              <a:spcBef>
                <a:spcPts val="544"/>
              </a:spcBef>
              <a:spcAft>
                <a:spcPts val="0"/>
              </a:spcAft>
              <a:buClr>
                <a:schemeClr val="dk1"/>
              </a:buClr>
              <a:buSzPts val="2720"/>
              <a:buChar char="•"/>
            </a:pPr>
            <a:r>
              <a:rPr lang="fr-FR" sz="2720"/>
              <a:t>Question du mérite et de la méritocratie. </a:t>
            </a:r>
            <a:endParaRPr/>
          </a:p>
          <a:p>
            <a:pPr indent="-342900" lvl="0" marL="342900" rtl="0" algn="l">
              <a:lnSpc>
                <a:spcPct val="80000"/>
              </a:lnSpc>
              <a:spcBef>
                <a:spcPts val="544"/>
              </a:spcBef>
              <a:spcAft>
                <a:spcPts val="0"/>
              </a:spcAft>
              <a:buClr>
                <a:schemeClr val="dk1"/>
              </a:buClr>
              <a:buSzPts val="2720"/>
              <a:buChar char="•"/>
            </a:pPr>
            <a:r>
              <a:rPr lang="fr-FR" sz="2720"/>
              <a:t>Variation des normes au-delà des dilemmes sociaux. Par exemple normes de tolérance ou d’intolérance à ‘égard de l’homosexualité. </a:t>
            </a:r>
            <a:endParaRPr/>
          </a:p>
          <a:p>
            <a:pPr indent="-342900" lvl="0" marL="342900" rtl="0" algn="l">
              <a:lnSpc>
                <a:spcPct val="80000"/>
              </a:lnSpc>
              <a:spcBef>
                <a:spcPts val="544"/>
              </a:spcBef>
              <a:spcAft>
                <a:spcPts val="0"/>
              </a:spcAft>
              <a:buClr>
                <a:schemeClr val="dk1"/>
              </a:buClr>
              <a:buSzPts val="2720"/>
              <a:buChar char="•"/>
            </a:pPr>
            <a:r>
              <a:rPr lang="fr-FR" sz="2720"/>
              <a:t>Question de la justification rationnelle des normes au delà des intérêts. Exemple du travail des enfants. </a:t>
            </a:r>
            <a:endParaRPr/>
          </a:p>
          <a:p>
            <a:pPr indent="0" lvl="0" marL="0" rtl="0" algn="l">
              <a:lnSpc>
                <a:spcPct val="80000"/>
              </a:lnSpc>
              <a:spcBef>
                <a:spcPts val="442"/>
              </a:spcBef>
              <a:spcAft>
                <a:spcPts val="0"/>
              </a:spcAft>
              <a:buClr>
                <a:schemeClr val="dk1"/>
              </a:buClr>
              <a:buSzPts val="2210"/>
              <a:buNone/>
            </a:pPr>
            <a:r>
              <a:rPr lang="fr-FR" sz="2210"/>
              <a:t>Bowles Samuel. 2016. </a:t>
            </a:r>
            <a:r>
              <a:rPr i="1" lang="fr-FR" sz="2210"/>
              <a:t>The Moral Economy. Why Good Incentives Are No Substitue for Good Citizens</a:t>
            </a:r>
            <a:r>
              <a:rPr lang="fr-FR" sz="2210"/>
              <a:t>. New Haven : Yale University Press. </a:t>
            </a:r>
            <a:endParaRPr/>
          </a:p>
          <a:p>
            <a:pPr indent="0" lvl="0" marL="0" rtl="0" algn="l">
              <a:lnSpc>
                <a:spcPct val="80000"/>
              </a:lnSpc>
              <a:spcBef>
                <a:spcPts val="544"/>
              </a:spcBef>
              <a:spcAft>
                <a:spcPts val="0"/>
              </a:spcAft>
              <a:buClr>
                <a:schemeClr val="dk1"/>
              </a:buClr>
              <a:buSzPts val="2720"/>
              <a:buNone/>
            </a:pPr>
            <a:r>
              <a:t/>
            </a:r>
            <a:endParaRPr sz="2720"/>
          </a:p>
          <a:p>
            <a:pPr indent="0" lvl="0" marL="0" rtl="0" algn="l">
              <a:lnSpc>
                <a:spcPct val="80000"/>
              </a:lnSpc>
              <a:spcBef>
                <a:spcPts val="544"/>
              </a:spcBef>
              <a:spcAft>
                <a:spcPts val="0"/>
              </a:spcAft>
              <a:buClr>
                <a:schemeClr val="dk1"/>
              </a:buClr>
              <a:buSzPts val="2720"/>
              <a:buNone/>
            </a:pPr>
            <a:r>
              <a:t/>
            </a:r>
            <a:endParaRPr sz="2720"/>
          </a:p>
          <a:p>
            <a:pPr indent="-170180" lvl="0" marL="342900" rtl="0" algn="l">
              <a:lnSpc>
                <a:spcPct val="80000"/>
              </a:lnSpc>
              <a:spcBef>
                <a:spcPts val="544"/>
              </a:spcBef>
              <a:spcAft>
                <a:spcPts val="0"/>
              </a:spcAft>
              <a:buClr>
                <a:schemeClr val="dk1"/>
              </a:buClr>
              <a:buSzPts val="2720"/>
              <a:buNone/>
            </a:pPr>
            <a:r>
              <a:t/>
            </a:r>
            <a:endParaRPr sz="27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Normes de réciprocité. </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Importance des normes de réciprocité dans la vie sociale (par exemple passage alterné à un carrefour).</a:t>
            </a:r>
            <a:endParaRPr/>
          </a:p>
          <a:p>
            <a:pPr indent="0" lvl="0" marL="0" rtl="0" algn="l">
              <a:spcBef>
                <a:spcPts val="640"/>
              </a:spcBef>
              <a:spcAft>
                <a:spcPts val="0"/>
              </a:spcAft>
              <a:buClr>
                <a:schemeClr val="dk1"/>
              </a:buClr>
              <a:buSzPts val="3200"/>
              <a:buNone/>
            </a:pPr>
            <a:r>
              <a:rPr lang="fr-FR"/>
              <a:t>Deux niveaux:</a:t>
            </a:r>
            <a:endParaRPr/>
          </a:p>
          <a:p>
            <a:pPr indent="-342900" lvl="0" marL="342900" rtl="0" algn="l">
              <a:spcBef>
                <a:spcPts val="640"/>
              </a:spcBef>
              <a:spcAft>
                <a:spcPts val="0"/>
              </a:spcAft>
              <a:buClr>
                <a:schemeClr val="dk1"/>
              </a:buClr>
              <a:buSzPts val="3200"/>
              <a:buChar char="•"/>
            </a:pPr>
            <a:r>
              <a:rPr lang="fr-FR"/>
              <a:t>Normes de réciprocité. Chacun respecte symétriquement la même norme. </a:t>
            </a:r>
            <a:endParaRPr/>
          </a:p>
          <a:p>
            <a:pPr indent="-342900" lvl="0" marL="342900" rtl="0" algn="l">
              <a:spcBef>
                <a:spcPts val="640"/>
              </a:spcBef>
              <a:spcAft>
                <a:spcPts val="0"/>
              </a:spcAft>
              <a:buClr>
                <a:schemeClr val="dk1"/>
              </a:buClr>
              <a:buSzPts val="3200"/>
              <a:buChar char="•"/>
            </a:pPr>
            <a:r>
              <a:rPr lang="fr-FR"/>
              <a:t>Respect réciproque des normes: On respecte la normes si les autres la respectent.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Dilemmes répétés </a:t>
            </a:r>
            <a:r>
              <a:rPr lang="fr-FR"/>
              <a:t> </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960"/>
              <a:buNone/>
            </a:pPr>
            <a:r>
              <a:t/>
            </a:r>
            <a:endParaRPr sz="2960"/>
          </a:p>
          <a:p>
            <a:pPr indent="-342900" lvl="0" marL="342900" rtl="0" algn="l">
              <a:lnSpc>
                <a:spcPct val="80000"/>
              </a:lnSpc>
              <a:spcBef>
                <a:spcPts val="592"/>
              </a:spcBef>
              <a:spcAft>
                <a:spcPts val="0"/>
              </a:spcAft>
              <a:buClr>
                <a:schemeClr val="dk1"/>
              </a:buClr>
              <a:buSzPts val="2960"/>
              <a:buChar char="•"/>
            </a:pPr>
            <a:r>
              <a:rPr lang="fr-FR" sz="2960"/>
              <a:t>Tendance à l’émergence de la norme, sous certaines conditions. Exemple des files d’arrêt d’autobus : ordonnées ou non ordonnées. </a:t>
            </a:r>
            <a:endParaRPr/>
          </a:p>
          <a:p>
            <a:pPr indent="-342900" lvl="0" marL="342900" rtl="0" algn="l">
              <a:lnSpc>
                <a:spcPct val="80000"/>
              </a:lnSpc>
              <a:spcBef>
                <a:spcPts val="592"/>
              </a:spcBef>
              <a:spcAft>
                <a:spcPts val="0"/>
              </a:spcAft>
              <a:buClr>
                <a:schemeClr val="dk1"/>
              </a:buClr>
              <a:buSzPts val="2960"/>
              <a:buChar char="•"/>
            </a:pPr>
            <a:r>
              <a:rPr lang="fr-FR" sz="2960"/>
              <a:t>Mais, à nouveau, récurrence d’un dilemme social : intérêt à ne pas respecter une norme si les autres la respectent. </a:t>
            </a:r>
            <a:endParaRPr/>
          </a:p>
          <a:p>
            <a:pPr indent="0" lvl="0" marL="0" rtl="0" algn="l">
              <a:lnSpc>
                <a:spcPct val="80000"/>
              </a:lnSpc>
              <a:spcBef>
                <a:spcPts val="592"/>
              </a:spcBef>
              <a:spcAft>
                <a:spcPts val="0"/>
              </a:spcAft>
              <a:buClr>
                <a:schemeClr val="dk1"/>
              </a:buClr>
              <a:buSzPts val="2960"/>
              <a:buNone/>
            </a:pPr>
            <a:r>
              <a:rPr lang="fr-FR" sz="2960"/>
              <a:t>🡺 Sanctions : modification des coûts et des avantages du respect des normes et de la non coopération</a:t>
            </a:r>
            <a:endParaRPr/>
          </a:p>
          <a:p>
            <a:pPr indent="0" lvl="0" marL="0" rtl="0" algn="l">
              <a:lnSpc>
                <a:spcPct val="80000"/>
              </a:lnSpc>
              <a:spcBef>
                <a:spcPts val="592"/>
              </a:spcBef>
              <a:spcAft>
                <a:spcPts val="0"/>
              </a:spcAft>
              <a:buClr>
                <a:schemeClr val="dk1"/>
              </a:buClr>
              <a:buSzPts val="2960"/>
              <a:buNone/>
            </a:pPr>
            <a:r>
              <a:rPr lang="fr-FR" sz="2960"/>
              <a:t>🡺 Qui impose les sanctions? </a:t>
            </a:r>
            <a:endParaRPr/>
          </a:p>
          <a:p>
            <a:pPr indent="-154940" lvl="0" marL="342900" rtl="0" algn="l">
              <a:lnSpc>
                <a:spcPct val="80000"/>
              </a:lnSpc>
              <a:spcBef>
                <a:spcPts val="592"/>
              </a:spcBef>
              <a:spcAft>
                <a:spcPts val="0"/>
              </a:spcAft>
              <a:buClr>
                <a:schemeClr val="dk1"/>
              </a:buClr>
              <a:buSzPts val="2960"/>
              <a:buNone/>
            </a:pPr>
            <a:r>
              <a:t/>
            </a:r>
            <a:endParaRPr sz="29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Les sanctions peuvent être exercées :</a:t>
            </a:r>
            <a:endParaRPr sz="3959"/>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960"/>
              <a:buNone/>
            </a:pPr>
            <a:r>
              <a:rPr lang="fr-FR" sz="2960"/>
              <a:t>-Par les acteurs privés (normes sociales) : approbation, désapprobation. Ostracisme, critique, bonne ou mauvaise réputation etc.</a:t>
            </a:r>
            <a:endParaRPr/>
          </a:p>
          <a:p>
            <a:pPr indent="0" lvl="0" marL="0" rtl="0" algn="l">
              <a:lnSpc>
                <a:spcPct val="80000"/>
              </a:lnSpc>
              <a:spcBef>
                <a:spcPts val="592"/>
              </a:spcBef>
              <a:spcAft>
                <a:spcPts val="0"/>
              </a:spcAft>
              <a:buClr>
                <a:schemeClr val="dk1"/>
              </a:buClr>
              <a:buSzPts val="2960"/>
              <a:buNone/>
            </a:pPr>
            <a:r>
              <a:rPr lang="fr-FR" sz="2960"/>
              <a:t>-Par des institutions spécialisées (normes juridiques): droit, justice, Etat, institutions publiques.  </a:t>
            </a:r>
            <a:endParaRPr/>
          </a:p>
          <a:p>
            <a:pPr indent="0" lvl="0" marL="0" rtl="0" algn="l">
              <a:lnSpc>
                <a:spcPct val="80000"/>
              </a:lnSpc>
              <a:spcBef>
                <a:spcPts val="592"/>
              </a:spcBef>
              <a:spcAft>
                <a:spcPts val="0"/>
              </a:spcAft>
              <a:buClr>
                <a:schemeClr val="dk1"/>
              </a:buClr>
              <a:buSzPts val="2960"/>
              <a:buNone/>
            </a:pPr>
            <a:r>
              <a:rPr lang="fr-FR" sz="2960"/>
              <a:t>-Possibilité d’une « internalisation » des sanctions. Tendance à se punir soi-même à partir d’une « intériorisation » de la norme. Soit de manière inconsciente (culpabilité), soit par compréhension rationnelle de l’enjeu.  </a:t>
            </a:r>
            <a:endParaRPr/>
          </a:p>
          <a:p>
            <a:pPr indent="0" lvl="0" marL="0" rtl="0" algn="l">
              <a:lnSpc>
                <a:spcPct val="80000"/>
              </a:lnSpc>
              <a:spcBef>
                <a:spcPts val="592"/>
              </a:spcBef>
              <a:spcAft>
                <a:spcPts val="0"/>
              </a:spcAft>
              <a:buClr>
                <a:schemeClr val="dk1"/>
              </a:buClr>
              <a:buSzPts val="2960"/>
              <a:buNone/>
            </a:pPr>
            <a:r>
              <a:t/>
            </a:r>
            <a:endParaRPr sz="2960"/>
          </a:p>
          <a:p>
            <a:pPr indent="-154940" lvl="0" marL="342900" rtl="0" algn="l">
              <a:lnSpc>
                <a:spcPct val="80000"/>
              </a:lnSpc>
              <a:spcBef>
                <a:spcPts val="592"/>
              </a:spcBef>
              <a:spcAft>
                <a:spcPts val="0"/>
              </a:spcAft>
              <a:buClr>
                <a:schemeClr val="dk1"/>
              </a:buClr>
              <a:buSzPts val="2960"/>
              <a:buNone/>
            </a:pPr>
            <a:r>
              <a:t/>
            </a:r>
            <a:endParaRPr sz="296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Les Etats fonctionnent comme des appareils de sanction</a:t>
            </a:r>
            <a:endParaRPr/>
          </a:p>
        </p:txBody>
      </p:sp>
      <p:sp>
        <p:nvSpPr>
          <p:cNvPr id="109" name="Google Shape;1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960"/>
              <a:buNone/>
            </a:pPr>
            <a:r>
              <a:rPr lang="fr-FR" sz="2960"/>
              <a:t>Les Etats fonctionnent comme des espaces de sanctions garanties sur un territoire défini (Weber). </a:t>
            </a:r>
            <a:endParaRPr/>
          </a:p>
          <a:p>
            <a:pPr indent="0" lvl="0" marL="0" rtl="0" algn="l">
              <a:lnSpc>
                <a:spcPct val="90000"/>
              </a:lnSpc>
              <a:spcBef>
                <a:spcPts val="592"/>
              </a:spcBef>
              <a:spcAft>
                <a:spcPts val="0"/>
              </a:spcAft>
              <a:buClr>
                <a:schemeClr val="dk1"/>
              </a:buClr>
              <a:buSzPts val="2960"/>
              <a:buNone/>
            </a:pPr>
            <a:r>
              <a:rPr lang="fr-FR" sz="2960"/>
              <a:t>Il n’existe pas réellement de sanctions juridiques à l’échelle internationale. Exemple de l’émission de gaz à effets de serre. </a:t>
            </a:r>
            <a:endParaRPr/>
          </a:p>
          <a:p>
            <a:pPr indent="-342900" lvl="0" marL="342900" rtl="0" algn="l">
              <a:lnSpc>
                <a:spcPct val="90000"/>
              </a:lnSpc>
              <a:spcBef>
                <a:spcPts val="592"/>
              </a:spcBef>
              <a:spcAft>
                <a:spcPts val="0"/>
              </a:spcAft>
              <a:buClr>
                <a:schemeClr val="dk1"/>
              </a:buClr>
              <a:buSzPts val="2960"/>
              <a:buChar char="•"/>
            </a:pPr>
            <a:r>
              <a:rPr lang="fr-FR" sz="2960"/>
              <a:t>Sanctions dans l’Union Européenne. </a:t>
            </a:r>
            <a:endParaRPr/>
          </a:p>
          <a:p>
            <a:pPr indent="-342900" lvl="0" marL="342900" rtl="0" algn="l">
              <a:lnSpc>
                <a:spcPct val="90000"/>
              </a:lnSpc>
              <a:spcBef>
                <a:spcPts val="592"/>
              </a:spcBef>
              <a:spcAft>
                <a:spcPts val="0"/>
              </a:spcAft>
              <a:buClr>
                <a:schemeClr val="dk1"/>
              </a:buClr>
              <a:buSzPts val="2960"/>
              <a:buChar char="•"/>
            </a:pPr>
            <a:r>
              <a:rPr lang="fr-FR" sz="2960"/>
              <a:t>O.N.U. Tribunaux internationaux. </a:t>
            </a:r>
            <a:endParaRPr/>
          </a:p>
          <a:p>
            <a:pPr indent="-342900" lvl="0" marL="342900" rtl="0" algn="l">
              <a:lnSpc>
                <a:spcPct val="90000"/>
              </a:lnSpc>
              <a:spcBef>
                <a:spcPts val="592"/>
              </a:spcBef>
              <a:spcAft>
                <a:spcPts val="0"/>
              </a:spcAft>
              <a:buClr>
                <a:schemeClr val="dk1"/>
              </a:buClr>
              <a:buSzPts val="2960"/>
              <a:buChar char="•"/>
            </a:pPr>
            <a:r>
              <a:rPr lang="fr-FR" sz="2960"/>
              <a:t>Normes sociales et normes juridiques dans le domaine international. </a:t>
            </a:r>
            <a:endParaRPr/>
          </a:p>
          <a:p>
            <a:pPr indent="-154940" lvl="0" marL="342900" rtl="0" algn="l">
              <a:lnSpc>
                <a:spcPct val="90000"/>
              </a:lnSpc>
              <a:spcBef>
                <a:spcPts val="592"/>
              </a:spcBef>
              <a:spcAft>
                <a:spcPts val="0"/>
              </a:spcAft>
              <a:buClr>
                <a:schemeClr val="dk1"/>
              </a:buClr>
              <a:buSzPts val="2960"/>
              <a:buNone/>
            </a:pPr>
            <a:r>
              <a:t/>
            </a:r>
            <a:endParaRPr sz="296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Les acteurs privés et les sanctions:</a:t>
            </a:r>
            <a:endParaRPr/>
          </a:p>
        </p:txBody>
      </p:sp>
      <p:sp>
        <p:nvSpPr>
          <p:cNvPr id="115" name="Google Shape;11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000"/>
              <a:buNone/>
            </a:pPr>
            <a:r>
              <a:t/>
            </a:r>
            <a:endParaRPr sz="2000"/>
          </a:p>
          <a:p>
            <a:pPr indent="-342900" lvl="0" marL="342900" rtl="0" algn="l">
              <a:lnSpc>
                <a:spcPct val="80000"/>
              </a:lnSpc>
              <a:spcBef>
                <a:spcPts val="400"/>
              </a:spcBef>
              <a:spcAft>
                <a:spcPts val="0"/>
              </a:spcAft>
              <a:buClr>
                <a:schemeClr val="dk1"/>
              </a:buClr>
              <a:buSzPts val="2000"/>
              <a:buChar char="•"/>
            </a:pPr>
            <a:r>
              <a:rPr lang="fr-FR" sz="2000"/>
              <a:t>Sociétés traditionnelles où l’Etat est faible ou absent : pas de sanctions émanant de l’Etat, importance des normes sociales de vengeance. </a:t>
            </a:r>
            <a:endParaRPr/>
          </a:p>
          <a:p>
            <a:pPr indent="-342900" lvl="0" marL="342900" rtl="0" algn="l">
              <a:lnSpc>
                <a:spcPct val="80000"/>
              </a:lnSpc>
              <a:spcBef>
                <a:spcPts val="400"/>
              </a:spcBef>
              <a:spcAft>
                <a:spcPts val="0"/>
              </a:spcAft>
              <a:buClr>
                <a:schemeClr val="dk1"/>
              </a:buClr>
              <a:buSzPts val="2000"/>
              <a:buChar char="•"/>
            </a:pPr>
            <a:r>
              <a:rPr lang="fr-FR" sz="2000"/>
              <a:t>Milieux de la délinquance:  importance des sanctions privées, car ne peuvent pas recourir à l’Etat. </a:t>
            </a:r>
            <a:endParaRPr/>
          </a:p>
          <a:p>
            <a:pPr indent="-342900" lvl="0" marL="342900" rtl="0" algn="l">
              <a:lnSpc>
                <a:spcPct val="80000"/>
              </a:lnSpc>
              <a:spcBef>
                <a:spcPts val="400"/>
              </a:spcBef>
              <a:spcAft>
                <a:spcPts val="0"/>
              </a:spcAft>
              <a:buClr>
                <a:schemeClr val="dk1"/>
              </a:buClr>
              <a:buSzPts val="2000"/>
              <a:buChar char="•"/>
            </a:pPr>
            <a:r>
              <a:rPr lang="fr-FR" sz="2000"/>
              <a:t>Cependant, les acteurs individuels peuvent juger coûteux de sanctionner les autres.  </a:t>
            </a:r>
            <a:endParaRPr/>
          </a:p>
          <a:p>
            <a:pPr indent="0" lvl="0" marL="0" rtl="0" algn="l">
              <a:lnSpc>
                <a:spcPct val="80000"/>
              </a:lnSpc>
              <a:spcBef>
                <a:spcPts val="400"/>
              </a:spcBef>
              <a:spcAft>
                <a:spcPts val="0"/>
              </a:spcAft>
              <a:buClr>
                <a:schemeClr val="dk1"/>
              </a:buClr>
              <a:buSzPts val="2000"/>
              <a:buNone/>
            </a:pPr>
            <a:r>
              <a:t/>
            </a:r>
            <a:endParaRPr sz="2000"/>
          </a:p>
          <a:p>
            <a:pPr indent="0" lvl="0" marL="0" rtl="0" algn="l">
              <a:lnSpc>
                <a:spcPct val="80000"/>
              </a:lnSpc>
              <a:spcBef>
                <a:spcPts val="562"/>
              </a:spcBef>
              <a:spcAft>
                <a:spcPts val="0"/>
              </a:spcAft>
              <a:buClr>
                <a:schemeClr val="dk1"/>
              </a:buClr>
              <a:buSzPts val="2000"/>
              <a:buNone/>
            </a:pPr>
            <a:r>
              <a:rPr lang="fr-FR" sz="2000"/>
              <a:t>🡺</a:t>
            </a:r>
            <a:r>
              <a:rPr lang="fr-FR" sz="2812"/>
              <a:t>Nouveau dilemme social : personne ne voudra sanctionner, comptant sur les autres.  </a:t>
            </a:r>
            <a:endParaRPr/>
          </a:p>
          <a:p>
            <a:pPr indent="0" lvl="0" marL="0" rtl="0" algn="l">
              <a:lnSpc>
                <a:spcPct val="80000"/>
              </a:lnSpc>
              <a:spcBef>
                <a:spcPts val="400"/>
              </a:spcBef>
              <a:spcAft>
                <a:spcPts val="0"/>
              </a:spcAft>
              <a:buClr>
                <a:schemeClr val="dk1"/>
              </a:buClr>
              <a:buSzPts val="2000"/>
              <a:buNone/>
            </a:pPr>
            <a:r>
              <a:t/>
            </a:r>
            <a:endParaRPr sz="2000"/>
          </a:p>
          <a:p>
            <a:pPr indent="0" lvl="0" marL="0" rtl="0" algn="l">
              <a:lnSpc>
                <a:spcPct val="80000"/>
              </a:lnSpc>
              <a:spcBef>
                <a:spcPts val="400"/>
              </a:spcBef>
              <a:spcAft>
                <a:spcPts val="0"/>
              </a:spcAft>
              <a:buClr>
                <a:schemeClr val="dk1"/>
              </a:buClr>
              <a:buSzPts val="2000"/>
              <a:buNone/>
            </a:pPr>
            <a:r>
              <a:rPr lang="fr-FR" sz="2000"/>
              <a:t>Mais, de fait : les acteurs ont tendance à sanctionner les autres: Expériences en psychologie qui montrent une telle tendance  (Ernst Fehr and Simon Gächter) </a:t>
            </a:r>
            <a:endParaRPr/>
          </a:p>
          <a:p>
            <a:pPr indent="0" lvl="0" marL="0" rtl="0" algn="l">
              <a:lnSpc>
                <a:spcPct val="80000"/>
              </a:lnSpc>
              <a:spcBef>
                <a:spcPts val="400"/>
              </a:spcBef>
              <a:spcAft>
                <a:spcPts val="0"/>
              </a:spcAft>
              <a:buClr>
                <a:schemeClr val="dk1"/>
              </a:buClr>
              <a:buSzPts val="2000"/>
              <a:buNone/>
            </a:pPr>
            <a:r>
              <a:rPr lang="fr-FR" sz="2000"/>
              <a:t>Mais importance du rôle des institutions (l’Etat)</a:t>
            </a:r>
            <a:endParaRPr sz="2000"/>
          </a:p>
          <a:p>
            <a:pPr indent="0" lvl="0" marL="0" rtl="0" algn="l">
              <a:lnSpc>
                <a:spcPct val="80000"/>
              </a:lnSpc>
              <a:spcBef>
                <a:spcPts val="400"/>
              </a:spcBef>
              <a:spcAft>
                <a:spcPts val="0"/>
              </a:spcAft>
              <a:buClr>
                <a:schemeClr val="dk1"/>
              </a:buClr>
              <a:buSzPts val="2000"/>
              <a:buNone/>
            </a:pPr>
            <a:r>
              <a:t/>
            </a:r>
            <a:endParaRPr sz="2000"/>
          </a:p>
          <a:p>
            <a:pPr indent="-215900" lvl="0" marL="342900" rtl="0" algn="l">
              <a:lnSpc>
                <a:spcPct val="80000"/>
              </a:lnSpc>
              <a:spcBef>
                <a:spcPts val="400"/>
              </a:spcBef>
              <a:spcAft>
                <a:spcPts val="0"/>
              </a:spcAft>
              <a:buClr>
                <a:schemeClr val="dk1"/>
              </a:buClr>
              <a:buSzPts val="2000"/>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fr-FR" sz="3959"/>
              <a:t>La tendance à sanctionner les autres</a:t>
            </a:r>
            <a:endParaRPr sz="3959"/>
          </a:p>
        </p:txBody>
      </p:sp>
      <p:sp>
        <p:nvSpPr>
          <p:cNvPr id="121" name="Google Shape;121;p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80"/>
              <a:buNone/>
            </a:pPr>
            <a:r>
              <a:rPr lang="fr-FR" sz="1280"/>
              <a:t>They made an innovation to a game commonly played in experimental laboratories to test subjects’ cooperation and trust of one another. In the plain vanilla version of this game subjects have the opportunity to put some money into a “pot”, which will be augmented and then shared with the rest of the group. If everyone acts cooperatively the returns for the whole group are the greatest. But at the same time there is an incentive to act selfishly: I achieve the best outcome for myself if everyone else puts his money in the pot –to be augmented and shared- but </a:t>
            </a:r>
            <a:r>
              <a:rPr i="1" lang="fr-FR" sz="1280"/>
              <a:t>I</a:t>
            </a:r>
            <a:r>
              <a:rPr lang="fr-FR" sz="1280"/>
              <a:t> act selfishly.  </a:t>
            </a:r>
            <a:endParaRPr sz="1280"/>
          </a:p>
          <a:p>
            <a:pPr indent="0" lvl="0" marL="0" rtl="0" algn="l">
              <a:lnSpc>
                <a:spcPct val="80000"/>
              </a:lnSpc>
              <a:spcBef>
                <a:spcPts val="256"/>
              </a:spcBef>
              <a:spcAft>
                <a:spcPts val="0"/>
              </a:spcAft>
              <a:buClr>
                <a:schemeClr val="dk1"/>
              </a:buClr>
              <a:buSzPts val="1280"/>
              <a:buNone/>
            </a:pPr>
            <a:r>
              <a:rPr lang="fr-FR" sz="1280"/>
              <a:t>There is a standard wisdom about outcomes of such games: experimental subjects initially play such games with some degree of cooperation, but if the games are repeated they first learn that some other players are defectors and then they themselves increasingly defect. After many repetitions of the game all players are playing selfishly. The behavior pattern is very basic: it has been documented in monkeys as well as in humans. </a:t>
            </a:r>
            <a:endParaRPr sz="1280"/>
          </a:p>
          <a:p>
            <a:pPr indent="0" lvl="0" marL="0" rtl="0" algn="l">
              <a:lnSpc>
                <a:spcPct val="80000"/>
              </a:lnSpc>
              <a:spcBef>
                <a:spcPts val="256"/>
              </a:spcBef>
              <a:spcAft>
                <a:spcPts val="0"/>
              </a:spcAft>
              <a:buClr>
                <a:schemeClr val="dk1"/>
              </a:buClr>
              <a:buSzPts val="1280"/>
              <a:buNone/>
            </a:pPr>
            <a:r>
              <a:rPr lang="fr-FR" sz="1280"/>
              <a:t>But Fehr and Gächter had an idea. They made a modification to the game to determine what would happen if players could punish those who played noncooperatively. They conjectured that subjects would punish even if they had to pay to do so. That is exactly what they found: subjects are willing to pay to punish those who acted selfishly, even though there was an individual cost to inflicting such punishment. Interestingly they also found that the possibility of punishment greatly reduced selfish behavior. Even after numerous repeated games, many players were still putting money in the pot. </a:t>
            </a:r>
            <a:endParaRPr sz="1280"/>
          </a:p>
          <a:p>
            <a:pPr indent="0" lvl="0" marL="0" rtl="0" algn="l">
              <a:lnSpc>
                <a:spcPct val="80000"/>
              </a:lnSpc>
              <a:spcBef>
                <a:spcPts val="256"/>
              </a:spcBef>
              <a:spcAft>
                <a:spcPts val="0"/>
              </a:spcAft>
              <a:buClr>
                <a:schemeClr val="dk1"/>
              </a:buClr>
              <a:buSzPts val="1280"/>
              <a:buNone/>
            </a:pPr>
            <a:r>
              <a:rPr lang="fr-FR" sz="1280"/>
              <a:t>Of course payments for the opportunity to punish indicate that subjects care about fairness. They are angry when other subjects are selfish. With another set of co-authors Fehr asked subjects to play similar games with their brains being PET scanned. Engaging in such punishment appears to make the subject happy: it activates an area of the brain , the dorsal striatum, that “lights up” in anticipation of many types of rewards. Akerlof (2009: 23) </a:t>
            </a:r>
            <a:endParaRPr sz="1280"/>
          </a:p>
          <a:p>
            <a:pPr indent="0" lvl="0" marL="0" rtl="0" algn="l">
              <a:lnSpc>
                <a:spcPct val="80000"/>
              </a:lnSpc>
              <a:spcBef>
                <a:spcPts val="256"/>
              </a:spcBef>
              <a:spcAft>
                <a:spcPts val="0"/>
              </a:spcAft>
              <a:buClr>
                <a:schemeClr val="dk1"/>
              </a:buClr>
              <a:buSzPts val="1280"/>
              <a:buNone/>
            </a:pPr>
            <a:r>
              <a:t/>
            </a:r>
            <a:endParaRPr sz="1280"/>
          </a:p>
          <a:p>
            <a:pPr indent="0" lvl="0" marL="0" rtl="0" algn="l">
              <a:lnSpc>
                <a:spcPct val="80000"/>
              </a:lnSpc>
              <a:spcBef>
                <a:spcPts val="256"/>
              </a:spcBef>
              <a:spcAft>
                <a:spcPts val="0"/>
              </a:spcAft>
              <a:buClr>
                <a:schemeClr val="dk1"/>
              </a:buClr>
              <a:buSzPts val="1280"/>
              <a:buNone/>
            </a:pPr>
            <a:r>
              <a:rPr lang="fr-FR" sz="1280"/>
              <a:t>George Akerlof and Robert J. Shiller (2009) </a:t>
            </a:r>
            <a:r>
              <a:rPr i="1" lang="fr-FR" sz="1280"/>
              <a:t>Animal spirits</a:t>
            </a:r>
            <a:r>
              <a:rPr lang="fr-FR" sz="1280"/>
              <a:t>, Princeton and Oxford, Princeton University Press. 22-23 </a:t>
            </a:r>
            <a:endParaRPr sz="1280"/>
          </a:p>
          <a:p>
            <a:pPr indent="-261620" lvl="0" marL="342900" rtl="0" algn="l">
              <a:lnSpc>
                <a:spcPct val="80000"/>
              </a:lnSpc>
              <a:spcBef>
                <a:spcPts val="256"/>
              </a:spcBef>
              <a:spcAft>
                <a:spcPts val="0"/>
              </a:spcAft>
              <a:buClr>
                <a:schemeClr val="dk1"/>
              </a:buClr>
              <a:buSzPts val="1280"/>
              <a:buNone/>
            </a:pPr>
            <a:r>
              <a:t/>
            </a:r>
            <a:endParaRPr sz="128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Fonction de l’Etat au regard des sanctions. </a:t>
            </a:r>
            <a:endParaRPr sz="3959"/>
          </a:p>
        </p:txBody>
      </p:sp>
      <p:sp>
        <p:nvSpPr>
          <p:cNvPr id="127" name="Google Shape;12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720"/>
              <a:buNone/>
            </a:pPr>
            <a:r>
              <a:rPr lang="fr-FR" sz="2720"/>
              <a:t> </a:t>
            </a:r>
            <a:endParaRPr/>
          </a:p>
          <a:p>
            <a:pPr indent="-342900" lvl="0" marL="342900" rtl="0" algn="l">
              <a:lnSpc>
                <a:spcPct val="80000"/>
              </a:lnSpc>
              <a:spcBef>
                <a:spcPts val="544"/>
              </a:spcBef>
              <a:spcAft>
                <a:spcPts val="0"/>
              </a:spcAft>
              <a:buClr>
                <a:schemeClr val="dk1"/>
              </a:buClr>
              <a:buSzPts val="2720"/>
              <a:buChar char="•"/>
            </a:pPr>
            <a:r>
              <a:rPr lang="fr-FR" sz="2720"/>
              <a:t>Rôle important de l’Etat : sanctionne ceux qui ont une attitude non coopérative, dans le cadre de normes issues des dilemmes sociaux. </a:t>
            </a:r>
            <a:endParaRPr/>
          </a:p>
          <a:p>
            <a:pPr indent="-342900" lvl="0" marL="342900" rtl="0" algn="l">
              <a:lnSpc>
                <a:spcPct val="80000"/>
              </a:lnSpc>
              <a:spcBef>
                <a:spcPts val="544"/>
              </a:spcBef>
              <a:spcAft>
                <a:spcPts val="0"/>
              </a:spcAft>
              <a:buClr>
                <a:schemeClr val="dk1"/>
              </a:buClr>
              <a:buSzPts val="2720"/>
              <a:buChar char="•"/>
            </a:pPr>
            <a:r>
              <a:rPr lang="fr-FR" sz="2720"/>
              <a:t>Différents types de sanctions étatiques.  </a:t>
            </a:r>
            <a:endParaRPr/>
          </a:p>
          <a:p>
            <a:pPr indent="-342900" lvl="0" marL="342900" rtl="0" algn="l">
              <a:lnSpc>
                <a:spcPct val="80000"/>
              </a:lnSpc>
              <a:spcBef>
                <a:spcPts val="544"/>
              </a:spcBef>
              <a:spcAft>
                <a:spcPts val="0"/>
              </a:spcAft>
              <a:buClr>
                <a:schemeClr val="dk1"/>
              </a:buClr>
              <a:buSzPts val="2720"/>
              <a:buChar char="•"/>
            </a:pPr>
            <a:r>
              <a:rPr lang="fr-FR" sz="2720"/>
              <a:t>Remarque : les peines de prison sont historiquement récentes (Durkheim), eu égard au coût d’entretien des prisonniers. </a:t>
            </a:r>
            <a:endParaRPr/>
          </a:p>
          <a:p>
            <a:pPr indent="-342900" lvl="0" marL="342900" rtl="0" algn="l">
              <a:lnSpc>
                <a:spcPct val="80000"/>
              </a:lnSpc>
              <a:spcBef>
                <a:spcPts val="544"/>
              </a:spcBef>
              <a:spcAft>
                <a:spcPts val="0"/>
              </a:spcAft>
              <a:buClr>
                <a:schemeClr val="dk1"/>
              </a:buClr>
              <a:buSzPts val="2720"/>
              <a:buChar char="•"/>
            </a:pPr>
            <a:r>
              <a:rPr lang="fr-FR" sz="2720"/>
              <a:t>Relative indétermination de la question des peines appropriées, idée de proportionnalité. </a:t>
            </a:r>
            <a:endParaRPr/>
          </a:p>
          <a:p>
            <a:pPr indent="-342900" lvl="0" marL="342900" rtl="0" algn="l">
              <a:lnSpc>
                <a:spcPct val="80000"/>
              </a:lnSpc>
              <a:spcBef>
                <a:spcPts val="544"/>
              </a:spcBef>
              <a:spcAft>
                <a:spcPts val="0"/>
              </a:spcAft>
              <a:buClr>
                <a:schemeClr val="dk1"/>
              </a:buClr>
              <a:buSzPts val="2720"/>
              <a:buChar char="•"/>
            </a:pPr>
            <a:r>
              <a:rPr lang="fr-FR" sz="2720"/>
              <a:t>Risque constant: abus de l’Etat, eu égard à cette fonction. </a:t>
            </a:r>
            <a:endParaRPr/>
          </a:p>
          <a:p>
            <a:pPr indent="-170180" lvl="0" marL="342900" rtl="0" algn="l">
              <a:lnSpc>
                <a:spcPct val="80000"/>
              </a:lnSpc>
              <a:spcBef>
                <a:spcPts val="544"/>
              </a:spcBef>
              <a:spcAft>
                <a:spcPts val="0"/>
              </a:spcAft>
              <a:buClr>
                <a:schemeClr val="dk1"/>
              </a:buClr>
              <a:buSzPts val="2720"/>
              <a:buNone/>
            </a:pPr>
            <a:r>
              <a:t/>
            </a:r>
            <a:endParaRPr sz="2720"/>
          </a:p>
          <a:p>
            <a:pPr indent="-170180" lvl="0" marL="342900" rtl="0" algn="l">
              <a:lnSpc>
                <a:spcPct val="80000"/>
              </a:lnSpc>
              <a:spcBef>
                <a:spcPts val="544"/>
              </a:spcBef>
              <a:spcAft>
                <a:spcPts val="0"/>
              </a:spcAft>
              <a:buClr>
                <a:schemeClr val="dk1"/>
              </a:buClr>
              <a:buSzPts val="2720"/>
              <a:buNone/>
            </a:pPr>
            <a:r>
              <a:t/>
            </a:r>
            <a:endParaRPr sz="27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Une analyse économique de l’émergence de l’Etat (Olson):</a:t>
            </a:r>
            <a:endParaRPr/>
          </a:p>
        </p:txBody>
      </p:sp>
      <p:sp>
        <p:nvSpPr>
          <p:cNvPr id="133" name="Google Shape;13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1520"/>
              <a:buNone/>
            </a:pPr>
            <a:r>
              <a:rPr lang="fr-FR" sz="1520"/>
              <a:t>“In an influential article the economist Mancur Olson posited a simple model of political development. The world was initially ruled by “roving bandits”, like various warlords of early twentieth-century China, or the ones operating in Afghanistan and Somalia at the beginning of the twenty-first century. These bandits were purely predatory and sought to extract as many resources from the population as possible, often with very short time horizons so they could quickly move on to other victims. At a certain point one bandit would emerge stronger than all the others and come to dominate the society: “These violent entrepreneurs naturally do not call themselves bandits but, on the contrary, give themselves and their descendants exalted titles. They sometimes even claim to rule by divine right”. In other words the king, who claimed a legitimate title to rule, was simply a “stationary bandit” with motives no different from those of the roving bandits he displaced. The stationary bandit realizes however that he can become even richer if instead of going for short-term plunder, he provides stability, order and other public goods to his society, thereby making it richer and liable to higher taxes in the long run. From the standpoint of the ruled, this represents an advance on the roving bandits. But “exactly the same rational self-interest that makes a roving bandit settle down and provide government for his subjects also makes him extract the maximum possible amount from the society for himself. He will use his monopoly of coercive power to obtain the maximum take in taxes and other exactions.” </a:t>
            </a:r>
            <a:endParaRPr/>
          </a:p>
          <a:p>
            <a:pPr indent="0" lvl="0" marL="0" rtl="0" algn="l">
              <a:lnSpc>
                <a:spcPct val="80000"/>
              </a:lnSpc>
              <a:spcBef>
                <a:spcPts val="304"/>
              </a:spcBef>
              <a:spcAft>
                <a:spcPts val="0"/>
              </a:spcAft>
              <a:buClr>
                <a:schemeClr val="dk1"/>
              </a:buClr>
              <a:buSzPts val="1520"/>
              <a:buNone/>
            </a:pPr>
            <a:r>
              <a:t/>
            </a:r>
            <a:endParaRPr sz="1520"/>
          </a:p>
          <a:p>
            <a:pPr indent="0" lvl="0" marL="0" rtl="0" algn="l">
              <a:lnSpc>
                <a:spcPct val="80000"/>
              </a:lnSpc>
              <a:spcBef>
                <a:spcPts val="304"/>
              </a:spcBef>
              <a:spcAft>
                <a:spcPts val="0"/>
              </a:spcAft>
              <a:buClr>
                <a:schemeClr val="dk1"/>
              </a:buClr>
              <a:buSzPts val="1520"/>
              <a:buNone/>
            </a:pPr>
            <a:r>
              <a:rPr lang="fr-FR" sz="1520"/>
              <a:t>Fukuyama Francis</a:t>
            </a:r>
            <a:r>
              <a:rPr i="1" lang="fr-FR" sz="1520"/>
              <a:t>. 2011. The Origins of Political Order. From Prehuman Times to the French Revolution. </a:t>
            </a:r>
            <a:r>
              <a:rPr lang="fr-FR" sz="1520"/>
              <a:t>London, Profile Books.(303) </a:t>
            </a:r>
            <a:endParaRPr/>
          </a:p>
          <a:p>
            <a:pPr indent="0" lvl="0" marL="0" rtl="0" algn="l">
              <a:lnSpc>
                <a:spcPct val="80000"/>
              </a:lnSpc>
              <a:spcBef>
                <a:spcPts val="304"/>
              </a:spcBef>
              <a:spcAft>
                <a:spcPts val="0"/>
              </a:spcAft>
              <a:buClr>
                <a:schemeClr val="dk1"/>
              </a:buClr>
              <a:buSzPts val="1520"/>
              <a:buNone/>
            </a:pPr>
            <a:r>
              <a:t/>
            </a:r>
            <a:endParaRPr sz="1520"/>
          </a:p>
          <a:p>
            <a:pPr indent="0" lvl="0" marL="0" rtl="0" algn="l">
              <a:lnSpc>
                <a:spcPct val="80000"/>
              </a:lnSpc>
              <a:spcBef>
                <a:spcPts val="304"/>
              </a:spcBef>
              <a:spcAft>
                <a:spcPts val="0"/>
              </a:spcAft>
              <a:buClr>
                <a:schemeClr val="dk1"/>
              </a:buClr>
              <a:buSzPts val="1520"/>
              <a:buNone/>
            </a:pPr>
            <a:r>
              <a:rPr lang="fr-FR" sz="1520"/>
              <a:t>À propos de: Olson, Mancur. 1993. “Dictatorship, Democracy, and Development.” </a:t>
            </a:r>
            <a:r>
              <a:rPr i="1" lang="fr-FR" sz="1520"/>
              <a:t>American Political Science Review</a:t>
            </a:r>
            <a:r>
              <a:rPr lang="fr-FR" sz="1520"/>
              <a:t> 87(9): 567-76.</a:t>
            </a:r>
            <a:endParaRPr sz="1520"/>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2020-09-26T08:42:01Z</dcterms:created>
  <dc:creator>PIERRE Demeulenaere</dc:creator>
</cp:coreProperties>
</file>