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i/z6vkcUsjm6ROOrUGb+hBZya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7.</a:t>
            </a:r>
            <a:r>
              <a:rPr b="1" lang="fr-FR"/>
              <a:t> Pouvoir, inégalités sociales et normes. </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Pouvoir</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Pouvoir: présuppose un contrôle inégal de ressources variées.</a:t>
            </a:r>
            <a:endParaRPr/>
          </a:p>
          <a:p>
            <a:pPr indent="-342900" lvl="0" marL="342900" rtl="0" algn="l">
              <a:spcBef>
                <a:spcPts val="640"/>
              </a:spcBef>
              <a:spcAft>
                <a:spcPts val="0"/>
              </a:spcAft>
              <a:buClr>
                <a:schemeClr val="dk1"/>
              </a:buClr>
              <a:buSzPts val="3200"/>
              <a:buChar char="•"/>
            </a:pPr>
            <a:r>
              <a:rPr lang="fr-FR"/>
              <a:t>Pouvoir sur les autres: Contrôle de ressources qui permettent d‘affecter les décisions des autres (à la limite de les contraindre), parce que les autres sont intéressés par ces ressources.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Types fondamentaux de pouvoir:</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fr-FR"/>
              <a:t>Politique</a:t>
            </a:r>
            <a:endParaRPr/>
          </a:p>
          <a:p>
            <a:pPr indent="-342900" lvl="0" marL="342900" rtl="0" algn="l">
              <a:spcBef>
                <a:spcPts val="640"/>
              </a:spcBef>
              <a:spcAft>
                <a:spcPts val="0"/>
              </a:spcAft>
              <a:buClr>
                <a:schemeClr val="dk1"/>
              </a:buClr>
              <a:buSzPts val="3200"/>
              <a:buChar char="•"/>
            </a:pPr>
            <a:r>
              <a:rPr lang="fr-FR"/>
              <a:t>Économique</a:t>
            </a:r>
            <a:endParaRPr/>
          </a:p>
          <a:p>
            <a:pPr indent="-342900" lvl="0" marL="342900" rtl="0" algn="l">
              <a:spcBef>
                <a:spcPts val="640"/>
              </a:spcBef>
              <a:spcAft>
                <a:spcPts val="0"/>
              </a:spcAft>
              <a:buClr>
                <a:schemeClr val="dk1"/>
              </a:buClr>
              <a:buSzPts val="3200"/>
              <a:buChar char="•"/>
            </a:pPr>
            <a:r>
              <a:rPr lang="fr-FR"/>
              <a:t>Symbolique ou « idéologique »: définition de la légitimité. </a:t>
            </a:r>
            <a:endParaRPr/>
          </a:p>
          <a:p>
            <a:pPr indent="0" lvl="0" marL="0" rtl="0" algn="l">
              <a:spcBef>
                <a:spcPts val="640"/>
              </a:spcBef>
              <a:spcAft>
                <a:spcPts val="0"/>
              </a:spcAft>
              <a:buClr>
                <a:schemeClr val="dk1"/>
              </a:buClr>
              <a:buSzPts val="3200"/>
              <a:buNone/>
            </a:pPr>
            <a:r>
              <a:rPr lang="fr-FR"/>
              <a:t>Se renforcent les uns les autres, ou entrent en conflit.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types et moyens du pouvoir:</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fr-FR" sz="2480"/>
              <a:t>physique et militaire</a:t>
            </a:r>
            <a:endParaRPr/>
          </a:p>
          <a:p>
            <a:pPr indent="-342900" lvl="0" marL="342900" rtl="0" algn="l">
              <a:lnSpc>
                <a:spcPct val="80000"/>
              </a:lnSpc>
              <a:spcBef>
                <a:spcPts val="496"/>
              </a:spcBef>
              <a:spcAft>
                <a:spcPts val="0"/>
              </a:spcAft>
              <a:buClr>
                <a:schemeClr val="dk1"/>
              </a:buClr>
              <a:buSzPts val="2480"/>
              <a:buChar char="•"/>
            </a:pPr>
            <a:r>
              <a:rPr lang="fr-FR" sz="2480"/>
              <a:t>démographique</a:t>
            </a:r>
            <a:endParaRPr/>
          </a:p>
          <a:p>
            <a:pPr indent="-342900" lvl="0" marL="342900" rtl="0" algn="l">
              <a:lnSpc>
                <a:spcPct val="80000"/>
              </a:lnSpc>
              <a:spcBef>
                <a:spcPts val="496"/>
              </a:spcBef>
              <a:spcAft>
                <a:spcPts val="0"/>
              </a:spcAft>
              <a:buClr>
                <a:schemeClr val="dk1"/>
              </a:buClr>
              <a:buSzPts val="2480"/>
              <a:buChar char="•"/>
            </a:pPr>
            <a:r>
              <a:rPr lang="fr-FR" sz="2480"/>
              <a:t>économique</a:t>
            </a:r>
            <a:endParaRPr/>
          </a:p>
          <a:p>
            <a:pPr indent="-342900" lvl="0" marL="342900" rtl="0" algn="l">
              <a:lnSpc>
                <a:spcPct val="80000"/>
              </a:lnSpc>
              <a:spcBef>
                <a:spcPts val="496"/>
              </a:spcBef>
              <a:spcAft>
                <a:spcPts val="0"/>
              </a:spcAft>
              <a:buClr>
                <a:schemeClr val="dk1"/>
              </a:buClr>
              <a:buSzPts val="2480"/>
              <a:buChar char="•"/>
            </a:pPr>
            <a:r>
              <a:rPr lang="fr-FR" sz="2480"/>
              <a:t>administratif</a:t>
            </a:r>
            <a:endParaRPr/>
          </a:p>
          <a:p>
            <a:pPr indent="-342900" lvl="0" marL="342900" rtl="0" algn="l">
              <a:lnSpc>
                <a:spcPct val="80000"/>
              </a:lnSpc>
              <a:spcBef>
                <a:spcPts val="496"/>
              </a:spcBef>
              <a:spcAft>
                <a:spcPts val="0"/>
              </a:spcAft>
              <a:buClr>
                <a:schemeClr val="dk1"/>
              </a:buClr>
              <a:buSzPts val="2480"/>
              <a:buChar char="•"/>
            </a:pPr>
            <a:r>
              <a:rPr lang="fr-FR" sz="2480"/>
              <a:t>politique (pouvoir des gouvernants et pouvoir des gouvernés)</a:t>
            </a:r>
            <a:endParaRPr/>
          </a:p>
          <a:p>
            <a:pPr indent="-342900" lvl="0" marL="342900" rtl="0" algn="l">
              <a:lnSpc>
                <a:spcPct val="80000"/>
              </a:lnSpc>
              <a:spcBef>
                <a:spcPts val="496"/>
              </a:spcBef>
              <a:spcAft>
                <a:spcPts val="0"/>
              </a:spcAft>
              <a:buClr>
                <a:schemeClr val="dk1"/>
              </a:buClr>
              <a:buSzPts val="2480"/>
              <a:buChar char="•"/>
            </a:pPr>
            <a:r>
              <a:rPr lang="fr-FR" sz="2480"/>
              <a:t>symbolique (culturel, esthétique, capital social etc. ) </a:t>
            </a:r>
            <a:endParaRPr sz="2480"/>
          </a:p>
          <a:p>
            <a:pPr indent="-342900" lvl="0" marL="342900" rtl="0" algn="l">
              <a:lnSpc>
                <a:spcPct val="80000"/>
              </a:lnSpc>
              <a:spcBef>
                <a:spcPts val="496"/>
              </a:spcBef>
              <a:spcAft>
                <a:spcPts val="0"/>
              </a:spcAft>
              <a:buClr>
                <a:schemeClr val="dk1"/>
              </a:buClr>
              <a:buSzPts val="2480"/>
              <a:buChar char="•"/>
            </a:pPr>
            <a:r>
              <a:rPr lang="fr-FR" sz="2480"/>
              <a:t>scientifique: connaissance et technologie. Inégalité des informations. </a:t>
            </a:r>
            <a:endParaRPr/>
          </a:p>
          <a:p>
            <a:pPr indent="-342900" lvl="0" marL="342900" rtl="0" algn="l">
              <a:lnSpc>
                <a:spcPct val="80000"/>
              </a:lnSpc>
              <a:spcBef>
                <a:spcPts val="496"/>
              </a:spcBef>
              <a:spcAft>
                <a:spcPts val="0"/>
              </a:spcAft>
              <a:buClr>
                <a:schemeClr val="dk1"/>
              </a:buClr>
              <a:buSzPts val="2480"/>
              <a:buChar char="•"/>
            </a:pPr>
            <a:r>
              <a:rPr lang="fr-FR" sz="2480"/>
              <a:t>psychologique (Max Weber: charisme)</a:t>
            </a:r>
            <a:endParaRPr/>
          </a:p>
          <a:p>
            <a:pPr indent="-342900" lvl="0" marL="342900" rtl="0" algn="l">
              <a:lnSpc>
                <a:spcPct val="80000"/>
              </a:lnSpc>
              <a:spcBef>
                <a:spcPts val="496"/>
              </a:spcBef>
              <a:spcAft>
                <a:spcPts val="0"/>
              </a:spcAft>
              <a:buClr>
                <a:schemeClr val="dk1"/>
              </a:buClr>
              <a:buSzPts val="2480"/>
              <a:buChar char="•"/>
            </a:pPr>
            <a:r>
              <a:rPr lang="fr-FR" sz="2480"/>
              <a:t>religieux</a:t>
            </a:r>
            <a:endParaRPr sz="2480"/>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différents types de capitaux</a:t>
            </a:r>
            <a:r>
              <a:rPr lang="fr-FR" sz="3959"/>
              <a:t> (Coleman; Bourdieu) :</a:t>
            </a:r>
            <a:endParaRPr sz="3959"/>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20"/>
              <a:buNone/>
            </a:pPr>
            <a:r>
              <a:rPr lang="fr-FR" sz="2720"/>
              <a:t>Permettent d’avoir plus ou moins de pouvoir: </a:t>
            </a:r>
            <a:endParaRPr sz="2720"/>
          </a:p>
          <a:p>
            <a:pPr indent="-342900" lvl="0" marL="342900" rtl="0" algn="l">
              <a:lnSpc>
                <a:spcPct val="90000"/>
              </a:lnSpc>
              <a:spcBef>
                <a:spcPts val="544"/>
              </a:spcBef>
              <a:spcAft>
                <a:spcPts val="0"/>
              </a:spcAft>
              <a:buClr>
                <a:schemeClr val="dk1"/>
              </a:buClr>
              <a:buSzPts val="2720"/>
              <a:buChar char="•"/>
            </a:pPr>
            <a:r>
              <a:rPr lang="fr-FR" sz="2720"/>
              <a:t>Une personne, compte tenu de la situation sociale (structure générale et institutions) a plus ou moins de marge de manœuvre, c’est à dire plus ou moins de choix disponibles, plus ou moins de capacités d’actions</a:t>
            </a:r>
            <a:endParaRPr sz="2720"/>
          </a:p>
          <a:p>
            <a:pPr indent="-342900" lvl="0" marL="342900" rtl="0" algn="l">
              <a:lnSpc>
                <a:spcPct val="90000"/>
              </a:lnSpc>
              <a:spcBef>
                <a:spcPts val="544"/>
              </a:spcBef>
              <a:spcAft>
                <a:spcPts val="0"/>
              </a:spcAft>
              <a:buClr>
                <a:schemeClr val="dk1"/>
              </a:buClr>
              <a:buSzPts val="2720"/>
              <a:buChar char="•"/>
            </a:pPr>
            <a:r>
              <a:rPr lang="fr-FR" sz="2720"/>
              <a:t>pouvoir : pour soi et sur les autres (mais dépend des autres) </a:t>
            </a:r>
            <a:endParaRPr/>
          </a:p>
          <a:p>
            <a:pPr indent="-342900" lvl="0" marL="342900" rtl="0" algn="l">
              <a:lnSpc>
                <a:spcPct val="90000"/>
              </a:lnSpc>
              <a:spcBef>
                <a:spcPts val="544"/>
              </a:spcBef>
              <a:spcAft>
                <a:spcPts val="0"/>
              </a:spcAft>
              <a:buClr>
                <a:schemeClr val="dk1"/>
              </a:buClr>
              <a:buSzPts val="2720"/>
              <a:buChar char="•"/>
            </a:pPr>
            <a:r>
              <a:rPr lang="fr-FR" sz="2720"/>
              <a:t>inégalités de pouvoir, qui se concentrent et se superposent ou non.  </a:t>
            </a:r>
            <a:endParaRPr/>
          </a:p>
          <a:p>
            <a:pPr indent="-342900" lvl="0" marL="342900" rtl="0" algn="l">
              <a:lnSpc>
                <a:spcPct val="90000"/>
              </a:lnSpc>
              <a:spcBef>
                <a:spcPts val="544"/>
              </a:spcBef>
              <a:spcAft>
                <a:spcPts val="0"/>
              </a:spcAft>
              <a:buClr>
                <a:schemeClr val="dk1"/>
              </a:buClr>
              <a:buSzPts val="2720"/>
              <a:buChar char="•"/>
            </a:pPr>
            <a:r>
              <a:rPr lang="fr-FR" sz="2720"/>
              <a:t>Les deux dimensions existent : superposition ou dispersion. </a:t>
            </a:r>
            <a:endParaRPr/>
          </a:p>
          <a:p>
            <a:pPr indent="0" lvl="0" marL="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Pouvoir et légitimité</a:t>
            </a:r>
            <a:r>
              <a:rPr lang="fr-FR"/>
              <a:t>:</a:t>
            </a: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t/>
            </a:r>
            <a:endParaRPr sz="2960"/>
          </a:p>
          <a:p>
            <a:pPr indent="0" lvl="0" marL="0" rtl="0" algn="l">
              <a:lnSpc>
                <a:spcPct val="90000"/>
              </a:lnSpc>
              <a:spcBef>
                <a:spcPts val="592"/>
              </a:spcBef>
              <a:spcAft>
                <a:spcPts val="0"/>
              </a:spcAft>
              <a:buClr>
                <a:schemeClr val="dk1"/>
              </a:buClr>
              <a:buSzPts val="2960"/>
              <a:buNone/>
            </a:pPr>
            <a:r>
              <a:rPr lang="fr-FR" sz="2960"/>
              <a:t>Coleman :</a:t>
            </a:r>
            <a:endParaRPr sz="2960"/>
          </a:p>
          <a:p>
            <a:pPr indent="-342900" lvl="0" marL="342900" rtl="0" algn="l">
              <a:lnSpc>
                <a:spcPct val="90000"/>
              </a:lnSpc>
              <a:spcBef>
                <a:spcPts val="592"/>
              </a:spcBef>
              <a:spcAft>
                <a:spcPts val="0"/>
              </a:spcAft>
              <a:buClr>
                <a:schemeClr val="dk1"/>
              </a:buClr>
              <a:buSzPts val="2960"/>
              <a:buChar char="•"/>
            </a:pPr>
            <a:r>
              <a:rPr lang="fr-FR" sz="2960"/>
              <a:t>Les droits fonctionnent comme des ressources pour l’action. Avoir le droit de faire quelque chose. </a:t>
            </a:r>
            <a:endParaRPr sz="2960"/>
          </a:p>
          <a:p>
            <a:pPr indent="-342900" lvl="0" marL="342900" rtl="0" algn="l">
              <a:lnSpc>
                <a:spcPct val="90000"/>
              </a:lnSpc>
              <a:spcBef>
                <a:spcPts val="592"/>
              </a:spcBef>
              <a:spcAft>
                <a:spcPts val="0"/>
              </a:spcAft>
              <a:buClr>
                <a:schemeClr val="dk1"/>
              </a:buClr>
              <a:buSzPts val="2960"/>
              <a:buChar char="•"/>
            </a:pPr>
            <a:r>
              <a:rPr lang="fr-FR" sz="2960"/>
              <a:t>Avoir le droit de faire quelque chose: dépend des autres qui ont le pouvoir de l’empêcher.  </a:t>
            </a:r>
            <a:endParaRPr sz="2960"/>
          </a:p>
          <a:p>
            <a:pPr indent="-342900" lvl="0" marL="342900" rtl="0" algn="l">
              <a:lnSpc>
                <a:spcPct val="90000"/>
              </a:lnSpc>
              <a:spcBef>
                <a:spcPts val="592"/>
              </a:spcBef>
              <a:spcAft>
                <a:spcPts val="0"/>
              </a:spcAft>
              <a:buClr>
                <a:schemeClr val="dk1"/>
              </a:buClr>
              <a:buSzPts val="2960"/>
              <a:buChar char="•"/>
            </a:pPr>
            <a:r>
              <a:rPr lang="fr-FR" sz="2960"/>
              <a:t>Pouvoir et « autorité ». Pouvoir légitime. </a:t>
            </a:r>
            <a:endParaRPr/>
          </a:p>
          <a:p>
            <a:pPr indent="-342900" lvl="0" marL="342900" rtl="0" algn="l">
              <a:lnSpc>
                <a:spcPct val="90000"/>
              </a:lnSpc>
              <a:spcBef>
                <a:spcPts val="592"/>
              </a:spcBef>
              <a:spcAft>
                <a:spcPts val="0"/>
              </a:spcAft>
              <a:buClr>
                <a:schemeClr val="dk1"/>
              </a:buClr>
              <a:buSzPts val="2960"/>
              <a:buChar char="•"/>
            </a:pPr>
            <a:r>
              <a:rPr lang="fr-FR" sz="2960"/>
              <a:t>Comment passe-t-on du pouvoir à la légitimité? </a:t>
            </a:r>
            <a:endParaRPr sz="2960"/>
          </a:p>
          <a:p>
            <a:pPr indent="0" lvl="0" marL="0" rtl="0" algn="l">
              <a:lnSpc>
                <a:spcPct val="90000"/>
              </a:lnSpc>
              <a:spcBef>
                <a:spcPts val="592"/>
              </a:spcBef>
              <a:spcAft>
                <a:spcPts val="0"/>
              </a:spcAft>
              <a:buClr>
                <a:schemeClr val="dk1"/>
              </a:buClr>
              <a:buSzPts val="2960"/>
              <a:buNone/>
            </a:pPr>
            <a:r>
              <a:t/>
            </a:r>
            <a:endParaRPr sz="2960"/>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Justification des inégalités économiques:</a:t>
            </a:r>
            <a:endParaRPr sz="3959"/>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720"/>
              <a:buNone/>
            </a:pPr>
            <a:r>
              <a:rPr lang="fr-FR" sz="2720"/>
              <a:t> </a:t>
            </a:r>
            <a:endParaRPr/>
          </a:p>
          <a:p>
            <a:pPr indent="-342900" lvl="0" marL="342900" rtl="0" algn="l">
              <a:lnSpc>
                <a:spcPct val="80000"/>
              </a:lnSpc>
              <a:spcBef>
                <a:spcPts val="544"/>
              </a:spcBef>
              <a:spcAft>
                <a:spcPts val="0"/>
              </a:spcAft>
              <a:buClr>
                <a:schemeClr val="dk1"/>
              </a:buClr>
              <a:buSzPts val="2720"/>
              <a:buChar char="•"/>
            </a:pPr>
            <a:r>
              <a:rPr lang="fr-FR" sz="2720"/>
              <a:t>par l’intérêt ? </a:t>
            </a:r>
            <a:endParaRPr/>
          </a:p>
          <a:p>
            <a:pPr indent="-342900" lvl="0" marL="342900" rtl="0" algn="l">
              <a:lnSpc>
                <a:spcPct val="80000"/>
              </a:lnSpc>
              <a:spcBef>
                <a:spcPts val="544"/>
              </a:spcBef>
              <a:spcAft>
                <a:spcPts val="0"/>
              </a:spcAft>
              <a:buClr>
                <a:schemeClr val="dk1"/>
              </a:buClr>
              <a:buSzPts val="2720"/>
              <a:buChar char="•"/>
            </a:pPr>
            <a:r>
              <a:rPr lang="fr-FR" sz="2720"/>
              <a:t>par autre chose que l’intérêt ?  </a:t>
            </a:r>
            <a:endParaRPr/>
          </a:p>
          <a:p>
            <a:pPr indent="0" lvl="0" marL="0" rtl="0" algn="l">
              <a:lnSpc>
                <a:spcPct val="80000"/>
              </a:lnSpc>
              <a:spcBef>
                <a:spcPts val="544"/>
              </a:spcBef>
              <a:spcAft>
                <a:spcPts val="0"/>
              </a:spcAft>
              <a:buClr>
                <a:schemeClr val="dk1"/>
              </a:buClr>
              <a:buSzPts val="2720"/>
              <a:buNone/>
            </a:pPr>
            <a:r>
              <a:rPr lang="fr-FR" sz="2720"/>
              <a:t>Deux représentations fondamentales : </a:t>
            </a:r>
            <a:endParaRPr/>
          </a:p>
          <a:p>
            <a:pPr indent="-342900" lvl="0" marL="342900" rtl="0" algn="l">
              <a:lnSpc>
                <a:spcPct val="80000"/>
              </a:lnSpc>
              <a:spcBef>
                <a:spcPts val="544"/>
              </a:spcBef>
              <a:spcAft>
                <a:spcPts val="0"/>
              </a:spcAft>
              <a:buClr>
                <a:schemeClr val="dk1"/>
              </a:buClr>
              <a:buSzPts val="2720"/>
              <a:buChar char="•"/>
            </a:pPr>
            <a:r>
              <a:rPr lang="fr-FR" sz="2720"/>
              <a:t>inégalités favorables aux inférieurs.</a:t>
            </a:r>
            <a:endParaRPr sz="2720"/>
          </a:p>
          <a:p>
            <a:pPr indent="-342900" lvl="0" marL="342900" rtl="0" algn="l">
              <a:lnSpc>
                <a:spcPct val="80000"/>
              </a:lnSpc>
              <a:spcBef>
                <a:spcPts val="544"/>
              </a:spcBef>
              <a:spcAft>
                <a:spcPts val="0"/>
              </a:spcAft>
              <a:buClr>
                <a:schemeClr val="dk1"/>
              </a:buClr>
              <a:buSzPts val="2720"/>
              <a:buChar char="•"/>
            </a:pPr>
            <a:r>
              <a:rPr lang="fr-FR" sz="2720"/>
              <a:t>inégalités défavorables aux inférieurs.  </a:t>
            </a:r>
            <a:endParaRPr sz="2720"/>
          </a:p>
          <a:p>
            <a:pPr indent="0" lvl="0" marL="0" rtl="0" algn="l">
              <a:lnSpc>
                <a:spcPct val="80000"/>
              </a:lnSpc>
              <a:spcBef>
                <a:spcPts val="544"/>
              </a:spcBef>
              <a:spcAft>
                <a:spcPts val="0"/>
              </a:spcAft>
              <a:buClr>
                <a:schemeClr val="dk1"/>
              </a:buClr>
              <a:buSzPts val="2720"/>
              <a:buNone/>
            </a:pPr>
            <a:r>
              <a:rPr lang="fr-FR" sz="2720"/>
              <a:t>La notion de méritocratie est relativement indépendante de ces deux représentations. </a:t>
            </a:r>
            <a:endParaRPr sz="2720"/>
          </a:p>
          <a:p>
            <a:pPr indent="0" lvl="0" marL="0" rtl="0" algn="l">
              <a:lnSpc>
                <a:spcPct val="80000"/>
              </a:lnSpc>
              <a:spcBef>
                <a:spcPts val="544"/>
              </a:spcBef>
              <a:spcAft>
                <a:spcPts val="0"/>
              </a:spcAft>
              <a:buClr>
                <a:schemeClr val="dk1"/>
              </a:buClr>
              <a:buSzPts val="2720"/>
              <a:buNone/>
            </a:pPr>
            <a:r>
              <a:t/>
            </a:r>
            <a:endParaRPr sz="2720"/>
          </a:p>
          <a:p>
            <a:pPr indent="0" lvl="0" marL="0" rtl="0" algn="l">
              <a:lnSpc>
                <a:spcPct val="80000"/>
              </a:lnSpc>
              <a:spcBef>
                <a:spcPts val="544"/>
              </a:spcBef>
              <a:spcAft>
                <a:spcPts val="0"/>
              </a:spcAft>
              <a:buClr>
                <a:schemeClr val="dk1"/>
              </a:buClr>
              <a:buSzPts val="2720"/>
              <a:buNone/>
            </a:pPr>
            <a:r>
              <a:rPr lang="fr-FR" sz="2720"/>
              <a:t>Inégalités à l’intérieur d’un groupe, dans les relations entre groupes. </a:t>
            </a:r>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Inégalités et justifications</a:t>
            </a:r>
            <a:endParaRPr/>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Char char="•"/>
            </a:pPr>
            <a:r>
              <a:rPr lang="fr-FR" sz="2960"/>
              <a:t>inégalités de statut, normes de statut </a:t>
            </a:r>
            <a:endParaRPr sz="2960"/>
          </a:p>
          <a:p>
            <a:pPr indent="0" lvl="0" marL="0" rtl="0" algn="l">
              <a:lnSpc>
                <a:spcPct val="80000"/>
              </a:lnSpc>
              <a:spcBef>
                <a:spcPts val="592"/>
              </a:spcBef>
              <a:spcAft>
                <a:spcPts val="0"/>
              </a:spcAft>
              <a:buClr>
                <a:schemeClr val="dk1"/>
              </a:buClr>
              <a:buSzPts val="2960"/>
              <a:buNone/>
            </a:pPr>
            <a:r>
              <a:rPr lang="fr-FR" sz="2960"/>
              <a:t>Différentiation historique : </a:t>
            </a:r>
            <a:endParaRPr/>
          </a:p>
          <a:p>
            <a:pPr indent="-342900" lvl="0" marL="342900" rtl="0" algn="l">
              <a:lnSpc>
                <a:spcPct val="80000"/>
              </a:lnSpc>
              <a:spcBef>
                <a:spcPts val="592"/>
              </a:spcBef>
              <a:spcAft>
                <a:spcPts val="0"/>
              </a:spcAft>
              <a:buClr>
                <a:schemeClr val="dk1"/>
              </a:buClr>
              <a:buSzPts val="2960"/>
              <a:buChar char="•"/>
            </a:pPr>
            <a:r>
              <a:rPr lang="fr-FR" sz="2960"/>
              <a:t>Exemple: castes/ marché </a:t>
            </a:r>
            <a:endParaRPr sz="2960"/>
          </a:p>
          <a:p>
            <a:pPr indent="0" lvl="0" marL="0" rtl="0" algn="l">
              <a:lnSpc>
                <a:spcPct val="80000"/>
              </a:lnSpc>
              <a:spcBef>
                <a:spcPts val="592"/>
              </a:spcBef>
              <a:spcAft>
                <a:spcPts val="0"/>
              </a:spcAft>
              <a:buClr>
                <a:schemeClr val="dk1"/>
              </a:buClr>
              <a:buSzPts val="2960"/>
              <a:buNone/>
            </a:pPr>
            <a:r>
              <a:rPr lang="fr-FR" sz="2960"/>
              <a:t>Variation : </a:t>
            </a:r>
            <a:endParaRPr/>
          </a:p>
          <a:p>
            <a:pPr indent="-342900" lvl="0" marL="342900" rtl="0" algn="l">
              <a:lnSpc>
                <a:spcPct val="80000"/>
              </a:lnSpc>
              <a:spcBef>
                <a:spcPts val="592"/>
              </a:spcBef>
              <a:spcAft>
                <a:spcPts val="0"/>
              </a:spcAft>
              <a:buClr>
                <a:schemeClr val="dk1"/>
              </a:buClr>
              <a:buSzPts val="2960"/>
              <a:buChar char="•"/>
            </a:pPr>
            <a:r>
              <a:rPr lang="fr-FR" sz="2960"/>
              <a:t>systèmes de pouvoir</a:t>
            </a:r>
            <a:endParaRPr/>
          </a:p>
          <a:p>
            <a:pPr indent="-342900" lvl="0" marL="342900" rtl="0" algn="l">
              <a:lnSpc>
                <a:spcPct val="80000"/>
              </a:lnSpc>
              <a:spcBef>
                <a:spcPts val="592"/>
              </a:spcBef>
              <a:spcAft>
                <a:spcPts val="0"/>
              </a:spcAft>
              <a:buClr>
                <a:schemeClr val="dk1"/>
              </a:buClr>
              <a:buSzPts val="2960"/>
              <a:buChar char="•"/>
            </a:pPr>
            <a:r>
              <a:rPr lang="fr-FR" sz="2960"/>
              <a:t>système de légitimité </a:t>
            </a:r>
            <a:endParaRPr/>
          </a:p>
          <a:p>
            <a:pPr indent="-342900" lvl="0" marL="342900" rtl="0" algn="l">
              <a:lnSpc>
                <a:spcPct val="80000"/>
              </a:lnSpc>
              <a:spcBef>
                <a:spcPts val="592"/>
              </a:spcBef>
              <a:spcAft>
                <a:spcPts val="0"/>
              </a:spcAft>
              <a:buClr>
                <a:schemeClr val="dk1"/>
              </a:buClr>
              <a:buSzPts val="2960"/>
              <a:buChar char="•"/>
            </a:pPr>
            <a:r>
              <a:rPr lang="fr-FR" sz="2960"/>
              <a:t>inégalités plus ou moins importantes, dans différents domaines. </a:t>
            </a:r>
            <a:endParaRPr/>
          </a:p>
          <a:p>
            <a:pPr indent="-342900" lvl="0" marL="342900" rtl="0" algn="l">
              <a:lnSpc>
                <a:spcPct val="80000"/>
              </a:lnSpc>
              <a:spcBef>
                <a:spcPts val="592"/>
              </a:spcBef>
              <a:spcAft>
                <a:spcPts val="0"/>
              </a:spcAft>
              <a:buClr>
                <a:schemeClr val="dk1"/>
              </a:buClr>
              <a:buSzPts val="2960"/>
              <a:buChar char="•"/>
            </a:pPr>
            <a:r>
              <a:rPr lang="fr-FR" sz="2960"/>
              <a:t>systèmes de valeurs favorisant une inégalité plus ou moins grande</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Une théorie économique des élites</a:t>
            </a:r>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North  Douglass C., John Joseph Wallis et Barry R.Weingast 2009 </a:t>
            </a:r>
            <a:r>
              <a:rPr i="1" lang="fr-FR"/>
              <a:t>Violence and social orders</a:t>
            </a:r>
            <a:r>
              <a:rPr lang="fr-FR"/>
              <a:t>, Cambridge University Press</a:t>
            </a:r>
            <a:endParaRPr/>
          </a:p>
          <a:p>
            <a:pPr indent="-342900" lvl="0" marL="342900" rtl="0" algn="l">
              <a:spcBef>
                <a:spcPts val="640"/>
              </a:spcBef>
              <a:spcAft>
                <a:spcPts val="0"/>
              </a:spcAft>
              <a:buClr>
                <a:schemeClr val="dk1"/>
              </a:buClr>
              <a:buSzPts val="3200"/>
              <a:buChar char="•"/>
            </a:pPr>
            <a:r>
              <a:rPr lang="fr-FR"/>
              <a:t>Traduction française : 2010 </a:t>
            </a:r>
            <a:r>
              <a:rPr i="1" lang="fr-FR"/>
              <a:t>Violence et ordres sociaux</a:t>
            </a:r>
            <a:r>
              <a:rPr lang="fr-FR"/>
              <a:t>, Paris, Gallimard</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Trois périodes:</a:t>
            </a:r>
            <a:endParaRPr/>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fr-FR"/>
              <a:t>Préhistoire: chasseurs–cueilleurs. </a:t>
            </a:r>
            <a:endParaRPr/>
          </a:p>
          <a:p>
            <a:pPr indent="-342900" lvl="0" marL="342900" rtl="0" algn="l">
              <a:spcBef>
                <a:spcPts val="640"/>
              </a:spcBef>
              <a:spcAft>
                <a:spcPts val="0"/>
              </a:spcAft>
              <a:buClr>
                <a:schemeClr val="dk1"/>
              </a:buClr>
              <a:buSzPts val="3200"/>
              <a:buChar char="•"/>
            </a:pPr>
            <a:r>
              <a:rPr lang="fr-FR"/>
              <a:t>L’histoire de l’humanité commence il y a cinq ou dix millénaires: Révolution néolithique : agricole, urbaine, économique</a:t>
            </a:r>
            <a:endParaRPr/>
          </a:p>
          <a:p>
            <a:pPr indent="-342900" lvl="0" marL="342900" rtl="0" algn="l">
              <a:spcBef>
                <a:spcPts val="640"/>
              </a:spcBef>
              <a:spcAft>
                <a:spcPts val="0"/>
              </a:spcAft>
              <a:buClr>
                <a:schemeClr val="dk1"/>
              </a:buClr>
              <a:buSzPts val="3200"/>
              <a:buChar char="•"/>
            </a:pPr>
            <a:r>
              <a:rPr lang="fr-FR"/>
              <a:t>Deuxième révolution : il y a deux siècles</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Gestion de la violence</a:t>
            </a:r>
            <a:endParaRPr/>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Rôle très important des organisations et des normes.</a:t>
            </a:r>
            <a:endParaRPr/>
          </a:p>
          <a:p>
            <a:pPr indent="-342900" lvl="0" marL="342900" rtl="0" algn="l">
              <a:spcBef>
                <a:spcPts val="640"/>
              </a:spcBef>
              <a:spcAft>
                <a:spcPts val="0"/>
              </a:spcAft>
              <a:buClr>
                <a:schemeClr val="dk1"/>
              </a:buClr>
              <a:buSzPts val="3200"/>
              <a:buChar char="•"/>
            </a:pPr>
            <a:r>
              <a:rPr lang="fr-FR"/>
              <a:t> Les ordres sociaux dépendent des institutions.  </a:t>
            </a:r>
            <a:endParaRPr/>
          </a:p>
          <a:p>
            <a:pPr indent="-342900" lvl="0" marL="342900" rtl="0" algn="l">
              <a:spcBef>
                <a:spcPts val="640"/>
              </a:spcBef>
              <a:spcAft>
                <a:spcPts val="0"/>
              </a:spcAft>
              <a:buClr>
                <a:schemeClr val="dk1"/>
              </a:buClr>
              <a:buSzPts val="3200"/>
              <a:buChar char="•"/>
            </a:pPr>
            <a:r>
              <a:rPr lang="fr-FR"/>
              <a:t>Manières de gérer la violence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Deux analyses des normes</a:t>
            </a:r>
            <a:r>
              <a:rPr lang="fr-FR"/>
              <a:t>:</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fr-FR"/>
              <a:t> </a:t>
            </a:r>
            <a:endParaRPr/>
          </a:p>
          <a:p>
            <a:pPr indent="-342900" lvl="0" marL="342900" rtl="0" algn="l">
              <a:spcBef>
                <a:spcPts val="640"/>
              </a:spcBef>
              <a:spcAft>
                <a:spcPts val="0"/>
              </a:spcAft>
              <a:buClr>
                <a:schemeClr val="dk1"/>
              </a:buClr>
              <a:buSzPts val="3200"/>
              <a:buChar char="•"/>
            </a:pPr>
            <a:r>
              <a:rPr lang="fr-FR"/>
              <a:t>basée sur des rapports de pouvoir, rapports de force à partir des intérêts (convergents ou divergents) des personnes ou des groupes. </a:t>
            </a:r>
            <a:endParaRPr/>
          </a:p>
          <a:p>
            <a:pPr indent="-342900" lvl="0" marL="342900" rtl="0" algn="l">
              <a:spcBef>
                <a:spcPts val="640"/>
              </a:spcBef>
              <a:spcAft>
                <a:spcPts val="0"/>
              </a:spcAft>
              <a:buClr>
                <a:schemeClr val="dk1"/>
              </a:buClr>
              <a:buSzPts val="3200"/>
              <a:buChar char="•"/>
            </a:pPr>
            <a:r>
              <a:rPr lang="fr-FR"/>
              <a:t>basée sur la </a:t>
            </a:r>
            <a:r>
              <a:rPr i="1" lang="fr-FR"/>
              <a:t>légitimité</a:t>
            </a:r>
            <a:r>
              <a:rPr lang="fr-FR"/>
              <a:t>. Normes de légitimité. Possibilité ou non par ailleurs d’une rationalité de cette légitimité, au-delà de la seule recherche de l’intérêt.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Trois ordres sociaux dans l’histoire de l’humanité </a:t>
            </a:r>
            <a:r>
              <a:rPr lang="fr-FR" sz="3959"/>
              <a:t>:</a:t>
            </a:r>
            <a:endParaRPr sz="3959"/>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fr-FR" sz="2240"/>
              <a:t>-L’ordre de prédation (petits groupes de chasseurs cueilleurs)</a:t>
            </a:r>
            <a:endParaRPr/>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fr-FR" sz="2240"/>
              <a:t>-Ordre social d’accès limité ou état naturel né de la première révolution sociale</a:t>
            </a:r>
            <a:endParaRPr/>
          </a:p>
          <a:p>
            <a:pPr indent="0" lvl="0" marL="0" rtl="0" algn="l">
              <a:lnSpc>
                <a:spcPct val="80000"/>
              </a:lnSpc>
              <a:spcBef>
                <a:spcPts val="448"/>
              </a:spcBef>
              <a:spcAft>
                <a:spcPts val="0"/>
              </a:spcAft>
              <a:buClr>
                <a:schemeClr val="dk1"/>
              </a:buClr>
              <a:buSzPts val="2240"/>
              <a:buNone/>
            </a:pPr>
            <a:r>
              <a:rPr lang="fr-FR" sz="2240"/>
              <a:t>Les relations personnelles (qui est qui et qui connaît qui) forment le socle de l’organisation sociale, en particulier les relations entre puissants.</a:t>
            </a:r>
            <a:endParaRPr sz="2240"/>
          </a:p>
          <a:p>
            <a:pPr indent="0" lvl="0" marL="0" rtl="0" algn="l">
              <a:lnSpc>
                <a:spcPct val="80000"/>
              </a:lnSpc>
              <a:spcBef>
                <a:spcPts val="448"/>
              </a:spcBef>
              <a:spcAft>
                <a:spcPts val="0"/>
              </a:spcAft>
              <a:buClr>
                <a:schemeClr val="dk1"/>
              </a:buClr>
              <a:buSzPts val="2240"/>
              <a:buNone/>
            </a:pPr>
            <a:r>
              <a:rPr lang="fr-FR" sz="2240"/>
              <a:t>Les états naturels limitent la capacité des individus à former des organisations</a:t>
            </a:r>
            <a:endParaRPr/>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fr-FR" sz="2240"/>
              <a:t>-Ordre d’accès ouverts issus de la deuxième révolution:</a:t>
            </a:r>
            <a:endParaRPr sz="2240"/>
          </a:p>
          <a:p>
            <a:pPr indent="0" lvl="0" marL="0" rtl="0" algn="l">
              <a:lnSpc>
                <a:spcPct val="80000"/>
              </a:lnSpc>
              <a:spcBef>
                <a:spcPts val="448"/>
              </a:spcBef>
              <a:spcAft>
                <a:spcPts val="0"/>
              </a:spcAft>
              <a:buClr>
                <a:schemeClr val="dk1"/>
              </a:buClr>
              <a:buSzPts val="2240"/>
              <a:buNone/>
            </a:pPr>
            <a:r>
              <a:rPr lang="fr-FR" sz="2240"/>
              <a:t> Les relations personnelles ont encore leur place mais des catégories impersonnelles d’individus en général appelés citoyens interagissent dans de vastes domaines de comportement social</a:t>
            </a:r>
            <a:endParaRPr/>
          </a:p>
          <a:p>
            <a:pPr indent="0" lvl="0" marL="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Le modèle d’accès limité se définit par: </a:t>
            </a:r>
            <a:endParaRPr sz="3959"/>
          </a:p>
        </p:txBody>
      </p:sp>
      <p:sp>
        <p:nvSpPr>
          <p:cNvPr id="205" name="Google Shape;20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une économie à croissance lente, vulnérable aux chocs</a:t>
            </a:r>
            <a:endParaRPr/>
          </a:p>
          <a:p>
            <a:pPr indent="-342900" lvl="0" marL="342900" rtl="0" algn="l">
              <a:lnSpc>
                <a:spcPct val="90000"/>
              </a:lnSpc>
              <a:spcBef>
                <a:spcPts val="544"/>
              </a:spcBef>
              <a:spcAft>
                <a:spcPts val="0"/>
              </a:spcAft>
              <a:buClr>
                <a:schemeClr val="dk1"/>
              </a:buClr>
              <a:buSzPts val="2720"/>
              <a:buChar char="•"/>
            </a:pPr>
            <a:r>
              <a:rPr lang="fr-FR" sz="2720"/>
              <a:t>des régimes politiques sans consentement des administrés</a:t>
            </a:r>
            <a:endParaRPr/>
          </a:p>
          <a:p>
            <a:pPr indent="-342900" lvl="0" marL="342900" rtl="0" algn="l">
              <a:lnSpc>
                <a:spcPct val="90000"/>
              </a:lnSpc>
              <a:spcBef>
                <a:spcPts val="544"/>
              </a:spcBef>
              <a:spcAft>
                <a:spcPts val="0"/>
              </a:spcAft>
              <a:buClr>
                <a:schemeClr val="dk1"/>
              </a:buClr>
              <a:buSzPts val="2720"/>
              <a:buChar char="•"/>
            </a:pPr>
            <a:r>
              <a:rPr lang="fr-FR" sz="2720"/>
              <a:t>un état plus réduit et plus centralisé</a:t>
            </a:r>
            <a:endParaRPr/>
          </a:p>
          <a:p>
            <a:pPr indent="-342900" lvl="0" marL="342900" rtl="0" algn="l">
              <a:lnSpc>
                <a:spcPct val="90000"/>
              </a:lnSpc>
              <a:spcBef>
                <a:spcPts val="544"/>
              </a:spcBef>
              <a:spcAft>
                <a:spcPts val="0"/>
              </a:spcAft>
              <a:buClr>
                <a:schemeClr val="dk1"/>
              </a:buClr>
              <a:buSzPts val="2720"/>
              <a:buChar char="•"/>
            </a:pPr>
            <a:r>
              <a:rPr lang="fr-FR" sz="2720"/>
              <a:t>une prédominance des relations sociales organisées sur un mode personnel reposant sur des privilèges, une hiérarchie sociale, des lois appliquées au cas par cas, des droits de propriété fragiles et le présupposé que tous les individus ne sont pas égaux. </a:t>
            </a:r>
            <a:endParaRPr/>
          </a:p>
          <a:p>
            <a:pPr indent="-170180" lvl="0" marL="34290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1" name="Google Shape;2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1520"/>
              <a:buChar char="•"/>
            </a:pPr>
            <a:r>
              <a:rPr lang="fr-FR" sz="1520"/>
              <a:t>« Idéalement, les spécialistes de la violence se mettent d’accord pour se diviser le monde en deux parties, chacune sous le contrôle de l’un et pour reconnaître leurs droits de contrôler la terre, la main d’oeuvre, les ressources et le commerce dans leur sphère respective. Les spécialistes ne déposent pas les armes mais, si leurs terres, leur main d’oeuvre et leurs ressources s’avèrent plus productives en l’absence de violence, alors l’ouverture d’hostilités leur en coûtera davantage. Telle est la solution qui permet un engagement crédible en faveur de la non violence. » 43</a:t>
            </a:r>
            <a:endParaRPr sz="1520"/>
          </a:p>
          <a:p>
            <a:pPr indent="-342900" lvl="0" marL="342900" rtl="0" algn="l">
              <a:lnSpc>
                <a:spcPct val="80000"/>
              </a:lnSpc>
              <a:spcBef>
                <a:spcPts val="304"/>
              </a:spcBef>
              <a:spcAft>
                <a:spcPts val="0"/>
              </a:spcAft>
              <a:buClr>
                <a:schemeClr val="dk1"/>
              </a:buClr>
              <a:buSzPts val="1520"/>
              <a:buChar char="•"/>
            </a:pPr>
            <a:r>
              <a:rPr lang="fr-FR" sz="1520"/>
              <a:t>« Dans les sociétés les plus anciennes dont l’histoire ait gardé la trace, ce sont les prêtres et les politiciens qui constituaient le réseau capable de mobiliser les rentes et les redistribuer entre élites et non élites. Dans un état naturel, chacune des élites non militaires dispose d’un accès privilégié à une fonction essentielle : religion, production, allocation des ressources, justice, commerce, éducation. Dans la mesure où leurs positions, leurs privilèges et leurs rentes respectives dépendent des restrictions à l’entrée imposées par le régime, l’ensemble des élites a intérêt à maintenir la coalition en place. A défaut, elles s’exposent à la violence, au désordre et à la perte de rentes. » 43 </a:t>
            </a:r>
            <a:endParaRPr/>
          </a:p>
          <a:p>
            <a:pPr indent="-342900" lvl="0" marL="342900" rtl="0" algn="l">
              <a:lnSpc>
                <a:spcPct val="80000"/>
              </a:lnSpc>
              <a:spcBef>
                <a:spcPts val="304"/>
              </a:spcBef>
              <a:spcAft>
                <a:spcPts val="0"/>
              </a:spcAft>
              <a:buClr>
                <a:schemeClr val="dk1"/>
              </a:buClr>
              <a:buSzPts val="1520"/>
              <a:buChar char="•"/>
            </a:pPr>
            <a:r>
              <a:rPr lang="fr-FR" sz="1520"/>
              <a:t>Les organisations élitaires génèrent des rentes qu’elles distribuent à la coalition. Une de leurs sources de rentes les plus intéressantes tient au privilège de former des organisations cautionnées par l’Etat</a:t>
            </a:r>
            <a:endParaRPr/>
          </a:p>
          <a:p>
            <a:pPr indent="-342900" lvl="0" marL="342900" rtl="0" algn="l">
              <a:lnSpc>
                <a:spcPct val="80000"/>
              </a:lnSpc>
              <a:spcBef>
                <a:spcPts val="304"/>
              </a:spcBef>
              <a:spcAft>
                <a:spcPts val="0"/>
              </a:spcAft>
              <a:buClr>
                <a:schemeClr val="dk1"/>
              </a:buClr>
              <a:buSzPts val="1520"/>
              <a:buChar char="•"/>
            </a:pPr>
            <a:r>
              <a:rPr lang="fr-FR" sz="1520"/>
              <a:t>La capacité des élites à coopérer sous l’égide de l’Etat accroît le rendement qu’elles tirent des ressources productives de la société (terre, main d’œuvre capital et organisations)</a:t>
            </a:r>
            <a:endParaRPr sz="15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Transition vers les ordres ouverts:</a:t>
            </a:r>
            <a:endParaRPr/>
          </a:p>
        </p:txBody>
      </p:sp>
      <p:sp>
        <p:nvSpPr>
          <p:cNvPr id="217" name="Google Shape;21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lang="fr-FR" sz="2720"/>
              <a:t>La transition amène une plus grande participation des citoyens et garantissent des droits politiques impersonnels, une plus grande transparence des institutions garantissant des droits politiques impersonnels, et une caution juridique</a:t>
            </a:r>
            <a:endParaRPr sz="2720"/>
          </a:p>
          <a:p>
            <a:pPr indent="-342900" lvl="0" marL="342900" rtl="0" algn="l">
              <a:lnSpc>
                <a:spcPct val="90000"/>
              </a:lnSpc>
              <a:spcBef>
                <a:spcPts val="544"/>
              </a:spcBef>
              <a:spcAft>
                <a:spcPts val="0"/>
              </a:spcAft>
              <a:buClr>
                <a:schemeClr val="dk1"/>
              </a:buClr>
              <a:buSzPts val="2720"/>
              <a:buChar char="•"/>
            </a:pPr>
            <a:r>
              <a:rPr lang="fr-FR" sz="2720"/>
              <a:t>Domaine économique : libre circulation des biens et des individus à travers l’espace et le temps</a:t>
            </a:r>
            <a:endParaRPr/>
          </a:p>
          <a:p>
            <a:pPr indent="-342900" lvl="0" marL="342900" rtl="0" algn="l">
              <a:lnSpc>
                <a:spcPct val="90000"/>
              </a:lnSpc>
              <a:spcBef>
                <a:spcPts val="544"/>
              </a:spcBef>
              <a:spcAft>
                <a:spcPts val="0"/>
              </a:spcAft>
              <a:buClr>
                <a:schemeClr val="dk1"/>
              </a:buClr>
              <a:buSzPts val="2720"/>
              <a:buChar char="•"/>
            </a:pPr>
            <a:r>
              <a:rPr lang="fr-FR" sz="2720"/>
              <a:t>Capacité à créer des organisations pour poursuivre des objectifs économiques</a:t>
            </a:r>
            <a:endParaRPr/>
          </a:p>
          <a:p>
            <a:pPr indent="-342900" lvl="0" marL="342900" rtl="0" algn="l">
              <a:lnSpc>
                <a:spcPct val="90000"/>
              </a:lnSpc>
              <a:spcBef>
                <a:spcPts val="544"/>
              </a:spcBef>
              <a:spcAft>
                <a:spcPts val="0"/>
              </a:spcAft>
              <a:buClr>
                <a:schemeClr val="dk1"/>
              </a:buClr>
              <a:buSzPts val="2720"/>
              <a:buChar char="•"/>
            </a:pPr>
            <a:r>
              <a:rPr lang="fr-FR" sz="2720"/>
              <a:t>Protection des droits de propriété</a:t>
            </a:r>
            <a:endParaRPr/>
          </a:p>
          <a:p>
            <a:pPr indent="-342900" lvl="0" marL="342900" rtl="0" algn="l">
              <a:lnSpc>
                <a:spcPct val="90000"/>
              </a:lnSpc>
              <a:spcBef>
                <a:spcPts val="544"/>
              </a:spcBef>
              <a:spcAft>
                <a:spcPts val="0"/>
              </a:spcAft>
              <a:buClr>
                <a:schemeClr val="dk1"/>
              </a:buClr>
              <a:buSzPts val="2720"/>
              <a:buChar char="•"/>
            </a:pPr>
            <a:r>
              <a:rPr lang="fr-FR" sz="2720"/>
              <a:t>Interdiction du recours à la violence</a:t>
            </a:r>
            <a:endParaRPr/>
          </a:p>
          <a:p>
            <a:pPr indent="-170180" lvl="0" marL="34290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Le modèle d’accès ouvert se définit par :</a:t>
            </a:r>
            <a:endParaRPr sz="3959"/>
          </a:p>
        </p:txBody>
      </p:sp>
      <p:sp>
        <p:nvSpPr>
          <p:cNvPr id="223" name="Google Shape;2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Char char="•"/>
            </a:pPr>
            <a:r>
              <a:rPr lang="fr-FR" sz="2960"/>
              <a:t>un développement politique et économique</a:t>
            </a:r>
            <a:endParaRPr/>
          </a:p>
          <a:p>
            <a:pPr indent="-342900" lvl="0" marL="342900" rtl="0" algn="l">
              <a:lnSpc>
                <a:spcPct val="80000"/>
              </a:lnSpc>
              <a:spcBef>
                <a:spcPts val="592"/>
              </a:spcBef>
              <a:spcAft>
                <a:spcPts val="0"/>
              </a:spcAft>
              <a:buClr>
                <a:schemeClr val="dk1"/>
              </a:buClr>
              <a:buSzPts val="2960"/>
              <a:buChar char="•"/>
            </a:pPr>
            <a:r>
              <a:rPr lang="fr-FR" sz="2960"/>
              <a:t>une économie qui enregistre beaucoup moins de croissance négative</a:t>
            </a:r>
            <a:endParaRPr/>
          </a:p>
          <a:p>
            <a:pPr indent="-342900" lvl="0" marL="342900" rtl="0" algn="l">
              <a:lnSpc>
                <a:spcPct val="80000"/>
              </a:lnSpc>
              <a:spcBef>
                <a:spcPts val="592"/>
              </a:spcBef>
              <a:spcAft>
                <a:spcPts val="0"/>
              </a:spcAft>
              <a:buClr>
                <a:schemeClr val="dk1"/>
              </a:buClr>
              <a:buSzPts val="2960"/>
              <a:buChar char="•"/>
            </a:pPr>
            <a:r>
              <a:rPr lang="fr-FR" sz="2960"/>
              <a:t>une société civile diversifiée et vigoureuse, dotée d’un grand nombre d’organisations</a:t>
            </a:r>
            <a:endParaRPr/>
          </a:p>
          <a:p>
            <a:pPr indent="-342900" lvl="0" marL="342900" rtl="0" algn="l">
              <a:lnSpc>
                <a:spcPct val="80000"/>
              </a:lnSpc>
              <a:spcBef>
                <a:spcPts val="592"/>
              </a:spcBef>
              <a:spcAft>
                <a:spcPts val="0"/>
              </a:spcAft>
              <a:buClr>
                <a:schemeClr val="dk1"/>
              </a:buClr>
              <a:buSzPts val="2960"/>
              <a:buChar char="•"/>
            </a:pPr>
            <a:r>
              <a:rPr lang="fr-FR" sz="2960"/>
              <a:t>un état plus étendu et plus décentralisé</a:t>
            </a:r>
            <a:endParaRPr/>
          </a:p>
          <a:p>
            <a:pPr indent="-342900" lvl="0" marL="342900" rtl="0" algn="l">
              <a:lnSpc>
                <a:spcPct val="80000"/>
              </a:lnSpc>
              <a:spcBef>
                <a:spcPts val="592"/>
              </a:spcBef>
              <a:spcAft>
                <a:spcPts val="0"/>
              </a:spcAft>
              <a:buClr>
                <a:schemeClr val="dk1"/>
              </a:buClr>
              <a:buSzPts val="2960"/>
              <a:buChar char="•"/>
            </a:pPr>
            <a:r>
              <a:rPr lang="fr-FR" sz="2960"/>
              <a:t>un tissu de relations sociales impersonnelles, incluant état de droit, droits de propriété sécurisés, justice et égalité, dans lequel tous les individus sont traités de la même façon.  </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Trois questions:</a:t>
            </a:r>
            <a:endParaRPr/>
          </a:p>
        </p:txBody>
      </p:sp>
      <p:sp>
        <p:nvSpPr>
          <p:cNvPr id="229" name="Google Shape;22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Problème de la transition. Pourquoi les élites privilégiées mettent en place un ordre « ouvert »? </a:t>
            </a:r>
            <a:endParaRPr/>
          </a:p>
          <a:p>
            <a:pPr indent="-342900" lvl="0" marL="342900" rtl="0" algn="l">
              <a:spcBef>
                <a:spcPts val="640"/>
              </a:spcBef>
              <a:spcAft>
                <a:spcPts val="0"/>
              </a:spcAft>
              <a:buClr>
                <a:schemeClr val="dk1"/>
              </a:buClr>
              <a:buSzPts val="3200"/>
              <a:buChar char="•"/>
            </a:pPr>
            <a:r>
              <a:rPr lang="fr-FR"/>
              <a:t>Les sociétés « ouvertes » sont elles ouvertes? Droits de propriété, inégalités, redistribution et pouvoir. </a:t>
            </a:r>
            <a:endParaRPr/>
          </a:p>
          <a:p>
            <a:pPr indent="-342900" lvl="0" marL="342900" rtl="0" algn="l">
              <a:spcBef>
                <a:spcPts val="640"/>
              </a:spcBef>
              <a:spcAft>
                <a:spcPts val="0"/>
              </a:spcAft>
              <a:buClr>
                <a:schemeClr val="dk1"/>
              </a:buClr>
              <a:buSzPts val="3200"/>
              <a:buChar char="•"/>
            </a:pPr>
            <a:r>
              <a:rPr lang="fr-FR"/>
              <a:t>Question de la légitimité des normes.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Intérêts et légitimité</a:t>
            </a:r>
            <a:r>
              <a:rPr lang="fr-FR"/>
              <a:t>:</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lang="fr-FR" sz="2960"/>
              <a:t> </a:t>
            </a:r>
            <a:endParaRPr/>
          </a:p>
          <a:p>
            <a:pPr indent="-342900" lvl="0" marL="342900" rtl="0" algn="l">
              <a:lnSpc>
                <a:spcPct val="90000"/>
              </a:lnSpc>
              <a:spcBef>
                <a:spcPts val="592"/>
              </a:spcBef>
              <a:spcAft>
                <a:spcPts val="0"/>
              </a:spcAft>
              <a:buClr>
                <a:schemeClr val="dk1"/>
              </a:buClr>
              <a:buSzPts val="2960"/>
              <a:buChar char="•"/>
            </a:pPr>
            <a:r>
              <a:rPr lang="fr-FR" sz="2960"/>
              <a:t>Les intérêts peuvent conduire à la légitimité des normes, s’ils sont partagés et correspondent à ces normes. </a:t>
            </a:r>
            <a:endParaRPr/>
          </a:p>
          <a:p>
            <a:pPr indent="-342900" lvl="0" marL="342900" rtl="0" algn="l">
              <a:lnSpc>
                <a:spcPct val="90000"/>
              </a:lnSpc>
              <a:spcBef>
                <a:spcPts val="592"/>
              </a:spcBef>
              <a:spcAft>
                <a:spcPts val="0"/>
              </a:spcAft>
              <a:buClr>
                <a:schemeClr val="dk1"/>
              </a:buClr>
              <a:buSzPts val="2960"/>
              <a:buChar char="•"/>
            </a:pPr>
            <a:r>
              <a:rPr lang="fr-FR" sz="2960"/>
              <a:t>Les intérêts peuvent cependant conduire aussi au conflit, et à un effort de domination s’ils sont en opposition et soutenus par des forces inégales. Exemple de l’esclavage. </a:t>
            </a:r>
            <a:endParaRPr sz="2960"/>
          </a:p>
          <a:p>
            <a:pPr indent="-342900" lvl="0" marL="342900" rtl="0" algn="l">
              <a:lnSpc>
                <a:spcPct val="90000"/>
              </a:lnSpc>
              <a:spcBef>
                <a:spcPts val="592"/>
              </a:spcBef>
              <a:spcAft>
                <a:spcPts val="0"/>
              </a:spcAft>
              <a:buClr>
                <a:schemeClr val="dk1"/>
              </a:buClr>
              <a:buSzPts val="2960"/>
              <a:buChar char="•"/>
            </a:pPr>
            <a:r>
              <a:rPr lang="fr-FR" sz="2960"/>
              <a:t>Prétentions contraires à la légitimité : conflit et rapport de force entre « valeurs » concurrentes. </a:t>
            </a:r>
            <a:endParaRPr sz="29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Perception de ses intérêts comme « légitimes »</a:t>
            </a:r>
            <a:endParaRPr sz="3959"/>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760"/>
              <a:buNone/>
            </a:pPr>
            <a:r>
              <a:rPr lang="fr-FR" sz="1760"/>
              <a:t>« En traitant ainsi la souffrance comme un symptôme de la haine divine et d’une culpabilité secrète, la religion répondait sur le plan psychologique à un besoin très général. L’homme heureux se contente rarement du fait d’être heureux ; il éprouve de surcroît le besoin d’y avoir </a:t>
            </a:r>
            <a:r>
              <a:rPr i="1" lang="fr-FR" sz="1760"/>
              <a:t>droit</a:t>
            </a:r>
            <a:r>
              <a:rPr lang="fr-FR" sz="1760"/>
              <a:t>. Il veut aussi être convaincu qu’il « mérite » son bonheur, et surtout qu’il le mérite par comparaison avec d’autres. Et il veut donc également pouvoir croire qu’en ne possédant pas le même bonheur, le moins fortuné n’a que ce qu’il mérite. Le bonheur veut être « légitime ». Si l’on entend par l’expression générale de « bonheur » tous les biens que constituent l’honneur, la puissance, la possession et la jouissance, nous avons là la formule la plus générale du service de légitimation que la religion devait rendre aux intérêts externes et internes de tous les dominants, les possédants, les vainqueurs, les bien portants, bref, de tous les heureux : la théodicée du bonheur celle-ci est ancrée dans des besoins humains tout à fait substantiels (« pharisiens ») ; elle est donc facilement compréhensible, bien qu’on ne prête pas souvent attention à ses effets. »</a:t>
            </a:r>
            <a:endParaRPr sz="1760"/>
          </a:p>
          <a:p>
            <a:pPr indent="0" lvl="0" marL="0" rtl="0" algn="l">
              <a:lnSpc>
                <a:spcPct val="80000"/>
              </a:lnSpc>
              <a:spcBef>
                <a:spcPts val="352"/>
              </a:spcBef>
              <a:spcAft>
                <a:spcPts val="0"/>
              </a:spcAft>
              <a:buClr>
                <a:schemeClr val="dk1"/>
              </a:buClr>
              <a:buSzPts val="1760"/>
              <a:buNone/>
            </a:pPr>
            <a:r>
              <a:t/>
            </a:r>
            <a:endParaRPr sz="1760"/>
          </a:p>
          <a:p>
            <a:pPr indent="0" lvl="0" marL="0" rtl="0" algn="l">
              <a:lnSpc>
                <a:spcPct val="80000"/>
              </a:lnSpc>
              <a:spcBef>
                <a:spcPts val="352"/>
              </a:spcBef>
              <a:spcAft>
                <a:spcPts val="0"/>
              </a:spcAft>
              <a:buClr>
                <a:schemeClr val="dk1"/>
              </a:buClr>
              <a:buSzPts val="1760"/>
              <a:buNone/>
            </a:pPr>
            <a:r>
              <a:rPr lang="fr-FR" sz="1760"/>
              <a:t>Weber Max [1913-1915] (1996) « Introduction » in </a:t>
            </a:r>
            <a:r>
              <a:rPr i="1" lang="fr-FR" sz="1760"/>
              <a:t>Sociologie des religions</a:t>
            </a:r>
            <a:r>
              <a:rPr lang="fr-FR" sz="1760"/>
              <a:t>, trad. J-P. Grossein, Paris, Gallimard., 338</a:t>
            </a:r>
            <a:endParaRPr sz="1760"/>
          </a:p>
          <a:p>
            <a:pPr indent="-231140" lvl="0" marL="342900" rtl="0" algn="l">
              <a:lnSpc>
                <a:spcPct val="80000"/>
              </a:lnSpc>
              <a:spcBef>
                <a:spcPts val="352"/>
              </a:spcBef>
              <a:spcAft>
                <a:spcPts val="0"/>
              </a:spcAft>
              <a:buClr>
                <a:schemeClr val="dk1"/>
              </a:buClr>
              <a:buSzPts val="1760"/>
              <a:buNone/>
            </a:pPr>
            <a:r>
              <a:t/>
            </a:r>
            <a:endParaRPr sz="17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Interprétation par Bourdieu</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fr-FR"/>
              <a:t>« Max Weber disait que les dominants ont toujours besoin d’une ‘théodicée de leur privilège’, ou, mieux, d’une sociodicée, c’est-à-dire d’une justification théorique du fait qu’ils sont privilégiés ». (Pierre Bourdieu, </a:t>
            </a:r>
            <a:r>
              <a:rPr i="1" lang="fr-FR"/>
              <a:t>Contre-feux</a:t>
            </a:r>
            <a:r>
              <a:rPr lang="fr-FR"/>
              <a:t>, Éditions Raisons d’agir, 1998).</a:t>
            </a:r>
            <a:endParaRPr/>
          </a:p>
          <a:p>
            <a:pPr indent="0" lvl="0" marL="0" rtl="0" algn="l">
              <a:lnSpc>
                <a:spcPct val="90000"/>
              </a:lnSpc>
              <a:spcBef>
                <a:spcPts val="640"/>
              </a:spcBef>
              <a:spcAft>
                <a:spcPts val="0"/>
              </a:spcAft>
              <a:buClr>
                <a:schemeClr val="dk1"/>
              </a:buClr>
              <a:buSzPts val="3200"/>
              <a:buNone/>
            </a:pPr>
            <a:r>
              <a:t/>
            </a:r>
            <a:endParaRPr/>
          </a:p>
          <a:p>
            <a:pPr indent="0" lvl="0" marL="0" rtl="0" algn="l">
              <a:lnSpc>
                <a:spcPct val="90000"/>
              </a:lnSpc>
              <a:spcBef>
                <a:spcPts val="640"/>
              </a:spcBef>
              <a:spcAft>
                <a:spcPts val="0"/>
              </a:spcAft>
              <a:buClr>
                <a:schemeClr val="dk1"/>
              </a:buClr>
              <a:buSzPts val="3200"/>
              <a:buNone/>
            </a:pPr>
            <a:r>
              <a:t/>
            </a:r>
            <a:endParaRPr/>
          </a:p>
          <a:p>
            <a:pPr indent="0" lvl="0" marL="0" rtl="0" algn="l">
              <a:lnSpc>
                <a:spcPct val="90000"/>
              </a:lnSpc>
              <a:spcBef>
                <a:spcPts val="640"/>
              </a:spcBef>
              <a:spcAft>
                <a:spcPts val="0"/>
              </a:spcAft>
              <a:buClr>
                <a:schemeClr val="dk1"/>
              </a:buClr>
              <a:buSzPts val="3200"/>
              <a:buNone/>
            </a:pPr>
            <a:r>
              <a:rPr lang="fr-FR"/>
              <a:t> </a:t>
            </a:r>
            <a:endParaRPr/>
          </a:p>
          <a:p>
            <a:pPr indent="-139700" lvl="0" marL="3429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Possibilité d’un consensus en amont des conflits d’intérêt:</a:t>
            </a:r>
            <a:endParaRPr sz="3959"/>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fr-FR" sz="2480"/>
              <a:t>Exemple : fumeurs et non fumeurs. Les différentes possibilités de leur interaction dans l’analyse de Coleman. </a:t>
            </a:r>
            <a:endParaRPr/>
          </a:p>
          <a:p>
            <a:pPr indent="-342900" lvl="0" marL="342900" rtl="0" algn="l">
              <a:lnSpc>
                <a:spcPct val="80000"/>
              </a:lnSpc>
              <a:spcBef>
                <a:spcPts val="496"/>
              </a:spcBef>
              <a:spcAft>
                <a:spcPts val="0"/>
              </a:spcAft>
              <a:buClr>
                <a:schemeClr val="dk1"/>
              </a:buClr>
              <a:buSzPts val="2480"/>
              <a:buChar char="•"/>
            </a:pPr>
            <a:r>
              <a:rPr lang="fr-FR" sz="2480"/>
              <a:t>Possibilité d’une solution « tolérante »: laisser les fumeurs fumer, et les non-fumeurs à l’abri des fumeurs. </a:t>
            </a:r>
            <a:endParaRPr/>
          </a:p>
          <a:p>
            <a:pPr indent="0" lvl="0" marL="0" rtl="0" algn="l">
              <a:lnSpc>
                <a:spcPct val="80000"/>
              </a:lnSpc>
              <a:spcBef>
                <a:spcPts val="496"/>
              </a:spcBef>
              <a:spcAft>
                <a:spcPts val="0"/>
              </a:spcAft>
              <a:buClr>
                <a:schemeClr val="dk1"/>
              </a:buClr>
              <a:buSzPts val="2480"/>
              <a:buNone/>
            </a:pPr>
            <a:r>
              <a:rPr lang="fr-FR" sz="2480"/>
              <a:t>Difficultés cependant de l’application de cette solution. </a:t>
            </a:r>
            <a:endParaRPr/>
          </a:p>
          <a:p>
            <a:pPr indent="-342900" lvl="0" marL="342900" rtl="0" algn="l">
              <a:lnSpc>
                <a:spcPct val="80000"/>
              </a:lnSpc>
              <a:spcBef>
                <a:spcPts val="496"/>
              </a:spcBef>
              <a:spcAft>
                <a:spcPts val="0"/>
              </a:spcAft>
              <a:buClr>
                <a:schemeClr val="dk1"/>
              </a:buClr>
              <a:buSzPts val="2480"/>
              <a:buChar char="•"/>
            </a:pPr>
            <a:r>
              <a:rPr lang="fr-FR" sz="2480"/>
              <a:t>Soit parce que les personnes préfèrent faire prévaloir leur intérêts ou leurs valeurs. Exemple des guerres de religion en Europe. </a:t>
            </a:r>
            <a:endParaRPr/>
          </a:p>
          <a:p>
            <a:pPr indent="-342900" lvl="0" marL="342900" rtl="0" algn="l">
              <a:lnSpc>
                <a:spcPct val="80000"/>
              </a:lnSpc>
              <a:spcBef>
                <a:spcPts val="496"/>
              </a:spcBef>
              <a:spcAft>
                <a:spcPts val="0"/>
              </a:spcAft>
              <a:buClr>
                <a:schemeClr val="dk1"/>
              </a:buClr>
              <a:buSzPts val="2480"/>
              <a:buChar char="•"/>
            </a:pPr>
            <a:r>
              <a:rPr lang="fr-FR" sz="2480"/>
              <a:t>Soit parce qu’ils n’est pas vraiment applicable de séparer les pratiques. Exemple du nucléaire. </a:t>
            </a:r>
            <a:endParaRPr/>
          </a:p>
          <a:p>
            <a:pPr indent="0" lvl="0" marL="0" rtl="0" algn="l">
              <a:lnSpc>
                <a:spcPct val="80000"/>
              </a:lnSpc>
              <a:spcBef>
                <a:spcPts val="496"/>
              </a:spcBef>
              <a:spcAft>
                <a:spcPts val="0"/>
              </a:spcAft>
              <a:buClr>
                <a:schemeClr val="dk1"/>
              </a:buClr>
              <a:buSzPts val="2480"/>
              <a:buNone/>
            </a:pPr>
            <a:r>
              <a:rPr lang="fr-FR" sz="2480"/>
              <a:t>Question des mécanismes favorisant le passage à des solutions « pluralistes » de tolérance. </a:t>
            </a:r>
            <a:endParaRPr sz="2480"/>
          </a:p>
          <a:p>
            <a:pPr indent="-185420" lvl="0" marL="342900" rtl="0" algn="l">
              <a:lnSpc>
                <a:spcPct val="80000"/>
              </a:lnSpc>
              <a:spcBef>
                <a:spcPts val="496"/>
              </a:spcBef>
              <a:spcAft>
                <a:spcPts val="0"/>
              </a:spcAft>
              <a:buClr>
                <a:schemeClr val="dk1"/>
              </a:buClr>
              <a:buSzPts val="2480"/>
              <a:buNone/>
            </a:pPr>
            <a:r>
              <a:t/>
            </a:r>
            <a:endParaRPr sz="2480"/>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Normes : </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fr-FR"/>
              <a:t>favorables à tous. Légitimation possible par l’intérêt commun.</a:t>
            </a:r>
            <a:endParaRPr/>
          </a:p>
          <a:p>
            <a:pPr indent="-342900" lvl="0" marL="342900" rtl="0" algn="l">
              <a:spcBef>
                <a:spcPts val="640"/>
              </a:spcBef>
              <a:spcAft>
                <a:spcPts val="0"/>
              </a:spcAft>
              <a:buClr>
                <a:schemeClr val="dk1"/>
              </a:buClr>
              <a:buSzPts val="3200"/>
              <a:buChar char="•"/>
            </a:pPr>
            <a:r>
              <a:rPr lang="fr-FR"/>
              <a:t>favorables à certains, au détriment d’autres. </a:t>
            </a:r>
            <a:endParaRPr/>
          </a:p>
          <a:p>
            <a:pPr indent="0" lvl="0" marL="0" rtl="0" algn="l">
              <a:spcBef>
                <a:spcPts val="640"/>
              </a:spcBef>
              <a:spcAft>
                <a:spcPts val="0"/>
              </a:spcAft>
              <a:buClr>
                <a:schemeClr val="dk1"/>
              </a:buClr>
              <a:buSzPts val="3200"/>
              <a:buNone/>
            </a:pPr>
            <a:r>
              <a:rPr lang="fr-FR"/>
              <a:t>🡺 recherche ou non d’une légitimité « aux yeux des autres ». </a:t>
            </a:r>
            <a:endParaRPr/>
          </a:p>
          <a:p>
            <a:pPr indent="-342900" lvl="0" marL="342900" rtl="0" algn="l">
              <a:spcBef>
                <a:spcPts val="640"/>
              </a:spcBef>
              <a:spcAft>
                <a:spcPts val="0"/>
              </a:spcAft>
              <a:buClr>
                <a:schemeClr val="dk1"/>
              </a:buClr>
              <a:buSzPts val="3200"/>
              <a:buChar char="•"/>
            </a:pPr>
            <a:r>
              <a:rPr lang="fr-FR"/>
              <a:t>Cas particulier des normes défavorables pour tous.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fr-FR" sz="2800"/>
              <a:t>Les Dilemmes Sociaux : insuffisants à rendre compte des normes sociales dans leur ensemble</a:t>
            </a:r>
            <a:endParaRPr sz="2800"/>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lang="fr-FR" sz="2960"/>
              <a:t> </a:t>
            </a:r>
            <a:endParaRPr/>
          </a:p>
          <a:p>
            <a:pPr indent="-342900" lvl="0" marL="342900" rtl="0" algn="l">
              <a:lnSpc>
                <a:spcPct val="90000"/>
              </a:lnSpc>
              <a:spcBef>
                <a:spcPts val="592"/>
              </a:spcBef>
              <a:spcAft>
                <a:spcPts val="0"/>
              </a:spcAft>
              <a:buClr>
                <a:schemeClr val="dk1"/>
              </a:buClr>
              <a:buSzPts val="2960"/>
              <a:buChar char="•"/>
            </a:pPr>
            <a:r>
              <a:rPr lang="fr-FR" sz="2960"/>
              <a:t>Conduisent à la mise en place d’un pouvoir de sanction « légitime » qui peut ensuite abuser de son pouvoir.</a:t>
            </a:r>
            <a:endParaRPr/>
          </a:p>
          <a:p>
            <a:pPr indent="-342900" lvl="0" marL="342900" rtl="0" algn="l">
              <a:lnSpc>
                <a:spcPct val="90000"/>
              </a:lnSpc>
              <a:spcBef>
                <a:spcPts val="592"/>
              </a:spcBef>
              <a:spcAft>
                <a:spcPts val="0"/>
              </a:spcAft>
              <a:buClr>
                <a:schemeClr val="dk1"/>
              </a:buClr>
              <a:buSzPts val="2960"/>
              <a:buChar char="•"/>
            </a:pPr>
            <a:r>
              <a:rPr lang="fr-FR" sz="2960"/>
              <a:t>Conduit à une clôture des groupes soumis à ce pouvoir de sanction; pas de principe localisant la clôture des groupe. Importance des « cultures » déterminant la séparation entre les groupes </a:t>
            </a:r>
            <a:endParaRPr sz="2960"/>
          </a:p>
          <a:p>
            <a:pPr indent="-342900" lvl="0" marL="342900" rtl="0" algn="l">
              <a:lnSpc>
                <a:spcPct val="90000"/>
              </a:lnSpc>
              <a:spcBef>
                <a:spcPts val="592"/>
              </a:spcBef>
              <a:spcAft>
                <a:spcPts val="0"/>
              </a:spcAft>
              <a:buClr>
                <a:schemeClr val="dk1"/>
              </a:buClr>
              <a:buSzPts val="2960"/>
              <a:buChar char="•"/>
            </a:pPr>
            <a:r>
              <a:rPr lang="fr-FR" sz="2960"/>
              <a:t>Présence d’inégalités économiques hétérogènes aux inégalités politiques.  </a:t>
            </a: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Au-delà des dilemmes sociaux :</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Différences des intérêts, des valeurs et des cultures (individuelles et collectives) entre les membres de la vie sociale (personnes ou groupes)</a:t>
            </a:r>
            <a:endParaRPr sz="2720"/>
          </a:p>
          <a:p>
            <a:pPr indent="-342900" lvl="0" marL="342900" rtl="0" algn="l">
              <a:lnSpc>
                <a:spcPct val="90000"/>
              </a:lnSpc>
              <a:spcBef>
                <a:spcPts val="544"/>
              </a:spcBef>
              <a:spcAft>
                <a:spcPts val="0"/>
              </a:spcAft>
              <a:buClr>
                <a:schemeClr val="dk1"/>
              </a:buClr>
              <a:buSzPts val="2720"/>
              <a:buChar char="•"/>
            </a:pPr>
            <a:r>
              <a:rPr lang="fr-FR" sz="2720"/>
              <a:t>Différence de pouvoir entre les membres de la vie sociale (personnes ou groupes)</a:t>
            </a:r>
            <a:endParaRPr sz="2720"/>
          </a:p>
          <a:p>
            <a:pPr indent="0" lvl="0" marL="0" rtl="0" algn="l">
              <a:lnSpc>
                <a:spcPct val="90000"/>
              </a:lnSpc>
              <a:spcBef>
                <a:spcPts val="544"/>
              </a:spcBef>
              <a:spcAft>
                <a:spcPts val="0"/>
              </a:spcAft>
              <a:buClr>
                <a:schemeClr val="dk1"/>
              </a:buClr>
              <a:buSzPts val="2720"/>
              <a:buNone/>
            </a:pPr>
            <a:r>
              <a:rPr lang="fr-FR" sz="2720"/>
              <a:t>🡺inégalités</a:t>
            </a:r>
            <a:endParaRPr/>
          </a:p>
          <a:p>
            <a:pPr indent="-342900" lvl="0" marL="342900" rtl="0" algn="l">
              <a:lnSpc>
                <a:spcPct val="90000"/>
              </a:lnSpc>
              <a:spcBef>
                <a:spcPts val="544"/>
              </a:spcBef>
              <a:spcAft>
                <a:spcPts val="0"/>
              </a:spcAft>
              <a:buClr>
                <a:schemeClr val="dk1"/>
              </a:buClr>
              <a:buSzPts val="2720"/>
              <a:buChar char="•"/>
            </a:pPr>
            <a:r>
              <a:rPr lang="fr-FR" sz="2720"/>
              <a:t>à l’intérieur des membres des groupes</a:t>
            </a:r>
            <a:endParaRPr sz="2720"/>
          </a:p>
          <a:p>
            <a:pPr indent="-342900" lvl="0" marL="342900" rtl="0" algn="l">
              <a:lnSpc>
                <a:spcPct val="90000"/>
              </a:lnSpc>
              <a:spcBef>
                <a:spcPts val="544"/>
              </a:spcBef>
              <a:spcAft>
                <a:spcPts val="0"/>
              </a:spcAft>
              <a:buClr>
                <a:schemeClr val="dk1"/>
              </a:buClr>
              <a:buSzPts val="2720"/>
              <a:buChar char="•"/>
            </a:pPr>
            <a:r>
              <a:rPr lang="fr-FR" sz="2720"/>
              <a:t>entre groupes</a:t>
            </a:r>
            <a:endParaRPr/>
          </a:p>
          <a:p>
            <a:pPr indent="0" lvl="0" marL="0" rtl="0" algn="l">
              <a:lnSpc>
                <a:spcPct val="90000"/>
              </a:lnSpc>
              <a:spcBef>
                <a:spcPts val="544"/>
              </a:spcBef>
              <a:spcAft>
                <a:spcPts val="0"/>
              </a:spcAft>
              <a:buClr>
                <a:schemeClr val="dk1"/>
              </a:buClr>
              <a:buSzPts val="2720"/>
              <a:buNone/>
            </a:pPr>
            <a:r>
              <a:rPr lang="fr-FR" sz="2720"/>
              <a:t>Normes de gestion de ces inégalités. </a:t>
            </a:r>
            <a:endParaRPr sz="2720"/>
          </a:p>
          <a:p>
            <a:pPr indent="-170180" lvl="0" marL="34290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2020-09-27T18:55:57Z</dcterms:created>
  <dc:creator>PIERRE Demeulenaere</dc:creator>
</cp:coreProperties>
</file>