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57"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215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CF9B677C-3530-3641-BA53-677D2F76598A}" type="datetimeFigureOut">
              <a:rPr lang="fr-FR" smtClean="0"/>
              <a:t>25/11/20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745D41-3CB5-5D46-9430-A1950148106B}" type="slidenum">
              <a:rPr lang="fr-FR" smtClean="0"/>
              <a:t>‹#›</a:t>
            </a:fld>
            <a:endParaRPr lang="fr-FR"/>
          </a:p>
        </p:txBody>
      </p:sp>
    </p:spTree>
    <p:extLst>
      <p:ext uri="{BB962C8B-B14F-4D97-AF65-F5344CB8AC3E}">
        <p14:creationId xmlns:p14="http://schemas.microsoft.com/office/powerpoint/2010/main" val="188837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F9B677C-3530-3641-BA53-677D2F76598A}" type="datetimeFigureOut">
              <a:rPr lang="fr-FR" smtClean="0"/>
              <a:t>25/11/20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745D41-3CB5-5D46-9430-A1950148106B}" type="slidenum">
              <a:rPr lang="fr-FR" smtClean="0"/>
              <a:t>‹#›</a:t>
            </a:fld>
            <a:endParaRPr lang="fr-FR"/>
          </a:p>
        </p:txBody>
      </p:sp>
    </p:spTree>
    <p:extLst>
      <p:ext uri="{BB962C8B-B14F-4D97-AF65-F5344CB8AC3E}">
        <p14:creationId xmlns:p14="http://schemas.microsoft.com/office/powerpoint/2010/main" val="3903476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F9B677C-3530-3641-BA53-677D2F76598A}" type="datetimeFigureOut">
              <a:rPr lang="fr-FR" smtClean="0"/>
              <a:t>25/11/20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745D41-3CB5-5D46-9430-A1950148106B}" type="slidenum">
              <a:rPr lang="fr-FR" smtClean="0"/>
              <a:t>‹#›</a:t>
            </a:fld>
            <a:endParaRPr lang="fr-FR"/>
          </a:p>
        </p:txBody>
      </p:sp>
    </p:spTree>
    <p:extLst>
      <p:ext uri="{BB962C8B-B14F-4D97-AF65-F5344CB8AC3E}">
        <p14:creationId xmlns:p14="http://schemas.microsoft.com/office/powerpoint/2010/main" val="19852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F9B677C-3530-3641-BA53-677D2F76598A}" type="datetimeFigureOut">
              <a:rPr lang="fr-FR" smtClean="0"/>
              <a:t>25/11/20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745D41-3CB5-5D46-9430-A1950148106B}" type="slidenum">
              <a:rPr lang="fr-FR" smtClean="0"/>
              <a:t>‹#›</a:t>
            </a:fld>
            <a:endParaRPr lang="fr-FR"/>
          </a:p>
        </p:txBody>
      </p:sp>
    </p:spTree>
    <p:extLst>
      <p:ext uri="{BB962C8B-B14F-4D97-AF65-F5344CB8AC3E}">
        <p14:creationId xmlns:p14="http://schemas.microsoft.com/office/powerpoint/2010/main" val="93868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CF9B677C-3530-3641-BA53-677D2F76598A}" type="datetimeFigureOut">
              <a:rPr lang="fr-FR" smtClean="0"/>
              <a:t>25/11/20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745D41-3CB5-5D46-9430-A1950148106B}" type="slidenum">
              <a:rPr lang="fr-FR" smtClean="0"/>
              <a:t>‹#›</a:t>
            </a:fld>
            <a:endParaRPr lang="fr-FR"/>
          </a:p>
        </p:txBody>
      </p:sp>
    </p:spTree>
    <p:extLst>
      <p:ext uri="{BB962C8B-B14F-4D97-AF65-F5344CB8AC3E}">
        <p14:creationId xmlns:p14="http://schemas.microsoft.com/office/powerpoint/2010/main" val="724621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F9B677C-3530-3641-BA53-677D2F76598A}" type="datetimeFigureOut">
              <a:rPr lang="fr-FR" smtClean="0"/>
              <a:t>25/11/20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A745D41-3CB5-5D46-9430-A1950148106B}" type="slidenum">
              <a:rPr lang="fr-FR" smtClean="0"/>
              <a:t>‹#›</a:t>
            </a:fld>
            <a:endParaRPr lang="fr-FR"/>
          </a:p>
        </p:txBody>
      </p:sp>
    </p:spTree>
    <p:extLst>
      <p:ext uri="{BB962C8B-B14F-4D97-AF65-F5344CB8AC3E}">
        <p14:creationId xmlns:p14="http://schemas.microsoft.com/office/powerpoint/2010/main" val="3061101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F9B677C-3530-3641-BA53-677D2F76598A}" type="datetimeFigureOut">
              <a:rPr lang="fr-FR" smtClean="0"/>
              <a:t>25/11/20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A745D41-3CB5-5D46-9430-A1950148106B}" type="slidenum">
              <a:rPr lang="fr-FR" smtClean="0"/>
              <a:t>‹#›</a:t>
            </a:fld>
            <a:endParaRPr lang="fr-FR"/>
          </a:p>
        </p:txBody>
      </p:sp>
    </p:spTree>
    <p:extLst>
      <p:ext uri="{BB962C8B-B14F-4D97-AF65-F5344CB8AC3E}">
        <p14:creationId xmlns:p14="http://schemas.microsoft.com/office/powerpoint/2010/main" val="222415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CF9B677C-3530-3641-BA53-677D2F76598A}" type="datetimeFigureOut">
              <a:rPr lang="fr-FR" smtClean="0"/>
              <a:t>25/11/20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A745D41-3CB5-5D46-9430-A1950148106B}" type="slidenum">
              <a:rPr lang="fr-FR" smtClean="0"/>
              <a:t>‹#›</a:t>
            </a:fld>
            <a:endParaRPr lang="fr-FR"/>
          </a:p>
        </p:txBody>
      </p:sp>
    </p:spTree>
    <p:extLst>
      <p:ext uri="{BB962C8B-B14F-4D97-AF65-F5344CB8AC3E}">
        <p14:creationId xmlns:p14="http://schemas.microsoft.com/office/powerpoint/2010/main" val="1394331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F9B677C-3530-3641-BA53-677D2F76598A}" type="datetimeFigureOut">
              <a:rPr lang="fr-FR" smtClean="0"/>
              <a:t>25/11/20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A745D41-3CB5-5D46-9430-A1950148106B}" type="slidenum">
              <a:rPr lang="fr-FR" smtClean="0"/>
              <a:t>‹#›</a:t>
            </a:fld>
            <a:endParaRPr lang="fr-FR"/>
          </a:p>
        </p:txBody>
      </p:sp>
    </p:spTree>
    <p:extLst>
      <p:ext uri="{BB962C8B-B14F-4D97-AF65-F5344CB8AC3E}">
        <p14:creationId xmlns:p14="http://schemas.microsoft.com/office/powerpoint/2010/main" val="3286783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CF9B677C-3530-3641-BA53-677D2F76598A}" type="datetimeFigureOut">
              <a:rPr lang="fr-FR" smtClean="0"/>
              <a:t>25/11/20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A745D41-3CB5-5D46-9430-A1950148106B}" type="slidenum">
              <a:rPr lang="fr-FR" smtClean="0"/>
              <a:t>‹#›</a:t>
            </a:fld>
            <a:endParaRPr lang="fr-FR"/>
          </a:p>
        </p:txBody>
      </p:sp>
    </p:spTree>
    <p:extLst>
      <p:ext uri="{BB962C8B-B14F-4D97-AF65-F5344CB8AC3E}">
        <p14:creationId xmlns:p14="http://schemas.microsoft.com/office/powerpoint/2010/main" val="94117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CF9B677C-3530-3641-BA53-677D2F76598A}" type="datetimeFigureOut">
              <a:rPr lang="fr-FR" smtClean="0"/>
              <a:t>25/11/20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A745D41-3CB5-5D46-9430-A1950148106B}" type="slidenum">
              <a:rPr lang="fr-FR" smtClean="0"/>
              <a:t>‹#›</a:t>
            </a:fld>
            <a:endParaRPr lang="fr-FR"/>
          </a:p>
        </p:txBody>
      </p:sp>
    </p:spTree>
    <p:extLst>
      <p:ext uri="{BB962C8B-B14F-4D97-AF65-F5344CB8AC3E}">
        <p14:creationId xmlns:p14="http://schemas.microsoft.com/office/powerpoint/2010/main" val="40139502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B677C-3530-3641-BA53-677D2F76598A}" type="datetimeFigureOut">
              <a:rPr lang="fr-FR" smtClean="0"/>
              <a:t>25/11/20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45D41-3CB5-5D46-9430-A1950148106B}" type="slidenum">
              <a:rPr lang="fr-FR" smtClean="0"/>
              <a:t>‹#›</a:t>
            </a:fld>
            <a:endParaRPr lang="fr-FR"/>
          </a:p>
        </p:txBody>
      </p:sp>
    </p:spTree>
    <p:extLst>
      <p:ext uri="{BB962C8B-B14F-4D97-AF65-F5344CB8AC3E}">
        <p14:creationId xmlns:p14="http://schemas.microsoft.com/office/powerpoint/2010/main" val="1098970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b="1" dirty="0"/>
              <a:t>8. Les groupes, les coalitions et les normes. </a:t>
            </a:r>
            <a:r>
              <a:rPr lang="fr-FR" dirty="0"/>
              <a:t/>
            </a:r>
            <a:br>
              <a:rPr lang="fr-FR" dirty="0"/>
            </a:b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2780216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Traits particuliers distinctifs:</a:t>
            </a:r>
            <a:endParaRPr lang="fr-FR" dirty="0"/>
          </a:p>
        </p:txBody>
      </p:sp>
      <p:sp>
        <p:nvSpPr>
          <p:cNvPr id="3" name="Espace réservé du contenu 2"/>
          <p:cNvSpPr>
            <a:spLocks noGrp="1"/>
          </p:cNvSpPr>
          <p:nvPr>
            <p:ph idx="1"/>
          </p:nvPr>
        </p:nvSpPr>
        <p:spPr/>
        <p:txBody>
          <a:bodyPr>
            <a:normAutofit/>
          </a:bodyPr>
          <a:lstStyle/>
          <a:p>
            <a:pPr marL="0" indent="0">
              <a:buNone/>
            </a:pPr>
            <a:endParaRPr lang="fr-FR" dirty="0"/>
          </a:p>
          <a:p>
            <a:r>
              <a:rPr lang="fr-FR" dirty="0" smtClean="0"/>
              <a:t>« Familles » (en lien avec les relations de procréation)</a:t>
            </a:r>
            <a:endParaRPr lang="fr-FR" dirty="0"/>
          </a:p>
          <a:p>
            <a:r>
              <a:rPr lang="fr-FR" dirty="0"/>
              <a:t>Genres </a:t>
            </a:r>
          </a:p>
          <a:p>
            <a:r>
              <a:rPr lang="fr-FR" dirty="0" smtClean="0"/>
              <a:t>Sexualités. </a:t>
            </a:r>
            <a:endParaRPr lang="fr-FR" dirty="0"/>
          </a:p>
          <a:p>
            <a:r>
              <a:rPr lang="fr-FR" dirty="0" smtClean="0"/>
              <a:t>Âges</a:t>
            </a:r>
            <a:endParaRPr lang="fr-FR" dirty="0"/>
          </a:p>
          <a:p>
            <a:r>
              <a:rPr lang="fr-FR" dirty="0"/>
              <a:t>Couleur de la peau</a:t>
            </a:r>
          </a:p>
          <a:p>
            <a:pPr marL="0" indent="0">
              <a:buNone/>
            </a:pPr>
            <a:endParaRPr lang="fr-FR" dirty="0"/>
          </a:p>
          <a:p>
            <a:endParaRPr lang="fr-FR" dirty="0"/>
          </a:p>
        </p:txBody>
      </p:sp>
    </p:spTree>
    <p:extLst>
      <p:ext uri="{BB962C8B-B14F-4D97-AF65-F5344CB8AC3E}">
        <p14:creationId xmlns:p14="http://schemas.microsoft.com/office/powerpoint/2010/main" val="83189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Situation économique :</a:t>
            </a:r>
            <a:endParaRPr lang="fr-FR" dirty="0"/>
          </a:p>
        </p:txBody>
      </p:sp>
      <p:sp>
        <p:nvSpPr>
          <p:cNvPr id="3" name="Espace réservé du contenu 2"/>
          <p:cNvSpPr>
            <a:spLocks noGrp="1"/>
          </p:cNvSpPr>
          <p:nvPr>
            <p:ph idx="1"/>
          </p:nvPr>
        </p:nvSpPr>
        <p:spPr/>
        <p:txBody>
          <a:bodyPr>
            <a:normAutofit lnSpcReduction="10000"/>
          </a:bodyPr>
          <a:lstStyle/>
          <a:p>
            <a:pPr marL="0" indent="0">
              <a:buNone/>
            </a:pPr>
            <a:endParaRPr lang="fr-FR" dirty="0"/>
          </a:p>
          <a:p>
            <a:r>
              <a:rPr lang="fr-FR" dirty="0"/>
              <a:t>Position sociale, revenu et éducation. </a:t>
            </a:r>
          </a:p>
          <a:p>
            <a:r>
              <a:rPr lang="fr-FR" dirty="0" smtClean="0"/>
              <a:t>« Classes sociales »</a:t>
            </a:r>
            <a:endParaRPr lang="fr-FR" dirty="0"/>
          </a:p>
          <a:p>
            <a:r>
              <a:rPr lang="fr-FR" dirty="0"/>
              <a:t>Professions</a:t>
            </a:r>
          </a:p>
          <a:p>
            <a:r>
              <a:rPr lang="fr-FR" dirty="0"/>
              <a:t>Entreprises</a:t>
            </a:r>
          </a:p>
          <a:p>
            <a:pPr marL="0" indent="0">
              <a:buNone/>
            </a:pPr>
            <a:endParaRPr lang="fr-FR" dirty="0"/>
          </a:p>
          <a:p>
            <a:r>
              <a:rPr lang="fr-FR" dirty="0"/>
              <a:t>Groupes d’intérêt politiques et économiques :</a:t>
            </a:r>
          </a:p>
          <a:p>
            <a:r>
              <a:rPr lang="fr-FR" dirty="0"/>
              <a:t>Partis, syndicats</a:t>
            </a:r>
          </a:p>
          <a:p>
            <a:pPr marL="0" indent="0">
              <a:buNone/>
            </a:pPr>
            <a:endParaRPr lang="fr-FR" dirty="0"/>
          </a:p>
          <a:p>
            <a:endParaRPr lang="fr-FR" dirty="0"/>
          </a:p>
        </p:txBody>
      </p:sp>
    </p:spTree>
    <p:extLst>
      <p:ext uri="{BB962C8B-B14F-4D97-AF65-F5344CB8AC3E}">
        <p14:creationId xmlns:p14="http://schemas.microsoft.com/office/powerpoint/2010/main" val="25242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Groupes ludiques</a:t>
            </a:r>
            <a:endParaRPr lang="fr-FR" dirty="0"/>
          </a:p>
        </p:txBody>
      </p:sp>
      <p:sp>
        <p:nvSpPr>
          <p:cNvPr id="3" name="Espace réservé du contenu 2"/>
          <p:cNvSpPr>
            <a:spLocks noGrp="1"/>
          </p:cNvSpPr>
          <p:nvPr>
            <p:ph idx="1"/>
          </p:nvPr>
        </p:nvSpPr>
        <p:spPr/>
        <p:txBody>
          <a:bodyPr/>
          <a:lstStyle/>
          <a:p>
            <a:r>
              <a:rPr lang="fr-FR" dirty="0"/>
              <a:t>S</a:t>
            </a:r>
            <a:r>
              <a:rPr lang="fr-FR" dirty="0" smtClean="0"/>
              <a:t>port</a:t>
            </a:r>
          </a:p>
          <a:p>
            <a:r>
              <a:rPr lang="fr-FR" dirty="0" smtClean="0"/>
              <a:t>Reliés aux autres dimensions. </a:t>
            </a:r>
            <a:endParaRPr lang="fr-FR" dirty="0"/>
          </a:p>
        </p:txBody>
      </p:sp>
    </p:spTree>
    <p:extLst>
      <p:ext uri="{BB962C8B-B14F-4D97-AF65-F5344CB8AC3E}">
        <p14:creationId xmlns:p14="http://schemas.microsoft.com/office/powerpoint/2010/main" val="164537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100" dirty="0" smtClean="0"/>
              <a:t>D’une particularité partagée au groupe: intervention d’un sentiment d’appartenance collective</a:t>
            </a:r>
            <a:r>
              <a:rPr lang="fr-FR" dirty="0" smtClean="0"/>
              <a:t>. </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buNone/>
            </a:pPr>
            <a:r>
              <a:rPr lang="fr-FR" dirty="0"/>
              <a:t>Groupe : croyance collective (Weber). </a:t>
            </a:r>
          </a:p>
          <a:p>
            <a:pPr marL="0" indent="0">
              <a:buNone/>
            </a:pPr>
            <a:r>
              <a:rPr lang="fr-FR" dirty="0"/>
              <a:t>« La croyance à la parenté clanique –peu importe que cette croyance soit on non fondée objectivement- peut avoir d’importantes conséquences, notamment pour la formation de communautés politiques. Nous appellerons groupes « ethniques », quand ils ne représentent pas des groupes de « parentage », ces groupes humains qui nourrissent une croyance subjective à une communauté d’origine fondée sur des similitudes de l’habitus extérieur ou des </a:t>
            </a:r>
            <a:r>
              <a:rPr lang="fr-FR" dirty="0" err="1"/>
              <a:t>moeurs</a:t>
            </a:r>
            <a:r>
              <a:rPr lang="fr-FR" dirty="0"/>
              <a:t>, ou des deux, ou sur des souvenirs de la colonisation ou de la migration, de sorte que cette croyance devient importante pour la propagation de la communalisation –peu importe qu’une communauté de sang existe ou non objectivement. (…)</a:t>
            </a:r>
          </a:p>
          <a:p>
            <a:pPr marL="0" indent="0">
              <a:buNone/>
            </a:pPr>
            <a:r>
              <a:rPr lang="fr-FR" dirty="0"/>
              <a:t>D’autre part, la communauté, en premier lieu la communauté politique, éveille d’habitude –même dans ses articulations les plus artificielles- la croyance à la vie commune ethnique ». 130. </a:t>
            </a:r>
            <a:r>
              <a:rPr lang="fr-FR" dirty="0" smtClean="0"/>
              <a:t>Weber Max. (1971, 1995) </a:t>
            </a:r>
            <a:r>
              <a:rPr lang="fr-FR" i="1" dirty="0" smtClean="0"/>
              <a:t>Economie et société</a:t>
            </a:r>
            <a:r>
              <a:rPr lang="fr-FR" dirty="0" smtClean="0"/>
              <a:t>, tome 2. Paris, Plon « Pocket »</a:t>
            </a:r>
          </a:p>
          <a:p>
            <a:endParaRPr lang="fr-FR" dirty="0"/>
          </a:p>
          <a:p>
            <a:pPr marL="0" indent="0">
              <a:buNone/>
            </a:pPr>
            <a:endParaRPr lang="fr-FR" dirty="0"/>
          </a:p>
          <a:p>
            <a:endParaRPr lang="fr-FR" dirty="0"/>
          </a:p>
        </p:txBody>
      </p:sp>
    </p:spTree>
    <p:extLst>
      <p:ext uri="{BB962C8B-B14F-4D97-AF65-F5344CB8AC3E}">
        <p14:creationId xmlns:p14="http://schemas.microsoft.com/office/powerpoint/2010/main" val="118373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Sentiments de solidarité:</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smtClean="0"/>
              <a:t>« Presque </a:t>
            </a:r>
            <a:r>
              <a:rPr lang="fr-FR" dirty="0"/>
              <a:t>toute </a:t>
            </a:r>
            <a:r>
              <a:rPr lang="fr-FR" dirty="0" err="1"/>
              <a:t>sociation</a:t>
            </a:r>
            <a:r>
              <a:rPr lang="fr-FR" dirty="0"/>
              <a:t> –même crée sur un mode purement rationnel- attire une conscience de communauté qui se propage sous forme d’une fraternisation personnelle ayant pour base la croyance à la communauté « ethnique ». </a:t>
            </a:r>
            <a:r>
              <a:rPr lang="fr-FR" dirty="0" smtClean="0"/>
              <a:t>131</a:t>
            </a:r>
            <a:r>
              <a:rPr lang="fr-FR" dirty="0"/>
              <a:t> </a:t>
            </a:r>
          </a:p>
          <a:p>
            <a:r>
              <a:rPr lang="fr-FR" dirty="0" smtClean="0"/>
              <a:t>« Malgré </a:t>
            </a:r>
            <a:r>
              <a:rPr lang="fr-FR" dirty="0"/>
              <a:t>le manque de toute </a:t>
            </a:r>
            <a:r>
              <a:rPr lang="fr-FR" dirty="0" err="1"/>
              <a:t>sociation</a:t>
            </a:r>
            <a:r>
              <a:rPr lang="fr-FR" dirty="0"/>
              <a:t> qui y vise, cette action politique occasionnelle peut évoluer jusqu’à devenir, dans le cas d’une attaque guerrière, un devoir de solidarité pour les compatriotes ou compagnons de tribu –devoir ayant la validité d’une norme « morale » dont la violation, même s’il n’existe nul « organe » de la tribu, entraîne pour les communautés politiques impliquées le sort des tribus de </a:t>
            </a:r>
            <a:r>
              <a:rPr lang="fr-FR" dirty="0" err="1"/>
              <a:t>Segestes</a:t>
            </a:r>
            <a:r>
              <a:rPr lang="fr-FR" dirty="0"/>
              <a:t> et d’</a:t>
            </a:r>
            <a:r>
              <a:rPr lang="fr-FR" dirty="0" err="1"/>
              <a:t>Inguimer</a:t>
            </a:r>
            <a:r>
              <a:rPr lang="fr-FR" dirty="0"/>
              <a:t> (expulsion hors de leur territoire)</a:t>
            </a:r>
            <a:r>
              <a:rPr lang="fr-FR" dirty="0" smtClean="0"/>
              <a:t>. »  </a:t>
            </a:r>
            <a:r>
              <a:rPr lang="fr-FR" dirty="0"/>
              <a:t>138</a:t>
            </a:r>
          </a:p>
          <a:p>
            <a:endParaRPr lang="fr-FR" dirty="0"/>
          </a:p>
        </p:txBody>
      </p:sp>
    </p:spTree>
    <p:extLst>
      <p:ext uri="{BB962C8B-B14F-4D97-AF65-F5344CB8AC3E}">
        <p14:creationId xmlns:p14="http://schemas.microsoft.com/office/powerpoint/2010/main" val="366253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Groupes et intérêt du groupe</a:t>
            </a:r>
            <a:endParaRPr lang="fr-FR" dirty="0"/>
          </a:p>
        </p:txBody>
      </p:sp>
      <p:sp>
        <p:nvSpPr>
          <p:cNvPr id="3" name="Espace réservé du contenu 2"/>
          <p:cNvSpPr>
            <a:spLocks noGrp="1"/>
          </p:cNvSpPr>
          <p:nvPr>
            <p:ph idx="1"/>
          </p:nvPr>
        </p:nvSpPr>
        <p:spPr/>
        <p:txBody>
          <a:bodyPr>
            <a:normAutofit lnSpcReduction="10000"/>
          </a:bodyPr>
          <a:lstStyle/>
          <a:p>
            <a:r>
              <a:rPr lang="fr-FR" dirty="0"/>
              <a:t>Groupe : sentiment de solidarité (</a:t>
            </a:r>
            <a:r>
              <a:rPr lang="fr-FR" dirty="0" smtClean="0"/>
              <a:t>Durkheim/Weber)</a:t>
            </a:r>
            <a:r>
              <a:rPr lang="fr-FR" dirty="0"/>
              <a:t>. </a:t>
            </a:r>
          </a:p>
          <a:p>
            <a:r>
              <a:rPr lang="fr-FR" dirty="0" smtClean="0"/>
              <a:t>Tendance </a:t>
            </a:r>
            <a:r>
              <a:rPr lang="fr-FR" dirty="0"/>
              <a:t>à la croyance en l’existence d’un intérêt collectif du groupe, </a:t>
            </a:r>
            <a:endParaRPr lang="fr-FR" dirty="0" smtClean="0"/>
          </a:p>
          <a:p>
            <a:r>
              <a:rPr lang="fr-FR" dirty="0"/>
              <a:t>P</a:t>
            </a:r>
            <a:r>
              <a:rPr lang="fr-FR" dirty="0" smtClean="0"/>
              <a:t>otentiellement </a:t>
            </a:r>
            <a:r>
              <a:rPr lang="fr-FR" dirty="0"/>
              <a:t>opposé à celui d’autres groupes. </a:t>
            </a:r>
            <a:endParaRPr lang="fr-FR" dirty="0" smtClean="0"/>
          </a:p>
          <a:p>
            <a:r>
              <a:rPr lang="fr-FR" dirty="0" smtClean="0"/>
              <a:t>Identification des groupes à des emblèmes. </a:t>
            </a:r>
            <a:endParaRPr lang="fr-FR" dirty="0"/>
          </a:p>
          <a:p>
            <a:r>
              <a:rPr lang="fr-FR" dirty="0" smtClean="0"/>
              <a:t>Tendance à la mise en place de monopoles en faveur du groupe face aux autres groupes. </a:t>
            </a:r>
          </a:p>
          <a:p>
            <a:endParaRPr lang="fr-FR" dirty="0"/>
          </a:p>
        </p:txBody>
      </p:sp>
    </p:spTree>
    <p:extLst>
      <p:ext uri="{BB962C8B-B14F-4D97-AF65-F5344CB8AC3E}">
        <p14:creationId xmlns:p14="http://schemas.microsoft.com/office/powerpoint/2010/main" val="1695560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que l’intérêt du groupe? </a:t>
            </a:r>
            <a:endParaRPr lang="fr-FR" dirty="0"/>
          </a:p>
        </p:txBody>
      </p:sp>
      <p:sp>
        <p:nvSpPr>
          <p:cNvPr id="3" name="Espace réservé du contenu 2"/>
          <p:cNvSpPr>
            <a:spLocks noGrp="1"/>
          </p:cNvSpPr>
          <p:nvPr>
            <p:ph idx="1"/>
          </p:nvPr>
        </p:nvSpPr>
        <p:spPr/>
        <p:txBody>
          <a:bodyPr>
            <a:normAutofit/>
          </a:bodyPr>
          <a:lstStyle/>
          <a:p>
            <a:r>
              <a:rPr lang="fr-FR" dirty="0"/>
              <a:t>I</a:t>
            </a:r>
            <a:r>
              <a:rPr lang="fr-FR" dirty="0" smtClean="0"/>
              <a:t>ntérêt </a:t>
            </a:r>
            <a:r>
              <a:rPr lang="fr-FR" dirty="0"/>
              <a:t>commun</a:t>
            </a:r>
          </a:p>
          <a:p>
            <a:r>
              <a:rPr lang="fr-FR" dirty="0" smtClean="0"/>
              <a:t>Unanimité</a:t>
            </a:r>
            <a:endParaRPr lang="fr-FR" dirty="0"/>
          </a:p>
          <a:p>
            <a:r>
              <a:rPr lang="fr-FR" dirty="0" smtClean="0"/>
              <a:t>Intérêt </a:t>
            </a:r>
            <a:r>
              <a:rPr lang="fr-FR" dirty="0"/>
              <a:t>général en situation de DP</a:t>
            </a:r>
          </a:p>
          <a:p>
            <a:r>
              <a:rPr lang="fr-FR" dirty="0" smtClean="0"/>
              <a:t>Majorité </a:t>
            </a:r>
            <a:r>
              <a:rPr lang="fr-FR" dirty="0"/>
              <a:t>(identifiée au groupe)</a:t>
            </a:r>
          </a:p>
          <a:p>
            <a:r>
              <a:rPr lang="fr-FR" dirty="0" smtClean="0"/>
              <a:t>Recherche </a:t>
            </a:r>
            <a:r>
              <a:rPr lang="fr-FR" dirty="0"/>
              <a:t>du bien commun: projet normatif visant l’unanimité. </a:t>
            </a:r>
          </a:p>
          <a:p>
            <a:r>
              <a:rPr lang="fr-FR" dirty="0" smtClean="0"/>
              <a:t>Intérêt </a:t>
            </a:r>
            <a:r>
              <a:rPr lang="fr-FR" dirty="0"/>
              <a:t>du groupe supérieur aux individus (sacrifice)</a:t>
            </a:r>
          </a:p>
          <a:p>
            <a:pPr marL="0" indent="0">
              <a:buNone/>
            </a:pPr>
            <a:endParaRPr lang="fr-FR" dirty="0"/>
          </a:p>
          <a:p>
            <a:endParaRPr lang="fr-FR" dirty="0"/>
          </a:p>
        </p:txBody>
      </p:sp>
    </p:spTree>
    <p:extLst>
      <p:ext uri="{BB962C8B-B14F-4D97-AF65-F5344CB8AC3E}">
        <p14:creationId xmlns:p14="http://schemas.microsoft.com/office/powerpoint/2010/main" val="915945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Interprétation économique de la solidarité de groupe:</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a:t>Le problème de la confiance (Coleman</a:t>
            </a:r>
            <a:r>
              <a:rPr lang="fr-FR" dirty="0" smtClean="0"/>
              <a:t>) dans les situations de dilemme social. </a:t>
            </a:r>
            <a:endParaRPr lang="fr-FR" dirty="0"/>
          </a:p>
          <a:p>
            <a:r>
              <a:rPr lang="fr-FR" dirty="0" smtClean="0"/>
              <a:t>Importance des sanctions pour garantir le respect des normes. </a:t>
            </a:r>
          </a:p>
          <a:p>
            <a:r>
              <a:rPr lang="fr-FR" dirty="0" smtClean="0"/>
              <a:t>Les sanctions fonctionnent à l’intérieur d’un groupe délimité où elles peuvent intervenir.</a:t>
            </a:r>
          </a:p>
          <a:p>
            <a:r>
              <a:rPr lang="fr-FR" dirty="0" smtClean="0"/>
              <a:t>Les particularités « culturelles » signalent des groupes. </a:t>
            </a:r>
          </a:p>
          <a:p>
            <a:r>
              <a:rPr lang="fr-FR" dirty="0" smtClean="0"/>
              <a:t>Les groupes peuvent aussi créer des particularités. </a:t>
            </a:r>
          </a:p>
          <a:p>
            <a:r>
              <a:rPr lang="fr-FR" dirty="0" smtClean="0"/>
              <a:t>Une </a:t>
            </a:r>
            <a:r>
              <a:rPr lang="fr-FR" dirty="0"/>
              <a:t>culture </a:t>
            </a:r>
            <a:r>
              <a:rPr lang="fr-FR" dirty="0" smtClean="0"/>
              <a:t>de groupe commune </a:t>
            </a:r>
            <a:r>
              <a:rPr lang="fr-FR" dirty="0"/>
              <a:t>fonctionne comme un capital </a:t>
            </a:r>
            <a:r>
              <a:rPr lang="fr-FR" dirty="0" smtClean="0"/>
              <a:t>social: signale l’appartenance à un groupe dont les membres se font confiance (Putnam).</a:t>
            </a:r>
            <a:endParaRPr lang="fr-FR" dirty="0"/>
          </a:p>
          <a:p>
            <a:pPr marL="0" indent="0">
              <a:buNone/>
            </a:pPr>
            <a:endParaRPr lang="fr-FR" dirty="0"/>
          </a:p>
          <a:p>
            <a:endParaRPr lang="fr-FR" dirty="0"/>
          </a:p>
        </p:txBody>
      </p:sp>
    </p:spTree>
    <p:extLst>
      <p:ext uri="{BB962C8B-B14F-4D97-AF65-F5344CB8AC3E}">
        <p14:creationId xmlns:p14="http://schemas.microsoft.com/office/powerpoint/2010/main" val="3917055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Capital social :</a:t>
            </a:r>
            <a:endParaRPr lang="fr-FR" dirty="0"/>
          </a:p>
        </p:txBody>
      </p:sp>
      <p:sp>
        <p:nvSpPr>
          <p:cNvPr id="3" name="Espace réservé du contenu 2"/>
          <p:cNvSpPr>
            <a:spLocks noGrp="1"/>
          </p:cNvSpPr>
          <p:nvPr>
            <p:ph idx="1"/>
          </p:nvPr>
        </p:nvSpPr>
        <p:spPr/>
        <p:txBody>
          <a:bodyPr>
            <a:normAutofit fontScale="62500" lnSpcReduction="20000"/>
          </a:bodyPr>
          <a:lstStyle/>
          <a:p>
            <a:pPr marL="0" indent="0">
              <a:buNone/>
            </a:pPr>
            <a:endParaRPr lang="fr-FR" dirty="0"/>
          </a:p>
          <a:p>
            <a:pPr marL="0" indent="0">
              <a:buNone/>
            </a:pPr>
            <a:r>
              <a:rPr lang="fr-FR" dirty="0" smtClean="0"/>
              <a:t>« Il </a:t>
            </a:r>
            <a:r>
              <a:rPr lang="fr-FR" dirty="0"/>
              <a:t>y a encore quinze ou vingt ans </a:t>
            </a:r>
            <a:r>
              <a:rPr lang="fr-FR" dirty="0" smtClean="0"/>
              <a:t>-c’est</a:t>
            </a:r>
            <a:r>
              <a:rPr lang="fr-FR" dirty="0"/>
              <a:t>-à-dire au début de ce siècle- pas un banquier, pas un médecin ne pouvait s’établir ou nouer des relations sans qu’on lui demandât à quelle communauté religieuse il appartenait. Ses chances de réussite étaient alors fonction de sa réponse. Etre accepté dans une Eglise confessionnelle déterminée n’était possible qu’après un strict examen de la conduite morale. L’appartenance à des Eglises qui ignoraient la distinction juive entre morale interne et morale externe, était la garantie de la fiabilité et de l’honorabilité sociales lesquelles garantissaient à leur tour le succès. D’où le principe « </a:t>
            </a:r>
            <a:r>
              <a:rPr lang="fr-FR" i="1" dirty="0"/>
              <a:t> </a:t>
            </a:r>
            <a:r>
              <a:rPr lang="fr-FR" i="1" dirty="0" err="1"/>
              <a:t>Honesty</a:t>
            </a:r>
            <a:r>
              <a:rPr lang="fr-FR" i="1" dirty="0"/>
              <a:t> </a:t>
            </a:r>
            <a:r>
              <a:rPr lang="fr-FR" i="1" dirty="0" err="1"/>
              <a:t>is</a:t>
            </a:r>
            <a:r>
              <a:rPr lang="fr-FR" i="1" dirty="0"/>
              <a:t> the best </a:t>
            </a:r>
            <a:r>
              <a:rPr lang="fr-FR" i="1" dirty="0" err="1"/>
              <a:t>policy</a:t>
            </a:r>
            <a:r>
              <a:rPr lang="fr-FR" i="1" dirty="0"/>
              <a:t> »</a:t>
            </a:r>
            <a:r>
              <a:rPr lang="fr-FR" dirty="0"/>
              <a:t>, et la répétition incessante chez les quakers, les baptistes et les méthodistes du principe fondé sur l’expérience selon lequel Dieu y reconnaîtrait les siens : « Les impies se méfient les uns des autres ; quand ils veulent faire des affaires, c’est vers nous qu’ils se tournent ; la piété est le plus sûr chemin vers la richesse ». Ce n’est pas là seulement un « </a:t>
            </a:r>
            <a:r>
              <a:rPr lang="fr-FR" i="1" dirty="0"/>
              <a:t>cant</a:t>
            </a:r>
            <a:r>
              <a:rPr lang="fr-FR" dirty="0"/>
              <a:t> » -une formule stéréotypée-, c’est la confluence d’une religiosité et de conséquences qui lui étaient originairement inconnues et quelle n’avait pas </a:t>
            </a:r>
            <a:r>
              <a:rPr lang="fr-FR" dirty="0" smtClean="0"/>
              <a:t>prévues »  Weber </a:t>
            </a:r>
            <a:r>
              <a:rPr lang="fr-FR" i="1" dirty="0" smtClean="0"/>
              <a:t>Histoire économique </a:t>
            </a:r>
            <a:r>
              <a:rPr lang="fr-FR" dirty="0" smtClean="0"/>
              <a:t>383</a:t>
            </a:r>
            <a:endParaRPr lang="fr-FR" dirty="0"/>
          </a:p>
          <a:p>
            <a:endParaRPr lang="fr-FR" dirty="0"/>
          </a:p>
        </p:txBody>
      </p:sp>
    </p:spTree>
    <p:extLst>
      <p:ext uri="{BB962C8B-B14F-4D97-AF65-F5344CB8AC3E}">
        <p14:creationId xmlns:p14="http://schemas.microsoft.com/office/powerpoint/2010/main" val="173044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Caractère paradoxal de l’interprétation de Weber:</a:t>
            </a:r>
            <a:endParaRPr lang="fr-FR" dirty="0"/>
          </a:p>
        </p:txBody>
      </p:sp>
      <p:sp>
        <p:nvSpPr>
          <p:cNvPr id="3" name="Espace réservé du contenu 2"/>
          <p:cNvSpPr>
            <a:spLocks noGrp="1"/>
          </p:cNvSpPr>
          <p:nvPr>
            <p:ph idx="1"/>
          </p:nvPr>
        </p:nvSpPr>
        <p:spPr/>
        <p:txBody>
          <a:bodyPr/>
          <a:lstStyle/>
          <a:p>
            <a:r>
              <a:rPr lang="fr-FR" dirty="0" smtClean="0"/>
              <a:t>L’éthique universaliste fonctionne comme un principe particularisant. </a:t>
            </a:r>
          </a:p>
          <a:p>
            <a:r>
              <a:rPr lang="fr-FR" dirty="0" smtClean="0"/>
              <a:t>De fait, tout groupe qui défend des principes « universalistes » tend aussi à être un groupe particulier.</a:t>
            </a:r>
          </a:p>
          <a:p>
            <a:r>
              <a:rPr lang="fr-FR" dirty="0" smtClean="0"/>
              <a:t>Tendance « universelle » à l’ethnocentrisme. </a:t>
            </a:r>
          </a:p>
          <a:p>
            <a:r>
              <a:rPr lang="fr-FR" dirty="0" smtClean="0"/>
              <a:t>Relations entre les groupes: égalitaire ou inégalitaire (comme entre les personnes).</a:t>
            </a:r>
            <a:endParaRPr lang="fr-FR" dirty="0"/>
          </a:p>
        </p:txBody>
      </p:sp>
    </p:spTree>
    <p:extLst>
      <p:ext uri="{BB962C8B-B14F-4D97-AF65-F5344CB8AC3E}">
        <p14:creationId xmlns:p14="http://schemas.microsoft.com/office/powerpoint/2010/main" val="2573838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t>
            </a:r>
            <a:r>
              <a:rPr lang="fr-FR" dirty="0" smtClean="0"/>
              <a:t>oopération</a:t>
            </a:r>
            <a:endParaRPr lang="fr-FR" dirty="0"/>
          </a:p>
        </p:txBody>
      </p:sp>
      <p:sp>
        <p:nvSpPr>
          <p:cNvPr id="3" name="Espace réservé du contenu 2"/>
          <p:cNvSpPr>
            <a:spLocks noGrp="1"/>
          </p:cNvSpPr>
          <p:nvPr>
            <p:ph idx="1"/>
          </p:nvPr>
        </p:nvSpPr>
        <p:spPr/>
        <p:txBody>
          <a:bodyPr/>
          <a:lstStyle/>
          <a:p>
            <a:r>
              <a:rPr lang="fr-FR" dirty="0" smtClean="0"/>
              <a:t>Dilemmes sociaux et coopération. </a:t>
            </a:r>
          </a:p>
          <a:p>
            <a:r>
              <a:rPr lang="fr-FR" dirty="0" smtClean="0"/>
              <a:t>Normes de réciprocité</a:t>
            </a:r>
          </a:p>
          <a:p>
            <a:r>
              <a:rPr lang="fr-FR" dirty="0" smtClean="0"/>
              <a:t>Pas de limitation par principe. </a:t>
            </a:r>
          </a:p>
          <a:p>
            <a:r>
              <a:rPr lang="fr-FR" dirty="0" smtClean="0"/>
              <a:t>Extension indéfinie. </a:t>
            </a:r>
          </a:p>
          <a:p>
            <a:endParaRPr lang="fr-FR" dirty="0"/>
          </a:p>
          <a:p>
            <a:r>
              <a:rPr lang="fr-FR" dirty="0" smtClean="0"/>
              <a:t>Pourtant, existence de groupes plus ou moins coopératifs. </a:t>
            </a:r>
            <a:endParaRPr lang="fr-FR" dirty="0"/>
          </a:p>
        </p:txBody>
      </p:sp>
    </p:spTree>
    <p:extLst>
      <p:ext uri="{BB962C8B-B14F-4D97-AF65-F5344CB8AC3E}">
        <p14:creationId xmlns:p14="http://schemas.microsoft.com/office/powerpoint/2010/main" val="74176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Interprétation des groupes comme coalitions:</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t>Possibilité et fonctionnement des </a:t>
            </a:r>
            <a:r>
              <a:rPr lang="fr-FR" b="1" dirty="0" smtClean="0"/>
              <a:t>coalitions.</a:t>
            </a:r>
            <a:endParaRPr lang="fr-FR" dirty="0"/>
          </a:p>
          <a:p>
            <a:r>
              <a:rPr lang="fr-FR" dirty="0"/>
              <a:t>Association d’égaux ou association d’inférieurs et de </a:t>
            </a:r>
            <a:r>
              <a:rPr lang="fr-FR" dirty="0" smtClean="0"/>
              <a:t>supérieurs en fonction d’intérêts communs. </a:t>
            </a:r>
          </a:p>
          <a:p>
            <a:r>
              <a:rPr lang="fr-FR" dirty="0" smtClean="0"/>
              <a:t>Peut conduire à des sacrifices à l‘intérieur du groupe. </a:t>
            </a:r>
          </a:p>
          <a:p>
            <a:r>
              <a:rPr lang="fr-FR" dirty="0" smtClean="0"/>
              <a:t>Tension entre l’intérêt individuel et l’intérêt du groupe. </a:t>
            </a:r>
            <a:endParaRPr lang="fr-FR" dirty="0"/>
          </a:p>
          <a:p>
            <a:pPr marL="0" indent="0">
              <a:buNone/>
            </a:pPr>
            <a:r>
              <a:rPr lang="fr-FR" dirty="0"/>
              <a:t>Boyer Pascal (2003) </a:t>
            </a:r>
            <a:r>
              <a:rPr lang="fr-FR" i="1" dirty="0"/>
              <a:t>Et l’homme créa les dieux</a:t>
            </a:r>
            <a:r>
              <a:rPr lang="fr-FR" dirty="0"/>
              <a:t>, Paris, </a:t>
            </a:r>
            <a:r>
              <a:rPr lang="fr-FR" dirty="0" smtClean="0"/>
              <a:t>Gallimard. (pp. 182</a:t>
            </a:r>
            <a:r>
              <a:rPr lang="fr-FR" dirty="0"/>
              <a:t>-183)</a:t>
            </a:r>
            <a:r>
              <a:rPr lang="fr-FR" dirty="0" smtClean="0">
                <a:effectLst/>
              </a:rPr>
              <a:t> </a:t>
            </a:r>
            <a:endParaRPr lang="fr-FR" dirty="0"/>
          </a:p>
          <a:p>
            <a:pPr marL="0" indent="0">
              <a:buNone/>
            </a:pPr>
            <a:endParaRPr lang="fr-FR" dirty="0"/>
          </a:p>
          <a:p>
            <a:endParaRPr lang="fr-FR" dirty="0"/>
          </a:p>
        </p:txBody>
      </p:sp>
    </p:spTree>
    <p:extLst>
      <p:ext uri="{BB962C8B-B14F-4D97-AF65-F5344CB8AC3E}">
        <p14:creationId xmlns:p14="http://schemas.microsoft.com/office/powerpoint/2010/main" val="3130871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1- chaque </a:t>
            </a:r>
            <a:r>
              <a:rPr lang="fr-FR" dirty="0"/>
              <a:t>membre de la coalition se comporte de façon à augmenter les bénéfices des autres membres du groupe mais pas ceux des non </a:t>
            </a:r>
            <a:r>
              <a:rPr lang="fr-FR" dirty="0" smtClean="0"/>
              <a:t>membres</a:t>
            </a:r>
            <a:r>
              <a:rPr lang="fr-FR" dirty="0"/>
              <a:t> </a:t>
            </a:r>
          </a:p>
          <a:p>
            <a:pPr marL="0" indent="0">
              <a:buNone/>
            </a:pPr>
            <a:r>
              <a:rPr lang="fr-FR" dirty="0"/>
              <a:t>2</a:t>
            </a:r>
            <a:r>
              <a:rPr lang="fr-FR" dirty="0" smtClean="0"/>
              <a:t>- ce </a:t>
            </a:r>
            <a:r>
              <a:rPr lang="fr-FR" dirty="0"/>
              <a:t>comportement coopératif envers les autres n’implique pas que l’on s’attend à un bénéfice immédiat en retour. </a:t>
            </a:r>
            <a:endParaRPr lang="fr-FR" dirty="0" smtClean="0"/>
          </a:p>
          <a:p>
            <a:pPr marL="0" indent="0">
              <a:buNone/>
            </a:pPr>
            <a:r>
              <a:rPr lang="fr-FR" dirty="0" smtClean="0"/>
              <a:t>3- chaque </a:t>
            </a:r>
            <a:r>
              <a:rPr lang="fr-FR" dirty="0"/>
              <a:t>membre du groupe s’attend à ce que les autres membres du groupe (mais pas les non membres bien sûr) aient les mêmes dispositions et le même comportement à son égard.  </a:t>
            </a:r>
          </a:p>
          <a:p>
            <a:endParaRPr lang="fr-FR" dirty="0"/>
          </a:p>
        </p:txBody>
      </p:sp>
    </p:spTree>
    <p:extLst>
      <p:ext uri="{BB962C8B-B14F-4D97-AF65-F5344CB8AC3E}">
        <p14:creationId xmlns:p14="http://schemas.microsoft.com/office/powerpoint/2010/main" val="658496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7500" lnSpcReduction="20000"/>
          </a:bodyPr>
          <a:lstStyle/>
          <a:p>
            <a:pPr marL="0" indent="0">
              <a:buNone/>
            </a:pPr>
            <a:r>
              <a:rPr lang="fr-FR" dirty="0"/>
              <a:t>4- en conséquence, pour savoir si l’appartenance au groupe est avantageuse, on additionne les avantages et les inconvénients découlant de ses interactions avec l’ensemble des autres membres du groupe, pas avec chacun d’eux</a:t>
            </a:r>
          </a:p>
          <a:p>
            <a:pPr marL="0" indent="0">
              <a:buNone/>
            </a:pPr>
            <a:r>
              <a:rPr lang="fr-FR" dirty="0"/>
              <a:t>(par exemple, vous aidez constamment X et vous êtes aidé par </a:t>
            </a:r>
            <a:r>
              <a:rPr lang="fr-FR" dirty="0" smtClean="0"/>
              <a:t>Y; </a:t>
            </a:r>
            <a:r>
              <a:rPr lang="fr-FR" dirty="0"/>
              <a:t>si vous êtes tous trois dans une coalition, vous allez considérer tout cela comme normal, sans penser que d’une certaine façon vous exploitez Y et vous laissez exploiter par X</a:t>
            </a:r>
            <a:r>
              <a:rPr lang="fr-FR" dirty="0" smtClean="0"/>
              <a:t>)</a:t>
            </a:r>
            <a:endParaRPr lang="fr-FR" dirty="0"/>
          </a:p>
          <a:p>
            <a:pPr marL="0" indent="0">
              <a:buNone/>
            </a:pPr>
            <a:r>
              <a:rPr lang="fr-FR" dirty="0"/>
              <a:t>5</a:t>
            </a:r>
            <a:r>
              <a:rPr lang="fr-FR" dirty="0" smtClean="0"/>
              <a:t>- les </a:t>
            </a:r>
            <a:r>
              <a:rPr lang="fr-FR" dirty="0"/>
              <a:t>membres du groupe se représentent le comportement de chaque membre des autres groupes comme représentatif des membres du groupe dans son ensemble (exemple des partis politiques)</a:t>
            </a:r>
          </a:p>
          <a:p>
            <a:endParaRPr lang="fr-FR" dirty="0"/>
          </a:p>
        </p:txBody>
      </p:sp>
    </p:spTree>
    <p:extLst>
      <p:ext uri="{BB962C8B-B14F-4D97-AF65-F5344CB8AC3E}">
        <p14:creationId xmlns:p14="http://schemas.microsoft.com/office/powerpoint/2010/main" val="3017574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0000" lnSpcReduction="20000"/>
          </a:bodyPr>
          <a:lstStyle/>
          <a:p>
            <a:pPr marL="0" indent="0">
              <a:buNone/>
            </a:pPr>
            <a:r>
              <a:rPr lang="fr-FR" dirty="0"/>
              <a:t>6</a:t>
            </a:r>
            <a:r>
              <a:rPr lang="fr-FR" dirty="0" smtClean="0"/>
              <a:t>- les </a:t>
            </a:r>
            <a:r>
              <a:rPr lang="fr-FR" dirty="0"/>
              <a:t>réactions face à la conduite d’un membre d’un autre groupe concernent tout le groupe, pas seulement la personne en </a:t>
            </a:r>
            <a:r>
              <a:rPr lang="fr-FR" dirty="0" smtClean="0"/>
              <a:t>question </a:t>
            </a:r>
          </a:p>
          <a:p>
            <a:pPr marL="0" indent="0">
              <a:buNone/>
            </a:pPr>
            <a:r>
              <a:rPr lang="fr-FR" dirty="0" smtClean="0"/>
              <a:t>7- on se représente les autres groupes comme des agents intentionnels</a:t>
            </a:r>
            <a:endParaRPr lang="fr-FR" dirty="0"/>
          </a:p>
          <a:p>
            <a:pPr marL="0" indent="0">
              <a:buNone/>
            </a:pPr>
            <a:r>
              <a:rPr lang="fr-FR" dirty="0"/>
              <a:t>8- </a:t>
            </a:r>
            <a:r>
              <a:rPr lang="fr-FR" dirty="0" smtClean="0"/>
              <a:t> les </a:t>
            </a:r>
            <a:r>
              <a:rPr lang="fr-FR" dirty="0"/>
              <a:t>membres d’une coalition sont extrêmement soucieux de la loyauté des autres membres. Le fait que les autres membres du groupe soient ou non loyaux envers le groupe (que cela vous affecte directement ou non) suscite en vous des émotions fortes. Cela se manifeste de différentes façons : vous ressentez le désir de punir les gens qui ont quitté la coalition ; vous pouvez même avoir renvie de punir ceux qui n’ont pas puni les coupables ; vous aimeriez soumettre certaines personnes à différentes épreuves pour vérifier leur loyauté.  </a:t>
            </a:r>
          </a:p>
        </p:txBody>
      </p:sp>
    </p:spTree>
    <p:extLst>
      <p:ext uri="{BB962C8B-B14F-4D97-AF65-F5344CB8AC3E}">
        <p14:creationId xmlns:p14="http://schemas.microsoft.com/office/powerpoint/2010/main" val="4169722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tension</a:t>
            </a:r>
            <a:endParaRPr lang="fr-FR" dirty="0"/>
          </a:p>
        </p:txBody>
      </p:sp>
      <p:sp>
        <p:nvSpPr>
          <p:cNvPr id="3" name="Espace réservé du contenu 2"/>
          <p:cNvSpPr>
            <a:spLocks noGrp="1"/>
          </p:cNvSpPr>
          <p:nvPr>
            <p:ph idx="1"/>
          </p:nvPr>
        </p:nvSpPr>
        <p:spPr/>
        <p:txBody>
          <a:bodyPr/>
          <a:lstStyle/>
          <a:p>
            <a:r>
              <a:rPr lang="fr-FR" dirty="0" smtClean="0"/>
              <a:t>Tension permanente entre fermeture et ouverture du groupe</a:t>
            </a:r>
          </a:p>
          <a:p>
            <a:r>
              <a:rPr lang="fr-FR" dirty="0" smtClean="0"/>
              <a:t>Les deux peuvent s’interpréter en termes d’intérêt</a:t>
            </a:r>
          </a:p>
          <a:p>
            <a:r>
              <a:rPr lang="fr-FR" dirty="0" smtClean="0"/>
              <a:t>Mais présupposent des normes qui ne relèvent pas de l’intérêt (religieuses, linguistiques, culturelles etc. </a:t>
            </a:r>
            <a:r>
              <a:rPr lang="fr-FR" smtClean="0"/>
              <a:t>)</a:t>
            </a:r>
            <a:endParaRPr lang="fr-FR" dirty="0"/>
          </a:p>
        </p:txBody>
      </p:sp>
    </p:spTree>
    <p:extLst>
      <p:ext uri="{BB962C8B-B14F-4D97-AF65-F5344CB8AC3E}">
        <p14:creationId xmlns:p14="http://schemas.microsoft.com/office/powerpoint/2010/main" val="350183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Dynamique historique de Weber</a:t>
            </a:r>
            <a:endParaRPr lang="fr-FR" dirty="0"/>
          </a:p>
        </p:txBody>
      </p:sp>
      <p:sp>
        <p:nvSpPr>
          <p:cNvPr id="3" name="Espace réservé du contenu 2"/>
          <p:cNvSpPr>
            <a:spLocks noGrp="1"/>
          </p:cNvSpPr>
          <p:nvPr>
            <p:ph idx="1"/>
          </p:nvPr>
        </p:nvSpPr>
        <p:spPr/>
        <p:txBody>
          <a:bodyPr>
            <a:normAutofit fontScale="85000" lnSpcReduction="10000"/>
          </a:bodyPr>
          <a:lstStyle/>
          <a:p>
            <a:pPr marL="0" indent="0">
              <a:buNone/>
            </a:pPr>
            <a:r>
              <a:rPr lang="fr-FR" dirty="0"/>
              <a:t>Thèse de Weber : </a:t>
            </a:r>
          </a:p>
          <a:p>
            <a:r>
              <a:rPr lang="fr-FR" dirty="0" smtClean="0"/>
              <a:t>Structure traditionnelle des sociétés: opposition entre éthique à usage interne et éthique à usage externe. </a:t>
            </a:r>
          </a:p>
          <a:p>
            <a:r>
              <a:rPr lang="fr-FR" dirty="0" smtClean="0"/>
              <a:t>Mouvement de rationalisation: </a:t>
            </a:r>
          </a:p>
          <a:p>
            <a:pPr lvl="1">
              <a:buFont typeface="Wingdings" charset="2"/>
              <a:buChar char="§"/>
            </a:pPr>
            <a:r>
              <a:rPr lang="fr-FR" dirty="0" smtClean="0"/>
              <a:t>du droit</a:t>
            </a:r>
          </a:p>
          <a:p>
            <a:pPr lvl="1">
              <a:buFont typeface="Wingdings" charset="2"/>
              <a:buChar char="§"/>
            </a:pPr>
            <a:r>
              <a:rPr lang="fr-FR" dirty="0" smtClean="0"/>
              <a:t>universalisme du capitalisme (hérité du protestantisme)</a:t>
            </a:r>
            <a:endParaRPr lang="fr-FR" dirty="0"/>
          </a:p>
          <a:p>
            <a:r>
              <a:rPr lang="fr-FR" dirty="0"/>
              <a:t>Prolonge Marx : tendance à l’universalisation du capitalisme (mécanisme d’extension du marché). </a:t>
            </a:r>
            <a:endParaRPr lang="fr-FR" dirty="0" smtClean="0"/>
          </a:p>
          <a:p>
            <a:endParaRPr lang="fr-FR" dirty="0"/>
          </a:p>
          <a:p>
            <a:pPr marL="0" indent="0">
              <a:buNone/>
            </a:pPr>
            <a:r>
              <a:rPr lang="fr-FR" dirty="0"/>
              <a:t> </a:t>
            </a:r>
          </a:p>
          <a:p>
            <a:endParaRPr lang="fr-FR" dirty="0"/>
          </a:p>
          <a:p>
            <a:endParaRPr lang="fr-FR" dirty="0"/>
          </a:p>
        </p:txBody>
      </p:sp>
    </p:spTree>
    <p:extLst>
      <p:ext uri="{BB962C8B-B14F-4D97-AF65-F5344CB8AC3E}">
        <p14:creationId xmlns:p14="http://schemas.microsoft.com/office/powerpoint/2010/main" val="198767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Différence entre éthique à usage interne et éthique à usage externe  </a:t>
            </a:r>
            <a:endParaRPr lang="fr-FR" dirty="0"/>
          </a:p>
        </p:txBody>
      </p:sp>
      <p:sp>
        <p:nvSpPr>
          <p:cNvPr id="3" name="Espace réservé du contenu 2"/>
          <p:cNvSpPr>
            <a:spLocks noGrp="1"/>
          </p:cNvSpPr>
          <p:nvPr>
            <p:ph idx="1"/>
          </p:nvPr>
        </p:nvSpPr>
        <p:spPr/>
        <p:txBody>
          <a:bodyPr>
            <a:normAutofit fontScale="55000" lnSpcReduction="20000"/>
          </a:bodyPr>
          <a:lstStyle/>
          <a:p>
            <a:pPr marL="0" indent="0">
              <a:buNone/>
            </a:pPr>
            <a:r>
              <a:rPr lang="fr-FR" dirty="0" smtClean="0"/>
              <a:t>«</a:t>
            </a:r>
            <a:r>
              <a:rPr lang="fr-FR" dirty="0"/>
              <a:t> Il est partout normal de trouver : une économie qui, à l’intérieur, est à la fois primitivement et strictement contrainte, au point qu’il ne peut être question d’une quelconque liberté de comportement économique entre les membres de la même tribu ou du même clan, alors que, parallèlement, ce qui vaut vers l’extérieur est l’absence absolue de contrainte ; une éthique interne et une éthique externe différentes, ce qui permet un absolu manque de scrupules dans le comportement financier. On ne peut rien trouver d’aussi contraint que l’économie classique en Chine ou que l’économie fondée sur le système de castes en Inde ; mais on ne trouvera en même temps personne d’aussi peu scrupuleux qu’un Indien commerçant avec l’étranger. En regard de cela, la seconde caractéristique du capitalisme occidental sera donc : une levée des barrières séparant l’économie interne et l’économie externe, ainsi que de celles séparant la morale interne et la morale externe; la pénétration du principe commercial au sein de l’économie interne ; et sur cette base l’organisation du travail. Enfin, il est vrai que l’on assista aussi ailleurs à la désintégration des contraintes économiques primitives, comme à Babylone par exemple ; mais on ne trouve nulle part une organisation du travail sur le mode de l’entreprise comme celle que connaît l’occident. » Weber </a:t>
            </a:r>
            <a:r>
              <a:rPr lang="fr-FR" i="1" dirty="0"/>
              <a:t>Histoire Economique</a:t>
            </a:r>
            <a:r>
              <a:rPr lang="fr-FR" dirty="0"/>
              <a:t> </a:t>
            </a:r>
            <a:r>
              <a:rPr lang="fr-FR" dirty="0" smtClean="0"/>
              <a:t>(332)</a:t>
            </a:r>
            <a:r>
              <a:rPr lang="fr-FR" dirty="0"/>
              <a:t> </a:t>
            </a:r>
          </a:p>
          <a:p>
            <a:endParaRPr lang="fr-FR" dirty="0"/>
          </a:p>
        </p:txBody>
      </p:sp>
    </p:spTree>
    <p:extLst>
      <p:ext uri="{BB962C8B-B14F-4D97-AF65-F5344CB8AC3E}">
        <p14:creationId xmlns:p14="http://schemas.microsoft.com/office/powerpoint/2010/main" val="426977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Persistance des groupes dans la vie contemporaine</a:t>
            </a:r>
            <a:endParaRPr lang="fr-FR" dirty="0"/>
          </a:p>
        </p:txBody>
      </p:sp>
      <p:sp>
        <p:nvSpPr>
          <p:cNvPr id="3" name="Espace réservé du contenu 2"/>
          <p:cNvSpPr>
            <a:spLocks noGrp="1"/>
          </p:cNvSpPr>
          <p:nvPr>
            <p:ph idx="1"/>
          </p:nvPr>
        </p:nvSpPr>
        <p:spPr/>
        <p:txBody>
          <a:bodyPr>
            <a:normAutofit/>
          </a:bodyPr>
          <a:lstStyle/>
          <a:p>
            <a:r>
              <a:rPr lang="fr-FR" dirty="0" smtClean="0"/>
              <a:t>Pourtant : persistance et même résurgence des sentiments liés l’appartenance à des groupes. </a:t>
            </a:r>
          </a:p>
          <a:p>
            <a:r>
              <a:rPr lang="fr-FR" dirty="0" smtClean="0"/>
              <a:t>Dans le domaine économique, et au-delà du domaine économique. </a:t>
            </a:r>
          </a:p>
          <a:p>
            <a:r>
              <a:rPr lang="fr-FR" dirty="0" smtClean="0"/>
              <a:t>Limitation des échanges par les Etats. </a:t>
            </a:r>
          </a:p>
          <a:p>
            <a:r>
              <a:rPr lang="fr-FR" dirty="0" smtClean="0"/>
              <a:t>Sentiments de groupes liés à des « cultures d’entreprise » (</a:t>
            </a:r>
            <a:r>
              <a:rPr lang="fr-FR" dirty="0" err="1" smtClean="0"/>
              <a:t>Akerlof</a:t>
            </a:r>
            <a:r>
              <a:rPr lang="fr-FR" dirty="0" smtClean="0"/>
              <a:t>)</a:t>
            </a:r>
          </a:p>
        </p:txBody>
      </p:sp>
    </p:spTree>
    <p:extLst>
      <p:ext uri="{BB962C8B-B14F-4D97-AF65-F5344CB8AC3E}">
        <p14:creationId xmlns:p14="http://schemas.microsoft.com/office/powerpoint/2010/main" val="149852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Deux </a:t>
            </a:r>
            <a:r>
              <a:rPr lang="fr-FR" dirty="0" smtClean="0"/>
              <a:t>dimensions opposées:</a:t>
            </a:r>
            <a:endParaRPr lang="fr-FR" dirty="0"/>
          </a:p>
        </p:txBody>
      </p:sp>
      <p:sp>
        <p:nvSpPr>
          <p:cNvPr id="3" name="Espace réservé du contenu 2"/>
          <p:cNvSpPr>
            <a:spLocks noGrp="1"/>
          </p:cNvSpPr>
          <p:nvPr>
            <p:ph idx="1"/>
          </p:nvPr>
        </p:nvSpPr>
        <p:spPr/>
        <p:txBody>
          <a:bodyPr/>
          <a:lstStyle/>
          <a:p>
            <a:r>
              <a:rPr lang="fr-FR" dirty="0" smtClean="0"/>
              <a:t>« universalisme » de la tendance à la coopération et de l’extension des normes de réciprocité. </a:t>
            </a:r>
          </a:p>
          <a:p>
            <a:r>
              <a:rPr lang="fr-FR" dirty="0" smtClean="0"/>
              <a:t>Tendance à la mise en place de groupes particuliers reposant sur des traits distinctifs particuliers (par exemple la langue, la religion). </a:t>
            </a:r>
            <a:endParaRPr lang="fr-FR" dirty="0"/>
          </a:p>
        </p:txBody>
      </p:sp>
    </p:spTree>
    <p:extLst>
      <p:ext uri="{BB962C8B-B14F-4D97-AF65-F5344CB8AC3E}">
        <p14:creationId xmlns:p14="http://schemas.microsoft.com/office/powerpoint/2010/main" val="292344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a:t>Séparation en groupes : </a:t>
            </a:r>
            <a:endParaRPr lang="fr-FR" dirty="0" smtClean="0"/>
          </a:p>
          <a:p>
            <a:pPr lvl="1"/>
            <a:r>
              <a:rPr lang="fr-FR" dirty="0" smtClean="0"/>
              <a:t>normes sociales </a:t>
            </a:r>
          </a:p>
          <a:p>
            <a:pPr lvl="1"/>
            <a:r>
              <a:rPr lang="fr-FR" dirty="0" smtClean="0"/>
              <a:t>normes juridiques</a:t>
            </a:r>
            <a:r>
              <a:rPr lang="fr-FR" dirty="0"/>
              <a:t> </a:t>
            </a:r>
          </a:p>
          <a:p>
            <a:r>
              <a:rPr lang="fr-FR" dirty="0"/>
              <a:t>Types de </a:t>
            </a:r>
            <a:r>
              <a:rPr lang="fr-FR" dirty="0" smtClean="0"/>
              <a:t>groupes: se constituent par référence à des particularités. </a:t>
            </a:r>
            <a:endParaRPr lang="fr-FR" dirty="0"/>
          </a:p>
          <a:p>
            <a:pPr marL="0" indent="0">
              <a:buNone/>
            </a:pPr>
            <a:r>
              <a:rPr lang="fr-FR" dirty="0"/>
              <a:t> </a:t>
            </a:r>
          </a:p>
        </p:txBody>
      </p:sp>
    </p:spTree>
    <p:extLst>
      <p:ext uri="{BB962C8B-B14F-4D97-AF65-F5344CB8AC3E}">
        <p14:creationId xmlns:p14="http://schemas.microsoft.com/office/powerpoint/2010/main" val="40874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Groupes politiques:</a:t>
            </a:r>
            <a:endParaRPr lang="fr-FR" dirty="0"/>
          </a:p>
        </p:txBody>
      </p:sp>
      <p:sp>
        <p:nvSpPr>
          <p:cNvPr id="3" name="Espace réservé du contenu 2"/>
          <p:cNvSpPr>
            <a:spLocks noGrp="1"/>
          </p:cNvSpPr>
          <p:nvPr>
            <p:ph idx="1"/>
          </p:nvPr>
        </p:nvSpPr>
        <p:spPr/>
        <p:txBody>
          <a:bodyPr>
            <a:normAutofit/>
          </a:bodyPr>
          <a:lstStyle/>
          <a:p>
            <a:pPr marL="0" indent="0">
              <a:buNone/>
            </a:pPr>
            <a:endParaRPr lang="fr-FR" dirty="0"/>
          </a:p>
          <a:p>
            <a:r>
              <a:rPr lang="fr-FR" dirty="0" smtClean="0"/>
              <a:t>Importance aujourd’hui des groupes « nationaux ». (</a:t>
            </a:r>
            <a:r>
              <a:rPr lang="fr-FR" dirty="0" err="1" smtClean="0"/>
              <a:t>Gellner</a:t>
            </a:r>
            <a:r>
              <a:rPr lang="fr-FR" dirty="0" smtClean="0"/>
              <a:t>)</a:t>
            </a:r>
            <a:endParaRPr lang="fr-FR" dirty="0"/>
          </a:p>
          <a:p>
            <a:r>
              <a:rPr lang="fr-FR" dirty="0"/>
              <a:t>Cultures locales aspirant à une situation </a:t>
            </a:r>
            <a:r>
              <a:rPr lang="fr-FR" dirty="0" smtClean="0"/>
              <a:t>« nationale ». </a:t>
            </a:r>
            <a:endParaRPr lang="fr-FR" dirty="0"/>
          </a:p>
          <a:p>
            <a:r>
              <a:rPr lang="fr-FR" dirty="0"/>
              <a:t>Complexité des morphologies politiques historiques </a:t>
            </a:r>
            <a:r>
              <a:rPr lang="fr-FR" dirty="0" smtClean="0"/>
              <a:t>: Bandes</a:t>
            </a:r>
            <a:r>
              <a:rPr lang="fr-FR" dirty="0"/>
              <a:t>, tribus, cités, royaumes, empires, </a:t>
            </a:r>
            <a:r>
              <a:rPr lang="fr-FR" dirty="0" smtClean="0"/>
              <a:t>nations  </a:t>
            </a:r>
            <a:r>
              <a:rPr lang="fr-FR" dirty="0"/>
              <a:t>(</a:t>
            </a:r>
            <a:r>
              <a:rPr lang="fr-FR" dirty="0" err="1"/>
              <a:t>Baechler</a:t>
            </a:r>
            <a:r>
              <a:rPr lang="fr-FR" dirty="0"/>
              <a:t>)</a:t>
            </a:r>
          </a:p>
          <a:p>
            <a:pPr marL="0" indent="0">
              <a:buNone/>
            </a:pPr>
            <a:endParaRPr lang="fr-FR" dirty="0"/>
          </a:p>
          <a:p>
            <a:endParaRPr lang="fr-FR" dirty="0"/>
          </a:p>
        </p:txBody>
      </p:sp>
    </p:spTree>
    <p:extLst>
      <p:ext uri="{BB962C8B-B14F-4D97-AF65-F5344CB8AC3E}">
        <p14:creationId xmlns:p14="http://schemas.microsoft.com/office/powerpoint/2010/main" val="302056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Groupes culturels : </a:t>
            </a:r>
            <a:endParaRPr lang="fr-FR" dirty="0"/>
          </a:p>
        </p:txBody>
      </p:sp>
      <p:sp>
        <p:nvSpPr>
          <p:cNvPr id="3" name="Espace réservé du contenu 2"/>
          <p:cNvSpPr>
            <a:spLocks noGrp="1"/>
          </p:cNvSpPr>
          <p:nvPr>
            <p:ph idx="1"/>
          </p:nvPr>
        </p:nvSpPr>
        <p:spPr/>
        <p:txBody>
          <a:bodyPr/>
          <a:lstStyle/>
          <a:p>
            <a:pPr marL="0" indent="0">
              <a:buNone/>
            </a:pPr>
            <a:r>
              <a:rPr lang="fr-FR" dirty="0"/>
              <a:t> </a:t>
            </a:r>
          </a:p>
          <a:p>
            <a:r>
              <a:rPr lang="fr-FR" dirty="0"/>
              <a:t>Langue, religion. Fait historique de la pluralité des langues, et de la pluralité des religions. </a:t>
            </a:r>
          </a:p>
          <a:p>
            <a:r>
              <a:rPr lang="fr-FR" dirty="0"/>
              <a:t>Dimension </a:t>
            </a:r>
            <a:r>
              <a:rPr lang="fr-FR" dirty="0" smtClean="0"/>
              <a:t>géographique distinctive (îles). </a:t>
            </a:r>
            <a:endParaRPr lang="fr-FR" dirty="0"/>
          </a:p>
          <a:p>
            <a:r>
              <a:rPr lang="fr-FR" dirty="0" smtClean="0"/>
              <a:t>Existence d’une histoire </a:t>
            </a:r>
            <a:r>
              <a:rPr lang="fr-FR" dirty="0"/>
              <a:t>commune </a:t>
            </a:r>
            <a:r>
              <a:rPr lang="fr-FR" dirty="0" smtClean="0"/>
              <a:t>particulière (</a:t>
            </a:r>
            <a:r>
              <a:rPr lang="fr-FR" dirty="0"/>
              <a:t>Ecosse)</a:t>
            </a:r>
          </a:p>
          <a:p>
            <a:endParaRPr lang="fr-FR" dirty="0"/>
          </a:p>
        </p:txBody>
      </p:sp>
    </p:spTree>
    <p:extLst>
      <p:ext uri="{BB962C8B-B14F-4D97-AF65-F5344CB8AC3E}">
        <p14:creationId xmlns:p14="http://schemas.microsoft.com/office/powerpoint/2010/main" val="3141752103"/>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TotalTime>
  <Words>581</Words>
  <Application>Microsoft Macintosh PowerPoint</Application>
  <PresentationFormat>Présentation à l'écran (4:3)</PresentationFormat>
  <Paragraphs>116</Paragraphs>
  <Slides>24</Slides>
  <Notes>0</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Thème Office</vt:lpstr>
      <vt:lpstr>8. Les groupes, les coalitions et les normes.  </vt:lpstr>
      <vt:lpstr>Coopération</vt:lpstr>
      <vt:lpstr>Dynamique historique de Weber</vt:lpstr>
      <vt:lpstr>Différence entre éthique à usage interne et éthique à usage externe  </vt:lpstr>
      <vt:lpstr>Persistance des groupes dans la vie contemporaine</vt:lpstr>
      <vt:lpstr>Deux dimensions opposées:</vt:lpstr>
      <vt:lpstr>Présentation PowerPoint</vt:lpstr>
      <vt:lpstr>Groupes politiques:</vt:lpstr>
      <vt:lpstr>Groupes culturels : </vt:lpstr>
      <vt:lpstr>Traits particuliers distinctifs:</vt:lpstr>
      <vt:lpstr>Situation économique :</vt:lpstr>
      <vt:lpstr>Groupes ludiques</vt:lpstr>
      <vt:lpstr>D’une particularité partagée au groupe: intervention d’un sentiment d’appartenance collective. </vt:lpstr>
      <vt:lpstr>Sentiments de solidarité:</vt:lpstr>
      <vt:lpstr>Groupes et intérêt du groupe</vt:lpstr>
      <vt:lpstr>Qu’est ce que l’intérêt du groupe? </vt:lpstr>
      <vt:lpstr>Interprétation économique de la solidarité de groupe:</vt:lpstr>
      <vt:lpstr>Capital social :</vt:lpstr>
      <vt:lpstr>Caractère paradoxal de l’interprétation de Weber:</vt:lpstr>
      <vt:lpstr>Interprétation des groupes comme coalitions:</vt:lpstr>
      <vt:lpstr>Présentation PowerPoint</vt:lpstr>
      <vt:lpstr>Présentation PowerPoint</vt:lpstr>
      <vt:lpstr>Présentation PowerPoint</vt:lpstr>
      <vt:lpstr>tension</vt:lpstr>
    </vt:vector>
  </TitlesOfParts>
  <Company>sorbonne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Les groupes, les coalitions et les normes.  </dc:title>
  <dc:creator>PIERRE Demeulenaere</dc:creator>
  <cp:lastModifiedBy>PIERRE Demeulenaere</cp:lastModifiedBy>
  <cp:revision>22</cp:revision>
  <dcterms:created xsi:type="dcterms:W3CDTF">2020-11-25T09:02:19Z</dcterms:created>
  <dcterms:modified xsi:type="dcterms:W3CDTF">2020-11-25T17:34:33Z</dcterms:modified>
</cp:coreProperties>
</file>