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6" r:id="rId7"/>
    <p:sldId id="274" r:id="rId8"/>
    <p:sldId id="278" r:id="rId9"/>
    <p:sldId id="275" r:id="rId10"/>
    <p:sldId id="277" r:id="rId11"/>
    <p:sldId id="270" r:id="rId12"/>
    <p:sldId id="261" r:id="rId13"/>
    <p:sldId id="262" r:id="rId14"/>
    <p:sldId id="263" r:id="rId15"/>
    <p:sldId id="264" r:id="rId16"/>
    <p:sldId id="265" r:id="rId17"/>
    <p:sldId id="266" r:id="rId18"/>
    <p:sldId id="267" r:id="rId19"/>
    <p:sldId id="268" r:id="rId20"/>
    <p:sldId id="269" r:id="rId21"/>
    <p:sldId id="273" r:id="rId22"/>
    <p:sldId id="272" r:id="rId2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20559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213271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107996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158716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389238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94139FA-1107-EA41-BF69-D8E8AF4ED0F9}" type="datetimeFigureOut">
              <a:rPr lang="fr-FR" smtClean="0"/>
              <a:t>02/12/20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387869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94139FA-1107-EA41-BF69-D8E8AF4ED0F9}" type="datetimeFigureOut">
              <a:rPr lang="fr-FR" smtClean="0"/>
              <a:t>02/12/20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380291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794139FA-1107-EA41-BF69-D8E8AF4ED0F9}" type="datetimeFigureOut">
              <a:rPr lang="fr-FR" smtClean="0"/>
              <a:t>02/12/20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250041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94139FA-1107-EA41-BF69-D8E8AF4ED0F9}" type="datetimeFigureOut">
              <a:rPr lang="fr-FR" smtClean="0"/>
              <a:t>02/12/20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289611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94139FA-1107-EA41-BF69-D8E8AF4ED0F9}" type="datetimeFigureOut">
              <a:rPr lang="fr-FR" smtClean="0"/>
              <a:t>02/12/20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34531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94139FA-1107-EA41-BF69-D8E8AF4ED0F9}" type="datetimeFigureOut">
              <a:rPr lang="fr-FR" smtClean="0"/>
              <a:t>02/12/20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E2B149D-3318-4D46-81C0-456621CE707B}" type="slidenum">
              <a:rPr lang="fr-FR" smtClean="0"/>
              <a:t>‹#›</a:t>
            </a:fld>
            <a:endParaRPr lang="fr-FR"/>
          </a:p>
        </p:txBody>
      </p:sp>
    </p:spTree>
    <p:extLst>
      <p:ext uri="{BB962C8B-B14F-4D97-AF65-F5344CB8AC3E}">
        <p14:creationId xmlns:p14="http://schemas.microsoft.com/office/powerpoint/2010/main" val="1256862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139FA-1107-EA41-BF69-D8E8AF4ED0F9}" type="datetimeFigureOut">
              <a:rPr lang="fr-FR" smtClean="0"/>
              <a:t>02/12/20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B149D-3318-4D46-81C0-456621CE707B}" type="slidenum">
              <a:rPr lang="fr-FR" smtClean="0"/>
              <a:t>‹#›</a:t>
            </a:fld>
            <a:endParaRPr lang="fr-FR"/>
          </a:p>
        </p:txBody>
      </p:sp>
    </p:spTree>
    <p:extLst>
      <p:ext uri="{BB962C8B-B14F-4D97-AF65-F5344CB8AC3E}">
        <p14:creationId xmlns:p14="http://schemas.microsoft.com/office/powerpoint/2010/main" val="3262794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9. La création de la </a:t>
            </a:r>
            <a:r>
              <a:rPr lang="fr-FR" b="1" dirty="0" smtClean="0"/>
              <a:t>légitimité. </a:t>
            </a:r>
            <a:endParaRPr lang="fr-FR" dirty="0"/>
          </a:p>
        </p:txBody>
      </p:sp>
      <p:sp>
        <p:nvSpPr>
          <p:cNvPr id="3" name="Sous-titre 2"/>
          <p:cNvSpPr>
            <a:spLocks noGrp="1"/>
          </p:cNvSpPr>
          <p:nvPr>
            <p:ph type="subTitle" idx="1"/>
          </p:nvPr>
        </p:nvSpPr>
        <p:spPr/>
        <p:txBody>
          <a:bodyPr/>
          <a:lstStyle/>
          <a:p>
            <a:r>
              <a:rPr lang="fr-FR" dirty="0" smtClean="0"/>
              <a:t>Normes et justifications interpersonnelles.</a:t>
            </a:r>
            <a:endParaRPr lang="fr-FR" dirty="0"/>
          </a:p>
        </p:txBody>
      </p:sp>
    </p:spTree>
    <p:extLst>
      <p:ext uri="{BB962C8B-B14F-4D97-AF65-F5344CB8AC3E}">
        <p14:creationId xmlns:p14="http://schemas.microsoft.com/office/powerpoint/2010/main" val="158942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dirty="0" smtClean="0"/>
              <a:t>Une </a:t>
            </a:r>
            <a:r>
              <a:rPr lang="fr-FR" sz="3600" dirty="0" err="1" smtClean="0"/>
              <a:t>sociation</a:t>
            </a:r>
            <a:r>
              <a:rPr lang="fr-FR" sz="3600" dirty="0" smtClean="0"/>
              <a:t> rationnelle tend à susciter des sentiments d’appartenance de groupe</a:t>
            </a:r>
            <a:r>
              <a:rPr lang="fr-FR" dirty="0" smtClean="0"/>
              <a:t>:</a:t>
            </a:r>
            <a:endParaRPr lang="fr-FR" dirty="0"/>
          </a:p>
        </p:txBody>
      </p:sp>
      <p:sp>
        <p:nvSpPr>
          <p:cNvPr id="3" name="Espace réservé du contenu 2"/>
          <p:cNvSpPr>
            <a:spLocks noGrp="1"/>
          </p:cNvSpPr>
          <p:nvPr>
            <p:ph idx="1"/>
          </p:nvPr>
        </p:nvSpPr>
        <p:spPr/>
        <p:txBody>
          <a:bodyPr/>
          <a:lstStyle/>
          <a:p>
            <a:pPr marL="0" indent="0">
              <a:buNone/>
            </a:pPr>
            <a:r>
              <a:rPr lang="fr-FR" dirty="0"/>
              <a:t>« Presque toute </a:t>
            </a:r>
            <a:r>
              <a:rPr lang="fr-FR" dirty="0" err="1"/>
              <a:t>sociation</a:t>
            </a:r>
            <a:r>
              <a:rPr lang="fr-FR" dirty="0"/>
              <a:t> –même créée sur un mode purement rationnel- attire une conscience de communauté qui se propage sous forme d’une fraternisation personnelle ayant pour base la croyance à la communauté « ethnique ». Weber Max. (1971, 1995) </a:t>
            </a:r>
            <a:r>
              <a:rPr lang="fr-FR" i="1" dirty="0"/>
              <a:t>Economie et société</a:t>
            </a:r>
            <a:r>
              <a:rPr lang="fr-FR" dirty="0"/>
              <a:t>, tome 2. Paris, Plon « Pocket </a:t>
            </a:r>
            <a:r>
              <a:rPr lang="fr-FR" dirty="0" smtClean="0"/>
              <a:t>» p.131</a:t>
            </a:r>
            <a:r>
              <a:rPr lang="fr-FR" dirty="0"/>
              <a:t> </a:t>
            </a:r>
          </a:p>
          <a:p>
            <a:endParaRPr lang="fr-FR" dirty="0"/>
          </a:p>
        </p:txBody>
      </p:sp>
    </p:spTree>
    <p:extLst>
      <p:ext uri="{BB962C8B-B14F-4D97-AF65-F5344CB8AC3E}">
        <p14:creationId xmlns:p14="http://schemas.microsoft.com/office/powerpoint/2010/main" val="227356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Plusieurs légitimités possibles: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Légitimité : correspond à un consensus social dans certaines circonstances. </a:t>
            </a:r>
            <a:endParaRPr lang="fr-FR" dirty="0" smtClean="0"/>
          </a:p>
          <a:p>
            <a:r>
              <a:rPr lang="fr-FR" dirty="0" smtClean="0"/>
              <a:t>Ce consensus ne repose pas nécessairement sur des formes explicites formalisées de contrat ou de consentement. </a:t>
            </a:r>
            <a:endParaRPr lang="fr-FR" dirty="0" smtClean="0"/>
          </a:p>
          <a:p>
            <a:r>
              <a:rPr lang="fr-FR" dirty="0" smtClean="0"/>
              <a:t>Plusieurs consensus possibles, plusieurs ordres légitimes de fait acceptés.  </a:t>
            </a:r>
            <a:endParaRPr lang="fr-FR" dirty="0" smtClean="0"/>
          </a:p>
          <a:p>
            <a:r>
              <a:rPr lang="fr-FR" dirty="0" smtClean="0"/>
              <a:t>Possibilité dès lors d’un conflit entre ces légitimités. </a:t>
            </a:r>
            <a:endParaRPr lang="fr-FR" dirty="0" smtClean="0"/>
          </a:p>
          <a:p>
            <a:r>
              <a:rPr lang="fr-FR" dirty="0" smtClean="0"/>
              <a:t>Question de la convergence possible entre ces différentes légitimités? </a:t>
            </a:r>
            <a:r>
              <a:rPr lang="fr-FR" dirty="0" smtClean="0"/>
              <a:t>Au nom de la rationalité? </a:t>
            </a:r>
            <a:endParaRPr lang="fr-FR" dirty="0" smtClean="0"/>
          </a:p>
        </p:txBody>
      </p:sp>
    </p:spTree>
    <p:extLst>
      <p:ext uri="{BB962C8B-B14F-4D97-AF65-F5344CB8AC3E}">
        <p14:creationId xmlns:p14="http://schemas.microsoft.com/office/powerpoint/2010/main" val="70620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Principes de légitimité contemporains:</a:t>
            </a:r>
            <a:endParaRPr lang="fr-FR" dirty="0"/>
          </a:p>
        </p:txBody>
      </p:sp>
      <p:sp>
        <p:nvSpPr>
          <p:cNvPr id="3" name="Espace réservé du contenu 2"/>
          <p:cNvSpPr>
            <a:spLocks noGrp="1"/>
          </p:cNvSpPr>
          <p:nvPr>
            <p:ph idx="1"/>
          </p:nvPr>
        </p:nvSpPr>
        <p:spPr/>
        <p:txBody>
          <a:bodyPr>
            <a:normAutofit lnSpcReduction="10000"/>
          </a:bodyPr>
          <a:lstStyle/>
          <a:p>
            <a:r>
              <a:rPr lang="fr-FR" dirty="0"/>
              <a:t>Nature</a:t>
            </a:r>
          </a:p>
          <a:p>
            <a:r>
              <a:rPr lang="fr-FR" dirty="0"/>
              <a:t>Religion</a:t>
            </a:r>
          </a:p>
          <a:p>
            <a:r>
              <a:rPr lang="fr-FR" dirty="0" smtClean="0"/>
              <a:t>Culture </a:t>
            </a:r>
            <a:r>
              <a:rPr lang="fr-FR" dirty="0"/>
              <a:t>et </a:t>
            </a:r>
            <a:r>
              <a:rPr lang="fr-FR" dirty="0" smtClean="0"/>
              <a:t>tradition du </a:t>
            </a:r>
            <a:r>
              <a:rPr lang="fr-FR" dirty="0" smtClean="0"/>
              <a:t>groupe</a:t>
            </a:r>
            <a:r>
              <a:rPr lang="fr-FR" dirty="0" smtClean="0"/>
              <a:t>. </a:t>
            </a:r>
            <a:endParaRPr lang="fr-FR" dirty="0"/>
          </a:p>
          <a:p>
            <a:r>
              <a:rPr lang="fr-FR" dirty="0" smtClean="0"/>
              <a:t>Rationalité? </a:t>
            </a:r>
            <a:r>
              <a:rPr lang="fr-FR" dirty="0" smtClean="0"/>
              <a:t>Quels sont les résultats d’une discussion rationnelle? </a:t>
            </a:r>
          </a:p>
          <a:p>
            <a:pPr lvl="1"/>
            <a:r>
              <a:rPr lang="fr-FR" dirty="0" smtClean="0"/>
              <a:t>En matière d’inégalités acceptables. </a:t>
            </a:r>
          </a:p>
          <a:p>
            <a:pPr lvl="1"/>
            <a:r>
              <a:rPr lang="fr-FR" dirty="0" smtClean="0"/>
              <a:t>En matière d’ouverture /fermeture des groupes</a:t>
            </a:r>
          </a:p>
          <a:p>
            <a:pPr lvl="1"/>
            <a:r>
              <a:rPr lang="fr-FR" dirty="0" smtClean="0"/>
              <a:t>En matière d’acceptabilité ou non de certaines activités. </a:t>
            </a:r>
            <a:endParaRPr lang="fr-FR" dirty="0"/>
          </a:p>
        </p:txBody>
      </p:sp>
    </p:spTree>
    <p:extLst>
      <p:ext uri="{BB962C8B-B14F-4D97-AF65-F5344CB8AC3E}">
        <p14:creationId xmlns:p14="http://schemas.microsoft.com/office/powerpoint/2010/main" val="215496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référence à la nature comme principe de légitimation:</a:t>
            </a:r>
            <a:endParaRPr lang="fr-FR" dirty="0"/>
          </a:p>
        </p:txBody>
      </p:sp>
      <p:sp>
        <p:nvSpPr>
          <p:cNvPr id="3" name="Espace réservé du contenu 2"/>
          <p:cNvSpPr>
            <a:spLocks noGrp="1"/>
          </p:cNvSpPr>
          <p:nvPr>
            <p:ph idx="1"/>
          </p:nvPr>
        </p:nvSpPr>
        <p:spPr/>
        <p:txBody>
          <a:bodyPr/>
          <a:lstStyle/>
          <a:p>
            <a:pPr marL="0" indent="0">
              <a:buNone/>
            </a:pPr>
            <a:endParaRPr lang="fr-FR" dirty="0"/>
          </a:p>
          <a:p>
            <a:pPr marL="0" indent="0">
              <a:buNone/>
            </a:pPr>
            <a:r>
              <a:rPr lang="fr-FR" dirty="0" smtClean="0"/>
              <a:t>Douglas </a:t>
            </a:r>
            <a:r>
              <a:rPr lang="fr-FR" dirty="0"/>
              <a:t>Mary (1986) </a:t>
            </a:r>
            <a:r>
              <a:rPr lang="fr-FR" i="1" dirty="0"/>
              <a:t>How Institutions </a:t>
            </a:r>
            <a:r>
              <a:rPr lang="fr-FR" i="1" dirty="0" err="1"/>
              <a:t>Think</a:t>
            </a:r>
            <a:r>
              <a:rPr lang="fr-FR" dirty="0"/>
              <a:t>, Syracuse </a:t>
            </a:r>
            <a:r>
              <a:rPr lang="fr-FR" dirty="0" err="1"/>
              <a:t>University</a:t>
            </a:r>
            <a:r>
              <a:rPr lang="fr-FR" dirty="0"/>
              <a:t> </a:t>
            </a:r>
            <a:r>
              <a:rPr lang="fr-FR" dirty="0" err="1"/>
              <a:t>Press</a:t>
            </a:r>
            <a:r>
              <a:rPr lang="fr-FR" dirty="0"/>
              <a:t>, Syracuse, New York, ( </a:t>
            </a:r>
            <a:r>
              <a:rPr lang="fr-FR" dirty="0" err="1"/>
              <a:t>trad.fr</a:t>
            </a:r>
            <a:r>
              <a:rPr lang="fr-FR" dirty="0"/>
              <a:t>. 1999: </a:t>
            </a:r>
            <a:r>
              <a:rPr lang="fr-FR" i="1" dirty="0"/>
              <a:t>Comment pensent les institutions</a:t>
            </a:r>
            <a:r>
              <a:rPr lang="fr-FR" dirty="0"/>
              <a:t>, Paris, La Découverte)</a:t>
            </a:r>
          </a:p>
          <a:p>
            <a:pPr marL="0" indent="0">
              <a:buNone/>
            </a:pPr>
            <a:endParaRPr lang="fr-FR" dirty="0"/>
          </a:p>
          <a:p>
            <a:endParaRPr lang="fr-FR" dirty="0"/>
          </a:p>
        </p:txBody>
      </p:sp>
    </p:spTree>
    <p:extLst>
      <p:ext uri="{BB962C8B-B14F-4D97-AF65-F5344CB8AC3E}">
        <p14:creationId xmlns:p14="http://schemas.microsoft.com/office/powerpoint/2010/main" val="219281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référence à la nature somme source de légitimation:</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buNone/>
            </a:pPr>
            <a:r>
              <a:rPr lang="fr-FR" dirty="0"/>
              <a:t>« Ce qu'on exclut ici sous le nom d'institution, ce sont des arrangements pratiques purement utilitaires  ou provisoires et reconnus comme tels. Nous supposons que la plupart des institutions établies sont à même, face à une contestation, d'appuyer leurs prétentions à la légitimité sur leur adéquation à la nature de l'univers. Une convention est institutionnalisée quand, à la question de savoir pourquoi on agit ainsi -et même si la première réponse est formulée en termes de convenance  mutuelle-, il est possible de répondre </a:t>
            </a:r>
            <a:r>
              <a:rPr lang="fr-FR" i="1" dirty="0"/>
              <a:t>in fine </a:t>
            </a:r>
            <a:r>
              <a:rPr lang="fr-FR" dirty="0"/>
              <a:t>en se référant au mouvement des planètes dans le ciel ou au comportement naturel des plantes, des animaux ou des hommes. </a:t>
            </a:r>
            <a:r>
              <a:rPr lang="fr-FR" dirty="0" smtClean="0"/>
              <a:t>» </a:t>
            </a:r>
            <a:r>
              <a:rPr lang="en-GB" dirty="0" smtClean="0"/>
              <a:t>Douglas </a:t>
            </a:r>
            <a:r>
              <a:rPr lang="en-GB" dirty="0"/>
              <a:t>(1999 : 66)</a:t>
            </a:r>
            <a:endParaRPr lang="fr-FR" dirty="0"/>
          </a:p>
          <a:p>
            <a:endParaRPr lang="fr-FR" dirty="0"/>
          </a:p>
        </p:txBody>
      </p:sp>
    </p:spTree>
    <p:extLst>
      <p:ext uri="{BB962C8B-B14F-4D97-AF65-F5344CB8AC3E}">
        <p14:creationId xmlns:p14="http://schemas.microsoft.com/office/powerpoint/2010/main" val="15733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a:t>« </a:t>
            </a:r>
            <a:r>
              <a:rPr lang="fr-FR" dirty="0" err="1"/>
              <a:t>Schotter</a:t>
            </a:r>
            <a:r>
              <a:rPr lang="fr-FR" dirty="0"/>
              <a:t> nous rappelle que le désordre est plus probable que l’ordre. Avant de pouvoir jouer son rôle de réducteur d'entropie, l'institution naissante doit se doter d'un principe stabilisateur qui empêche sa disparition prématurée. Ce principe stabilisateur, c'est la naturalisation des classifications sociales. </a:t>
            </a:r>
            <a:r>
              <a:rPr lang="fr-FR" i="1" dirty="0"/>
              <a:t>Il doit y avoir une analogie </a:t>
            </a:r>
            <a:r>
              <a:rPr lang="fr-FR" dirty="0"/>
              <a:t>qui fonde la structure formelle d'un ensemble de relations sociales essentielles par référence avec le monde naturel ou </a:t>
            </a:r>
            <a:r>
              <a:rPr lang="fr-FR" dirty="0" err="1"/>
              <a:t>supra-naturel</a:t>
            </a:r>
            <a:r>
              <a:rPr lang="fr-FR" dirty="0"/>
              <a:t>, l'éternité ou n'importe quel champ qui ne soit pas considéré comme déterminé socialement. Dès que cette relation d'analogie est étendue à d'autres ensembles de relations sociales, et, par effet en retour, à l'ordre naturel lui-même, sa récurrence formelle lui permet d'être aisément reconnue et de tirer sa vérité d'elle-même</a:t>
            </a:r>
            <a:r>
              <a:rPr lang="fr-FR" dirty="0" smtClean="0"/>
              <a:t>. »</a:t>
            </a:r>
            <a:endParaRPr lang="fr-FR" dirty="0"/>
          </a:p>
        </p:txBody>
      </p:sp>
    </p:spTree>
    <p:extLst>
      <p:ext uri="{BB962C8B-B14F-4D97-AF65-F5344CB8AC3E}">
        <p14:creationId xmlns:p14="http://schemas.microsoft.com/office/powerpoint/2010/main" val="281041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47500" lnSpcReduction="20000"/>
          </a:bodyPr>
          <a:lstStyle/>
          <a:p>
            <a:pPr marL="0" indent="0">
              <a:buNone/>
            </a:pPr>
            <a:r>
              <a:rPr lang="fr-FR" dirty="0" smtClean="0"/>
              <a:t>« On </a:t>
            </a:r>
            <a:r>
              <a:rPr lang="fr-FR" dirty="0"/>
              <a:t>peut établir des conventions au sujet de la division du travail, mais celles-ci risquent d'être l'objet d'une contestation perpétuelle, à moins d'ancrer leur principe justificateur ailleurs que dans des conventions. Par exemple, chacun peut adhérer à l'idée qu'il doit y avoir une division du travail fixe qu'on n'ait pas à renégocier chaque fois qu'il y a quelque chose à faire. Mais il est probable que personne ne voudra accomplir les tâches les plus monotones, celles qui reviennent le plus souvent et qui sont les moins valorisées [Douglas, </a:t>
            </a:r>
            <a:r>
              <a:rPr lang="fr-FR" dirty="0" err="1"/>
              <a:t>lsherwood</a:t>
            </a:r>
            <a:r>
              <a:rPr lang="fr-FR" dirty="0"/>
              <a:t>, 1979]. La distinction naturelle des sexes réserve aux femmes le soin de porter et d'élever les enfants. Des considérations d'efficacité et des rapports de pouvoir peuvent ainsi permettre de dépasser les préférences individuelles et produire une division sexuelle du travail. Mais dès que la contrainte se relâchera, la contestation reprendra. C'est alors qu'une analogie entre la complémentarité de la main gauche et de la main droite d'une part, et la complémentarité des sexes d'autre part, sera d'un grand secours rhétorique [</a:t>
            </a:r>
            <a:r>
              <a:rPr lang="fr-FR" dirty="0" err="1"/>
              <a:t>Needham</a:t>
            </a:r>
            <a:r>
              <a:rPr lang="fr-FR" dirty="0"/>
              <a:t>, 1973]. Ainsi l'équation « la femme est à l'homme ce que la gauche est à la droite » renforce le principe social par une analogie physique. Bien que la division du travail en elle-même ne nous renseigne pas tellement sur l'organisation de la société, cette analogie a un rôle fondateur. Considérons par exemple les oppositions suivantes : </a:t>
            </a:r>
          </a:p>
          <a:p>
            <a:pPr marL="3200400" lvl="7" indent="0">
              <a:buNone/>
            </a:pPr>
            <a:r>
              <a:rPr lang="fr-FR" sz="2900" dirty="0"/>
              <a:t>féminin/</a:t>
            </a:r>
            <a:r>
              <a:rPr lang="fr-FR" sz="2900" dirty="0" smtClean="0"/>
              <a:t>masculin</a:t>
            </a:r>
          </a:p>
          <a:p>
            <a:pPr marL="3200400" lvl="7" indent="0">
              <a:buNone/>
            </a:pPr>
            <a:r>
              <a:rPr lang="fr-FR" sz="2900" dirty="0" smtClean="0"/>
              <a:t>  </a:t>
            </a:r>
            <a:r>
              <a:rPr lang="fr-FR" sz="2900" dirty="0" smtClean="0"/>
              <a:t>gauche</a:t>
            </a:r>
            <a:r>
              <a:rPr lang="fr-FR" sz="2900" dirty="0"/>
              <a:t>/droite</a:t>
            </a:r>
          </a:p>
          <a:p>
            <a:pPr marL="3200400" lvl="7" indent="0">
              <a:buNone/>
            </a:pPr>
            <a:r>
              <a:rPr lang="fr-FR" sz="2900" dirty="0" smtClean="0"/>
              <a:t>    peuple</a:t>
            </a:r>
            <a:r>
              <a:rPr lang="fr-FR" sz="2900" dirty="0"/>
              <a:t>/</a:t>
            </a:r>
            <a:r>
              <a:rPr lang="fr-FR" sz="2900" dirty="0" smtClean="0"/>
              <a:t>roi</a:t>
            </a:r>
          </a:p>
          <a:p>
            <a:pPr marL="0" indent="0">
              <a:buNone/>
            </a:pPr>
            <a:r>
              <a:rPr lang="fr-FR" dirty="0" smtClean="0"/>
              <a:t>   D'une simple complémentarité est née une hiérarchie politique! D'autres rapprochements métaphoriques peuvent diviser les régions nord et sud du royaume, ou établir la place des membres du Conseil à la droite ou à la gauche du roi. Ainsi les divisions territoriales et les fonctions politiques essentielles ont pu être justifiées par l'extension de la même analogie [</a:t>
            </a:r>
            <a:r>
              <a:rPr lang="fr-FR" dirty="0" err="1" smtClean="0"/>
              <a:t>Gluckman</a:t>
            </a:r>
            <a:r>
              <a:rPr lang="fr-FR" dirty="0" smtClean="0"/>
              <a:t>, 1941]. » </a:t>
            </a:r>
          </a:p>
          <a:p>
            <a:endParaRPr lang="fr-FR" dirty="0"/>
          </a:p>
        </p:txBody>
      </p:sp>
    </p:spTree>
    <p:extLst>
      <p:ext uri="{BB962C8B-B14F-4D97-AF65-F5344CB8AC3E}">
        <p14:creationId xmlns:p14="http://schemas.microsoft.com/office/powerpoint/2010/main" val="375212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  </a:t>
            </a:r>
            <a:r>
              <a:rPr lang="fr-FR" dirty="0"/>
              <a:t>En outre, le fait de réutiliser toujours le même principe le renforce encore dans chacun des contextes. </a:t>
            </a:r>
            <a:r>
              <a:rPr lang="fr-FR" i="1" dirty="0"/>
              <a:t>In fine, </a:t>
            </a:r>
            <a:r>
              <a:rPr lang="fr-FR" dirty="0"/>
              <a:t>le système tout entier trouve son fondement dans la nature, dans la prééminence de la main droite sur la gauche, de l'est sur l'ouest, du nord sur le sud, etc. </a:t>
            </a:r>
          </a:p>
          <a:p>
            <a:pPr marL="0" indent="0">
              <a:buNone/>
            </a:pPr>
            <a:r>
              <a:rPr lang="fr-FR" dirty="0" smtClean="0"/>
              <a:t>   </a:t>
            </a:r>
            <a:r>
              <a:rPr lang="fr-FR" dirty="0"/>
              <a:t>Les institutions se fixent grâce à une analogie structurelle avec le corps. Plus la division du travail est primitive, plus la même analogie passe facilement d'un contexte social à un autre. Dans la société industrielle moderne, la relation de la tête à la main a souvent servi d'analogie pour justifier la structure de classes, les inégalités du système éducatif et la division entre travail manuel et travail intellectuel. Une analogie commune permet donc de légitimer un ensemble d'institutions fragiles [</a:t>
            </a:r>
            <a:r>
              <a:rPr lang="fr-FR" dirty="0" err="1"/>
              <a:t>Shapin</a:t>
            </a:r>
            <a:r>
              <a:rPr lang="fr-FR" dirty="0"/>
              <a:t>, Barnes, 1976]. </a:t>
            </a:r>
            <a:endParaRPr lang="fr-FR" dirty="0" smtClean="0"/>
          </a:p>
          <a:p>
            <a:pPr marL="0" indent="0">
              <a:buNone/>
            </a:pPr>
            <a:r>
              <a:rPr lang="fr-FR" dirty="0"/>
              <a:t> </a:t>
            </a:r>
            <a:r>
              <a:rPr lang="fr-FR" dirty="0" smtClean="0"/>
              <a:t>  </a:t>
            </a:r>
            <a:endParaRPr lang="fr-FR" dirty="0"/>
          </a:p>
        </p:txBody>
      </p:sp>
    </p:spTree>
    <p:extLst>
      <p:ext uri="{BB962C8B-B14F-4D97-AF65-F5344CB8AC3E}">
        <p14:creationId xmlns:p14="http://schemas.microsoft.com/office/powerpoint/2010/main" val="25866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smtClean="0"/>
              <a:t>La critique positiviste de </a:t>
            </a:r>
            <a:r>
              <a:rPr lang="fr-FR" sz="3600" dirty="0" smtClean="0"/>
              <a:t>Pareto de l’idée d’un ordre social basé sur la raison:</a:t>
            </a:r>
            <a:endParaRPr lang="fr-FR" sz="3600"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 N’en </a:t>
            </a:r>
            <a:r>
              <a:rPr lang="fr-FR" dirty="0"/>
              <a:t>déplaise aux humanitaires et aux positivistes, une société déterminée exclusivement par la « raison » n’existe pas et ne peut exister ; et cela non pas parce que les « préjugés » des hommes les empêchent de suivre les enseignements de la raison, mais parce que les données du problème que l’on veut résoudre par le raisonnement logico-expérimental font défaut. Ici apparaît de nouveau l’indétermination de la notion d’utilité, indétermination que nous avons rencontrée déjà, lorsque nous avons voulu définir l’utilité. Les notions de ce que les différents individus ont au sujet de ce qui est bien pour eux-mêmes ou pour autrui sont essentiellement hétérogènes, et il n’y a pas moyen de les réduire à </a:t>
            </a:r>
            <a:r>
              <a:rPr lang="fr-FR" dirty="0" smtClean="0"/>
              <a:t>l’unité. » Pareto </a:t>
            </a:r>
            <a:r>
              <a:rPr lang="fr-FR" dirty="0" err="1" smtClean="0"/>
              <a:t>Vilfredo</a:t>
            </a:r>
            <a:r>
              <a:rPr lang="fr-FR" dirty="0" smtClean="0"/>
              <a:t> [1916] (1968) </a:t>
            </a:r>
            <a:r>
              <a:rPr lang="fr-FR" i="1" dirty="0" smtClean="0"/>
              <a:t>Traité de sociologie générale</a:t>
            </a:r>
            <a:r>
              <a:rPr lang="fr-FR" dirty="0" smtClean="0"/>
              <a:t> Genève, Droz.  p.1349 </a:t>
            </a:r>
          </a:p>
          <a:p>
            <a:endParaRPr lang="fr-FR" dirty="0" smtClean="0"/>
          </a:p>
          <a:p>
            <a:endParaRPr lang="fr-FR" dirty="0"/>
          </a:p>
          <a:p>
            <a:endParaRPr lang="fr-FR" dirty="0"/>
          </a:p>
        </p:txBody>
      </p:sp>
    </p:spTree>
    <p:extLst>
      <p:ext uri="{BB962C8B-B14F-4D97-AF65-F5344CB8AC3E}">
        <p14:creationId xmlns:p14="http://schemas.microsoft.com/office/powerpoint/2010/main" val="218622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smtClean="0"/>
              <a:t>L’expérience ne permet pas de résoudre de manière impartiale les conflits de valeurs entre membres d’une société:</a:t>
            </a:r>
            <a:endParaRPr lang="fr-FR" sz="2800" dirty="0"/>
          </a:p>
        </p:txBody>
      </p:sp>
      <p:sp>
        <p:nvSpPr>
          <p:cNvPr id="3" name="Espace réservé du contenu 2"/>
          <p:cNvSpPr>
            <a:spLocks noGrp="1"/>
          </p:cNvSpPr>
          <p:nvPr>
            <p:ph idx="1"/>
          </p:nvPr>
        </p:nvSpPr>
        <p:spPr/>
        <p:txBody>
          <a:bodyPr>
            <a:normAutofit lnSpcReduction="10000"/>
          </a:bodyPr>
          <a:lstStyle/>
          <a:p>
            <a:pPr marL="0" indent="0">
              <a:buNone/>
            </a:pPr>
            <a:r>
              <a:rPr lang="fr-FR" dirty="0" smtClean="0"/>
              <a:t>« Chacun est fermement persuadé que </a:t>
            </a:r>
            <a:r>
              <a:rPr lang="fr-FR" i="1" dirty="0" smtClean="0"/>
              <a:t>sa </a:t>
            </a:r>
            <a:r>
              <a:rPr lang="fr-FR" dirty="0" smtClean="0"/>
              <a:t>religion, </a:t>
            </a:r>
            <a:r>
              <a:rPr lang="fr-FR" i="1" dirty="0" smtClean="0"/>
              <a:t>sa</a:t>
            </a:r>
            <a:r>
              <a:rPr lang="fr-FR" dirty="0" smtClean="0"/>
              <a:t> morale, </a:t>
            </a:r>
            <a:r>
              <a:rPr lang="fr-FR" i="1" dirty="0" smtClean="0"/>
              <a:t>son</a:t>
            </a:r>
            <a:r>
              <a:rPr lang="fr-FR" dirty="0" smtClean="0"/>
              <a:t> droit sont les types </a:t>
            </a:r>
            <a:r>
              <a:rPr lang="fr-FR" i="1" dirty="0" smtClean="0"/>
              <a:t>vrais</a:t>
            </a:r>
            <a:r>
              <a:rPr lang="fr-FR" dirty="0" smtClean="0"/>
              <a:t> ; mais il n’a aucun moyen d’en persuader autrui ; il lui manque le secours de l’expérience en général, ou de cette expérience spéciale qui réside dans le raisonnement logique. Dans une controverse entre deux chimistes, il y a un juge : c’est l’expérience. Dans une controverse entre un musulman et un chrétien, qui est juge ? Personne. » (207)</a:t>
            </a:r>
            <a:r>
              <a:rPr lang="fr-FR" dirty="0"/>
              <a:t> </a:t>
            </a:r>
          </a:p>
          <a:p>
            <a:endParaRPr lang="fr-FR" dirty="0"/>
          </a:p>
        </p:txBody>
      </p:sp>
    </p:spTree>
    <p:extLst>
      <p:ext uri="{BB962C8B-B14F-4D97-AF65-F5344CB8AC3E}">
        <p14:creationId xmlns:p14="http://schemas.microsoft.com/office/powerpoint/2010/main" val="351163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Valeurs communes:</a:t>
            </a:r>
            <a:endParaRPr lang="fr-FR" dirty="0"/>
          </a:p>
        </p:txBody>
      </p:sp>
      <p:sp>
        <p:nvSpPr>
          <p:cNvPr id="3" name="Espace réservé du contenu 2"/>
          <p:cNvSpPr>
            <a:spLocks noGrp="1"/>
          </p:cNvSpPr>
          <p:nvPr>
            <p:ph idx="1"/>
          </p:nvPr>
        </p:nvSpPr>
        <p:spPr>
          <a:xfrm>
            <a:off x="836190" y="1600200"/>
            <a:ext cx="8229600" cy="4525963"/>
          </a:xfrm>
        </p:spPr>
        <p:txBody>
          <a:bodyPr>
            <a:normAutofit fontScale="85000" lnSpcReduction="20000"/>
          </a:bodyPr>
          <a:lstStyle/>
          <a:p>
            <a:pPr marL="0" indent="0">
              <a:buNone/>
            </a:pPr>
            <a:r>
              <a:rPr lang="fr-FR" dirty="0" smtClean="0"/>
              <a:t>« Légitimité » </a:t>
            </a:r>
            <a:r>
              <a:rPr lang="fr-FR" dirty="0"/>
              <a:t>de l’ordre </a:t>
            </a:r>
            <a:r>
              <a:rPr lang="fr-FR" dirty="0" smtClean="0"/>
              <a:t>social:</a:t>
            </a:r>
          </a:p>
          <a:p>
            <a:r>
              <a:rPr lang="fr-FR" dirty="0" smtClean="0"/>
              <a:t>Non réductible à des calculs d’intérêt. </a:t>
            </a:r>
          </a:p>
          <a:p>
            <a:r>
              <a:rPr lang="fr-FR" dirty="0" smtClean="0"/>
              <a:t>Non </a:t>
            </a:r>
            <a:r>
              <a:rPr lang="fr-FR" dirty="0"/>
              <a:t>réductible à des relations de </a:t>
            </a:r>
            <a:r>
              <a:rPr lang="fr-FR" dirty="0" smtClean="0"/>
              <a:t>domination</a:t>
            </a:r>
            <a:r>
              <a:rPr lang="fr-FR" dirty="0" smtClean="0"/>
              <a:t>: nécessité d’une « acceptation » de cet ordre. </a:t>
            </a:r>
            <a:r>
              <a:rPr lang="fr-FR" dirty="0" smtClean="0"/>
              <a:t> </a:t>
            </a:r>
            <a:endParaRPr lang="fr-FR" dirty="0" smtClean="0"/>
          </a:p>
          <a:p>
            <a:pPr marL="0" indent="0">
              <a:buNone/>
            </a:pPr>
            <a:r>
              <a:rPr lang="fr-FR" dirty="0" smtClean="0"/>
              <a:t>Weber, Durkheim (théorisation de </a:t>
            </a:r>
            <a:r>
              <a:rPr lang="fr-FR" dirty="0" err="1" smtClean="0"/>
              <a:t>Talcott</a:t>
            </a:r>
            <a:r>
              <a:rPr lang="fr-FR" dirty="0" smtClean="0"/>
              <a:t> Parsons)</a:t>
            </a:r>
            <a:r>
              <a:rPr lang="fr-FR" dirty="0"/>
              <a:t> </a:t>
            </a:r>
            <a:r>
              <a:rPr lang="fr-FR" dirty="0" smtClean="0"/>
              <a:t>:</a:t>
            </a:r>
            <a:endParaRPr lang="fr-FR" dirty="0"/>
          </a:p>
          <a:p>
            <a:r>
              <a:rPr lang="fr-FR" dirty="0"/>
              <a:t>Valeurs et Normes: </a:t>
            </a:r>
            <a:r>
              <a:rPr lang="fr-FR" dirty="0" smtClean="0"/>
              <a:t>points de référence qui permettent de résoudre </a:t>
            </a:r>
            <a:r>
              <a:rPr lang="fr-FR" dirty="0"/>
              <a:t>les </a:t>
            </a:r>
            <a:r>
              <a:rPr lang="fr-FR" dirty="0" smtClean="0"/>
              <a:t>conflits par référence à un ordre supérieur accepté.</a:t>
            </a:r>
            <a:endParaRPr lang="fr-FR" dirty="0"/>
          </a:p>
          <a:p>
            <a:r>
              <a:rPr lang="fr-FR" dirty="0"/>
              <a:t>Au niveau des groupes </a:t>
            </a:r>
            <a:r>
              <a:rPr lang="fr-FR" dirty="0" smtClean="0"/>
              <a:t>constitués (</a:t>
            </a:r>
            <a:r>
              <a:rPr lang="fr-FR" dirty="0"/>
              <a:t>mais ne </a:t>
            </a:r>
            <a:r>
              <a:rPr lang="fr-FR" dirty="0" smtClean="0"/>
              <a:t>résolvent  </a:t>
            </a:r>
            <a:r>
              <a:rPr lang="fr-FR" dirty="0"/>
              <a:t>pas tous les conflits</a:t>
            </a:r>
            <a:r>
              <a:rPr lang="fr-FR" dirty="0" smtClean="0"/>
              <a:t>)</a:t>
            </a:r>
          </a:p>
          <a:p>
            <a:r>
              <a:rPr lang="fr-FR" dirty="0" smtClean="0"/>
              <a:t>Problème des relations entre </a:t>
            </a:r>
            <a:r>
              <a:rPr lang="fr-FR" dirty="0" smtClean="0"/>
              <a:t>groupes.</a:t>
            </a:r>
            <a:endParaRPr lang="fr-FR" dirty="0"/>
          </a:p>
        </p:txBody>
      </p:sp>
    </p:spTree>
    <p:extLst>
      <p:ext uri="{BB962C8B-B14F-4D97-AF65-F5344CB8AC3E}">
        <p14:creationId xmlns:p14="http://schemas.microsoft.com/office/powerpoint/2010/main" val="226054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Du positivisme à une théorie des élites:</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a:t>
            </a:r>
            <a:r>
              <a:rPr lang="fr-FR" dirty="0"/>
              <a:t> Chaque phénomène économique tend à être réglé d’après les classes de la société qui ont la prépondérance dans le gouvernement. </a:t>
            </a:r>
          </a:p>
          <a:p>
            <a:pPr marL="0" indent="0">
              <a:buNone/>
            </a:pPr>
            <a:r>
              <a:rPr lang="fr-FR" dirty="0"/>
              <a:t>Subjectivement, c’est au nom de la « justice », de la « morale », et « actuellement du « progrès », que les adversaires paraissent se combattre. Mais, du côté de ceux qui montent à l’assaut de l’ancienne société, seule la masse croit en toute bonne foi à cette nouvelle religion, les chefs qui constituent la nouvelle élite, en connaissent parfaitement l’entière vanité. La foi aveugle de la masse et le scepticisme des chefs est une des causes les plus importantes de la victoire. Du côté, au contraire, de l’élite en décadence, les chefs eux-mêmes croient plus ou moins à cette « justice », à cette « morale », à ce « progrès » ; ils sont ainsi gênés dans leurs mouvements et entraînent leur troupe à une défaite certaine. </a:t>
            </a:r>
          </a:p>
          <a:p>
            <a:pPr marL="0" indent="0">
              <a:buNone/>
            </a:pPr>
            <a:r>
              <a:rPr lang="fr-FR" dirty="0"/>
              <a:t>Si l’homme réel  n’était qu’un </a:t>
            </a:r>
            <a:r>
              <a:rPr lang="fr-FR" i="1" dirty="0"/>
              <a:t>homo </a:t>
            </a:r>
            <a:r>
              <a:rPr lang="fr-FR" i="1" dirty="0" err="1"/>
              <a:t>oeconomicus</a:t>
            </a:r>
            <a:r>
              <a:rPr lang="fr-FR" dirty="0"/>
              <a:t> l’apparence du phénomène diffèrerait beaucoup moins de la réalité ; et tous ceux qui de propos délibéré visent une certaine fin, pourraient souvent confesser nettement qu’ils agissent de telle ou telle manière parce qu’ils y trouvent avantage ; mais l’homme réel est aussi un </a:t>
            </a:r>
            <a:r>
              <a:rPr lang="fr-FR" i="1" dirty="0"/>
              <a:t>homo </a:t>
            </a:r>
            <a:r>
              <a:rPr lang="fr-FR" i="1" dirty="0" err="1"/>
              <a:t>ethicus</a:t>
            </a:r>
            <a:r>
              <a:rPr lang="fr-FR" dirty="0"/>
              <a:t>, et tout intérêt particulier cherche à se cacher sous la forme d’un intérêt général</a:t>
            </a:r>
            <a:r>
              <a:rPr lang="fr-FR" dirty="0" smtClean="0"/>
              <a:t>. » </a:t>
            </a:r>
            <a:r>
              <a:rPr lang="fr-FR" dirty="0"/>
              <a:t>Pareto </a:t>
            </a:r>
            <a:r>
              <a:rPr lang="fr-FR" dirty="0" err="1"/>
              <a:t>Vilfredo</a:t>
            </a:r>
            <a:r>
              <a:rPr lang="fr-FR" dirty="0"/>
              <a:t> [1906] (1981) </a:t>
            </a:r>
            <a:r>
              <a:rPr lang="fr-FR" i="1" dirty="0"/>
              <a:t>Manuel d’économie politique</a:t>
            </a:r>
            <a:r>
              <a:rPr lang="fr-FR" dirty="0"/>
              <a:t> Genève, Droz.</a:t>
            </a:r>
          </a:p>
          <a:p>
            <a:pPr marL="0" indent="0">
              <a:buNone/>
            </a:pPr>
            <a:r>
              <a:rPr lang="fr-FR" dirty="0" smtClean="0"/>
              <a:t>475</a:t>
            </a:r>
            <a:endParaRPr lang="fr-FR" dirty="0"/>
          </a:p>
          <a:p>
            <a:endParaRPr lang="fr-FR" dirty="0"/>
          </a:p>
        </p:txBody>
      </p:sp>
    </p:spTree>
    <p:extLst>
      <p:ext uri="{BB962C8B-B14F-4D97-AF65-F5344CB8AC3E}">
        <p14:creationId xmlns:p14="http://schemas.microsoft.com/office/powerpoint/2010/main" val="126090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L’économie sans normes? </a:t>
            </a:r>
            <a:endParaRPr lang="fr-FR" dirty="0"/>
          </a:p>
        </p:txBody>
      </p:sp>
      <p:sp>
        <p:nvSpPr>
          <p:cNvPr id="3" name="Espace réservé du contenu 2"/>
          <p:cNvSpPr>
            <a:spLocks noGrp="1"/>
          </p:cNvSpPr>
          <p:nvPr>
            <p:ph idx="1"/>
          </p:nvPr>
        </p:nvSpPr>
        <p:spPr/>
        <p:txBody>
          <a:bodyPr>
            <a:normAutofit fontScale="62500" lnSpcReduction="20000"/>
          </a:bodyPr>
          <a:lstStyle/>
          <a:p>
            <a:pPr marL="0" indent="0">
              <a:buNone/>
            </a:pPr>
            <a:r>
              <a:rPr lang="fr-FR" dirty="0"/>
              <a:t>« Dans les sociétés traditionnelles, l'Etat représente une organisation où se </a:t>
            </a:r>
            <a:r>
              <a:rPr lang="fr-FR" i="1" dirty="0"/>
              <a:t>concentre </a:t>
            </a:r>
            <a:r>
              <a:rPr lang="fr-FR" dirty="0"/>
              <a:t>la capacité d'agir du groupe, c'est-à-dire de la société; au contraire, les sociétés modernes renoncent à cumuler les fonctions de direction dans le cadre d'une seule organisation. Les fonctions pertinentes pour l'ensemble de la société se répartissent dans différents systèmes d'action: Avec l'administration, l'armée et la fonction juridique, l'Etat spécialise ses compétences pour rendre effectifs les buts collectifs à travers des décisions ayant force de loi. D'autres fonctions sont dépolitisées et rendues à des </a:t>
            </a:r>
            <a:r>
              <a:rPr lang="fr-FR" i="1" dirty="0"/>
              <a:t>sous-systèmes non étatiques. </a:t>
            </a:r>
            <a:r>
              <a:rPr lang="fr-FR" dirty="0"/>
              <a:t>Le système économique capitaliste marque l'entrée dans ce stade de différenciation du système; il doit son émergence à un nouveau mécanisme, le médium régulateur que représente la monnaie. Ce médium est spécialisé dans la fonction sociale globale des affaires économiques, abandonnée par l'Etat, et il constitue la base d'un sous-système surgi et échappé des contextes normatifs. Il est impossible de voir dans l'économie capitaliste, comme dans l'Etat traditionnel, un ordre institutionnel- ce qui est institutionnalisé, c'est le médium de l'échange, alors que le sous- système différencié grâce à ce médium représente au total une part de socialité sans normes. » </a:t>
            </a:r>
            <a:r>
              <a:rPr lang="de-DE" dirty="0" smtClean="0"/>
              <a:t>Habermas </a:t>
            </a:r>
            <a:r>
              <a:rPr lang="de-DE" dirty="0"/>
              <a:t>(1987 : II, 187)</a:t>
            </a:r>
            <a:endParaRPr lang="fr-FR" dirty="0"/>
          </a:p>
          <a:p>
            <a:pPr marL="0" indent="0">
              <a:buNone/>
            </a:pPr>
            <a:endParaRPr lang="fr-FR" dirty="0"/>
          </a:p>
          <a:p>
            <a:endParaRPr lang="fr-FR" dirty="0"/>
          </a:p>
        </p:txBody>
      </p:sp>
    </p:spTree>
    <p:extLst>
      <p:ext uri="{BB962C8B-B14F-4D97-AF65-F5344CB8AC3E}">
        <p14:creationId xmlns:p14="http://schemas.microsoft.com/office/powerpoint/2010/main" val="116843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Vers une théorisation de la </a:t>
            </a:r>
            <a:r>
              <a:rPr lang="fr-FR" smtClean="0"/>
              <a:t>rationalité: L’idée </a:t>
            </a:r>
            <a:r>
              <a:rPr lang="fr-FR" dirty="0" smtClean="0"/>
              <a:t>d’un </a:t>
            </a:r>
            <a:r>
              <a:rPr lang="fr-FR" smtClean="0"/>
              <a:t>agir communicationnel.</a:t>
            </a:r>
            <a:endParaRPr lang="fr-FR" dirty="0"/>
          </a:p>
        </p:txBody>
      </p:sp>
      <p:sp>
        <p:nvSpPr>
          <p:cNvPr id="3" name="Espace réservé du contenu 2"/>
          <p:cNvSpPr>
            <a:spLocks noGrp="1"/>
          </p:cNvSpPr>
          <p:nvPr>
            <p:ph idx="1"/>
          </p:nvPr>
        </p:nvSpPr>
        <p:spPr/>
        <p:txBody>
          <a:bodyPr>
            <a:normAutofit fontScale="62500" lnSpcReduction="20000"/>
          </a:bodyPr>
          <a:lstStyle/>
          <a:p>
            <a:pPr marL="0" indent="0">
              <a:buNone/>
            </a:pPr>
            <a:r>
              <a:rPr lang="fr-FR" dirty="0" smtClean="0"/>
              <a:t> </a:t>
            </a:r>
            <a:r>
              <a:rPr lang="fr-FR" dirty="0"/>
              <a:t>« Les choses apparaissent ainsi aux membres d'un monde vécu socio-culturel. En réalité, leurs actions dirigées vers un but ne sont pas coordonnées seulement parles processus d'intercompréhension, mais à travers des contextes fonctionnels qu'ils n'ont pas voulus et que, la plupart du temps, ils ne perçoivent d'ailleurs pas au sein de l'horizon de la pratique courante. Dans les sociétés capitalistes, le marché est l'exemple le plus important d’une régulation dépourvue de normes, des contextes de coopération. Le marché appartient aux mécanismes du système qui  stabilisent des contextes d'action non désirés grâce au réseau fonctionnel des </a:t>
            </a:r>
            <a:r>
              <a:rPr lang="fr-FR" i="1" dirty="0"/>
              <a:t>conséquences </a:t>
            </a:r>
            <a:r>
              <a:rPr lang="fr-FR" dirty="0"/>
              <a:t>de l'action, alors que le mécanisme de l'intercompréhension définit mutuellement les </a:t>
            </a:r>
            <a:r>
              <a:rPr lang="fr-FR" i="1" dirty="0"/>
              <a:t>orientations </a:t>
            </a:r>
            <a:r>
              <a:rPr lang="fr-FR" dirty="0"/>
              <a:t>des participants. C'est pourquoi j'ai proposé de distinguer entre </a:t>
            </a:r>
            <a:r>
              <a:rPr lang="fr-FR" i="1" dirty="0"/>
              <a:t>intégration sociale </a:t>
            </a:r>
            <a:r>
              <a:rPr lang="fr-FR" dirty="0"/>
              <a:t>et </a:t>
            </a:r>
            <a:r>
              <a:rPr lang="fr-FR" i="1" dirty="0"/>
              <a:t>intégration du système </a:t>
            </a:r>
            <a:r>
              <a:rPr lang="fr-FR" dirty="0"/>
              <a:t>: l’une s'appuie sur les orientations d'action, l’autre passe au travers. Dans un cas, le système actionnel est intégré grâce à un consensus, qu'il soit garanti par des normes ou visé par la communication dans l'autre cas, il est intégré en régulant de manière non normative des décisions particulières qui ne sont pas coordonnées par les subjectivités. » </a:t>
            </a:r>
            <a:r>
              <a:rPr lang="fr-FR" dirty="0" smtClean="0"/>
              <a:t>Habermas </a:t>
            </a:r>
            <a:r>
              <a:rPr lang="fr-FR" dirty="0"/>
              <a:t>Jürgen [1981] (1987) </a:t>
            </a:r>
            <a:r>
              <a:rPr lang="fr-FR" i="1" dirty="0"/>
              <a:t>Théorie de l’agir communicationnel</a:t>
            </a:r>
            <a:r>
              <a:rPr lang="fr-FR" dirty="0"/>
              <a:t> Paris, Fayard. II, </a:t>
            </a:r>
            <a:r>
              <a:rPr lang="fr-FR" dirty="0" smtClean="0"/>
              <a:t>165</a:t>
            </a:r>
            <a:endParaRPr lang="fr-FR" dirty="0"/>
          </a:p>
          <a:p>
            <a:endParaRPr lang="fr-FR" dirty="0"/>
          </a:p>
        </p:txBody>
      </p:sp>
    </p:spTree>
    <p:extLst>
      <p:ext uri="{BB962C8B-B14F-4D97-AF65-F5344CB8AC3E}">
        <p14:creationId xmlns:p14="http://schemas.microsoft.com/office/powerpoint/2010/main" val="140965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Relations entre groupes et légitimité</a:t>
            </a:r>
            <a:endParaRPr lang="fr-FR" dirty="0"/>
          </a:p>
        </p:txBody>
      </p:sp>
      <p:sp>
        <p:nvSpPr>
          <p:cNvPr id="3" name="Espace réservé du contenu 2"/>
          <p:cNvSpPr>
            <a:spLocks noGrp="1"/>
          </p:cNvSpPr>
          <p:nvPr>
            <p:ph idx="1"/>
          </p:nvPr>
        </p:nvSpPr>
        <p:spPr/>
        <p:txBody>
          <a:bodyPr>
            <a:normAutofit lnSpcReduction="10000"/>
          </a:bodyPr>
          <a:lstStyle/>
          <a:p>
            <a:r>
              <a:rPr lang="fr-FR" dirty="0"/>
              <a:t>Au-delà des groupes: </a:t>
            </a:r>
            <a:r>
              <a:rPr lang="fr-FR" dirty="0" smtClean="0"/>
              <a:t>domination/</a:t>
            </a:r>
            <a:r>
              <a:rPr lang="fr-FR" dirty="0" smtClean="0"/>
              <a:t>mécanismes </a:t>
            </a:r>
            <a:r>
              <a:rPr lang="fr-FR" dirty="0"/>
              <a:t>de </a:t>
            </a:r>
            <a:r>
              <a:rPr lang="fr-FR" dirty="0" smtClean="0"/>
              <a:t>justification interpersonnelle. </a:t>
            </a:r>
            <a:endParaRPr lang="fr-FR" dirty="0"/>
          </a:p>
          <a:p>
            <a:r>
              <a:rPr lang="fr-FR" dirty="0" smtClean="0"/>
              <a:t>Tendance </a:t>
            </a:r>
            <a:r>
              <a:rPr lang="fr-FR" dirty="0"/>
              <a:t>à l’extension des groupes et des </a:t>
            </a:r>
            <a:r>
              <a:rPr lang="fr-FR" dirty="0" smtClean="0"/>
              <a:t>normes</a:t>
            </a:r>
            <a:r>
              <a:rPr lang="fr-FR" dirty="0" smtClean="0">
                <a:sym typeface="Wingdings"/>
              </a:rPr>
              <a:t> </a:t>
            </a:r>
            <a:r>
              <a:rPr lang="fr-FR" dirty="0" smtClean="0"/>
              <a:t>Possibilité </a:t>
            </a:r>
            <a:r>
              <a:rPr lang="fr-FR" dirty="0"/>
              <a:t>d’une universalité: coopération élargie. </a:t>
            </a:r>
            <a:endParaRPr lang="fr-FR" dirty="0" smtClean="0"/>
          </a:p>
          <a:p>
            <a:r>
              <a:rPr lang="fr-FR" dirty="0" smtClean="0"/>
              <a:t>Mais tendance à la fermeture des groupes.</a:t>
            </a:r>
            <a:endParaRPr lang="fr-FR" dirty="0"/>
          </a:p>
          <a:p>
            <a:r>
              <a:rPr lang="fr-FR" dirty="0"/>
              <a:t>Paradoxe des justifications à prétention </a:t>
            </a:r>
            <a:r>
              <a:rPr lang="fr-FR" dirty="0" smtClean="0"/>
              <a:t>universelle: </a:t>
            </a:r>
            <a:r>
              <a:rPr lang="fr-FR" dirty="0"/>
              <a:t>fonctionnent </a:t>
            </a:r>
            <a:r>
              <a:rPr lang="fr-FR" dirty="0" smtClean="0"/>
              <a:t>souvent de </a:t>
            </a:r>
            <a:r>
              <a:rPr lang="fr-FR" dirty="0"/>
              <a:t>fait comme des normes de groupes particuliers. </a:t>
            </a:r>
          </a:p>
          <a:p>
            <a:endParaRPr lang="fr-FR" dirty="0"/>
          </a:p>
        </p:txBody>
      </p:sp>
    </p:spTree>
    <p:extLst>
      <p:ext uri="{BB962C8B-B14F-4D97-AF65-F5344CB8AC3E}">
        <p14:creationId xmlns:p14="http://schemas.microsoft.com/office/powerpoint/2010/main" val="44988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mécanisme de la légitimation:</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Trouver des principes </a:t>
            </a:r>
            <a:r>
              <a:rPr lang="fr-FR" dirty="0"/>
              <a:t>d’acceptation </a:t>
            </a:r>
            <a:r>
              <a:rPr lang="fr-FR" dirty="0" smtClean="0"/>
              <a:t>supra-individuels, au-delà du conflit des intérêts individuels.</a:t>
            </a:r>
            <a:endParaRPr lang="fr-FR" dirty="0"/>
          </a:p>
          <a:p>
            <a:r>
              <a:rPr lang="fr-FR" dirty="0"/>
              <a:t>Facteurs de consensus : croyances en un ordre supra-</a:t>
            </a:r>
            <a:r>
              <a:rPr lang="fr-FR" dirty="0" smtClean="0"/>
              <a:t>individuel</a:t>
            </a:r>
            <a:r>
              <a:rPr lang="fr-FR" dirty="0" smtClean="0"/>
              <a:t>.</a:t>
            </a:r>
          </a:p>
          <a:p>
            <a:pPr marL="0" indent="0">
              <a:buNone/>
            </a:pPr>
            <a:r>
              <a:rPr lang="fr-FR" dirty="0"/>
              <a:t>« Pour comprendre ce mécanisme, regardons comment des conflits privés se résolvent à la tribune. Nous voyons chaque adversaire en appeler à l’opinion publique pour justifier son droit, et les spectateurs qui n’ont aucun intérêt en jeu, tendre l’oreille pour entendre énoncer un principe général auquel ils puissent adhérer.» </a:t>
            </a:r>
            <a:r>
              <a:rPr lang="fr-FR" dirty="0" smtClean="0"/>
              <a:t>Mary </a:t>
            </a:r>
            <a:r>
              <a:rPr lang="en-GB" dirty="0" smtClean="0"/>
              <a:t>Douglas </a:t>
            </a:r>
            <a:r>
              <a:rPr lang="en-GB" dirty="0"/>
              <a:t>(1999 : 68-69)</a:t>
            </a:r>
            <a:endParaRPr lang="fr-FR" dirty="0"/>
          </a:p>
          <a:p>
            <a:endParaRPr lang="fr-FR" dirty="0"/>
          </a:p>
        </p:txBody>
      </p:sp>
    </p:spTree>
    <p:extLst>
      <p:ext uri="{BB962C8B-B14F-4D97-AF65-F5344CB8AC3E}">
        <p14:creationId xmlns:p14="http://schemas.microsoft.com/office/powerpoint/2010/main" val="405728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Weber: types de légitimité</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a:p>
          <a:p>
            <a:r>
              <a:rPr lang="fr-FR" dirty="0"/>
              <a:t>Charisme</a:t>
            </a:r>
          </a:p>
          <a:p>
            <a:r>
              <a:rPr lang="fr-FR" dirty="0"/>
              <a:t>Tradition</a:t>
            </a:r>
          </a:p>
          <a:p>
            <a:r>
              <a:rPr lang="fr-FR" dirty="0"/>
              <a:t>Ordre rationnel </a:t>
            </a:r>
            <a:r>
              <a:rPr lang="fr-FR" dirty="0" smtClean="0"/>
              <a:t>légal</a:t>
            </a:r>
            <a:r>
              <a:rPr lang="fr-FR" dirty="0"/>
              <a:t> </a:t>
            </a:r>
            <a:endParaRPr lang="fr-FR" dirty="0" smtClean="0"/>
          </a:p>
        </p:txBody>
      </p:sp>
    </p:spTree>
    <p:extLst>
      <p:ext uri="{BB962C8B-B14F-4D97-AF65-F5344CB8AC3E}">
        <p14:creationId xmlns:p14="http://schemas.microsoft.com/office/powerpoint/2010/main" val="293959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Légitimité traditionnelle: se référer à des précédents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 C’est </a:t>
            </a:r>
            <a:r>
              <a:rPr lang="fr-FR" dirty="0"/>
              <a:t>ainsi que presque partout se constitue un ordre instable du point de vue du droit, mais très stable dans les faits, qui tend à restreindre la sphère d’arbitraire et de grâce personnelle du maître au profit des contraintes traditionnelles. Le maître peut être amené à codifier cet ordre traditionnel dans une réglementation des usages en vigueur à la cour est dans les services, à la façon des réglementations modernes du travail dans les usines, à ceci près que ces dernières sont des structures créées rationnellement à des fins rationnelles, tandis que les ordres traditionnels tirent justement leur force contraignante du principe selon lequel il n’y a pas à s’interroger sur les finalités futures, mais à se demander ce qui a existé de tout temps</a:t>
            </a:r>
            <a:r>
              <a:rPr lang="fr-FR" dirty="0" smtClean="0"/>
              <a:t>. »</a:t>
            </a:r>
            <a:r>
              <a:rPr lang="fr-FR" dirty="0"/>
              <a:t> </a:t>
            </a:r>
            <a:r>
              <a:rPr lang="en-GB" dirty="0" smtClean="0"/>
              <a:t>Weber </a:t>
            </a:r>
            <a:r>
              <a:rPr lang="en-GB" dirty="0"/>
              <a:t>Max (2013</a:t>
            </a:r>
            <a:r>
              <a:rPr lang="en-GB" dirty="0" smtClean="0"/>
              <a:t>, 2015</a:t>
            </a:r>
            <a:r>
              <a:rPr lang="en-GB" dirty="0"/>
              <a:t>). </a:t>
            </a:r>
            <a:r>
              <a:rPr lang="en-GB" i="1" dirty="0"/>
              <a:t>La domination</a:t>
            </a:r>
            <a:r>
              <a:rPr lang="en-GB" dirty="0"/>
              <a:t>. Paris, La </a:t>
            </a:r>
            <a:r>
              <a:rPr lang="en-GB" dirty="0" err="1"/>
              <a:t>Découverte</a:t>
            </a:r>
            <a:r>
              <a:rPr lang="en-GB" dirty="0"/>
              <a:t>. </a:t>
            </a:r>
            <a:r>
              <a:rPr lang="en-GB" dirty="0" smtClean="0"/>
              <a:t>p..129. </a:t>
            </a:r>
            <a:endParaRPr lang="fr-FR" dirty="0"/>
          </a:p>
          <a:p>
            <a:pPr marL="0" indent="0">
              <a:buNone/>
            </a:pPr>
            <a:endParaRPr lang="fr-FR" dirty="0"/>
          </a:p>
          <a:p>
            <a:endParaRPr lang="fr-FR" dirty="0"/>
          </a:p>
        </p:txBody>
      </p:sp>
    </p:spTree>
    <p:extLst>
      <p:ext uri="{BB962C8B-B14F-4D97-AF65-F5344CB8AC3E}">
        <p14:creationId xmlns:p14="http://schemas.microsoft.com/office/powerpoint/2010/main" val="273235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Légitimité rationnelle: </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 La </a:t>
            </a:r>
            <a:r>
              <a:rPr lang="fr-FR" dirty="0"/>
              <a:t>forme de légitimité actuellement la plus courante consiste dans la croyance en la </a:t>
            </a:r>
            <a:r>
              <a:rPr lang="fr-FR" i="1" dirty="0"/>
              <a:t>légalité</a:t>
            </a:r>
            <a:r>
              <a:rPr lang="fr-FR" dirty="0"/>
              <a:t>, c’est-à-dire la soumission à des statuts </a:t>
            </a:r>
            <a:r>
              <a:rPr lang="fr-FR" i="1" dirty="0"/>
              <a:t>formellement </a:t>
            </a:r>
            <a:r>
              <a:rPr lang="fr-FR" dirty="0"/>
              <a:t>corrects établis selon la procédure d’usage. L’opposition entre un règlement établi par contrat et règlements octroyés est purement relative. En effet, dès que la validité d’un règlement établi par contrat ne repose plus sur un accord </a:t>
            </a:r>
            <a:r>
              <a:rPr lang="fr-FR" i="1" dirty="0"/>
              <a:t>unanime </a:t>
            </a:r>
            <a:r>
              <a:rPr lang="fr-FR" dirty="0"/>
              <a:t>-condition qu’on considérait fréquemment dans le passé comme indispensable à la véritable légitimité- mais se fonde, à l’intérieur d’un groupe d’hommes, sur la soumission effective des volontés discordantes à une majorité -ce qui arrive très souvent- nous sommes effectivement en présence d’un octroi au regard de la minorité. </a:t>
            </a:r>
          </a:p>
          <a:p>
            <a:pPr marL="0" indent="0">
              <a:buNone/>
            </a:pPr>
            <a:r>
              <a:rPr lang="fr-FR" dirty="0"/>
              <a:t>D’un autre côté il arrive très fréquemment que des minorités qui ont recours à la violence ou agissent sans ménagement en pleine conscience de leur but octroient des règlements qui seront par la suite reconnus comme légitimes par ceux qui s’y sont opposés initialement. Tant que le « vote » constituera un moyen légal pour instituer ou modifier des règlements, il arrivera fréquemment que  la volonté de la minorité obtienne la majorité formelle et que la majorité s’y soumette, de sorte que le fait de l’emporter à la majorité ne sera qu’un faux semblant. La croyance en la légalité de règlements établis par contrat remonte assez loin dans l’histoire, car on la rencontre parfois même chez les peuples dits primitifs, mais presque toujours complétés par l’autorité d’un oracle. » </a:t>
            </a:r>
            <a:r>
              <a:rPr lang="fr-FR" dirty="0"/>
              <a:t>Max Weber, </a:t>
            </a:r>
            <a:r>
              <a:rPr lang="fr-FR" i="1" dirty="0"/>
              <a:t>Economie et société</a:t>
            </a:r>
            <a:r>
              <a:rPr lang="fr-FR" dirty="0"/>
              <a:t>, tome 1: </a:t>
            </a:r>
            <a:r>
              <a:rPr lang="fr-FR" dirty="0" smtClean="0"/>
              <a:t>73</a:t>
            </a:r>
            <a:r>
              <a:rPr lang="fr-FR" dirty="0"/>
              <a:t>-74</a:t>
            </a:r>
          </a:p>
          <a:p>
            <a:endParaRPr lang="fr-FR" dirty="0"/>
          </a:p>
        </p:txBody>
      </p:sp>
    </p:spTree>
    <p:extLst>
      <p:ext uri="{BB962C8B-B14F-4D97-AF65-F5344CB8AC3E}">
        <p14:creationId xmlns:p14="http://schemas.microsoft.com/office/powerpoint/2010/main" val="34308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légitimité rationnelle:</a:t>
            </a:r>
            <a:endParaRPr lang="fr-FR" dirty="0"/>
          </a:p>
        </p:txBody>
      </p:sp>
      <p:sp>
        <p:nvSpPr>
          <p:cNvPr id="3" name="Espace réservé du contenu 2"/>
          <p:cNvSpPr>
            <a:spLocks noGrp="1"/>
          </p:cNvSpPr>
          <p:nvPr>
            <p:ph idx="1"/>
          </p:nvPr>
        </p:nvSpPr>
        <p:spPr/>
        <p:txBody>
          <a:bodyPr>
            <a:normAutofit lnSpcReduction="10000"/>
          </a:bodyPr>
          <a:lstStyle/>
          <a:p>
            <a:pPr marL="0" lvl="1" indent="0">
              <a:buNone/>
            </a:pPr>
            <a:r>
              <a:rPr lang="fr-FR" dirty="0"/>
              <a:t>« Les règlements statutaires peuvent être établis (a) par libre entente ou bien (b) par octroi et docilité ». (Weber, 1995, 1, 91</a:t>
            </a:r>
            <a:r>
              <a:rPr lang="fr-FR" dirty="0" smtClean="0"/>
              <a:t>)</a:t>
            </a:r>
          </a:p>
          <a:p>
            <a:r>
              <a:rPr lang="fr-FR" dirty="0" smtClean="0"/>
              <a:t>Accord </a:t>
            </a:r>
          </a:p>
          <a:p>
            <a:pPr lvl="1"/>
            <a:r>
              <a:rPr lang="fr-FR" dirty="0"/>
              <a:t>P</a:t>
            </a:r>
            <a:r>
              <a:rPr lang="fr-FR" dirty="0" smtClean="0"/>
              <a:t>ar « contrat » sur des finalités.</a:t>
            </a:r>
          </a:p>
          <a:p>
            <a:pPr lvl="1"/>
            <a:r>
              <a:rPr lang="fr-FR" dirty="0" smtClean="0"/>
              <a:t>Référence à des valeurs (droit naturel).</a:t>
            </a:r>
          </a:p>
          <a:p>
            <a:r>
              <a:rPr lang="fr-FR" dirty="0" smtClean="0">
                <a:sym typeface="Wingdings"/>
              </a:rPr>
              <a:t>« Octroi » d’un ordre légal. </a:t>
            </a:r>
          </a:p>
          <a:p>
            <a:pPr lvl="1"/>
            <a:r>
              <a:rPr lang="fr-FR" dirty="0" smtClean="0"/>
              <a:t>Majorité</a:t>
            </a:r>
            <a:r>
              <a:rPr lang="fr-FR" dirty="0"/>
              <a:t>/minorité. </a:t>
            </a:r>
            <a:endParaRPr lang="fr-FR" dirty="0">
              <a:sym typeface="Wingdings"/>
            </a:endParaRPr>
          </a:p>
          <a:p>
            <a:pPr marL="0" indent="0">
              <a:buNone/>
            </a:pPr>
            <a:r>
              <a:rPr lang="fr-FR" dirty="0" smtClean="0">
                <a:sym typeface="Wingdings"/>
              </a:rPr>
              <a:t></a:t>
            </a:r>
            <a:r>
              <a:rPr lang="fr-FR" dirty="0">
                <a:sym typeface="Wingdings"/>
              </a:rPr>
              <a:t>o</a:t>
            </a:r>
            <a:r>
              <a:rPr lang="fr-FR" dirty="0" smtClean="0">
                <a:sym typeface="Wingdings"/>
              </a:rPr>
              <a:t>rdre l</a:t>
            </a:r>
            <a:r>
              <a:rPr lang="fr-FR" dirty="0" smtClean="0"/>
              <a:t>égal.</a:t>
            </a:r>
          </a:p>
        </p:txBody>
      </p:sp>
    </p:spTree>
    <p:extLst>
      <p:ext uri="{BB962C8B-B14F-4D97-AF65-F5344CB8AC3E}">
        <p14:creationId xmlns:p14="http://schemas.microsoft.com/office/powerpoint/2010/main" val="151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Communalisation » et « </a:t>
            </a:r>
            <a:r>
              <a:rPr lang="fr-FR" dirty="0" err="1" smtClean="0"/>
              <a:t>sociation</a:t>
            </a:r>
            <a:r>
              <a:rPr lang="fr-FR" dirty="0" smtClean="0"/>
              <a:t> »:</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 Nous </a:t>
            </a:r>
            <a:r>
              <a:rPr lang="fr-FR" dirty="0"/>
              <a:t>appelons « communalisation » une relation sociale lorsque, et tant que, la disposition de l’activité sociale ce fonde -dans le cas particulier, en moyenne ou dans le type pur- sur le sentiment subjectif des participants </a:t>
            </a:r>
            <a:r>
              <a:rPr lang="fr-FR" i="1" dirty="0"/>
              <a:t>d’appartenir à une même communauté.</a:t>
            </a:r>
            <a:endParaRPr lang="fr-FR" dirty="0"/>
          </a:p>
          <a:p>
            <a:pPr marL="0" indent="0">
              <a:buNone/>
            </a:pPr>
            <a:r>
              <a:rPr lang="fr-FR" dirty="0" smtClean="0"/>
              <a:t>   Nous </a:t>
            </a:r>
            <a:r>
              <a:rPr lang="fr-FR" dirty="0"/>
              <a:t>appelons « </a:t>
            </a:r>
            <a:r>
              <a:rPr lang="fr-FR" dirty="0" err="1"/>
              <a:t>sociation</a:t>
            </a:r>
            <a:r>
              <a:rPr lang="fr-FR" dirty="0"/>
              <a:t> » une relation sociale lorsque, et tant que, la disposition de l’activité sociale se fonde sur un compromis d’intérêts motivé rationnellement (en valeur ou en finalité) ou sur une coordination d’intérêts motivée de la même manière. En particulier, la </a:t>
            </a:r>
            <a:r>
              <a:rPr lang="fr-FR" dirty="0" err="1"/>
              <a:t>sociation</a:t>
            </a:r>
            <a:r>
              <a:rPr lang="fr-FR" dirty="0"/>
              <a:t> peut (mais non uniquement) se fonder typiquement sur une </a:t>
            </a:r>
            <a:r>
              <a:rPr lang="fr-FR" i="1" dirty="0"/>
              <a:t>entente</a:t>
            </a:r>
            <a:r>
              <a:rPr lang="fr-FR" dirty="0"/>
              <a:t> rationnelle par engagement mutuel. C’est alors que l’activité </a:t>
            </a:r>
            <a:r>
              <a:rPr lang="fr-FR" dirty="0" err="1"/>
              <a:t>sociétisée</a:t>
            </a:r>
            <a:r>
              <a:rPr lang="fr-FR" dirty="0"/>
              <a:t> s’oriente, dans le cas rationnel (a) de façon rationnelle en valeur d’après la croyance en son propre caractère obligatoire, (b) de façon rationnelle en finalité, par anticipation de la loyauté du </a:t>
            </a:r>
            <a:r>
              <a:rPr lang="fr-FR" i="1" dirty="0"/>
              <a:t>partenaire</a:t>
            </a:r>
            <a:r>
              <a:rPr lang="fr-FR" dirty="0" smtClean="0"/>
              <a:t>. » </a:t>
            </a:r>
            <a:r>
              <a:rPr lang="fr-FR" dirty="0"/>
              <a:t>M</a:t>
            </a:r>
            <a:r>
              <a:rPr lang="fr-FR" dirty="0" smtClean="0"/>
              <a:t>ax Weber, </a:t>
            </a:r>
            <a:r>
              <a:rPr lang="fr-FR" i="1" dirty="0" smtClean="0"/>
              <a:t>Economie et société</a:t>
            </a:r>
            <a:r>
              <a:rPr lang="fr-FR" dirty="0" smtClean="0"/>
              <a:t>, tome 1: 78</a:t>
            </a:r>
            <a:r>
              <a:rPr lang="fr-FR" dirty="0"/>
              <a:t> </a:t>
            </a:r>
          </a:p>
          <a:p>
            <a:endParaRPr lang="fr-FR" dirty="0"/>
          </a:p>
        </p:txBody>
      </p:sp>
    </p:spTree>
    <p:extLst>
      <p:ext uri="{BB962C8B-B14F-4D97-AF65-F5344CB8AC3E}">
        <p14:creationId xmlns:p14="http://schemas.microsoft.com/office/powerpoint/2010/main" val="279271173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TotalTime>
  <Words>316</Words>
  <Application>Microsoft Macintosh PowerPoint</Application>
  <PresentationFormat>Présentation à l'écran (4:3)</PresentationFormat>
  <Paragraphs>84</Paragraphs>
  <Slides>22</Slides>
  <Notes>0</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Thème Office</vt:lpstr>
      <vt:lpstr>9. La création de la légitimité. </vt:lpstr>
      <vt:lpstr>Valeurs communes:</vt:lpstr>
      <vt:lpstr>Relations entre groupes et légitimité</vt:lpstr>
      <vt:lpstr>Le mécanisme de la légitimation:</vt:lpstr>
      <vt:lpstr>Weber: types de légitimité</vt:lpstr>
      <vt:lpstr>Légitimité traditionnelle: se référer à des précédents</vt:lpstr>
      <vt:lpstr>Légitimité rationnelle: </vt:lpstr>
      <vt:lpstr>Types de légitimité rationnelle:</vt:lpstr>
      <vt:lpstr>« Communalisation » et « sociation »:</vt:lpstr>
      <vt:lpstr>Une sociation rationnelle tend à susciter des sentiments d’appartenance de groupe:</vt:lpstr>
      <vt:lpstr>Plusieurs légitimités possibles:</vt:lpstr>
      <vt:lpstr>Principes de légitimité contemporains:</vt:lpstr>
      <vt:lpstr>La référence à la nature comme principe de légitimation:</vt:lpstr>
      <vt:lpstr>La référence à la nature somme source de légitimation:</vt:lpstr>
      <vt:lpstr>Présentation PowerPoint</vt:lpstr>
      <vt:lpstr>Présentation PowerPoint</vt:lpstr>
      <vt:lpstr>Présentation PowerPoint</vt:lpstr>
      <vt:lpstr>La critique positiviste de Pareto de l’idée d’un ordre social basé sur la raison:</vt:lpstr>
      <vt:lpstr>L’expérience ne permet pas de résoudre de manière impartiale les conflits de valeurs entre membres d’une société:</vt:lpstr>
      <vt:lpstr>Du positivisme à une théorie des élites:</vt:lpstr>
      <vt:lpstr>L’économie sans normes? </vt:lpstr>
      <vt:lpstr>Vers une théorisation de la rationalité: L’idée d’un agir communicationnel.</vt:lpstr>
    </vt:vector>
  </TitlesOfParts>
  <Company>sorbonne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La création de la légitimité</dc:title>
  <dc:creator>PIERRE Demeulenaere</dc:creator>
  <cp:lastModifiedBy>PIERRE Demeulenaere</cp:lastModifiedBy>
  <cp:revision>28</cp:revision>
  <dcterms:created xsi:type="dcterms:W3CDTF">2020-12-01T08:56:10Z</dcterms:created>
  <dcterms:modified xsi:type="dcterms:W3CDTF">2020-12-02T10:22:55Z</dcterms:modified>
</cp:coreProperties>
</file>