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27432000" cy="36576000"/>
  <p:notesSz cx="7315200" cy="9601200"/>
  <p:defaultTextStyle>
    <a:defPPr>
      <a:defRPr lang="en-US"/>
    </a:defPPr>
    <a:lvl1pPr marL="0" algn="l" defTabSz="376536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2684" algn="l" defTabSz="376536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5366" algn="l" defTabSz="376536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8049" algn="l" defTabSz="376536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30731" algn="l" defTabSz="376536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13415" algn="l" defTabSz="376536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96099" algn="l" defTabSz="376536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78781" algn="l" defTabSz="376536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61465" algn="l" defTabSz="376536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687">
          <p15:clr>
            <a:srgbClr val="A4A3A4"/>
          </p15:clr>
        </p15:guide>
        <p15:guide id="2" orient="horz" pos="320">
          <p15:clr>
            <a:srgbClr val="A4A3A4"/>
          </p15:clr>
        </p15:guide>
        <p15:guide id="3" orient="horz" pos="22400">
          <p15:clr>
            <a:srgbClr val="A4A3A4"/>
          </p15:clr>
        </p15:guide>
        <p15:guide id="4" orient="horz">
          <p15:clr>
            <a:srgbClr val="A4A3A4"/>
          </p15:clr>
        </p15:guide>
        <p15:guide id="5" pos="364">
          <p15:clr>
            <a:srgbClr val="A4A3A4"/>
          </p15:clr>
        </p15:guide>
        <p15:guide id="6" pos="1691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15A"/>
    <a:srgbClr val="E5E8F0"/>
    <a:srgbClr val="435FAA"/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658" autoAdjust="0"/>
    <p:restoredTop sz="94707" autoAdjust="0"/>
  </p:normalViewPr>
  <p:slideViewPr>
    <p:cSldViewPr snapToGrid="0" snapToObjects="1" showGuides="1">
      <p:cViewPr>
        <p:scale>
          <a:sx n="40" d="100"/>
          <a:sy n="40" d="100"/>
        </p:scale>
        <p:origin x="-936" y="-96"/>
      </p:cViewPr>
      <p:guideLst>
        <p:guide orient="horz" pos="3687"/>
        <p:guide orient="horz" pos="320"/>
        <p:guide orient="horz" pos="22400"/>
        <p:guide orient="horz"/>
        <p:guide pos="364"/>
        <p:guide pos="169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158C5BC-9A70-462C-B28D-9600239EAC64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06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6CC2317-6751-4CD4-9995-8782DD78E936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720725"/>
            <a:ext cx="27019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5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6536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1pPr>
    <a:lvl2pPr marL="1882684" algn="l" defTabSz="376536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2pPr>
    <a:lvl3pPr marL="3765366" algn="l" defTabSz="376536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3pPr>
    <a:lvl4pPr marL="5648049" algn="l" defTabSz="376536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4pPr>
    <a:lvl5pPr marL="7530731" algn="l" defTabSz="376536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5pPr>
    <a:lvl6pPr marL="9413415" algn="l" defTabSz="376536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6pPr>
    <a:lvl7pPr marL="11296099" algn="l" defTabSz="376536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7pPr>
    <a:lvl8pPr marL="13178781" algn="l" defTabSz="376536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8pPr>
    <a:lvl9pPr marL="15061465" algn="l" defTabSz="376536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5119" y="6528688"/>
            <a:ext cx="12956288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6465" y="5882179"/>
            <a:ext cx="12946061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571500" y="1270000"/>
            <a:ext cx="2762251" cy="2794000"/>
          </a:xfrm>
          <a:prstGeom prst="rect">
            <a:avLst/>
          </a:prstGeom>
        </p:spPr>
        <p:txBody>
          <a:bodyPr lIns="78446" tIns="39222" rIns="78446" bIns="39222" anchor="ctr"/>
          <a:lstStyle>
            <a:lvl1pPr algn="ctr">
              <a:buNone/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4098250" y="1354667"/>
            <a:ext cx="2762251" cy="2794000"/>
          </a:xfrm>
          <a:prstGeom prst="rect">
            <a:avLst/>
          </a:prstGeom>
        </p:spPr>
        <p:txBody>
          <a:bodyPr lIns="78446" tIns="39222" rIns="78446" bIns="39222" anchor="ctr"/>
          <a:lstStyle>
            <a:lvl1pPr algn="ctr">
              <a:buNone/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76462" y="15823039"/>
            <a:ext cx="12949224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856717" y="5882179"/>
            <a:ext cx="12945893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3856717" y="6528688"/>
            <a:ext cx="12945893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856717" y="15842331"/>
            <a:ext cx="12942336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3856717" y="16535289"/>
            <a:ext cx="12947298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856717" y="28517574"/>
            <a:ext cx="12935857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3856717" y="29227623"/>
            <a:ext cx="12942336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565119" y="16517587"/>
            <a:ext cx="12957406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3227843" y="24985744"/>
            <a:ext cx="1301611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3227843" y="24985744"/>
            <a:ext cx="1301611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3227843" y="24985744"/>
            <a:ext cx="1301611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3227843" y="24985744"/>
            <a:ext cx="1301611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3227843" y="24985744"/>
            <a:ext cx="1301611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3227843" y="24985744"/>
            <a:ext cx="1301611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3227843" y="24985744"/>
            <a:ext cx="1301611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3227843" y="24985744"/>
            <a:ext cx="1301611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3227843" y="24985744"/>
            <a:ext cx="1301611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3227843" y="24985744"/>
            <a:ext cx="1301611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3227843" y="24985744"/>
            <a:ext cx="1301611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994795" y="28849320"/>
            <a:ext cx="6504571" cy="55260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994795" y="28849320"/>
            <a:ext cx="6504571" cy="55260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994795" y="28849320"/>
            <a:ext cx="6504571" cy="55260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994795" y="28849320"/>
            <a:ext cx="6504571" cy="55260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994795" y="28849320"/>
            <a:ext cx="6504571" cy="55260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994795" y="28849320"/>
            <a:ext cx="6504571" cy="55260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994795" y="28849320"/>
            <a:ext cx="6504571" cy="55260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994795" y="28849320"/>
            <a:ext cx="6504571" cy="55260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994795" y="28849320"/>
            <a:ext cx="6504571" cy="55260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994795" y="28849320"/>
            <a:ext cx="6504571" cy="55260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994795" y="28849320"/>
            <a:ext cx="6504571" cy="55260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3505967" y="3554370"/>
            <a:ext cx="20420066" cy="1300652"/>
          </a:xfrm>
          <a:prstGeom prst="rect">
            <a:avLst/>
          </a:prstGeom>
        </p:spPr>
        <p:txBody>
          <a:bodyPr lIns="95646" tIns="47823" rIns="95646" bIns="47823">
            <a:normAutofit/>
          </a:bodyPr>
          <a:lstStyle>
            <a:lvl1pPr algn="ctr">
              <a:buFontTx/>
              <a:buNone/>
              <a:defRPr sz="63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3505967" y="2253718"/>
            <a:ext cx="20420066" cy="1300652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algn="ctr">
              <a:buFontTx/>
              <a:buNone/>
              <a:defRPr sz="92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3505967" y="589524"/>
            <a:ext cx="20420066" cy="1664193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algn="ctr">
              <a:buFontTx/>
              <a:buNone/>
              <a:defRPr sz="12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5119" y="6612772"/>
            <a:ext cx="6285508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294170" indent="-29417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6465" y="5837226"/>
            <a:ext cx="6280548" cy="697033"/>
          </a:xfrm>
          <a:prstGeom prst="rect">
            <a:avLst/>
          </a:prstGeom>
          <a:noFill/>
        </p:spPr>
        <p:txBody>
          <a:bodyPr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571500" y="1270000"/>
            <a:ext cx="2762251" cy="2794000"/>
          </a:xfrm>
          <a:prstGeom prst="rect">
            <a:avLst/>
          </a:prstGeom>
        </p:spPr>
        <p:txBody>
          <a:bodyPr lIns="78446" tIns="39222" rIns="78446" bIns="39222" anchor="ctr"/>
          <a:lstStyle>
            <a:lvl1pPr algn="ctr">
              <a:buNone/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4052530" y="1354667"/>
            <a:ext cx="2762251" cy="2794000"/>
          </a:xfrm>
          <a:prstGeom prst="rect">
            <a:avLst/>
          </a:prstGeom>
        </p:spPr>
        <p:txBody>
          <a:bodyPr lIns="78446" tIns="39222" rIns="78446" bIns="39222" anchor="ctr"/>
          <a:lstStyle>
            <a:lvl1pPr algn="ctr">
              <a:buNone/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64124" y="16433872"/>
            <a:ext cx="628650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294170" indent="-29417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76463" y="15776587"/>
            <a:ext cx="6281538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241977" y="6612772"/>
            <a:ext cx="1295003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294170" indent="-29417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41978" y="5835727"/>
            <a:ext cx="12950031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241978" y="24094249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294170" indent="-29417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241978" y="23401291"/>
            <a:ext cx="12950031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571964" y="5835727"/>
            <a:ext cx="6279386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0571964" y="6612772"/>
            <a:ext cx="6279386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294170" indent="-29417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0571964" y="15843504"/>
            <a:ext cx="6279386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0594753" y="16536463"/>
            <a:ext cx="623381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294170" indent="-29417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0571964" y="29024451"/>
            <a:ext cx="6279386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0570392" y="29800474"/>
            <a:ext cx="628253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294170" indent="-29417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3161762" y="25953635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3161762" y="25953635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3161762" y="25953635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3161762" y="25953635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3161762" y="25953635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3161762" y="25953635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3161762" y="25953635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3161762" y="25953635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3161762" y="25953635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8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3161762" y="25953635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9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3161762" y="25953635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0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2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4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5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6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1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2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4" name="Text Placeholder 3"/>
          <p:cNvSpPr>
            <a:spLocks noGrp="1"/>
          </p:cNvSpPr>
          <p:nvPr>
            <p:ph type="body" sz="quarter" idx="152" hasCustomPrompt="1"/>
          </p:nvPr>
        </p:nvSpPr>
        <p:spPr>
          <a:xfrm>
            <a:off x="-9853414" y="24683635"/>
            <a:ext cx="628154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25" name="Text Placeholder 3"/>
          <p:cNvSpPr>
            <a:spLocks noGrp="1"/>
          </p:cNvSpPr>
          <p:nvPr>
            <p:ph type="body" sz="quarter" idx="153" hasCustomPrompt="1"/>
          </p:nvPr>
        </p:nvSpPr>
        <p:spPr>
          <a:xfrm>
            <a:off x="-9853414" y="24683635"/>
            <a:ext cx="628154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quarter" idx="154" hasCustomPrompt="1"/>
          </p:nvPr>
        </p:nvSpPr>
        <p:spPr>
          <a:xfrm>
            <a:off x="-9853414" y="24683635"/>
            <a:ext cx="628154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27" name="Text Placeholder 3"/>
          <p:cNvSpPr>
            <a:spLocks noGrp="1"/>
          </p:cNvSpPr>
          <p:nvPr>
            <p:ph type="body" sz="quarter" idx="155" hasCustomPrompt="1"/>
          </p:nvPr>
        </p:nvSpPr>
        <p:spPr>
          <a:xfrm>
            <a:off x="-9853414" y="24683635"/>
            <a:ext cx="628154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28" name="Text Placeholder 3"/>
          <p:cNvSpPr>
            <a:spLocks noGrp="1"/>
          </p:cNvSpPr>
          <p:nvPr>
            <p:ph type="body" sz="quarter" idx="156" hasCustomPrompt="1"/>
          </p:nvPr>
        </p:nvSpPr>
        <p:spPr>
          <a:xfrm>
            <a:off x="-9853414" y="24683635"/>
            <a:ext cx="628154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29" name="Text Placeholder 3"/>
          <p:cNvSpPr>
            <a:spLocks noGrp="1"/>
          </p:cNvSpPr>
          <p:nvPr>
            <p:ph type="body" sz="quarter" idx="157" hasCustomPrompt="1"/>
          </p:nvPr>
        </p:nvSpPr>
        <p:spPr>
          <a:xfrm>
            <a:off x="-9853414" y="24683635"/>
            <a:ext cx="628154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0" name="Text Placeholder 3"/>
          <p:cNvSpPr>
            <a:spLocks noGrp="1"/>
          </p:cNvSpPr>
          <p:nvPr>
            <p:ph type="body" sz="quarter" idx="158" hasCustomPrompt="1"/>
          </p:nvPr>
        </p:nvSpPr>
        <p:spPr>
          <a:xfrm>
            <a:off x="-9853414" y="24683635"/>
            <a:ext cx="628154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1" name="Text Placeholder 3"/>
          <p:cNvSpPr>
            <a:spLocks noGrp="1"/>
          </p:cNvSpPr>
          <p:nvPr>
            <p:ph type="body" sz="quarter" idx="159" hasCustomPrompt="1"/>
          </p:nvPr>
        </p:nvSpPr>
        <p:spPr>
          <a:xfrm>
            <a:off x="-9853414" y="24683635"/>
            <a:ext cx="628154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2" name="Text Placeholder 3"/>
          <p:cNvSpPr>
            <a:spLocks noGrp="1"/>
          </p:cNvSpPr>
          <p:nvPr>
            <p:ph type="body" sz="quarter" idx="160" hasCustomPrompt="1"/>
          </p:nvPr>
        </p:nvSpPr>
        <p:spPr>
          <a:xfrm>
            <a:off x="-9853414" y="24683635"/>
            <a:ext cx="628154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3" name="Text Placeholder 3"/>
          <p:cNvSpPr>
            <a:spLocks noGrp="1"/>
          </p:cNvSpPr>
          <p:nvPr>
            <p:ph type="body" sz="quarter" idx="161" hasCustomPrompt="1"/>
          </p:nvPr>
        </p:nvSpPr>
        <p:spPr>
          <a:xfrm>
            <a:off x="-9853414" y="24683635"/>
            <a:ext cx="628154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4" name="Text Placeholder 3"/>
          <p:cNvSpPr>
            <a:spLocks noGrp="1"/>
          </p:cNvSpPr>
          <p:nvPr>
            <p:ph type="body" sz="quarter" idx="162" hasCustomPrompt="1"/>
          </p:nvPr>
        </p:nvSpPr>
        <p:spPr>
          <a:xfrm>
            <a:off x="-9853414" y="24683635"/>
            <a:ext cx="628154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5" name="Text Placeholder 5"/>
          <p:cNvSpPr>
            <a:spLocks noGrp="1"/>
          </p:cNvSpPr>
          <p:nvPr>
            <p:ph type="body" sz="quarter" idx="163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6" name="Text Placeholder 5"/>
          <p:cNvSpPr>
            <a:spLocks noGrp="1"/>
          </p:cNvSpPr>
          <p:nvPr>
            <p:ph type="body" sz="quarter" idx="164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7" name="Text Placeholder 5"/>
          <p:cNvSpPr>
            <a:spLocks noGrp="1"/>
          </p:cNvSpPr>
          <p:nvPr>
            <p:ph type="body" sz="quarter" idx="165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8" name="Text Placeholder 5"/>
          <p:cNvSpPr>
            <a:spLocks noGrp="1"/>
          </p:cNvSpPr>
          <p:nvPr>
            <p:ph type="body" sz="quarter" idx="166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9" name="Text Placeholder 5"/>
          <p:cNvSpPr>
            <a:spLocks noGrp="1"/>
          </p:cNvSpPr>
          <p:nvPr>
            <p:ph type="body" sz="quarter" idx="167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0" name="Text Placeholder 5"/>
          <p:cNvSpPr>
            <a:spLocks noGrp="1"/>
          </p:cNvSpPr>
          <p:nvPr>
            <p:ph type="body" sz="quarter" idx="168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1" name="Text Placeholder 5"/>
          <p:cNvSpPr>
            <a:spLocks noGrp="1"/>
          </p:cNvSpPr>
          <p:nvPr>
            <p:ph type="body" sz="quarter" idx="169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2" name="Text Placeholder 5"/>
          <p:cNvSpPr>
            <a:spLocks noGrp="1"/>
          </p:cNvSpPr>
          <p:nvPr>
            <p:ph type="body" sz="quarter" idx="170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3" name="Text Placeholder 5"/>
          <p:cNvSpPr>
            <a:spLocks noGrp="1"/>
          </p:cNvSpPr>
          <p:nvPr>
            <p:ph type="body" sz="quarter" idx="171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4" name="Text Placeholder 5"/>
          <p:cNvSpPr>
            <a:spLocks noGrp="1"/>
          </p:cNvSpPr>
          <p:nvPr>
            <p:ph type="body" sz="quarter" idx="172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5" name="Text Placeholder 5"/>
          <p:cNvSpPr>
            <a:spLocks noGrp="1"/>
          </p:cNvSpPr>
          <p:nvPr>
            <p:ph type="body" sz="quarter" idx="173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6" name="Text Placeholder 5"/>
          <p:cNvSpPr>
            <a:spLocks noGrp="1"/>
          </p:cNvSpPr>
          <p:nvPr>
            <p:ph type="body" sz="quarter" idx="174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7" name="Text Placeholder 5"/>
          <p:cNvSpPr>
            <a:spLocks noGrp="1"/>
          </p:cNvSpPr>
          <p:nvPr>
            <p:ph type="body" sz="quarter" idx="175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8" name="Text Placeholder 5"/>
          <p:cNvSpPr>
            <a:spLocks noGrp="1"/>
          </p:cNvSpPr>
          <p:nvPr>
            <p:ph type="body" sz="quarter" idx="176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9" name="Text Placeholder 5"/>
          <p:cNvSpPr>
            <a:spLocks noGrp="1"/>
          </p:cNvSpPr>
          <p:nvPr>
            <p:ph type="body" sz="quarter" idx="177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50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10378440" y="29800473"/>
            <a:ext cx="7406640" cy="443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1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10378440" y="29800473"/>
            <a:ext cx="7406640" cy="443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2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10378440" y="29800473"/>
            <a:ext cx="7406640" cy="443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3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10378440" y="29800473"/>
            <a:ext cx="7406640" cy="443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4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10378440" y="29800473"/>
            <a:ext cx="7406640" cy="443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5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10378440" y="29800473"/>
            <a:ext cx="7406640" cy="443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6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10378440" y="29800473"/>
            <a:ext cx="7406640" cy="443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7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10378440" y="29800473"/>
            <a:ext cx="7406640" cy="443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10378440" y="29800473"/>
            <a:ext cx="7406640" cy="443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9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10378440" y="29800473"/>
            <a:ext cx="7406640" cy="443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60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10378440" y="29800473"/>
            <a:ext cx="7406640" cy="443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3505967" y="3554370"/>
            <a:ext cx="20420066" cy="1300652"/>
          </a:xfrm>
          <a:prstGeom prst="rect">
            <a:avLst/>
          </a:prstGeom>
        </p:spPr>
        <p:txBody>
          <a:bodyPr lIns="95646" tIns="47823" rIns="95646" bIns="47823">
            <a:normAutofit/>
          </a:bodyPr>
          <a:lstStyle>
            <a:lvl1pPr algn="ctr">
              <a:buFontTx/>
              <a:buNone/>
              <a:defRPr sz="63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8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3505967" y="2253718"/>
            <a:ext cx="20420066" cy="1300652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algn="ctr">
              <a:buFontTx/>
              <a:buNone/>
              <a:defRPr sz="92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86" name="Text Placeholder 76"/>
          <p:cNvSpPr>
            <a:spLocks noGrp="1"/>
          </p:cNvSpPr>
          <p:nvPr>
            <p:ph type="body" sz="quarter" idx="178" hasCustomPrompt="1"/>
          </p:nvPr>
        </p:nvSpPr>
        <p:spPr>
          <a:xfrm>
            <a:off x="3505967" y="589524"/>
            <a:ext cx="20420066" cy="1664193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algn="ctr">
              <a:buFontTx/>
              <a:buNone/>
              <a:defRPr sz="12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://www.facebook.com/pages/PosterPresentationscom/217914411419?v=app_4949752878&amp;ref=ts" TargetMode="External"/><Relationship Id="rId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3.jpe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7638830" y="0"/>
            <a:ext cx="13045191" cy="3657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892" tIns="313780" rIns="156892" bIns="156892" rtlCol="0" anchor="t" anchorCtr="0"/>
          <a:lstStyle/>
          <a:p>
            <a:pPr algn="ctr"/>
            <a:r>
              <a:rPr lang="en-US" sz="46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6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6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6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800" b="1" dirty="0" smtClean="0">
              <a:latin typeface="Trebuchet MS" pitchFamily="34" charset="0"/>
            </a:endParaRPr>
          </a:p>
          <a:p>
            <a:pPr defTabSz="2689420"/>
            <a:r>
              <a:rPr lang="en-US" sz="3800" dirty="0" smtClean="0">
                <a:latin typeface="Trebuchet MS" pitchFamily="34" charset="0"/>
              </a:rPr>
              <a:t>This PowerPoint</a:t>
            </a:r>
            <a:r>
              <a:rPr lang="en-US" sz="38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800" baseline="0" dirty="0" smtClean="0">
                <a:latin typeface="Trebuchet MS" pitchFamily="34" charset="0"/>
              </a:rPr>
            </a:br>
            <a:r>
              <a:rPr lang="en-US" sz="38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</a:p>
          <a:p>
            <a:pPr defTabSz="2689420"/>
            <a:endParaRPr lang="en-US" sz="4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6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6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2689420"/>
            <a:r>
              <a:rPr lang="en-US" sz="3800" dirty="0" smtClean="0">
                <a:latin typeface="Trebuchet MS" pitchFamily="34" charset="0"/>
              </a:rPr>
              <a:t>Go to the </a:t>
            </a:r>
            <a:r>
              <a:rPr lang="en-US" sz="38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800" baseline="0" dirty="0" smtClean="0">
                <a:latin typeface="Trebuchet MS" pitchFamily="34" charset="0"/>
              </a:rPr>
            </a:br>
            <a:endParaRPr lang="en-US" sz="3800" baseline="0" dirty="0" smtClean="0">
              <a:latin typeface="Trebuchet MS" pitchFamily="34" charset="0"/>
            </a:endParaRPr>
          </a:p>
          <a:p>
            <a:pPr defTabSz="2689420"/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800" u="sng" baseline="0" dirty="0" smtClean="0">
                <a:latin typeface="Trebuchet MS" pitchFamily="34" charset="0"/>
              </a:rPr>
              <a:t>once</a:t>
            </a:r>
            <a:r>
              <a:rPr lang="en-US" sz="38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800" u="sng" baseline="0" dirty="0" smtClean="0">
                <a:latin typeface="Trebuchet MS" pitchFamily="34" charset="0"/>
              </a:rPr>
              <a:t>once</a:t>
            </a:r>
            <a:r>
              <a:rPr lang="en-US" sz="38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2689420"/>
            <a:endParaRPr lang="en-US" sz="38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689420"/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2689420"/>
            <a:r>
              <a:rPr lang="en-US" sz="3800" dirty="0" smtClean="0">
                <a:latin typeface="Trebuchet MS" pitchFamily="34" charset="0"/>
              </a:rPr>
              <a:t>This template has four </a:t>
            </a:r>
            <a:r>
              <a:rPr lang="en-US" sz="3800" baseline="0" dirty="0" smtClean="0">
                <a:latin typeface="Trebuchet MS" pitchFamily="34" charset="0"/>
              </a:rPr>
              <a:t>different 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column layouts.   </a:t>
            </a:r>
            <a:r>
              <a:rPr lang="en-US" sz="3800" u="sng" baseline="0" dirty="0" smtClean="0">
                <a:latin typeface="Trebuchet MS" pitchFamily="34" charset="0"/>
              </a:rPr>
              <a:t>Right-click</a:t>
            </a:r>
            <a:r>
              <a:rPr lang="en-US" sz="3800" baseline="0" dirty="0" smtClean="0">
                <a:latin typeface="Trebuchet MS" pitchFamily="34" charset="0"/>
              </a:rPr>
              <a:t> your 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mouse on the background and 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click on “Layout” to see the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 layout options.  The columns in 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the provided layouts are fixed and  cannot be moved but advanced users can modify any layout by going to VIEW and then SLIDE MASTER.</a:t>
            </a: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800" baseline="0" dirty="0" smtClean="0">
              <a:latin typeface="Trebuchet MS" pitchFamily="34" charset="0"/>
            </a:endParaRPr>
          </a:p>
          <a:p>
            <a:pPr defTabSz="2689420"/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2689420"/>
            <a:r>
              <a:rPr lang="en-US" sz="3800" b="1" u="sng" baseline="0" dirty="0" smtClean="0">
                <a:latin typeface="Trebuchet MS" pitchFamily="34" charset="0"/>
              </a:rPr>
              <a:t>TEXT: </a:t>
            </a:r>
            <a:r>
              <a:rPr lang="en-US" sz="38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2689420"/>
            <a:r>
              <a:rPr lang="en-US" sz="3800" b="1" u="sng" baseline="0" dirty="0" smtClean="0">
                <a:latin typeface="Trebuchet MS" pitchFamily="34" charset="0"/>
              </a:rPr>
              <a:t>PHOTOS: </a:t>
            </a:r>
            <a:r>
              <a:rPr lang="en-US" sz="38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800" u="sng" baseline="0" dirty="0" smtClean="0">
                <a:latin typeface="Trebuchet MS" pitchFamily="34" charset="0"/>
              </a:rPr>
              <a:t>first</a:t>
            </a:r>
            <a:r>
              <a:rPr lang="en-US" sz="38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2689420"/>
            <a:r>
              <a:rPr lang="en-US" sz="3800" b="1" u="sng" baseline="0" dirty="0" smtClean="0">
                <a:latin typeface="Trebuchet MS" pitchFamily="34" charset="0"/>
              </a:rPr>
              <a:t>TABLES: </a:t>
            </a:r>
            <a:r>
              <a:rPr lang="en-US" sz="38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800" u="sng" baseline="0" dirty="0" smtClean="0">
                <a:latin typeface="Trebuchet MS" pitchFamily="34" charset="0"/>
              </a:rPr>
              <a:t>right-click</a:t>
            </a:r>
            <a:r>
              <a:rPr lang="en-US" sz="38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2689420"/>
            <a:endParaRPr lang="en-US" sz="3800" baseline="0" dirty="0" smtClean="0">
              <a:latin typeface="Trebuchet MS" pitchFamily="34" charset="0"/>
            </a:endParaRPr>
          </a:p>
          <a:p>
            <a:pPr defTabSz="2689420"/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2689420"/>
            <a:endParaRPr lang="en-US" sz="3800" baseline="0" dirty="0" smtClean="0">
              <a:latin typeface="Trebuchet MS" pitchFamily="34" charset="0"/>
            </a:endParaRPr>
          </a:p>
          <a:p>
            <a:pPr defTabSz="2689420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endParaRPr lang="en-US" sz="2700" baseline="0" dirty="0" smtClean="0">
              <a:latin typeface="Trebuchet MS" pitchFamily="34" charset="0"/>
            </a:endParaRPr>
          </a:p>
          <a:p>
            <a:pPr defTabSz="3765639"/>
            <a:endParaRPr lang="en-US" sz="2700" dirty="0" smtClean="0">
              <a:latin typeface="Trebuchet MS" pitchFamily="34" charset="0"/>
            </a:endParaRPr>
          </a:p>
          <a:p>
            <a:pPr algn="ctr"/>
            <a:endParaRPr lang="en-US" sz="27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765639"/>
            <a:endParaRPr lang="en-US" sz="27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8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3242011" y="-21773"/>
            <a:ext cx="13022057" cy="3657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892" tIns="313780" rIns="156892" bIns="156892" rtlCol="0" anchor="t" anchorCtr="0"/>
          <a:lstStyle/>
          <a:p>
            <a:pPr algn="ctr"/>
            <a:r>
              <a:rPr lang="en-US" sz="5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5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5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6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800" b="1" dirty="0" smtClean="0"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This PowerPoint</a:t>
            </a:r>
            <a:r>
              <a:rPr lang="en-US" sz="3800" baseline="0" dirty="0" smtClean="0">
                <a:latin typeface="Trebuchet MS" pitchFamily="34" charset="0"/>
              </a:rPr>
              <a:t> </a:t>
            </a:r>
            <a:r>
              <a:rPr lang="en-US" sz="3800" dirty="0" smtClean="0">
                <a:latin typeface="Trebuchet MS" pitchFamily="34" charset="0"/>
              </a:rPr>
              <a:t>2007 template produces</a:t>
            </a:r>
            <a:r>
              <a:rPr lang="en-US" sz="3800" baseline="0" dirty="0" smtClean="0">
                <a:latin typeface="Trebuchet MS" pitchFamily="34" charset="0"/>
              </a:rPr>
              <a:t> </a:t>
            </a:r>
            <a:r>
              <a:rPr lang="en-US" sz="3800" dirty="0" smtClean="0">
                <a:latin typeface="Trebuchet MS" pitchFamily="34" charset="0"/>
              </a:rPr>
              <a:t>a 30x40 inch professional  poster. It</a:t>
            </a:r>
            <a:r>
              <a:rPr lang="en-US" sz="3800" baseline="0" dirty="0" smtClean="0">
                <a:latin typeface="Trebuchet MS" pitchFamily="34" charset="0"/>
              </a:rPr>
              <a:t> </a:t>
            </a:r>
            <a:r>
              <a:rPr lang="en-US" sz="38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800" baseline="0" dirty="0" smtClean="0">
                <a:latin typeface="Trebuchet MS" pitchFamily="34" charset="0"/>
              </a:rPr>
              <a:t> text, and graphics</a:t>
            </a:r>
            <a:r>
              <a:rPr lang="en-US" sz="3800" dirty="0" smtClean="0">
                <a:latin typeface="Trebuchet MS" pitchFamily="34" charset="0"/>
              </a:rPr>
              <a:t>. </a:t>
            </a:r>
          </a:p>
          <a:p>
            <a:pPr defTabSz="3765639"/>
            <a:endParaRPr lang="en-US" sz="3800" dirty="0" smtClean="0"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Use it to create your presentation. Then send</a:t>
            </a:r>
            <a:r>
              <a:rPr lang="en-US" sz="3800" baseline="0" dirty="0" smtClean="0">
                <a:latin typeface="Trebuchet MS" pitchFamily="34" charset="0"/>
              </a:rPr>
              <a:t> it </a:t>
            </a:r>
            <a:r>
              <a:rPr lang="en-US" sz="3800" dirty="0" smtClean="0">
                <a:latin typeface="Trebuchet MS" pitchFamily="34" charset="0"/>
              </a:rPr>
              <a:t>to </a:t>
            </a:r>
            <a:r>
              <a:rPr lang="en-US" sz="3800" b="1" dirty="0" smtClean="0">
                <a:latin typeface="Trebuchet MS" pitchFamily="34" charset="0"/>
              </a:rPr>
              <a:t>PosterPresentations.com</a:t>
            </a:r>
            <a:r>
              <a:rPr lang="en-US" sz="38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800" dirty="0" smtClean="0">
                <a:latin typeface="Trebuchet MS" pitchFamily="34" charset="0"/>
              </a:rPr>
            </a:br>
            <a:endParaRPr lang="en-US" sz="3800" dirty="0" smtClean="0"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We provide a series of </a:t>
            </a:r>
            <a:r>
              <a:rPr lang="en-US" sz="3800" b="1" dirty="0" smtClean="0">
                <a:latin typeface="Trebuchet MS" pitchFamily="34" charset="0"/>
              </a:rPr>
              <a:t>online tutorials</a:t>
            </a:r>
            <a:r>
              <a:rPr lang="en-US" sz="38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765639"/>
            <a:endParaRPr lang="en-US" sz="3800" dirty="0" smtClean="0"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View our online</a:t>
            </a:r>
            <a:r>
              <a:rPr lang="en-US" sz="3800" baseline="0" dirty="0" smtClean="0">
                <a:latin typeface="Trebuchet MS" pitchFamily="34" charset="0"/>
              </a:rPr>
              <a:t> tutorials at:</a:t>
            </a:r>
            <a:r>
              <a:rPr lang="en-US" sz="3800" dirty="0" smtClean="0">
                <a:latin typeface="Trebuchet MS" pitchFamily="34" charset="0"/>
              </a:rPr>
              <a:t/>
            </a:r>
            <a:br>
              <a:rPr lang="en-US" sz="3800" dirty="0" smtClean="0">
                <a:latin typeface="Trebuchet MS" pitchFamily="34" charset="0"/>
              </a:rPr>
            </a:br>
            <a:r>
              <a:rPr lang="en-US" sz="38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800" dirty="0" smtClean="0">
                <a:latin typeface="Trebuchet MS" pitchFamily="34" charset="0"/>
              </a:rPr>
              <a:t/>
            </a:r>
            <a:br>
              <a:rPr lang="en-US" sz="3800" dirty="0" smtClean="0">
                <a:latin typeface="Trebuchet MS" pitchFamily="34" charset="0"/>
              </a:rPr>
            </a:br>
            <a:r>
              <a:rPr lang="en-US" sz="3800" dirty="0" smtClean="0">
                <a:latin typeface="Trebuchet MS" pitchFamily="34" charset="0"/>
              </a:rPr>
              <a:t>(copy</a:t>
            </a:r>
            <a:r>
              <a:rPr lang="en-US" sz="38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765639"/>
            <a:endParaRPr lang="en-US" sz="3800" dirty="0" smtClean="0"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8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8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800" dirty="0" smtClean="0">
                <a:latin typeface="Trebuchet MS" pitchFamily="34" charset="0"/>
              </a:rPr>
              <a:t>at </a:t>
            </a:r>
            <a:r>
              <a:rPr lang="en-US" sz="46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765639"/>
            <a:endParaRPr lang="en-US" sz="4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765639"/>
            <a:endParaRPr lang="en-US" sz="4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5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5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800" baseline="0" dirty="0" smtClean="0">
                <a:latin typeface="Trebuchet MS" pitchFamily="34" charset="0"/>
              </a:rPr>
              <a:t> </a:t>
            </a:r>
            <a:r>
              <a:rPr lang="en-US" sz="3800" dirty="0" smtClean="0">
                <a:latin typeface="Trebuchet MS" pitchFamily="34" charset="0"/>
              </a:rPr>
              <a:t>Drag a placeholder onto the</a:t>
            </a:r>
            <a:r>
              <a:rPr lang="en-US" sz="3800" baseline="0" dirty="0" smtClean="0">
                <a:latin typeface="Trebuchet MS" pitchFamily="34" charset="0"/>
              </a:rPr>
              <a:t> poster area,</a:t>
            </a:r>
            <a:r>
              <a:rPr lang="en-US" sz="3800" dirty="0" smtClean="0">
                <a:latin typeface="Trebuchet MS" pitchFamily="34" charset="0"/>
              </a:rPr>
              <a:t> size it, and click it to edit.</a:t>
            </a:r>
          </a:p>
          <a:p>
            <a:pPr defTabSz="3765639"/>
            <a:endParaRPr lang="en-US" sz="3800" dirty="0" smtClean="0">
              <a:latin typeface="Trebuchet MS" pitchFamily="34" charset="0"/>
            </a:endParaRPr>
          </a:p>
          <a:p>
            <a:pPr defTabSz="3765639"/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Move</a:t>
            </a:r>
            <a:r>
              <a:rPr lang="en-US" sz="38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765639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endParaRPr lang="en-US" sz="3800" dirty="0" smtClean="0">
              <a:latin typeface="Trebuchet MS" pitchFamily="34" charset="0"/>
            </a:endParaRPr>
          </a:p>
          <a:p>
            <a:pPr defTabSz="3765639"/>
            <a:endParaRPr lang="en-US" sz="3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765639"/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765639"/>
            <a:r>
              <a:rPr lang="en-US" sz="38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765639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765639"/>
            <a:r>
              <a:rPr lang="en-US" sz="38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765639"/>
            <a:endParaRPr lang="en-US" sz="3100" baseline="0" dirty="0" smtClean="0">
              <a:latin typeface="Trebuchet MS" pitchFamily="34" charset="0"/>
            </a:endParaRPr>
          </a:p>
          <a:p>
            <a:pPr defTabSz="3765639"/>
            <a:endParaRPr lang="en-US" sz="3100" baseline="0" dirty="0" smtClean="0">
              <a:latin typeface="Trebuchet MS" pitchFamily="34" charset="0"/>
            </a:endParaRPr>
          </a:p>
          <a:p>
            <a:pPr defTabSz="3765639"/>
            <a:endParaRPr lang="en-US" sz="3100" baseline="0" dirty="0" smtClean="0">
              <a:latin typeface="Trebuchet MS" pitchFamily="34" charset="0"/>
            </a:endParaRPr>
          </a:p>
          <a:p>
            <a:pPr algn="ctr"/>
            <a:endParaRPr lang="en-US" sz="4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765639"/>
            <a:endParaRPr lang="en-US" sz="310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765639"/>
            <a:endParaRPr lang="en-US" sz="31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1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27432000" cy="5334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5339294"/>
            <a:ext cx="27432000" cy="16933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175774" y="35886584"/>
            <a:ext cx="2407725" cy="2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297" tIns="39141" rIns="78297" bIns="39141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9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3242011" y="24909004"/>
            <a:ext cx="13022057" cy="86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446" tIns="39222" rIns="78446" bIns="39222" rtlCol="0" anchor="ctr"/>
          <a:lstStyle/>
          <a:p>
            <a:pPr algn="ctr"/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55210" y="18118477"/>
            <a:ext cx="4830099" cy="258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44177" y="14758752"/>
            <a:ext cx="576089" cy="388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27852463" y="33654190"/>
            <a:ext cx="8842599" cy="2510645"/>
          </a:xfrm>
          <a:prstGeom prst="rect">
            <a:avLst/>
          </a:prstGeom>
          <a:noFill/>
        </p:spPr>
        <p:txBody>
          <a:bodyPr wrap="square" lIns="78446" tIns="39222" rIns="78446" bIns="39222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4100" dirty="0" smtClean="0">
                <a:solidFill>
                  <a:schemeClr val="bg1"/>
                </a:solidFill>
              </a:rPr>
            </a:br>
            <a:r>
              <a:rPr lang="en-US" sz="4100" dirty="0" smtClean="0">
                <a:solidFill>
                  <a:schemeClr val="bg1"/>
                </a:solidFill>
              </a:rPr>
              <a:t>    </a:t>
            </a:r>
            <a:r>
              <a:rPr lang="en-US" sz="3800" dirty="0" smtClean="0">
                <a:solidFill>
                  <a:schemeClr val="bg1"/>
                </a:solidFill>
              </a:rPr>
              <a:t>2117 Fourth Street ,</a:t>
            </a:r>
            <a:r>
              <a:rPr lang="en-US" sz="3800" baseline="0" dirty="0" smtClean="0">
                <a:solidFill>
                  <a:schemeClr val="bg1"/>
                </a:solidFill>
              </a:rPr>
              <a:t> Unit C</a:t>
            </a:r>
            <a:br>
              <a:rPr lang="en-US" sz="3800" baseline="0" dirty="0" smtClean="0">
                <a:solidFill>
                  <a:schemeClr val="bg1"/>
                </a:solidFill>
              </a:rPr>
            </a:br>
            <a:r>
              <a:rPr lang="en-US" sz="38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800" baseline="0" dirty="0" smtClean="0">
                <a:solidFill>
                  <a:schemeClr val="bg1"/>
                </a:solidFill>
              </a:rPr>
            </a:br>
            <a:r>
              <a:rPr lang="en-US" sz="3800" baseline="0" dirty="0" smtClean="0">
                <a:solidFill>
                  <a:schemeClr val="bg1"/>
                </a:solidFill>
              </a:rPr>
              <a:t>    </a:t>
            </a:r>
            <a:r>
              <a:rPr lang="en-US" sz="3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4100" b="1" dirty="0">
              <a:solidFill>
                <a:srgbClr val="FFFF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2795923" y="35041930"/>
            <a:ext cx="12188705" cy="1403888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68327" y="2815242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598" y="28244014"/>
              <a:ext cx="8671188" cy="765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9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9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9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9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9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9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9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27638830" y="33174661"/>
            <a:ext cx="13045191" cy="36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13219088" y="12956358"/>
            <a:ext cx="13010151" cy="37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646862" y="5416908"/>
            <a:ext cx="13037159" cy="17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572141" y="5841866"/>
            <a:ext cx="12949039" cy="29718000"/>
          </a:xfrm>
          <a:prstGeom prst="roundRect">
            <a:avLst>
              <a:gd name="adj" fmla="val 590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Rectangle 33"/>
          <p:cNvSpPr>
            <a:spLocks noChangeArrowheads="1"/>
          </p:cNvSpPr>
          <p:nvPr userDrawn="1"/>
        </p:nvSpPr>
        <p:spPr bwMode="auto">
          <a:xfrm>
            <a:off x="13811249" y="5841866"/>
            <a:ext cx="12949039" cy="29718000"/>
          </a:xfrm>
          <a:prstGeom prst="roundRect">
            <a:avLst>
              <a:gd name="adj" fmla="val 590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3212600" y="21577024"/>
            <a:ext cx="13022057" cy="86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446" tIns="39222" rIns="78446" bIns="39222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3765366" rtl="0" eaLnBrk="1" latinLnBrk="0" hangingPunct="1">
        <a:spcBef>
          <a:spcPct val="0"/>
        </a:spcBef>
        <a:buNone/>
        <a:defRPr sz="7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412012" indent="-1412012" algn="l" defTabSz="376536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9360" indent="-1176677" algn="l" defTabSz="3765366" rtl="0" eaLnBrk="1" latinLnBrk="0" hangingPunct="1">
        <a:spcBef>
          <a:spcPct val="20000"/>
        </a:spcBef>
        <a:buFont typeface="Arial" pitchFamily="34" charset="0"/>
        <a:buChar char="–"/>
        <a:defRPr sz="11600" kern="1200">
          <a:solidFill>
            <a:schemeClr val="tx1"/>
          </a:solidFill>
          <a:latin typeface="+mn-lt"/>
          <a:ea typeface="+mn-ea"/>
          <a:cs typeface="+mn-cs"/>
        </a:defRPr>
      </a:lvl2pPr>
      <a:lvl3pPr marL="4706708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9391" indent="-941342" algn="l" defTabSz="3765366" rtl="0" eaLnBrk="1" latinLnBrk="0" hangingPunct="1">
        <a:spcBef>
          <a:spcPct val="20000"/>
        </a:spcBef>
        <a:buFont typeface="Arial" pitchFamily="34" charset="0"/>
        <a:buChar char="–"/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472073" indent="-941342" algn="l" defTabSz="3765366" rtl="0" eaLnBrk="1" latinLnBrk="0" hangingPunct="1">
        <a:spcBef>
          <a:spcPct val="20000"/>
        </a:spcBef>
        <a:buFont typeface="Arial" pitchFamily="34" charset="0"/>
        <a:buChar char="»"/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354757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237439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120122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805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2684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5366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8049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30731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13415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96099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78781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61465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27432000" cy="5334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571501" y="5842001"/>
            <a:ext cx="26286023" cy="2971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5339294"/>
            <a:ext cx="27432000" cy="16933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129100" y="35883932"/>
            <a:ext cx="2366237" cy="2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297" tIns="39141" rIns="78297" bIns="39141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9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3161763" y="-21773"/>
            <a:ext cx="12941809" cy="3657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892" tIns="313780" rIns="156892" bIns="156892" rtlCol="0" anchor="t" anchorCtr="0"/>
          <a:lstStyle/>
          <a:p>
            <a:pPr algn="ctr"/>
            <a:r>
              <a:rPr lang="en-US" sz="5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5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5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6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800" b="1" dirty="0" smtClean="0"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This PowerPoint</a:t>
            </a:r>
            <a:r>
              <a:rPr lang="en-US" sz="3800" baseline="0" dirty="0" smtClean="0">
                <a:latin typeface="Trebuchet MS" pitchFamily="34" charset="0"/>
              </a:rPr>
              <a:t> </a:t>
            </a:r>
            <a:r>
              <a:rPr lang="en-US" sz="3800" dirty="0" smtClean="0">
                <a:latin typeface="Trebuchet MS" pitchFamily="34" charset="0"/>
              </a:rPr>
              <a:t>2007 template produces</a:t>
            </a:r>
            <a:r>
              <a:rPr lang="en-US" sz="3800" baseline="0" dirty="0" smtClean="0">
                <a:latin typeface="Trebuchet MS" pitchFamily="34" charset="0"/>
              </a:rPr>
              <a:t> </a:t>
            </a:r>
            <a:r>
              <a:rPr lang="en-US" sz="3800" dirty="0" smtClean="0">
                <a:latin typeface="Trebuchet MS" pitchFamily="34" charset="0"/>
              </a:rPr>
              <a:t>a 30x40 inches professional  poster. It</a:t>
            </a:r>
            <a:r>
              <a:rPr lang="en-US" sz="3800" baseline="0" dirty="0" smtClean="0">
                <a:latin typeface="Trebuchet MS" pitchFamily="34" charset="0"/>
              </a:rPr>
              <a:t> </a:t>
            </a:r>
            <a:r>
              <a:rPr lang="en-US" sz="38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800" baseline="0" dirty="0" smtClean="0">
                <a:latin typeface="Trebuchet MS" pitchFamily="34" charset="0"/>
              </a:rPr>
              <a:t> text, and graphics</a:t>
            </a:r>
            <a:r>
              <a:rPr lang="en-US" sz="3800" dirty="0" smtClean="0">
                <a:latin typeface="Trebuchet MS" pitchFamily="34" charset="0"/>
              </a:rPr>
              <a:t>. </a:t>
            </a:r>
          </a:p>
          <a:p>
            <a:pPr defTabSz="3765639"/>
            <a:endParaRPr lang="en-US" sz="3800" dirty="0" smtClean="0"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Use it to create your presentation. Then send</a:t>
            </a:r>
            <a:r>
              <a:rPr lang="en-US" sz="3800" baseline="0" dirty="0" smtClean="0">
                <a:latin typeface="Trebuchet MS" pitchFamily="34" charset="0"/>
              </a:rPr>
              <a:t> it </a:t>
            </a:r>
            <a:r>
              <a:rPr lang="en-US" sz="3800" dirty="0" smtClean="0">
                <a:latin typeface="Trebuchet MS" pitchFamily="34" charset="0"/>
              </a:rPr>
              <a:t>to </a:t>
            </a:r>
            <a:r>
              <a:rPr lang="en-US" sz="3800" b="1" dirty="0" smtClean="0">
                <a:latin typeface="Trebuchet MS" pitchFamily="34" charset="0"/>
              </a:rPr>
              <a:t>PosterPresentations.com</a:t>
            </a:r>
            <a:r>
              <a:rPr lang="en-US" sz="38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800" dirty="0" smtClean="0">
                <a:latin typeface="Trebuchet MS" pitchFamily="34" charset="0"/>
              </a:rPr>
            </a:br>
            <a:endParaRPr lang="en-US" sz="3800" dirty="0" smtClean="0"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We provide a series of </a:t>
            </a:r>
            <a:r>
              <a:rPr lang="en-US" sz="3800" b="1" dirty="0" smtClean="0">
                <a:latin typeface="Trebuchet MS" pitchFamily="34" charset="0"/>
              </a:rPr>
              <a:t>online tutorials</a:t>
            </a:r>
            <a:r>
              <a:rPr lang="en-US" sz="38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765639"/>
            <a:endParaRPr lang="en-US" sz="3800" dirty="0" smtClean="0"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View our online</a:t>
            </a:r>
            <a:r>
              <a:rPr lang="en-US" sz="3800" baseline="0" dirty="0" smtClean="0">
                <a:latin typeface="Trebuchet MS" pitchFamily="34" charset="0"/>
              </a:rPr>
              <a:t> tutorials at:</a:t>
            </a:r>
            <a:r>
              <a:rPr lang="en-US" sz="3800" dirty="0" smtClean="0">
                <a:latin typeface="Trebuchet MS" pitchFamily="34" charset="0"/>
              </a:rPr>
              <a:t/>
            </a:r>
            <a:br>
              <a:rPr lang="en-US" sz="3800" dirty="0" smtClean="0">
                <a:latin typeface="Trebuchet MS" pitchFamily="34" charset="0"/>
              </a:rPr>
            </a:br>
            <a:r>
              <a:rPr lang="en-US" sz="38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800" dirty="0" smtClean="0">
                <a:latin typeface="Trebuchet MS" pitchFamily="34" charset="0"/>
              </a:rPr>
              <a:t/>
            </a:r>
            <a:br>
              <a:rPr lang="en-US" sz="3800" dirty="0" smtClean="0">
                <a:latin typeface="Trebuchet MS" pitchFamily="34" charset="0"/>
              </a:rPr>
            </a:br>
            <a:r>
              <a:rPr lang="en-US" sz="3800" dirty="0" smtClean="0">
                <a:latin typeface="Trebuchet MS" pitchFamily="34" charset="0"/>
              </a:rPr>
              <a:t>(copy</a:t>
            </a:r>
            <a:r>
              <a:rPr lang="en-US" sz="38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765639"/>
            <a:endParaRPr lang="en-US" sz="3800" dirty="0" smtClean="0"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8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8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800" dirty="0" smtClean="0">
                <a:latin typeface="Trebuchet MS" pitchFamily="34" charset="0"/>
              </a:rPr>
              <a:t>at </a:t>
            </a:r>
            <a:r>
              <a:rPr lang="en-US" sz="46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765639"/>
            <a:endParaRPr lang="en-US" sz="4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5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8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800" baseline="0" dirty="0" smtClean="0">
                <a:latin typeface="Trebuchet MS" pitchFamily="34" charset="0"/>
              </a:rPr>
              <a:t> </a:t>
            </a:r>
            <a:r>
              <a:rPr lang="en-US" sz="3800" dirty="0" smtClean="0">
                <a:latin typeface="Trebuchet MS" pitchFamily="34" charset="0"/>
              </a:rPr>
              <a:t>Drag a placeholder onto the</a:t>
            </a:r>
            <a:r>
              <a:rPr lang="en-US" sz="3800" baseline="0" dirty="0" smtClean="0">
                <a:latin typeface="Trebuchet MS" pitchFamily="34" charset="0"/>
              </a:rPr>
              <a:t> poster area,</a:t>
            </a:r>
            <a:r>
              <a:rPr lang="en-US" sz="3800" dirty="0" smtClean="0">
                <a:latin typeface="Trebuchet MS" pitchFamily="34" charset="0"/>
              </a:rPr>
              <a:t> size it, and click it to edit.</a:t>
            </a:r>
          </a:p>
          <a:p>
            <a:pPr defTabSz="3765639"/>
            <a:endParaRPr lang="en-US" sz="3800" dirty="0" smtClean="0">
              <a:latin typeface="Trebuchet MS" pitchFamily="34" charset="0"/>
            </a:endParaRPr>
          </a:p>
          <a:p>
            <a:pPr defTabSz="3765639"/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Move</a:t>
            </a:r>
            <a:r>
              <a:rPr lang="en-US" sz="38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  <a:endParaRPr lang="el-GR" sz="3800" baseline="0" dirty="0" smtClean="0">
              <a:latin typeface="Trebuchet MS" pitchFamily="34" charset="0"/>
            </a:endParaRPr>
          </a:p>
          <a:p>
            <a:pPr defTabSz="3765639"/>
            <a:endParaRPr lang="el-GR" sz="3800" baseline="0" dirty="0" smtClean="0">
              <a:latin typeface="Trebuchet MS" pitchFamily="34" charset="0"/>
            </a:endParaRPr>
          </a:p>
          <a:p>
            <a:pPr defTabSz="3765639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endParaRPr lang="en-US" sz="3800" dirty="0" smtClean="0">
              <a:latin typeface="Trebuchet MS" pitchFamily="34" charset="0"/>
            </a:endParaRPr>
          </a:p>
          <a:p>
            <a:pPr defTabSz="3765639"/>
            <a:endParaRPr lang="en-US" sz="3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765639"/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765639"/>
            <a:r>
              <a:rPr lang="en-US" sz="3800" baseline="0" dirty="0" smtClean="0">
                <a:latin typeface="Trebuchet MS" pitchFamily="34" charset="0"/>
              </a:rPr>
              <a:t>Move this preformatted text placeholder to the poster to add a new body of text.</a:t>
            </a:r>
            <a:endParaRPr lang="el-GR" sz="3800" baseline="0" dirty="0" smtClean="0">
              <a:latin typeface="Trebuchet MS" pitchFamily="34" charset="0"/>
            </a:endParaRPr>
          </a:p>
          <a:p>
            <a:pPr defTabSz="3765639"/>
            <a:endParaRPr lang="el-GR" sz="3800" baseline="0" dirty="0" smtClean="0">
              <a:latin typeface="Trebuchet MS" pitchFamily="34" charset="0"/>
            </a:endParaRPr>
          </a:p>
          <a:p>
            <a:pPr defTabSz="3765639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endParaRPr lang="en-US" sz="38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765639"/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765639"/>
            <a:r>
              <a:rPr lang="en-US" sz="38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765639"/>
            <a:endParaRPr lang="en-US" sz="3100" baseline="0" dirty="0" smtClean="0">
              <a:latin typeface="Trebuchet MS" pitchFamily="34" charset="0"/>
            </a:endParaRPr>
          </a:p>
          <a:p>
            <a:pPr defTabSz="3765639"/>
            <a:endParaRPr lang="en-US" sz="3100" baseline="0" dirty="0" smtClean="0">
              <a:latin typeface="Trebuchet MS" pitchFamily="34" charset="0"/>
            </a:endParaRPr>
          </a:p>
          <a:p>
            <a:pPr defTabSz="3765639"/>
            <a:endParaRPr lang="en-US" sz="3100" baseline="0" dirty="0" smtClean="0">
              <a:latin typeface="Trebuchet MS" pitchFamily="34" charset="0"/>
            </a:endParaRPr>
          </a:p>
          <a:p>
            <a:pPr algn="ctr"/>
            <a:endParaRPr lang="en-US" sz="4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765639"/>
            <a:endParaRPr lang="en-US" sz="310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765639"/>
            <a:endParaRPr lang="en-US" sz="31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100" b="1" dirty="0">
              <a:latin typeface="Trebuchet MS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3161763" y="26013324"/>
            <a:ext cx="12941809" cy="86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446" tIns="39222" rIns="78446" bIns="39222"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-13192225" y="12364163"/>
            <a:ext cx="13010151" cy="37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-9853414" y="24721098"/>
            <a:ext cx="6281540" cy="86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446" tIns="39222" rIns="78446" bIns="39222"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-12795923" y="34809670"/>
            <a:ext cx="12188705" cy="1403888"/>
            <a:chOff x="44242388" y="28054064"/>
            <a:chExt cx="9771398" cy="1090621"/>
          </a:xfrm>
        </p:grpSpPr>
        <p:sp>
          <p:nvSpPr>
            <p:cNvPr id="27" name="Rounded Rectangle 26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7" descr="http://t2.gstatic.com/images?q=tbn:ANd9GcR4APHC6TT9w54M2zn_pvCiBxUNcspYPoVxirLRphBoJabfSvu7zw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368327" y="2815242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 userDrawn="1"/>
          </p:nvSpPr>
          <p:spPr>
            <a:xfrm>
              <a:off x="45342598" y="28244014"/>
              <a:ext cx="8671188" cy="765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9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9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9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9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9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9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9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7638830" y="0"/>
            <a:ext cx="13045191" cy="3657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892" tIns="313780" rIns="156892" bIns="156892" rtlCol="0" anchor="t" anchorCtr="0"/>
          <a:lstStyle/>
          <a:p>
            <a:pPr algn="ctr"/>
            <a:r>
              <a:rPr lang="en-US" sz="46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6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6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6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800" b="1" dirty="0" smtClean="0">
              <a:latin typeface="Trebuchet MS" pitchFamily="34" charset="0"/>
            </a:endParaRPr>
          </a:p>
          <a:p>
            <a:pPr defTabSz="2689420"/>
            <a:r>
              <a:rPr lang="en-US" sz="3800" dirty="0" smtClean="0">
                <a:latin typeface="Trebuchet MS" pitchFamily="34" charset="0"/>
              </a:rPr>
              <a:t>This PowerPoint</a:t>
            </a:r>
            <a:r>
              <a:rPr lang="en-US" sz="38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800" baseline="0" dirty="0" smtClean="0">
                <a:latin typeface="Trebuchet MS" pitchFamily="34" charset="0"/>
              </a:rPr>
            </a:br>
            <a:r>
              <a:rPr lang="en-US" sz="38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</a:p>
          <a:p>
            <a:pPr defTabSz="2689420"/>
            <a:endParaRPr lang="en-US" sz="4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6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6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2689420"/>
            <a:r>
              <a:rPr lang="en-US" sz="3800" dirty="0" smtClean="0">
                <a:latin typeface="Trebuchet MS" pitchFamily="34" charset="0"/>
              </a:rPr>
              <a:t>Go to the </a:t>
            </a:r>
            <a:r>
              <a:rPr lang="en-US" sz="38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800" baseline="0" dirty="0" smtClean="0">
                <a:latin typeface="Trebuchet MS" pitchFamily="34" charset="0"/>
              </a:rPr>
            </a:br>
            <a:endParaRPr lang="en-US" sz="3800" baseline="0" dirty="0" smtClean="0">
              <a:latin typeface="Trebuchet MS" pitchFamily="34" charset="0"/>
            </a:endParaRPr>
          </a:p>
          <a:p>
            <a:pPr defTabSz="2689420"/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800" u="sng" baseline="0" dirty="0" smtClean="0">
                <a:latin typeface="Trebuchet MS" pitchFamily="34" charset="0"/>
              </a:rPr>
              <a:t>once</a:t>
            </a:r>
            <a:r>
              <a:rPr lang="en-US" sz="38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800" u="sng" baseline="0" dirty="0" smtClean="0">
                <a:latin typeface="Trebuchet MS" pitchFamily="34" charset="0"/>
              </a:rPr>
              <a:t>once</a:t>
            </a:r>
            <a:r>
              <a:rPr lang="en-US" sz="38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2689420"/>
            <a:endParaRPr lang="en-US" sz="38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689420"/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2689420"/>
            <a:r>
              <a:rPr lang="en-US" sz="3800" dirty="0" smtClean="0">
                <a:latin typeface="Trebuchet MS" pitchFamily="34" charset="0"/>
              </a:rPr>
              <a:t>This template has four </a:t>
            </a:r>
            <a:r>
              <a:rPr lang="en-US" sz="3800" baseline="0" dirty="0" smtClean="0">
                <a:latin typeface="Trebuchet MS" pitchFamily="34" charset="0"/>
              </a:rPr>
              <a:t>different 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column layouts.   </a:t>
            </a:r>
            <a:r>
              <a:rPr lang="en-US" sz="3800" u="sng" baseline="0" dirty="0" smtClean="0">
                <a:latin typeface="Trebuchet MS" pitchFamily="34" charset="0"/>
              </a:rPr>
              <a:t>Right-click</a:t>
            </a:r>
            <a:r>
              <a:rPr lang="en-US" sz="3800" baseline="0" dirty="0" smtClean="0">
                <a:latin typeface="Trebuchet MS" pitchFamily="34" charset="0"/>
              </a:rPr>
              <a:t> your 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mouse on the background and 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click on “Layout” to see the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 layout options.  The columns in 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the provided layouts are fixed and  cannot be moved but advanced users can modify any layout by going to VIEW and then SLIDE MASTER.</a:t>
            </a: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800" baseline="0" dirty="0" smtClean="0">
              <a:latin typeface="Trebuchet MS" pitchFamily="34" charset="0"/>
            </a:endParaRPr>
          </a:p>
          <a:p>
            <a:pPr defTabSz="2689420"/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2689420"/>
            <a:r>
              <a:rPr lang="en-US" sz="3800" b="1" u="sng" baseline="0" dirty="0" smtClean="0">
                <a:latin typeface="Trebuchet MS" pitchFamily="34" charset="0"/>
              </a:rPr>
              <a:t>TEXT: </a:t>
            </a:r>
            <a:r>
              <a:rPr lang="en-US" sz="38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2689420"/>
            <a:r>
              <a:rPr lang="en-US" sz="3800" b="1" u="sng" baseline="0" dirty="0" smtClean="0">
                <a:latin typeface="Trebuchet MS" pitchFamily="34" charset="0"/>
              </a:rPr>
              <a:t>PHOTOS: </a:t>
            </a:r>
            <a:r>
              <a:rPr lang="en-US" sz="38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800" u="sng" baseline="0" dirty="0" smtClean="0">
                <a:latin typeface="Trebuchet MS" pitchFamily="34" charset="0"/>
              </a:rPr>
              <a:t>first</a:t>
            </a:r>
            <a:r>
              <a:rPr lang="en-US" sz="38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2689420"/>
            <a:r>
              <a:rPr lang="en-US" sz="3800" b="1" u="sng" baseline="0" dirty="0" smtClean="0">
                <a:latin typeface="Trebuchet MS" pitchFamily="34" charset="0"/>
              </a:rPr>
              <a:t>TABLES: </a:t>
            </a:r>
            <a:r>
              <a:rPr lang="en-US" sz="38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800" u="sng" baseline="0" dirty="0" smtClean="0">
                <a:latin typeface="Trebuchet MS" pitchFamily="34" charset="0"/>
              </a:rPr>
              <a:t>right-click</a:t>
            </a:r>
            <a:r>
              <a:rPr lang="en-US" sz="38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2689420"/>
            <a:endParaRPr lang="en-US" sz="3800" baseline="0" dirty="0" smtClean="0">
              <a:latin typeface="Trebuchet MS" pitchFamily="34" charset="0"/>
            </a:endParaRPr>
          </a:p>
          <a:p>
            <a:pPr defTabSz="2689420"/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2689420"/>
            <a:endParaRPr lang="en-US" sz="3800" baseline="0" dirty="0" smtClean="0">
              <a:latin typeface="Trebuchet MS" pitchFamily="34" charset="0"/>
            </a:endParaRPr>
          </a:p>
          <a:p>
            <a:pPr defTabSz="2689420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endParaRPr lang="en-US" sz="2700" baseline="0" dirty="0" smtClean="0">
              <a:latin typeface="Trebuchet MS" pitchFamily="34" charset="0"/>
            </a:endParaRPr>
          </a:p>
          <a:p>
            <a:pPr defTabSz="3765639"/>
            <a:endParaRPr lang="en-US" sz="2700" dirty="0" smtClean="0">
              <a:latin typeface="Trebuchet MS" pitchFamily="34" charset="0"/>
            </a:endParaRPr>
          </a:p>
          <a:p>
            <a:pPr algn="ctr"/>
            <a:endParaRPr lang="en-US" sz="27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765639"/>
            <a:endParaRPr lang="en-US" sz="27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800" b="1" dirty="0">
              <a:latin typeface="Trebuchet MS" pitchFamily="34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555211" y="18100960"/>
            <a:ext cx="4830099" cy="258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89897" y="14814483"/>
            <a:ext cx="576089" cy="388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27852463" y="33654190"/>
            <a:ext cx="8842599" cy="2510645"/>
          </a:xfrm>
          <a:prstGeom prst="rect">
            <a:avLst/>
          </a:prstGeom>
          <a:noFill/>
        </p:spPr>
        <p:txBody>
          <a:bodyPr wrap="square" lIns="78446" tIns="39222" rIns="78446" bIns="39222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4100" dirty="0" smtClean="0">
                <a:solidFill>
                  <a:schemeClr val="bg1"/>
                </a:solidFill>
              </a:rPr>
            </a:br>
            <a:r>
              <a:rPr lang="en-US" sz="4100" dirty="0" smtClean="0">
                <a:solidFill>
                  <a:schemeClr val="bg1"/>
                </a:solidFill>
              </a:rPr>
              <a:t>    </a:t>
            </a:r>
            <a:r>
              <a:rPr lang="en-US" sz="3800" dirty="0" smtClean="0">
                <a:solidFill>
                  <a:schemeClr val="bg1"/>
                </a:solidFill>
              </a:rPr>
              <a:t>2117 Fourth Street ,</a:t>
            </a:r>
            <a:r>
              <a:rPr lang="en-US" sz="3800" baseline="0" dirty="0" smtClean="0">
                <a:solidFill>
                  <a:schemeClr val="bg1"/>
                </a:solidFill>
              </a:rPr>
              <a:t> Unit C</a:t>
            </a:r>
            <a:br>
              <a:rPr lang="en-US" sz="3800" baseline="0" dirty="0" smtClean="0">
                <a:solidFill>
                  <a:schemeClr val="bg1"/>
                </a:solidFill>
              </a:rPr>
            </a:br>
            <a:r>
              <a:rPr lang="en-US" sz="38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800" baseline="0" dirty="0" smtClean="0">
                <a:solidFill>
                  <a:schemeClr val="bg1"/>
                </a:solidFill>
              </a:rPr>
            </a:br>
            <a:r>
              <a:rPr lang="en-US" sz="3800" baseline="0" dirty="0" smtClean="0">
                <a:solidFill>
                  <a:schemeClr val="bg1"/>
                </a:solidFill>
              </a:rPr>
              <a:t>    </a:t>
            </a:r>
            <a:r>
              <a:rPr lang="en-US" sz="3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4100" b="1" dirty="0">
              <a:solidFill>
                <a:srgbClr val="FFFF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7638830" y="33174661"/>
            <a:ext cx="13045191" cy="36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646862" y="5416908"/>
            <a:ext cx="13037159" cy="17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 userDrawn="1"/>
        </p:nvSpPr>
        <p:spPr>
          <a:xfrm>
            <a:off x="-13138056" y="21501014"/>
            <a:ext cx="12941809" cy="86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446" tIns="39222" rIns="78446" bIns="39222"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-9829708" y="20208789"/>
            <a:ext cx="6281540" cy="86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446" tIns="39222" rIns="78446" bIns="39222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3765366" rtl="0" eaLnBrk="1" latinLnBrk="0" hangingPunct="1">
        <a:spcBef>
          <a:spcPct val="0"/>
        </a:spcBef>
        <a:buNone/>
        <a:defRPr sz="7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412012" indent="-1412012" algn="l" defTabSz="376536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9360" indent="-1176677" algn="l" defTabSz="3765366" rtl="0" eaLnBrk="1" latinLnBrk="0" hangingPunct="1">
        <a:spcBef>
          <a:spcPct val="20000"/>
        </a:spcBef>
        <a:buFont typeface="Arial" pitchFamily="34" charset="0"/>
        <a:buChar char="–"/>
        <a:defRPr sz="11600" kern="1200">
          <a:solidFill>
            <a:schemeClr val="tx1"/>
          </a:solidFill>
          <a:latin typeface="+mn-lt"/>
          <a:ea typeface="+mn-ea"/>
          <a:cs typeface="+mn-cs"/>
        </a:defRPr>
      </a:lvl2pPr>
      <a:lvl3pPr marL="4706708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9391" indent="-941342" algn="l" defTabSz="3765366" rtl="0" eaLnBrk="1" latinLnBrk="0" hangingPunct="1">
        <a:spcBef>
          <a:spcPct val="20000"/>
        </a:spcBef>
        <a:buFont typeface="Arial" pitchFamily="34" charset="0"/>
        <a:buChar char="–"/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472073" indent="-941342" algn="l" defTabSz="3765366" rtl="0" eaLnBrk="1" latinLnBrk="0" hangingPunct="1">
        <a:spcBef>
          <a:spcPct val="20000"/>
        </a:spcBef>
        <a:buFont typeface="Arial" pitchFamily="34" charset="0"/>
        <a:buChar char="»"/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354757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237439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120122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805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2684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5366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8049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30731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13415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96099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78781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61465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jp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microsoft.com/office/2007/relationships/hdphoto" Target="../media/hdphoto1.wdp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ounded Rectangle 156"/>
          <p:cNvSpPr/>
          <p:nvPr/>
        </p:nvSpPr>
        <p:spPr>
          <a:xfrm>
            <a:off x="19807959" y="22990370"/>
            <a:ext cx="6860818" cy="3914256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3" name="Rounded Rectangle 152"/>
          <p:cNvSpPr/>
          <p:nvPr/>
        </p:nvSpPr>
        <p:spPr>
          <a:xfrm>
            <a:off x="19796211" y="13741400"/>
            <a:ext cx="6860818" cy="9195358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Rounded Rectangle 17"/>
          <p:cNvSpPr/>
          <p:nvPr/>
        </p:nvSpPr>
        <p:spPr>
          <a:xfrm>
            <a:off x="19807959" y="7048191"/>
            <a:ext cx="6860818" cy="65408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1" name="Rounded Rectangle 150"/>
          <p:cNvSpPr/>
          <p:nvPr/>
        </p:nvSpPr>
        <p:spPr>
          <a:xfrm>
            <a:off x="1019950" y="32401654"/>
            <a:ext cx="16390420" cy="2847233"/>
          </a:xfrm>
          <a:prstGeom prst="roundRect">
            <a:avLst/>
          </a:prstGeom>
          <a:solidFill>
            <a:srgbClr val="FFFFFF"/>
          </a:solidFill>
          <a:ln w="38100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041767" y="27040135"/>
            <a:ext cx="16390420" cy="5240398"/>
          </a:xfrm>
          <a:prstGeom prst="roundRect">
            <a:avLst/>
          </a:prstGeom>
          <a:solidFill>
            <a:srgbClr val="FFFFFF"/>
          </a:solidFill>
          <a:ln w="38100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an 119"/>
          <p:cNvSpPr/>
          <p:nvPr/>
        </p:nvSpPr>
        <p:spPr>
          <a:xfrm>
            <a:off x="9191205" y="19957655"/>
            <a:ext cx="8637576" cy="6436792"/>
          </a:xfrm>
          <a:prstGeom prst="can">
            <a:avLst>
              <a:gd name="adj" fmla="val 41545"/>
            </a:avLst>
          </a:prstGeom>
          <a:solidFill>
            <a:srgbClr val="E5E8F0"/>
          </a:solidFill>
          <a:ln w="539750" cmpd="sng">
            <a:solidFill>
              <a:srgbClr val="435F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18" name="Can 117"/>
          <p:cNvSpPr/>
          <p:nvPr/>
        </p:nvSpPr>
        <p:spPr>
          <a:xfrm>
            <a:off x="9126102" y="14134493"/>
            <a:ext cx="8637576" cy="7010881"/>
          </a:xfrm>
          <a:prstGeom prst="can">
            <a:avLst>
              <a:gd name="adj" fmla="val 41545"/>
            </a:avLst>
          </a:prstGeom>
          <a:solidFill>
            <a:srgbClr val="E5E8F0"/>
          </a:solidFill>
          <a:ln w="539750" cmpd="sng">
            <a:solidFill>
              <a:srgbClr val="435F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52" name="Can 151"/>
          <p:cNvSpPr/>
          <p:nvPr/>
        </p:nvSpPr>
        <p:spPr>
          <a:xfrm>
            <a:off x="9029690" y="8951520"/>
            <a:ext cx="8637576" cy="6715985"/>
          </a:xfrm>
          <a:prstGeom prst="can">
            <a:avLst>
              <a:gd name="adj" fmla="val 41545"/>
            </a:avLst>
          </a:prstGeom>
          <a:solidFill>
            <a:srgbClr val="E5E8F0"/>
          </a:solidFill>
          <a:ln w="539750" cmpd="sng">
            <a:solidFill>
              <a:srgbClr val="435F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1"/>
          </p:nvPr>
        </p:nvSpPr>
        <p:spPr>
          <a:xfrm>
            <a:off x="576465" y="6039548"/>
            <a:ext cx="6280548" cy="989421"/>
          </a:xfrm>
        </p:spPr>
        <p:txBody>
          <a:bodyPr/>
          <a:lstStyle/>
          <a:p>
            <a:r>
              <a:rPr lang="en-US" sz="5400" u="none" dirty="0" smtClean="0">
                <a:latin typeface="Helvetica"/>
                <a:cs typeface="Helvetica"/>
              </a:rPr>
              <a:t>Meet </a:t>
            </a:r>
            <a:r>
              <a:rPr lang="en-US" sz="5400" u="none" dirty="0" err="1" smtClean="0">
                <a:latin typeface="Helvetica"/>
                <a:cs typeface="Helvetica"/>
              </a:rPr>
              <a:t>Oski</a:t>
            </a:r>
            <a:r>
              <a:rPr lang="en-US" sz="5400" u="none" dirty="0" smtClean="0">
                <a:latin typeface="Helvetica"/>
                <a:cs typeface="Helvetica"/>
              </a:rPr>
              <a:t>!</a:t>
            </a:r>
            <a:endParaRPr lang="en-US" sz="5400" u="none" dirty="0">
              <a:latin typeface="Helvetica"/>
              <a:cs typeface="Helvetica"/>
            </a:endParaRPr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3" name="Text Placeholder 72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4" name="Text Placeholder 73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5" name="Text Placeholder 74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6" name="Text Placeholder 75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8" name="Text Placeholder 77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80" name="Text Placeholder 79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81" name="Text Placeholder 80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82" name="Text Placeholder 81"/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3" name="Text Placeholder 92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4" name="Text Placeholder 93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5" name="Text Placeholder 94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6" name="Text Placeholder 95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7" name="Text Placeholder 96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9" name="Text Placeholder 98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100" name="Text Placeholder 99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101" name="Text Placeholder 100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102" name="Text Placeholder 101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103" name="Text Placeholder 102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104" name="Text Placeholder 103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105" name="Text Placeholder 104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106" name="Text Placeholder 105"/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111" name="Text Placeholder 110"/>
          <p:cNvSpPr>
            <a:spLocks noGrp="1"/>
          </p:cNvSpPr>
          <p:nvPr>
            <p:ph type="body" sz="quarter" idx="154"/>
          </p:nvPr>
        </p:nvSpPr>
        <p:spPr>
          <a:xfrm>
            <a:off x="1223201" y="33375503"/>
            <a:ext cx="6281540" cy="1873384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Fung Institute Patent </a:t>
            </a:r>
            <a:r>
              <a:rPr lang="en-US" altLang="zh-TW" sz="2800" b="1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Lab</a:t>
            </a:r>
            <a:r>
              <a:rPr lang="en-US" altLang="zh-TW" sz="28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/>
            </a:r>
            <a:br>
              <a:rPr lang="en-US" altLang="zh-TW" sz="28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altLang="zh-TW" sz="20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Prof. Lee Fleming</a:t>
            </a:r>
          </a:p>
          <a:p>
            <a:r>
              <a:rPr lang="en-US" altLang="zh-TW" sz="2000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Gabe </a:t>
            </a:r>
            <a:r>
              <a:rPr lang="en-US" altLang="zh-TW" sz="20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Fierro</a:t>
            </a:r>
          </a:p>
          <a:p>
            <a:r>
              <a:rPr lang="en-US" altLang="zh-TW" sz="2000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Guan </a:t>
            </a:r>
            <a:r>
              <a:rPr lang="en-US" altLang="zh-TW" sz="20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Cheng </a:t>
            </a:r>
            <a:r>
              <a:rPr lang="en-US" altLang="zh-TW" sz="2000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Lee</a:t>
            </a:r>
            <a:endParaRPr lang="en-US" altLang="zh-TW" sz="2000" dirty="0">
              <a:solidFill>
                <a:srgbClr val="20315A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2" name="Text Placeholder 111"/>
          <p:cNvSpPr>
            <a:spLocks noGrp="1"/>
          </p:cNvSpPr>
          <p:nvPr>
            <p:ph type="body" sz="quarter" idx="155"/>
          </p:nvPr>
        </p:nvSpPr>
        <p:spPr>
          <a:xfrm>
            <a:off x="12043628" y="33187177"/>
            <a:ext cx="5271491" cy="1577918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Industry </a:t>
            </a:r>
            <a:r>
              <a:rPr lang="en-US" altLang="zh-TW" sz="2800" b="1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advisor</a:t>
            </a:r>
            <a:r>
              <a:rPr lang="en-US" altLang="zh-TW" sz="28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/>
            </a:r>
            <a:br>
              <a:rPr lang="en-US" altLang="zh-TW" sz="28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altLang="zh-TW" sz="2000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Matt </a:t>
            </a:r>
            <a:r>
              <a:rPr lang="en-US" altLang="zh-TW" sz="20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Rappaport, CEO of IP Checkups</a:t>
            </a:r>
          </a:p>
          <a:p>
            <a:endParaRPr lang="es-ES_tradnl" dirty="0">
              <a:solidFill>
                <a:srgbClr val="20315A"/>
              </a:solidFill>
            </a:endParaRPr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56"/>
          </p:nvPr>
        </p:nvSpPr>
        <p:spPr>
          <a:xfrm>
            <a:off x="5986560" y="33268307"/>
            <a:ext cx="6992767" cy="2685914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Scientific Advisory </a:t>
            </a:r>
            <a:r>
              <a:rPr lang="en-US" altLang="zh-TW" sz="2800" b="1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Board</a:t>
            </a:r>
            <a:r>
              <a:rPr lang="en-US" altLang="zh-TW" sz="28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/>
            </a:r>
            <a:br>
              <a:rPr lang="en-US" altLang="zh-TW" sz="28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altLang="zh-TW" sz="2000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David </a:t>
            </a:r>
            <a:r>
              <a:rPr lang="en-US" altLang="zh-TW" sz="2000" dirty="0" err="1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Kappos</a:t>
            </a:r>
            <a:r>
              <a:rPr lang="en-US" altLang="zh-TW" sz="20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, former Director of the USPTO</a:t>
            </a:r>
          </a:p>
          <a:p>
            <a:r>
              <a:rPr lang="en-US" altLang="zh-TW" sz="2000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Stu </a:t>
            </a:r>
            <a:r>
              <a:rPr lang="en-US" altLang="zh-TW" sz="20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Graham, former Chief Economist at the USPTO</a:t>
            </a:r>
          </a:p>
          <a:p>
            <a:r>
              <a:rPr lang="en-US" altLang="zh-TW" sz="2000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Jeff </a:t>
            </a:r>
            <a:r>
              <a:rPr lang="en-US" altLang="zh-TW" sz="20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Oldham, head of the patent group at Google </a:t>
            </a:r>
          </a:p>
          <a:p>
            <a:r>
              <a:rPr lang="en-US" altLang="zh-TW" dirty="0">
                <a:solidFill>
                  <a:srgbClr val="20315A"/>
                </a:solidFill>
              </a:rPr>
              <a:t/>
            </a:r>
            <a:br>
              <a:rPr lang="en-US" altLang="zh-TW" dirty="0">
                <a:solidFill>
                  <a:srgbClr val="20315A"/>
                </a:solidFill>
              </a:rPr>
            </a:br>
            <a:endParaRPr lang="es-ES_tradnl" dirty="0">
              <a:solidFill>
                <a:srgbClr val="20315A"/>
              </a:solidFill>
            </a:endParaRPr>
          </a:p>
        </p:txBody>
      </p:sp>
      <p:sp>
        <p:nvSpPr>
          <p:cNvPr id="114" name="Text Placeholder 113"/>
          <p:cNvSpPr>
            <a:spLocks noGrp="1"/>
          </p:cNvSpPr>
          <p:nvPr>
            <p:ph type="body" sz="quarter" idx="157"/>
          </p:nvPr>
        </p:nvSpPr>
        <p:spPr>
          <a:xfrm>
            <a:off x="20155708" y="11821764"/>
            <a:ext cx="6281540" cy="7191763"/>
          </a:xfrm>
        </p:spPr>
        <p:txBody>
          <a:bodyPr/>
          <a:lstStyle/>
          <a:p>
            <a:r>
              <a:rPr lang="en-US" altLang="zh-TW" b="1" dirty="0" smtClean="0">
                <a:latin typeface="Helvetica"/>
                <a:cs typeface="Helvetica"/>
              </a:rPr>
              <a:t>Blocking map: </a:t>
            </a:r>
            <a:r>
              <a:rPr lang="en-US" altLang="zh-TW" dirty="0">
                <a:latin typeface="Helvetica"/>
                <a:cs typeface="Helvetica"/>
              </a:rPr>
              <a:t>Building a map of patents that have blocked applications and/or cited by other applications, patents, and USPTO rulings</a:t>
            </a:r>
            <a:r>
              <a:rPr lang="en-US" altLang="zh-TW" dirty="0" smtClean="0">
                <a:latin typeface="Helvetica"/>
                <a:cs typeface="Helvetica"/>
              </a:rPr>
              <a:t>.</a:t>
            </a:r>
          </a:p>
          <a:p>
            <a:endParaRPr lang="en-US" altLang="zh-TW" dirty="0">
              <a:latin typeface="Helvetica"/>
              <a:cs typeface="Helvetica"/>
            </a:endParaRPr>
          </a:p>
          <a:p>
            <a:endParaRPr lang="en-US" altLang="zh-TW" dirty="0" smtClean="0">
              <a:latin typeface="Helvetica"/>
              <a:cs typeface="Helvetica"/>
            </a:endParaRPr>
          </a:p>
          <a:p>
            <a:endParaRPr lang="en-US" altLang="zh-TW" dirty="0">
              <a:latin typeface="Helvetica"/>
              <a:cs typeface="Helvetica"/>
            </a:endParaRPr>
          </a:p>
          <a:p>
            <a:endParaRPr lang="en-US" altLang="zh-TW" dirty="0">
              <a:latin typeface="Helvetica"/>
              <a:cs typeface="Helvetica"/>
            </a:endParaRPr>
          </a:p>
          <a:p>
            <a:endParaRPr lang="en-US" altLang="zh-TW" dirty="0" smtClean="0">
              <a:latin typeface="Helvetica"/>
              <a:cs typeface="Helvetica"/>
            </a:endParaRPr>
          </a:p>
          <a:p>
            <a:endParaRPr lang="en-US" altLang="zh-TW" dirty="0">
              <a:latin typeface="Helvetica"/>
              <a:cs typeface="Helvetica"/>
            </a:endParaRPr>
          </a:p>
          <a:p>
            <a:endParaRPr lang="en-US" altLang="zh-TW" dirty="0" smtClean="0">
              <a:latin typeface="Helvetica"/>
              <a:cs typeface="Helvetica"/>
            </a:endParaRPr>
          </a:p>
          <a:p>
            <a:endParaRPr lang="en-US" altLang="zh-TW" dirty="0">
              <a:latin typeface="Helvetica"/>
              <a:cs typeface="Helvetica"/>
            </a:endParaRPr>
          </a:p>
          <a:p>
            <a:endParaRPr lang="en-US" altLang="zh-TW" dirty="0" smtClean="0">
              <a:latin typeface="Helvetica"/>
              <a:cs typeface="Helvetica"/>
            </a:endParaRPr>
          </a:p>
          <a:p>
            <a:endParaRPr lang="en-US" altLang="zh-TW" dirty="0">
              <a:latin typeface="Helvetica"/>
              <a:cs typeface="Helvetica"/>
            </a:endParaRPr>
          </a:p>
          <a:p>
            <a:endParaRPr lang="en-US" altLang="zh-TW" dirty="0">
              <a:latin typeface="Helvetica"/>
              <a:cs typeface="Helvetica"/>
            </a:endParaRPr>
          </a:p>
          <a:p>
            <a:endParaRPr lang="en-US" b="1" dirty="0" smtClean="0">
              <a:latin typeface="Helvetica"/>
              <a:cs typeface="Helvetica"/>
            </a:endParaRPr>
          </a:p>
        </p:txBody>
      </p:sp>
      <p:sp>
        <p:nvSpPr>
          <p:cNvPr id="117" name="Text Placeholder 116"/>
          <p:cNvSpPr>
            <a:spLocks noGrp="1"/>
          </p:cNvSpPr>
          <p:nvPr>
            <p:ph type="body" sz="quarter" idx="160"/>
          </p:nvPr>
        </p:nvSpPr>
        <p:spPr>
          <a:xfrm rot="20797714">
            <a:off x="14960055" y="18213344"/>
            <a:ext cx="3229443" cy="1011609"/>
          </a:xfrm>
        </p:spPr>
        <p:txBody>
          <a:bodyPr/>
          <a:lstStyle/>
          <a:p>
            <a:r>
              <a:rPr lang="en-US" sz="4000" dirty="0" smtClean="0">
                <a:solidFill>
                  <a:srgbClr val="20315A"/>
                </a:solidFill>
              </a:rPr>
              <a:t>Big Data analysis</a:t>
            </a:r>
            <a:endParaRPr lang="en-US" sz="4000" dirty="0">
              <a:solidFill>
                <a:srgbClr val="20315A"/>
              </a:solidFill>
            </a:endParaRPr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6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23" name="Text Placeholder 122"/>
          <p:cNvSpPr>
            <a:spLocks noGrp="1"/>
          </p:cNvSpPr>
          <p:nvPr>
            <p:ph type="body" sz="quarter" idx="16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24" name="Text Placeholder 123"/>
          <p:cNvSpPr>
            <a:spLocks noGrp="1"/>
          </p:cNvSpPr>
          <p:nvPr>
            <p:ph type="body" sz="quarter" idx="167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25" name="Text Placeholder 124"/>
          <p:cNvSpPr>
            <a:spLocks noGrp="1"/>
          </p:cNvSpPr>
          <p:nvPr>
            <p:ph type="body" sz="quarter" idx="168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26" name="Text Placeholder 125"/>
          <p:cNvSpPr>
            <a:spLocks noGrp="1"/>
          </p:cNvSpPr>
          <p:nvPr>
            <p:ph type="body" sz="quarter" idx="169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27" name="Text Placeholder 126"/>
          <p:cNvSpPr>
            <a:spLocks noGrp="1"/>
          </p:cNvSpPr>
          <p:nvPr>
            <p:ph type="body" sz="quarter" idx="17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28" name="Text Placeholder 127"/>
          <p:cNvSpPr>
            <a:spLocks noGrp="1"/>
          </p:cNvSpPr>
          <p:nvPr>
            <p:ph type="body" sz="quarter" idx="17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29" name="Text Placeholder 128"/>
          <p:cNvSpPr>
            <a:spLocks noGrp="1"/>
          </p:cNvSpPr>
          <p:nvPr>
            <p:ph type="body" sz="quarter" idx="172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30" name="Text Placeholder 129"/>
          <p:cNvSpPr>
            <a:spLocks noGrp="1"/>
          </p:cNvSpPr>
          <p:nvPr>
            <p:ph type="body" sz="quarter" idx="17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31" name="Text Placeholder 130"/>
          <p:cNvSpPr>
            <a:spLocks noGrp="1"/>
          </p:cNvSpPr>
          <p:nvPr>
            <p:ph type="body" sz="quarter" idx="17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32" name="Text Placeholder 131"/>
          <p:cNvSpPr>
            <a:spLocks noGrp="1"/>
          </p:cNvSpPr>
          <p:nvPr>
            <p:ph type="body" sz="quarter" idx="17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33" name="Text Placeholder 132"/>
          <p:cNvSpPr>
            <a:spLocks noGrp="1"/>
          </p:cNvSpPr>
          <p:nvPr>
            <p:ph type="body" sz="quarter" idx="176"/>
          </p:nvPr>
        </p:nvSpPr>
        <p:spPr>
          <a:xfrm>
            <a:off x="192981" y="32792455"/>
            <a:ext cx="6281540" cy="773977"/>
          </a:xfrm>
        </p:spPr>
        <p:txBody>
          <a:bodyPr/>
          <a:lstStyle/>
          <a:p>
            <a:r>
              <a:rPr lang="en-US" sz="4000" u="none" dirty="0" smtClean="0">
                <a:solidFill>
                  <a:srgbClr val="20315A"/>
                </a:solidFill>
              </a:rPr>
              <a:t>Acknowledgements</a:t>
            </a:r>
            <a:endParaRPr lang="en-US" sz="4000" u="none" dirty="0">
              <a:solidFill>
                <a:srgbClr val="20315A"/>
              </a:solidFill>
            </a:endParaRPr>
          </a:p>
        </p:txBody>
      </p:sp>
      <p:sp>
        <p:nvSpPr>
          <p:cNvPr id="134" name="Text Placeholder 133"/>
          <p:cNvSpPr>
            <a:spLocks noGrp="1"/>
          </p:cNvSpPr>
          <p:nvPr>
            <p:ph type="body" sz="quarter" idx="177"/>
          </p:nvPr>
        </p:nvSpPr>
        <p:spPr>
          <a:xfrm>
            <a:off x="7060559" y="6085844"/>
            <a:ext cx="12704279" cy="1266420"/>
          </a:xfrm>
        </p:spPr>
        <p:txBody>
          <a:bodyPr/>
          <a:lstStyle/>
          <a:p>
            <a:r>
              <a:rPr lang="es-ES_tradnl" sz="7200" u="none" dirty="0" smtClean="0"/>
              <a:t>Our Proposed Applications</a:t>
            </a:r>
            <a:endParaRPr lang="es-ES_tradnl" sz="7200" u="none" dirty="0"/>
          </a:p>
        </p:txBody>
      </p:sp>
      <p:pic>
        <p:nvPicPr>
          <p:cNvPr id="201" name="Picture Placeholder 200"/>
          <p:cNvPicPr>
            <a:picLocks noGrp="1" noChangeAspect="1"/>
          </p:cNvPicPr>
          <p:nvPr>
            <p:ph type="pic" sz="quarter" idx="115"/>
          </p:nvPr>
        </p:nvPicPr>
        <p:blipFill>
          <a:blip r:embed="rId2" cstate="print"/>
          <a:srcRect t="33176" b="33176"/>
          <a:stretch>
            <a:fillRect/>
          </a:stretch>
        </p:blipFill>
        <p:spPr/>
      </p:pic>
      <p:pic>
        <p:nvPicPr>
          <p:cNvPr id="202" name="Picture Placeholder 201"/>
          <p:cNvPicPr>
            <a:picLocks noGrp="1" noChangeAspect="1"/>
          </p:cNvPicPr>
          <p:nvPr>
            <p:ph type="pic" sz="quarter" idx="126"/>
          </p:nvPr>
        </p:nvPicPr>
        <p:blipFill>
          <a:blip r:embed="rId2" cstate="print"/>
          <a:srcRect t="33176" b="33176"/>
          <a:stretch>
            <a:fillRect/>
          </a:stretch>
        </p:blipFill>
        <p:spPr/>
      </p:pic>
      <p:pic>
        <p:nvPicPr>
          <p:cNvPr id="203" name="Picture Placeholder 202"/>
          <p:cNvPicPr>
            <a:picLocks noGrp="1" noChangeAspect="1"/>
          </p:cNvPicPr>
          <p:nvPr>
            <p:ph type="pic" sz="quarter" idx="127"/>
          </p:nvPr>
        </p:nvPicPr>
        <p:blipFill>
          <a:blip r:embed="rId2" cstate="print"/>
          <a:srcRect t="33176" b="33176"/>
          <a:stretch>
            <a:fillRect/>
          </a:stretch>
        </p:blipFill>
        <p:spPr/>
      </p:pic>
      <p:pic>
        <p:nvPicPr>
          <p:cNvPr id="205" name="Picture Placeholder 204"/>
          <p:cNvPicPr>
            <a:picLocks noGrp="1" noChangeAspect="1"/>
          </p:cNvPicPr>
          <p:nvPr>
            <p:ph type="pic" sz="quarter" idx="128"/>
          </p:nvPr>
        </p:nvPicPr>
        <p:blipFill>
          <a:blip r:embed="rId2" cstate="print"/>
          <a:srcRect t="33176" b="33176"/>
          <a:stretch>
            <a:fillRect/>
          </a:stretch>
        </p:blipFill>
        <p:spPr/>
      </p:pic>
      <p:pic>
        <p:nvPicPr>
          <p:cNvPr id="229" name="Picture Placeholder 228"/>
          <p:cNvPicPr>
            <a:picLocks noGrp="1" noChangeAspect="1"/>
          </p:cNvPicPr>
          <p:nvPr>
            <p:ph type="pic" sz="quarter" idx="130"/>
          </p:nvPr>
        </p:nvPicPr>
        <p:blipFill>
          <a:blip r:embed="rId3" cstate="print"/>
          <a:srcRect t="3739" b="3739"/>
          <a:stretch>
            <a:fillRect/>
          </a:stretch>
        </p:blipFill>
        <p:spPr/>
      </p:pic>
      <p:sp>
        <p:nvSpPr>
          <p:cNvPr id="108" name="Text Placeholder 107"/>
          <p:cNvSpPr>
            <a:spLocks noGrp="1"/>
          </p:cNvSpPr>
          <p:nvPr>
            <p:ph type="body" sz="quarter" idx="151"/>
          </p:nvPr>
        </p:nvSpPr>
        <p:spPr>
          <a:xfrm>
            <a:off x="6857013" y="3008558"/>
            <a:ext cx="12861314" cy="1543579"/>
          </a:xfrm>
        </p:spPr>
        <p:txBody>
          <a:bodyPr>
            <a:normAutofit fontScale="85000" lnSpcReduction="10000"/>
          </a:bodyPr>
          <a:lstStyle/>
          <a:p>
            <a:r>
              <a:rPr lang="en-US" sz="5800" dirty="0">
                <a:latin typeface="Helvetica"/>
                <a:cs typeface="Helvetica"/>
              </a:rPr>
              <a:t>Vincent </a:t>
            </a:r>
            <a:r>
              <a:rPr lang="en-US" sz="5800" dirty="0" err="1">
                <a:latin typeface="Helvetica"/>
                <a:cs typeface="Helvetica"/>
              </a:rPr>
              <a:t>Sheu</a:t>
            </a:r>
            <a:r>
              <a:rPr lang="en-US" sz="5800" dirty="0">
                <a:latin typeface="Helvetica"/>
                <a:cs typeface="Helvetica"/>
              </a:rPr>
              <a:t>, </a:t>
            </a:r>
            <a:r>
              <a:rPr lang="en-US" sz="5800" dirty="0" err="1">
                <a:latin typeface="Helvetica"/>
                <a:cs typeface="Helvetica"/>
              </a:rPr>
              <a:t>Shangpo</a:t>
            </a:r>
            <a:r>
              <a:rPr lang="en-US" sz="5800" dirty="0">
                <a:latin typeface="Helvetica"/>
                <a:cs typeface="Helvetica"/>
              </a:rPr>
              <a:t> Chou, Raphael </a:t>
            </a:r>
            <a:r>
              <a:rPr lang="en-US" sz="5800" dirty="0" err="1">
                <a:latin typeface="Helvetica"/>
                <a:cs typeface="Helvetica"/>
              </a:rPr>
              <a:t>Merx</a:t>
            </a:r>
            <a:r>
              <a:rPr lang="en-US" sz="5800" dirty="0">
                <a:latin typeface="Helvetica"/>
                <a:cs typeface="Helvetica"/>
              </a:rPr>
              <a:t>, Juan Sanchez, and </a:t>
            </a:r>
            <a:r>
              <a:rPr lang="en-US" sz="5800" dirty="0" err="1">
                <a:latin typeface="Helvetica"/>
                <a:cs typeface="Helvetica"/>
              </a:rPr>
              <a:t>Yvan</a:t>
            </a:r>
            <a:r>
              <a:rPr lang="en-US" sz="5800" dirty="0">
                <a:latin typeface="Helvetica"/>
                <a:cs typeface="Helvetica"/>
              </a:rPr>
              <a:t> </a:t>
            </a:r>
            <a:r>
              <a:rPr lang="en-US" sz="5800" dirty="0" err="1">
                <a:latin typeface="Helvetica"/>
                <a:cs typeface="Helvetica"/>
              </a:rPr>
              <a:t>Naoussi</a:t>
            </a:r>
            <a:endParaRPr lang="en-US" sz="5800" dirty="0">
              <a:latin typeface="Helvetica"/>
              <a:cs typeface="Helvetica"/>
            </a:endParaRPr>
          </a:p>
          <a:p>
            <a:endParaRPr lang="es-ES_tradnl" dirty="0"/>
          </a:p>
        </p:txBody>
      </p:sp>
      <p:sp>
        <p:nvSpPr>
          <p:cNvPr id="135" name="Text Placeholder 134"/>
          <p:cNvSpPr>
            <a:spLocks noGrp="1"/>
          </p:cNvSpPr>
          <p:nvPr>
            <p:ph type="body" sz="quarter" idx="178"/>
          </p:nvPr>
        </p:nvSpPr>
        <p:spPr>
          <a:xfrm>
            <a:off x="3505967" y="1253051"/>
            <a:ext cx="20420066" cy="1664193"/>
          </a:xfrm>
        </p:spPr>
        <p:txBody>
          <a:bodyPr>
            <a:noAutofit/>
          </a:bodyPr>
          <a:lstStyle/>
          <a:p>
            <a:r>
              <a:rPr lang="en-US" sz="7200" dirty="0">
                <a:latin typeface="Helvetica"/>
                <a:cs typeface="Helvetica"/>
              </a:rPr>
              <a:t>Big Data: Business Models and Open Innovation</a:t>
            </a:r>
            <a:endParaRPr lang="es-ES_tradnl" sz="7200" dirty="0">
              <a:latin typeface="Helvetica"/>
              <a:cs typeface="Helvetica"/>
            </a:endParaRPr>
          </a:p>
        </p:txBody>
      </p:sp>
      <p:pic>
        <p:nvPicPr>
          <p:cNvPr id="159" name="Picture Placeholder 158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4" cstate="print"/>
          <a:srcRect l="568" r="6103" b="3796"/>
          <a:stretch/>
        </p:blipFill>
        <p:spPr>
          <a:xfrm>
            <a:off x="22257501" y="119609"/>
            <a:ext cx="4593849" cy="4735413"/>
          </a:xfrm>
        </p:spPr>
      </p:pic>
      <p:pic>
        <p:nvPicPr>
          <p:cNvPr id="158" name="Picture Placeholder 157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/>
          <a:srcRect l="568" r="568"/>
          <a:stretch>
            <a:fillRect/>
          </a:stretch>
        </p:blipFill>
        <p:spPr/>
      </p:pic>
      <p:sp>
        <p:nvSpPr>
          <p:cNvPr id="154" name="Down Arrow 153"/>
          <p:cNvSpPr/>
          <p:nvPr/>
        </p:nvSpPr>
        <p:spPr>
          <a:xfrm>
            <a:off x="4262828" y="12820033"/>
            <a:ext cx="1280277" cy="177513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5" name="Down Arrow 154"/>
          <p:cNvSpPr/>
          <p:nvPr/>
        </p:nvSpPr>
        <p:spPr>
          <a:xfrm rot="17434848">
            <a:off x="6988921" y="24022586"/>
            <a:ext cx="1031640" cy="14303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6" name="Down Arrow 155"/>
          <p:cNvSpPr/>
          <p:nvPr/>
        </p:nvSpPr>
        <p:spPr>
          <a:xfrm rot="10800000">
            <a:off x="12692816" y="20645483"/>
            <a:ext cx="1271290" cy="177735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13" name="Picture Placeholder 212" descr="oski_sm.jpg"/>
          <p:cNvPicPr>
            <a:picLocks noGrp="1" noChangeAspect="1"/>
          </p:cNvPicPr>
          <p:nvPr>
            <p:ph type="pic" sz="quarter" idx="129"/>
          </p:nvPr>
        </p:nvPicPr>
        <p:blipFill rotWithShape="1">
          <a:blip r:embed="rId6" cstate="print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172" b="96746" l="3158" r="95263">
                        <a14:foregroundMark x1="21579" y1="56805" x2="17895" y2="83136"/>
                        <a14:foregroundMark x1="13684" y1="54438" x2="12105" y2="76036"/>
                        <a14:foregroundMark x1="77368" y1="63314" x2="36842" y2="82840"/>
                        <a14:foregroundMark x1="73158" y1="56805" x2="41579" y2="73373"/>
                        <a14:foregroundMark x1="75263" y1="52663" x2="89474" y2="77219"/>
                        <a14:foregroundMark x1="15263" y1="83432" x2="55789" y2="97041"/>
                        <a14:foregroundMark x1="74737" y1="94083" x2="66842" y2="97633"/>
                        <a14:foregroundMark x1="3158" y1="91124" x2="3158" y2="91124"/>
                        <a14:foregroundMark x1="94737" y1="68047" x2="95263" y2="76627"/>
                        <a14:foregroundMark x1="40526" y1="39349" x2="40526" y2="393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8" b="138"/>
          <a:stretch/>
        </p:blipFill>
        <p:spPr>
          <a:xfrm rot="799610">
            <a:off x="1344214" y="7189936"/>
            <a:ext cx="1551386" cy="275221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0" name="Picture Placeholder 229"/>
          <p:cNvPicPr>
            <a:picLocks noGrp="1" noChangeAspect="1"/>
          </p:cNvPicPr>
          <p:nvPr>
            <p:ph type="pic" sz="quarter" idx="134"/>
          </p:nvPr>
        </p:nvPicPr>
        <p:blipFill>
          <a:blip r:embed="rId3" cstate="print"/>
          <a:srcRect l="-4022" r="-4022"/>
          <a:stretch>
            <a:fillRect/>
          </a:stretch>
        </p:blipFill>
        <p:spPr>
          <a:xfrm>
            <a:off x="651187" y="15112682"/>
            <a:ext cx="8503942" cy="5092159"/>
          </a:xfrm>
          <a:noFill/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>
            <a:off x="21222024" y="13813611"/>
            <a:ext cx="3691653" cy="3918127"/>
            <a:chOff x="20443019" y="7218706"/>
            <a:chExt cx="5853862" cy="6212982"/>
          </a:xfrm>
        </p:grpSpPr>
        <p:grpSp>
          <p:nvGrpSpPr>
            <p:cNvPr id="169" name="Group 168"/>
            <p:cNvGrpSpPr/>
            <p:nvPr/>
          </p:nvGrpSpPr>
          <p:grpSpPr>
            <a:xfrm>
              <a:off x="20508094" y="7218706"/>
              <a:ext cx="5788787" cy="6212982"/>
              <a:chOff x="17094200" y="7276146"/>
              <a:chExt cx="8483600" cy="9105268"/>
            </a:xfrm>
          </p:grpSpPr>
          <p:cxnSp>
            <p:nvCxnSpPr>
              <p:cNvPr id="161" name="Straight Connector 160"/>
              <p:cNvCxnSpPr/>
              <p:nvPr/>
            </p:nvCxnSpPr>
            <p:spPr>
              <a:xfrm flipH="1" flipV="1">
                <a:off x="20091400" y="7276146"/>
                <a:ext cx="50800" cy="6464081"/>
              </a:xfrm>
              <a:prstGeom prst="line">
                <a:avLst/>
              </a:prstGeom>
              <a:ln w="2063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V="1">
                <a:off x="17094200" y="13740227"/>
                <a:ext cx="3022600" cy="2641187"/>
              </a:xfrm>
              <a:prstGeom prst="line">
                <a:avLst/>
              </a:prstGeom>
              <a:ln w="2063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V="1">
                <a:off x="20142200" y="13713654"/>
                <a:ext cx="5435600" cy="1"/>
              </a:xfrm>
              <a:prstGeom prst="line">
                <a:avLst/>
              </a:prstGeom>
              <a:ln w="2063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23911082" y="8160902"/>
              <a:ext cx="1301048" cy="2567057"/>
              <a:chOff x="23564283" y="8296219"/>
              <a:chExt cx="1301048" cy="2567057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23834197" y="9783246"/>
                <a:ext cx="145816" cy="14581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71" name="Oval 170"/>
              <p:cNvSpPr/>
              <p:nvPr/>
            </p:nvSpPr>
            <p:spPr>
              <a:xfrm flipV="1">
                <a:off x="24084279" y="10425830"/>
                <a:ext cx="437446" cy="43744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72" name="Oval 171"/>
              <p:cNvSpPr/>
              <p:nvPr/>
            </p:nvSpPr>
            <p:spPr>
              <a:xfrm flipV="1">
                <a:off x="24656799" y="9535650"/>
                <a:ext cx="208532" cy="20853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73" name="Oval 172"/>
              <p:cNvSpPr/>
              <p:nvPr/>
            </p:nvSpPr>
            <p:spPr>
              <a:xfrm flipV="1">
                <a:off x="23980013" y="9330909"/>
                <a:ext cx="104266" cy="1042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74" name="Oval 173"/>
              <p:cNvSpPr/>
              <p:nvPr/>
            </p:nvSpPr>
            <p:spPr>
              <a:xfrm flipV="1">
                <a:off x="23564283" y="8296219"/>
                <a:ext cx="541713" cy="54171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20443019" y="9110893"/>
              <a:ext cx="1757225" cy="1683365"/>
              <a:chOff x="19954036" y="13238018"/>
              <a:chExt cx="2448764" cy="2345837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20178864" y="14930200"/>
                <a:ext cx="203200" cy="2032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76" name="Oval 175"/>
              <p:cNvSpPr/>
              <p:nvPr/>
            </p:nvSpPr>
            <p:spPr>
              <a:xfrm flipV="1">
                <a:off x="21607995" y="13448319"/>
                <a:ext cx="609599" cy="60959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77" name="Oval 176"/>
              <p:cNvSpPr/>
              <p:nvPr/>
            </p:nvSpPr>
            <p:spPr>
              <a:xfrm flipV="1">
                <a:off x="20897165" y="14432766"/>
                <a:ext cx="290598" cy="29059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78" name="Oval 177"/>
              <p:cNvSpPr/>
              <p:nvPr/>
            </p:nvSpPr>
            <p:spPr>
              <a:xfrm flipV="1">
                <a:off x="19954036" y="14147450"/>
                <a:ext cx="145299" cy="14529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79" name="Oval 178"/>
              <p:cNvSpPr/>
              <p:nvPr/>
            </p:nvSpPr>
            <p:spPr>
              <a:xfrm flipH="1">
                <a:off x="20382064" y="13238018"/>
                <a:ext cx="515101" cy="51510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2199600" y="15380655"/>
                <a:ext cx="203200" cy="2032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22553234" y="11255922"/>
              <a:ext cx="2198126" cy="1330907"/>
              <a:chOff x="20558827" y="17137566"/>
              <a:chExt cx="3063173" cy="1854675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22097971" y="18003899"/>
                <a:ext cx="203200" cy="203201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0" name="Oval 189"/>
              <p:cNvSpPr/>
              <p:nvPr/>
            </p:nvSpPr>
            <p:spPr>
              <a:xfrm flipV="1">
                <a:off x="20985399" y="18651165"/>
                <a:ext cx="341071" cy="34107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1" name="Oval 190"/>
              <p:cNvSpPr/>
              <p:nvPr/>
            </p:nvSpPr>
            <p:spPr>
              <a:xfrm flipV="1">
                <a:off x="22302263" y="18332318"/>
                <a:ext cx="290597" cy="29059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2" name="Oval 191"/>
              <p:cNvSpPr/>
              <p:nvPr/>
            </p:nvSpPr>
            <p:spPr>
              <a:xfrm flipV="1">
                <a:off x="21359135" y="17754619"/>
                <a:ext cx="437678" cy="43768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3" name="Oval 192"/>
              <p:cNvSpPr/>
              <p:nvPr/>
            </p:nvSpPr>
            <p:spPr>
              <a:xfrm flipH="1">
                <a:off x="21787161" y="17137566"/>
                <a:ext cx="515101" cy="51510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21155935" y="17137569"/>
                <a:ext cx="203200" cy="203201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5" name="Oval 194"/>
              <p:cNvSpPr/>
              <p:nvPr/>
            </p:nvSpPr>
            <p:spPr>
              <a:xfrm flipV="1">
                <a:off x="20558827" y="17901701"/>
                <a:ext cx="290597" cy="29059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1907474" y="18789040"/>
                <a:ext cx="203200" cy="203201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3266401" y="17901680"/>
                <a:ext cx="355599" cy="3556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222" name="Explosion 1 221"/>
            <p:cNvSpPr/>
            <p:nvPr/>
          </p:nvSpPr>
          <p:spPr>
            <a:xfrm>
              <a:off x="24322740" y="8996849"/>
              <a:ext cx="334060" cy="334060"/>
            </a:xfrm>
            <a:prstGeom prst="irregularSeal1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1010023" y="20597324"/>
            <a:ext cx="6785156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i="1" dirty="0" err="1">
                <a:solidFill>
                  <a:srgbClr val="20315A"/>
                </a:solidFill>
                <a:latin typeface="Helvetica"/>
                <a:cs typeface="Helvetica"/>
              </a:rPr>
              <a:t>Oof</a:t>
            </a:r>
            <a:r>
              <a:rPr lang="en-US" sz="3100" i="1" dirty="0">
                <a:solidFill>
                  <a:srgbClr val="20315A"/>
                </a:solidFill>
                <a:latin typeface="Helvetica"/>
                <a:cs typeface="Helvetica"/>
              </a:rPr>
              <a:t>. Well, that’s not good. </a:t>
            </a:r>
            <a:endParaRPr lang="en-US" sz="3100" i="1" dirty="0" smtClean="0">
              <a:solidFill>
                <a:srgbClr val="20315A"/>
              </a:solidFill>
              <a:latin typeface="Helvetica"/>
              <a:cs typeface="Helvetica"/>
            </a:endParaRPr>
          </a:p>
          <a:p>
            <a:endParaRPr lang="en-US" sz="3100" dirty="0">
              <a:solidFill>
                <a:srgbClr val="20315A"/>
              </a:solidFill>
              <a:latin typeface="Helvetica"/>
              <a:cs typeface="Helvetica"/>
            </a:endParaRPr>
          </a:p>
          <a:p>
            <a:r>
              <a:rPr lang="en-US" sz="2400" dirty="0">
                <a:solidFill>
                  <a:srgbClr val="20315A"/>
                </a:solidFill>
                <a:latin typeface="Helvetica"/>
                <a:cs typeface="Helvetica"/>
              </a:rPr>
              <a:t>From the monoliths (Google) to the startups (Gazelle Technologies), rejection reports (Patent </a:t>
            </a:r>
            <a:r>
              <a:rPr lang="en-US" sz="2400" dirty="0" smtClean="0">
                <a:solidFill>
                  <a:srgbClr val="20315A"/>
                </a:solidFill>
                <a:latin typeface="Helvetica"/>
                <a:cs typeface="Helvetica"/>
              </a:rPr>
              <a:t>River</a:t>
            </a:r>
            <a:r>
              <a:rPr lang="en-US" sz="2400" dirty="0">
                <a:solidFill>
                  <a:srgbClr val="20315A"/>
                </a:solidFill>
                <a:latin typeface="Helvetica"/>
                <a:cs typeface="Helvetica"/>
              </a:rPr>
              <a:t>) to cradle-to-grave patent lifecycle management (</a:t>
            </a:r>
            <a:r>
              <a:rPr lang="en-US" sz="2400" dirty="0" err="1">
                <a:solidFill>
                  <a:srgbClr val="20315A"/>
                </a:solidFill>
                <a:latin typeface="Helvetica"/>
                <a:cs typeface="Helvetica"/>
              </a:rPr>
              <a:t>Maxval</a:t>
            </a:r>
            <a:r>
              <a:rPr lang="en-US" sz="2400" dirty="0">
                <a:solidFill>
                  <a:srgbClr val="20315A"/>
                </a:solidFill>
                <a:latin typeface="Helvetica"/>
                <a:cs typeface="Helvetica"/>
              </a:rPr>
              <a:t>), everyone seems to want a piece of this market</a:t>
            </a:r>
            <a:r>
              <a:rPr lang="en-US" sz="2400" dirty="0" smtClean="0">
                <a:solidFill>
                  <a:srgbClr val="20315A"/>
                </a:solidFill>
                <a:latin typeface="Helvetica"/>
                <a:cs typeface="Helvetica"/>
              </a:rPr>
              <a:t>!</a:t>
            </a:r>
          </a:p>
          <a:p>
            <a:endParaRPr lang="en-US" sz="3100" dirty="0">
              <a:solidFill>
                <a:srgbClr val="20315A"/>
              </a:solidFill>
              <a:latin typeface="Helvetica"/>
              <a:cs typeface="Helvetica"/>
            </a:endParaRPr>
          </a:p>
        </p:txBody>
      </p:sp>
      <p:pic>
        <p:nvPicPr>
          <p:cNvPr id="1028" name="Picture 4" descr="https://lh5.googleusercontent.com/YN1FbyTXcc6gTRAzR7YoQUFRGDWcGKyoxW7JAxl7gHMEfMJJBgwXWQBArgYWZptLJf381yG_OUfOZKe4UVmuVLVQXEl97MAOrBBUPA9o7upIR8U64CsUt7W5Rw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900" y="23859892"/>
            <a:ext cx="1780610" cy="183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e0QoBqtPxQ7wPaba4lx5KgsqS3Cz9G09p8zmRbdRQSHPwX3_oAA6YOiG19-4y_9m2aSmZemXSH0bUcJVH0ykFaVIVeEslIFuXIFpyy6DNhJbU6-pzHmAQizdWw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840" y="18259811"/>
            <a:ext cx="1747670" cy="174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j8zoE_KyVJHHfgZuxxvyQtWyS5jKvseZVu5klEWULW6c3odEwQ0lnKP_pAyeEkyQORt5iPCK9xB4V8H497hMoM-HdAHqKlrBxJ4xI27IPnKCoI1s05Hjc_a__Q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359" y="12820033"/>
            <a:ext cx="1540634" cy="173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ONqh8WHEK_PmSUzw_GafeYBBf7S2nNEFNrs0A2PaOPseBjdM6VU2CfGmhRyDBOSKeKfZ0nrIquNE52uYFaqRwZAOCCT8AOxIoo_0MeidI-lTMJLG8Cvj1G-Ma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699" y="12820033"/>
            <a:ext cx="1590120" cy="178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 Placeholder 109"/>
          <p:cNvSpPr>
            <a:spLocks noGrp="1"/>
          </p:cNvSpPr>
          <p:nvPr>
            <p:ph type="body" sz="quarter" idx="153"/>
          </p:nvPr>
        </p:nvSpPr>
        <p:spPr>
          <a:xfrm>
            <a:off x="11185520" y="14278358"/>
            <a:ext cx="4648946" cy="1011609"/>
          </a:xfrm>
        </p:spPr>
        <p:txBody>
          <a:bodyPr/>
          <a:lstStyle/>
          <a:p>
            <a:r>
              <a:rPr lang="en-US" sz="4000" dirty="0" smtClean="0">
                <a:solidFill>
                  <a:srgbClr val="20315A"/>
                </a:solidFill>
              </a:rPr>
              <a:t>Machine Learning</a:t>
            </a:r>
            <a:endParaRPr lang="en-US" sz="4000" dirty="0">
              <a:solidFill>
                <a:srgbClr val="20315A"/>
              </a:solidFill>
            </a:endParaRPr>
          </a:p>
        </p:txBody>
      </p:sp>
      <p:sp>
        <p:nvSpPr>
          <p:cNvPr id="136" name="Text Placeholder 133"/>
          <p:cNvSpPr>
            <a:spLocks noGrp="1"/>
          </p:cNvSpPr>
          <p:nvPr>
            <p:ph type="body" sz="quarter" idx="177"/>
          </p:nvPr>
        </p:nvSpPr>
        <p:spPr>
          <a:xfrm>
            <a:off x="19021164" y="5913520"/>
            <a:ext cx="7850612" cy="1020199"/>
          </a:xfrm>
        </p:spPr>
        <p:txBody>
          <a:bodyPr/>
          <a:lstStyle/>
          <a:p>
            <a:r>
              <a:rPr lang="en-US" sz="5600" u="none" dirty="0" smtClean="0"/>
              <a:t>Our</a:t>
            </a:r>
            <a:r>
              <a:rPr lang="es-ES_tradnl" sz="5600" u="none" dirty="0" smtClean="0"/>
              <a:t> </a:t>
            </a:r>
            <a:r>
              <a:rPr lang="en-US" sz="5600" u="none" dirty="0" smtClean="0"/>
              <a:t>Technology</a:t>
            </a:r>
            <a:endParaRPr lang="en-US" sz="5600" u="none" dirty="0"/>
          </a:p>
        </p:txBody>
      </p:sp>
      <p:pic>
        <p:nvPicPr>
          <p:cNvPr id="139" name="Picture 13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5236" y="7442031"/>
            <a:ext cx="6197228" cy="4320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5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18406549" y="17099469"/>
            <a:ext cx="1280184" cy="632269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Left-Right Arrow 140"/>
          <p:cNvSpPr/>
          <p:nvPr/>
        </p:nvSpPr>
        <p:spPr>
          <a:xfrm>
            <a:off x="18438143" y="11677244"/>
            <a:ext cx="1280184" cy="632269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Left-Right Arrow 141"/>
          <p:cNvSpPr/>
          <p:nvPr/>
        </p:nvSpPr>
        <p:spPr>
          <a:xfrm>
            <a:off x="18734390" y="23473090"/>
            <a:ext cx="1280184" cy="632269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 Placeholder 132"/>
          <p:cNvSpPr>
            <a:spLocks noGrp="1"/>
          </p:cNvSpPr>
          <p:nvPr>
            <p:ph type="body" sz="quarter" idx="176"/>
          </p:nvPr>
        </p:nvSpPr>
        <p:spPr>
          <a:xfrm>
            <a:off x="1223201" y="27295641"/>
            <a:ext cx="5544432" cy="897088"/>
          </a:xfrm>
        </p:spPr>
        <p:txBody>
          <a:bodyPr/>
          <a:lstStyle/>
          <a:p>
            <a:r>
              <a:rPr lang="en-US" sz="4800" u="none" dirty="0" smtClean="0">
                <a:solidFill>
                  <a:srgbClr val="20315A"/>
                </a:solidFill>
                <a:latin typeface="Helvetica"/>
                <a:cs typeface="Helvetica"/>
              </a:rPr>
              <a:t>Future Directions</a:t>
            </a:r>
            <a:endParaRPr lang="en-US" sz="4800" u="none" dirty="0">
              <a:solidFill>
                <a:srgbClr val="20315A"/>
              </a:solidFill>
              <a:latin typeface="Helvetica"/>
              <a:cs typeface="Helvetica"/>
            </a:endParaRPr>
          </a:p>
        </p:txBody>
      </p:sp>
      <p:sp>
        <p:nvSpPr>
          <p:cNvPr id="145" name="Text Placeholder 112"/>
          <p:cNvSpPr>
            <a:spLocks noGrp="1"/>
          </p:cNvSpPr>
          <p:nvPr>
            <p:ph type="body" sz="quarter" idx="156"/>
          </p:nvPr>
        </p:nvSpPr>
        <p:spPr>
          <a:xfrm>
            <a:off x="7426670" y="27334397"/>
            <a:ext cx="8089722" cy="7290250"/>
          </a:xfrm>
        </p:spPr>
        <p:txBody>
          <a:bodyPr/>
          <a:lstStyle/>
          <a:p>
            <a:r>
              <a:rPr lang="en-US" altLang="zh-TW" sz="3200" b="1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Train predictive model: </a:t>
            </a:r>
            <a:r>
              <a:rPr lang="en-US" altLang="zh-TW" sz="3200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Choose optimal machine learning model to accurately predict an application’s approval likelihood</a:t>
            </a:r>
          </a:p>
          <a:p>
            <a:r>
              <a:rPr lang="en-US" altLang="zh-TW" sz="3200" b="1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Build optimization model: </a:t>
            </a:r>
            <a:r>
              <a:rPr lang="en-US" altLang="zh-TW" sz="3200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Apply optimization to suggest changes in patent application</a:t>
            </a:r>
          </a:p>
          <a:p>
            <a:r>
              <a:rPr lang="en-US" altLang="zh-TW" sz="3200" b="1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Cluster analysis: </a:t>
            </a:r>
            <a:r>
              <a:rPr lang="en-US" altLang="zh-TW" sz="3200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use statistical techniques (K-Means, EM algorithm) to cluster similar patents according to 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3200" dirty="0" smtClean="0">
              <a:solidFill>
                <a:srgbClr val="20315A"/>
              </a:solidFill>
              <a:latin typeface="Helvetica" pitchFamily="34" charset="0"/>
              <a:cs typeface="Helvetica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rgbClr val="20315A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n-US" altLang="zh-TW" sz="3200" dirty="0">
                <a:solidFill>
                  <a:srgbClr val="20315A"/>
                </a:solidFill>
              </a:rPr>
              <a:t/>
            </a:r>
            <a:br>
              <a:rPr lang="en-US" altLang="zh-TW" sz="3200" dirty="0">
                <a:solidFill>
                  <a:srgbClr val="20315A"/>
                </a:solidFill>
              </a:rPr>
            </a:br>
            <a:endParaRPr lang="es-ES_tradnl" sz="3200" dirty="0">
              <a:solidFill>
                <a:srgbClr val="20315A"/>
              </a:solidFill>
            </a:endParaRPr>
          </a:p>
        </p:txBody>
      </p:sp>
      <p:sp>
        <p:nvSpPr>
          <p:cNvPr id="146" name="Text Placeholder 112"/>
          <p:cNvSpPr>
            <a:spLocks noGrp="1"/>
          </p:cNvSpPr>
          <p:nvPr>
            <p:ph type="body" sz="quarter" idx="156"/>
          </p:nvPr>
        </p:nvSpPr>
        <p:spPr>
          <a:xfrm>
            <a:off x="0" y="28282885"/>
            <a:ext cx="7426669" cy="3683110"/>
          </a:xfrm>
        </p:spPr>
        <p:txBody>
          <a:bodyPr/>
          <a:lstStyle/>
          <a:p>
            <a:pPr lvl="1" indent="0">
              <a:buNone/>
            </a:pPr>
            <a:r>
              <a:rPr lang="en-US" altLang="zh-TW" sz="3200" b="1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Predictive Factor Determination: </a:t>
            </a:r>
            <a:r>
              <a:rPr lang="en-US" altLang="zh-TW" sz="32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Via regression modeling,</a:t>
            </a:r>
            <a:r>
              <a:rPr lang="en-US" altLang="zh-TW" sz="3200" b="1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altLang="zh-TW" sz="32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exploring factors correlated with application approval/rejection and patent citation/</a:t>
            </a:r>
            <a:r>
              <a:rPr lang="en-US" altLang="zh-TW" sz="3200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blocking</a:t>
            </a:r>
          </a:p>
          <a:p>
            <a:pPr marL="1617633" lvl="1" indent="-342900">
              <a:buFont typeface="Arial" panose="020B0604020202020204" pitchFamily="34" charset="0"/>
              <a:buChar char="•"/>
            </a:pPr>
            <a:endParaRPr lang="en-US" altLang="zh-TW" sz="1800" dirty="0" smtClean="0">
              <a:solidFill>
                <a:srgbClr val="20315A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758051">
            <a:off x="9920483" y="23706143"/>
            <a:ext cx="3058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20315A"/>
                </a:solidFill>
              </a:rPr>
              <a:t>Upload!</a:t>
            </a:r>
            <a:endParaRPr lang="en-US" sz="5400" dirty="0">
              <a:solidFill>
                <a:srgbClr val="20315A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2701188" y="22936757"/>
            <a:ext cx="1793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20315A"/>
                </a:solidFill>
              </a:rPr>
              <a:t>Tag!</a:t>
            </a:r>
            <a:endParaRPr lang="en-US" sz="5400" dirty="0">
              <a:solidFill>
                <a:srgbClr val="20315A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 rot="21259421">
            <a:off x="14363510" y="23126307"/>
            <a:ext cx="28356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0315A"/>
                </a:solidFill>
              </a:rPr>
              <a:t>Extract differentiating words</a:t>
            </a:r>
            <a:endParaRPr lang="en-US" sz="3600" dirty="0">
              <a:solidFill>
                <a:srgbClr val="20315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75319" y="23371531"/>
            <a:ext cx="59471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0315A"/>
                </a:solidFill>
                <a:latin typeface="Helvetica"/>
                <a:cs typeface="Helvetica"/>
              </a:rPr>
              <a:t>Tagging</a:t>
            </a:r>
            <a:r>
              <a:rPr lang="en-US" sz="2400" dirty="0">
                <a:solidFill>
                  <a:srgbClr val="20315A"/>
                </a:solidFill>
                <a:latin typeface="Helvetica"/>
                <a:cs typeface="Helvetica"/>
              </a:rPr>
              <a:t>: Developing a set of words that describes and differentiates each patent</a:t>
            </a:r>
          </a:p>
          <a:p>
            <a:endParaRPr lang="en-US" sz="2400" dirty="0" smtClean="0">
              <a:solidFill>
                <a:srgbClr val="20315A"/>
              </a:solidFill>
              <a:latin typeface="Helvetica"/>
              <a:cs typeface="Helvetica"/>
            </a:endParaRPr>
          </a:p>
          <a:p>
            <a:r>
              <a:rPr lang="en-US" sz="2400" dirty="0" smtClean="0">
                <a:solidFill>
                  <a:srgbClr val="20315A"/>
                </a:solidFill>
                <a:latin typeface="Helvetica"/>
                <a:cs typeface="Helvetica"/>
              </a:rPr>
              <a:t>e.g.</a:t>
            </a:r>
            <a:endParaRPr lang="en-US" sz="2400" dirty="0">
              <a:solidFill>
                <a:srgbClr val="20315A"/>
              </a:solidFill>
              <a:latin typeface="Helvetica"/>
              <a:cs typeface="Helvetica"/>
            </a:endParaRPr>
          </a:p>
          <a:p>
            <a:r>
              <a:rPr lang="en-US" altLang="zh-TW" sz="2400" b="1" dirty="0" smtClean="0">
                <a:solidFill>
                  <a:srgbClr val="20315A"/>
                </a:solidFill>
                <a:latin typeface="Helvetica"/>
                <a:cs typeface="Helvetica"/>
              </a:rPr>
              <a:t>Patent # </a:t>
            </a:r>
            <a:r>
              <a:rPr lang="en-US" altLang="zh-TW" sz="2400" b="1" dirty="0" smtClean="0">
                <a:solidFill>
                  <a:srgbClr val="FF0000"/>
                </a:solidFill>
                <a:latin typeface="Helvetica"/>
                <a:cs typeface="Helvetica"/>
              </a:rPr>
              <a:t>6666650</a:t>
            </a:r>
            <a:r>
              <a:rPr lang="en-US" altLang="zh-TW" sz="2400" b="1" dirty="0" smtClean="0">
                <a:solidFill>
                  <a:srgbClr val="20315A"/>
                </a:solidFill>
                <a:latin typeface="Helvetica"/>
                <a:cs typeface="Helvetica"/>
              </a:rPr>
              <a:t>:</a:t>
            </a:r>
            <a:r>
              <a:rPr lang="en-US" altLang="zh-TW" sz="2400" dirty="0" smtClean="0">
                <a:solidFill>
                  <a:srgbClr val="20315A"/>
                </a:solidFill>
                <a:latin typeface="Helvetica"/>
                <a:cs typeface="Helvetica"/>
              </a:rPr>
              <a:t> </a:t>
            </a:r>
            <a:r>
              <a:rPr lang="en-US" altLang="zh-TW" sz="2400" dirty="0">
                <a:solidFill>
                  <a:srgbClr val="20315A"/>
                </a:solidFill>
                <a:latin typeface="Helvetica"/>
                <a:cs typeface="Helvetica"/>
              </a:rPr>
              <a:t>yarn static </a:t>
            </a:r>
            <a:r>
              <a:rPr lang="en-US" altLang="zh-TW" sz="2400" dirty="0" err="1" smtClean="0">
                <a:solidFill>
                  <a:srgbClr val="20315A"/>
                </a:solidFill>
                <a:latin typeface="Helvetica"/>
                <a:cs typeface="Helvetica"/>
              </a:rPr>
              <a:t>counterpressure</a:t>
            </a:r>
            <a:r>
              <a:rPr lang="en-US" altLang="zh-TW" sz="2400" dirty="0" smtClean="0">
                <a:solidFill>
                  <a:srgbClr val="20315A"/>
                </a:solidFill>
                <a:latin typeface="Helvetica"/>
                <a:cs typeface="Helvetica"/>
              </a:rPr>
              <a:t> </a:t>
            </a:r>
            <a:r>
              <a:rPr lang="en-US" altLang="zh-TW" sz="2400" dirty="0">
                <a:solidFill>
                  <a:srgbClr val="20315A"/>
                </a:solidFill>
                <a:latin typeface="Helvetica"/>
                <a:cs typeface="Helvetica"/>
              </a:rPr>
              <a:t>tangent </a:t>
            </a:r>
            <a:r>
              <a:rPr lang="en-US" altLang="zh-TW" sz="2400" dirty="0" err="1" smtClean="0">
                <a:solidFill>
                  <a:srgbClr val="20315A"/>
                </a:solidFill>
                <a:latin typeface="Helvetica"/>
                <a:cs typeface="Helvetica"/>
              </a:rPr>
              <a:t>verticl</a:t>
            </a:r>
            <a:r>
              <a:rPr lang="en-US" altLang="zh-TW" sz="2400" dirty="0" smtClean="0">
                <a:solidFill>
                  <a:srgbClr val="20315A"/>
                </a:solidFill>
                <a:latin typeface="Helvetica"/>
                <a:cs typeface="Helvetica"/>
              </a:rPr>
              <a:t> </a:t>
            </a:r>
            <a:r>
              <a:rPr lang="en-US" altLang="zh-TW" sz="2400" dirty="0" err="1">
                <a:solidFill>
                  <a:srgbClr val="20315A"/>
                </a:solidFill>
                <a:latin typeface="Helvetica"/>
                <a:cs typeface="Helvetica"/>
              </a:rPr>
              <a:t>minu</a:t>
            </a:r>
            <a:r>
              <a:rPr lang="en-US" altLang="zh-TW" sz="2400" dirty="0">
                <a:solidFill>
                  <a:srgbClr val="20315A"/>
                </a:solidFill>
                <a:latin typeface="Helvetica"/>
                <a:cs typeface="Helvetica"/>
              </a:rPr>
              <a:t> </a:t>
            </a:r>
            <a:r>
              <a:rPr lang="en-US" altLang="zh-TW" sz="2400" dirty="0" err="1">
                <a:solidFill>
                  <a:srgbClr val="20315A"/>
                </a:solidFill>
                <a:latin typeface="Helvetica"/>
                <a:cs typeface="Helvetica"/>
              </a:rPr>
              <a:t>impedi</a:t>
            </a:r>
            <a:r>
              <a:rPr lang="en-US" altLang="zh-TW" sz="2400" dirty="0">
                <a:solidFill>
                  <a:srgbClr val="20315A"/>
                </a:solidFill>
                <a:latin typeface="Helvetica"/>
                <a:cs typeface="Helvetica"/>
              </a:rPr>
              <a:t> </a:t>
            </a:r>
            <a:r>
              <a:rPr lang="en-US" altLang="zh-TW" sz="2400" dirty="0" smtClean="0">
                <a:solidFill>
                  <a:srgbClr val="20315A"/>
                </a:solidFill>
                <a:latin typeface="Helvetica"/>
                <a:cs typeface="Helvetica"/>
              </a:rPr>
              <a:t>…</a:t>
            </a:r>
            <a:endParaRPr lang="en-US" altLang="zh-TW" sz="2400" dirty="0">
              <a:solidFill>
                <a:srgbClr val="20315A"/>
              </a:solidFill>
              <a:latin typeface="Helvetica"/>
              <a:cs typeface="Helvetica"/>
            </a:endParaRPr>
          </a:p>
          <a:p>
            <a:endParaRPr lang="en-US" altLang="zh-TW" sz="2400" dirty="0">
              <a:solidFill>
                <a:srgbClr val="20315A"/>
              </a:solidFill>
              <a:latin typeface="Helvetica"/>
              <a:cs typeface="Helvetica"/>
            </a:endParaRPr>
          </a:p>
          <a:p>
            <a:endParaRPr lang="en-US" altLang="zh-TW" sz="2400" dirty="0">
              <a:solidFill>
                <a:srgbClr val="20315A"/>
              </a:solidFill>
              <a:latin typeface="Helvetica"/>
              <a:cs typeface="Helvetica"/>
            </a:endParaRPr>
          </a:p>
          <a:p>
            <a:endParaRPr lang="en-US" altLang="zh-TW" sz="2400" dirty="0">
              <a:solidFill>
                <a:srgbClr val="20315A"/>
              </a:solidFill>
              <a:latin typeface="Helvetica"/>
              <a:cs typeface="Helvetica"/>
            </a:endParaRPr>
          </a:p>
          <a:p>
            <a:endParaRPr lang="en-US" sz="2400" dirty="0">
              <a:solidFill>
                <a:srgbClr val="20315A"/>
              </a:solidFill>
              <a:latin typeface="Helvetica"/>
              <a:cs typeface="Helvetica"/>
            </a:endParaRPr>
          </a:p>
          <a:p>
            <a:endParaRPr lang="en-US" sz="2400" dirty="0">
              <a:solidFill>
                <a:srgbClr val="20315A"/>
              </a:solidFill>
              <a:latin typeface="Helvetica"/>
              <a:cs typeface="Helvetica"/>
            </a:endParaRPr>
          </a:p>
        </p:txBody>
      </p:sp>
      <p:sp>
        <p:nvSpPr>
          <p:cNvPr id="150" name="Down Arrow 149"/>
          <p:cNvSpPr/>
          <p:nvPr/>
        </p:nvSpPr>
        <p:spPr>
          <a:xfrm rot="10800000">
            <a:off x="12739677" y="15228890"/>
            <a:ext cx="1271290" cy="177735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extBox 6"/>
          <p:cNvSpPr txBox="1"/>
          <p:nvPr/>
        </p:nvSpPr>
        <p:spPr>
          <a:xfrm>
            <a:off x="11031251" y="19829699"/>
            <a:ext cx="5106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20315A"/>
                </a:solidFill>
              </a:rPr>
              <a:t>Find similar patents</a:t>
            </a:r>
            <a:endParaRPr lang="en-US" sz="4400" dirty="0">
              <a:solidFill>
                <a:srgbClr val="20315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06047" y="17862682"/>
            <a:ext cx="5298060" cy="603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20315A"/>
                </a:solidFill>
                <a:latin typeface="Helvetica"/>
                <a:cs typeface="Helvetica"/>
              </a:rPr>
              <a:t>Visualization: </a:t>
            </a:r>
            <a:r>
              <a:rPr lang="en-US" altLang="zh-TW" sz="2400" dirty="0" smtClean="0">
                <a:solidFill>
                  <a:srgbClr val="20315A"/>
                </a:solidFill>
                <a:latin typeface="Helvetica"/>
                <a:cs typeface="Helvetica"/>
              </a:rPr>
              <a:t>Graph technology space using the </a:t>
            </a:r>
            <a:r>
              <a:rPr lang="en-US" altLang="zh-TW" sz="2400" dirty="0" err="1" smtClean="0">
                <a:solidFill>
                  <a:srgbClr val="20315A"/>
                </a:solidFill>
                <a:latin typeface="Helvetica"/>
                <a:cs typeface="Helvetica"/>
              </a:rPr>
              <a:t>Jaccard</a:t>
            </a:r>
            <a:r>
              <a:rPr lang="en-US" altLang="zh-TW" sz="2400" dirty="0" smtClean="0">
                <a:solidFill>
                  <a:srgbClr val="20315A"/>
                </a:solidFill>
                <a:latin typeface="Helvetica"/>
                <a:cs typeface="Helvetica"/>
              </a:rPr>
              <a:t> index, LASSO algorithm and tagging matrix:</a:t>
            </a:r>
          </a:p>
          <a:p>
            <a:endParaRPr lang="en-US" altLang="zh-TW" sz="2400" b="1" dirty="0">
              <a:solidFill>
                <a:srgbClr val="20315A"/>
              </a:solidFill>
              <a:latin typeface="Helvetica"/>
              <a:cs typeface="Helvetica"/>
            </a:endParaRPr>
          </a:p>
          <a:p>
            <a:endParaRPr lang="en-US" altLang="zh-TW" sz="2400" b="1" dirty="0" smtClean="0">
              <a:solidFill>
                <a:srgbClr val="20315A"/>
              </a:solidFill>
              <a:latin typeface="Helvetica"/>
              <a:cs typeface="Helvetica"/>
            </a:endParaRPr>
          </a:p>
          <a:p>
            <a:endParaRPr lang="en-US" altLang="zh-TW" sz="2400" b="1" dirty="0">
              <a:solidFill>
                <a:srgbClr val="20315A"/>
              </a:solidFill>
              <a:latin typeface="Helvetica"/>
              <a:cs typeface="Helvetica"/>
            </a:endParaRPr>
          </a:p>
          <a:p>
            <a:endParaRPr lang="en-US" altLang="zh-TW" sz="2400" b="1" dirty="0" smtClean="0">
              <a:solidFill>
                <a:srgbClr val="20315A"/>
              </a:solidFill>
              <a:latin typeface="Helvetica"/>
              <a:cs typeface="Helvetica"/>
            </a:endParaRPr>
          </a:p>
          <a:p>
            <a:endParaRPr lang="en-US" altLang="zh-TW" sz="2400" b="1" dirty="0">
              <a:solidFill>
                <a:srgbClr val="20315A"/>
              </a:solidFill>
              <a:latin typeface="Helvetica"/>
              <a:cs typeface="Helvetica"/>
            </a:endParaRPr>
          </a:p>
          <a:p>
            <a:endParaRPr lang="en-US" altLang="zh-TW" sz="2400" b="1" dirty="0" smtClean="0">
              <a:solidFill>
                <a:srgbClr val="20315A"/>
              </a:solidFill>
              <a:latin typeface="Helvetica"/>
              <a:cs typeface="Helvetica"/>
            </a:endParaRPr>
          </a:p>
          <a:p>
            <a:endParaRPr lang="en-US" altLang="zh-TW" sz="2400" b="1" dirty="0">
              <a:solidFill>
                <a:srgbClr val="20315A"/>
              </a:solidFill>
              <a:latin typeface="Helvetica"/>
              <a:cs typeface="Helvetica"/>
            </a:endParaRPr>
          </a:p>
          <a:p>
            <a:r>
              <a:rPr lang="en-US" altLang="zh-TW" sz="2400" b="1" dirty="0" smtClean="0">
                <a:solidFill>
                  <a:srgbClr val="20315A"/>
                </a:solidFill>
                <a:latin typeface="Helvetica"/>
                <a:cs typeface="Helvetica"/>
              </a:rPr>
              <a:t>Dimensionality reduction: </a:t>
            </a:r>
            <a:r>
              <a:rPr lang="en-US" altLang="zh-TW" sz="2400" dirty="0" smtClean="0">
                <a:solidFill>
                  <a:srgbClr val="20315A"/>
                </a:solidFill>
                <a:latin typeface="Helvetica"/>
                <a:cs typeface="Helvetica"/>
              </a:rPr>
              <a:t>Reduce tagging matrix to visualize in 3 dimensions.</a:t>
            </a:r>
            <a:endParaRPr lang="en-US" altLang="zh-TW" sz="2400" dirty="0">
              <a:solidFill>
                <a:srgbClr val="20315A"/>
              </a:solidFill>
              <a:latin typeface="Helvetica"/>
              <a:cs typeface="Helvetica"/>
            </a:endParaRPr>
          </a:p>
          <a:p>
            <a:endParaRPr lang="en-US" dirty="0">
              <a:solidFill>
                <a:srgbClr val="20315A"/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 rot="1326760">
            <a:off x="23596336" y="13832032"/>
            <a:ext cx="284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Oski</a:t>
            </a:r>
            <a:r>
              <a:rPr lang="en-US" sz="3600" dirty="0" smtClean="0"/>
              <a:t> Patent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3986206" y="14312155"/>
            <a:ext cx="486777" cy="566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62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5" name="TextBox 14"/>
          <p:cNvSpPr txBox="1"/>
          <p:nvPr/>
        </p:nvSpPr>
        <p:spPr>
          <a:xfrm>
            <a:off x="924700" y="23634222"/>
            <a:ext cx="774187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0315A"/>
                </a:solidFill>
                <a:latin typeface="Helvetica"/>
                <a:cs typeface="Helvetica"/>
              </a:rPr>
              <a:t>Undeterred, </a:t>
            </a:r>
            <a:r>
              <a:rPr lang="en-US" sz="2400" dirty="0" err="1">
                <a:solidFill>
                  <a:srgbClr val="20315A"/>
                </a:solidFill>
                <a:latin typeface="Helvetica"/>
                <a:cs typeface="Helvetica"/>
              </a:rPr>
              <a:t>Oski</a:t>
            </a:r>
            <a:r>
              <a:rPr lang="en-US" sz="2400" dirty="0">
                <a:solidFill>
                  <a:srgbClr val="20315A"/>
                </a:solidFill>
                <a:latin typeface="Helvetica"/>
                <a:cs typeface="Helvetica"/>
              </a:rPr>
              <a:t> comes back to Berkeley to ask: how can Berkeley help me?</a:t>
            </a:r>
          </a:p>
          <a:p>
            <a:endParaRPr lang="en-US" dirty="0">
              <a:solidFill>
                <a:srgbClr val="20315A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9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60" name="Rounded Rectangle 159"/>
          <p:cNvSpPr/>
          <p:nvPr/>
        </p:nvSpPr>
        <p:spPr>
          <a:xfrm>
            <a:off x="17537370" y="26989773"/>
            <a:ext cx="9194907" cy="8259114"/>
          </a:xfrm>
          <a:prstGeom prst="roundRect">
            <a:avLst/>
          </a:prstGeom>
          <a:solidFill>
            <a:srgbClr val="FFFFFF"/>
          </a:solidFill>
          <a:ln w="38100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61801" y="27400525"/>
            <a:ext cx="7160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20315A"/>
                </a:solidFill>
              </a:rPr>
              <a:t>Predictive Model details</a:t>
            </a:r>
            <a:endParaRPr lang="en-US" sz="5400" b="1" dirty="0">
              <a:solidFill>
                <a:srgbClr val="20315A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51694" y="28417332"/>
            <a:ext cx="25332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20315A"/>
                </a:solidFill>
                <a:latin typeface="Helvetica"/>
                <a:cs typeface="Helvetica"/>
              </a:rPr>
              <a:t>Hypothesis:</a:t>
            </a:r>
            <a:endParaRPr lang="en-US" sz="3200" b="1" dirty="0">
              <a:solidFill>
                <a:srgbClr val="20315A"/>
              </a:solidFill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30800" y="26504900"/>
            <a:ext cx="18466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336826" y="32036675"/>
            <a:ext cx="64427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20315A"/>
                </a:solidFill>
                <a:latin typeface="Helvetica"/>
                <a:cs typeface="Helvetica"/>
              </a:rPr>
              <a:t>Proposed training models:</a:t>
            </a:r>
          </a:p>
          <a:p>
            <a:pPr marL="1143000" indent="-1143000">
              <a:buFont typeface="Arial"/>
              <a:buChar char="•"/>
            </a:pPr>
            <a:r>
              <a:rPr lang="en-US" sz="2800" dirty="0" smtClean="0">
                <a:solidFill>
                  <a:srgbClr val="20315A"/>
                </a:solidFill>
                <a:latin typeface="Helvetica"/>
                <a:cs typeface="Helvetica"/>
              </a:rPr>
              <a:t>Logistic regression or GLM</a:t>
            </a:r>
          </a:p>
          <a:p>
            <a:pPr marL="1143000" indent="-1143000">
              <a:buFont typeface="Arial"/>
              <a:buChar char="•"/>
            </a:pPr>
            <a:r>
              <a:rPr lang="en-US" sz="2800" dirty="0" smtClean="0">
                <a:solidFill>
                  <a:srgbClr val="20315A"/>
                </a:solidFill>
                <a:latin typeface="Helvetica"/>
                <a:cs typeface="Helvetica"/>
              </a:rPr>
              <a:t>Support Vector Machines (SVM)</a:t>
            </a:r>
          </a:p>
          <a:p>
            <a:pPr marL="1143000" indent="-1143000">
              <a:buFont typeface="Arial"/>
              <a:buChar char="•"/>
            </a:pPr>
            <a:r>
              <a:rPr lang="en-US" sz="2800" dirty="0" smtClean="0">
                <a:solidFill>
                  <a:srgbClr val="20315A"/>
                </a:solidFill>
                <a:latin typeface="Helvetica"/>
                <a:cs typeface="Helvetica"/>
              </a:rPr>
              <a:t>K-NN</a:t>
            </a:r>
          </a:p>
          <a:p>
            <a:pPr marL="1143000" indent="-1143000">
              <a:buFont typeface="Arial"/>
              <a:buChar char="•"/>
            </a:pPr>
            <a:r>
              <a:rPr lang="en-US" sz="2800" dirty="0" smtClean="0">
                <a:solidFill>
                  <a:srgbClr val="20315A"/>
                </a:solidFill>
                <a:latin typeface="Helvetica"/>
                <a:cs typeface="Helvetica"/>
              </a:rPr>
              <a:t>Random Forest</a:t>
            </a:r>
          </a:p>
          <a:p>
            <a:pPr marL="1143000" indent="-1143000">
              <a:buFont typeface="Arial"/>
              <a:buChar char="•"/>
            </a:pPr>
            <a:r>
              <a:rPr lang="en-US" sz="2800" dirty="0" smtClean="0">
                <a:solidFill>
                  <a:srgbClr val="20315A"/>
                </a:solidFill>
                <a:latin typeface="Helvetica"/>
                <a:cs typeface="Helvetica"/>
              </a:rPr>
              <a:t>Naïve Bayes</a:t>
            </a:r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131"/>
          </p:nvPr>
        </p:nvPicPr>
        <p:blipFill>
          <a:blip r:embed="rId13"/>
          <a:srcRect t="-8393" b="-8393"/>
          <a:stretch>
            <a:fillRect/>
          </a:stretch>
        </p:blipFill>
        <p:spPr>
          <a:xfrm>
            <a:off x="18391424" y="28812065"/>
            <a:ext cx="6027265" cy="3608607"/>
          </a:xfrm>
          <a:noFill/>
          <a:ln>
            <a:noFill/>
          </a:ln>
        </p:spPr>
      </p:pic>
      <p:sp>
        <p:nvSpPr>
          <p:cNvPr id="163" name="Down Arrow 162"/>
          <p:cNvSpPr/>
          <p:nvPr/>
        </p:nvSpPr>
        <p:spPr>
          <a:xfrm rot="10800000">
            <a:off x="12777054" y="11320091"/>
            <a:ext cx="1271290" cy="808106"/>
          </a:xfrm>
          <a:prstGeom prst="downArrow">
            <a:avLst>
              <a:gd name="adj1" fmla="val 42008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8" name="TextBox 227"/>
          <p:cNvSpPr txBox="1"/>
          <p:nvPr/>
        </p:nvSpPr>
        <p:spPr>
          <a:xfrm>
            <a:off x="11938746" y="17336481"/>
            <a:ext cx="2864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20315A"/>
                </a:solidFill>
              </a:rPr>
              <a:t>Visualize!</a:t>
            </a:r>
            <a:endParaRPr lang="en-US" sz="5400" dirty="0">
              <a:solidFill>
                <a:srgbClr val="20315A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0301253" y="11907467"/>
            <a:ext cx="6417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20315A"/>
                </a:solidFill>
              </a:rPr>
              <a:t>Recommend changes!</a:t>
            </a:r>
            <a:endParaRPr lang="en-US" sz="5400" dirty="0">
              <a:solidFill>
                <a:srgbClr val="20315A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 rot="733166">
            <a:off x="9620324" y="17491310"/>
            <a:ext cx="2762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0315A"/>
                </a:solidFill>
              </a:rPr>
              <a:t>Compare against 5 million patents!</a:t>
            </a:r>
            <a:endParaRPr lang="en-US" sz="3600" dirty="0">
              <a:solidFill>
                <a:srgbClr val="20315A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 rot="611782">
            <a:off x="9502844" y="13090336"/>
            <a:ext cx="26673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20315A"/>
                </a:solidFill>
              </a:rPr>
              <a:t>Cluster analysis</a:t>
            </a:r>
            <a:endParaRPr lang="en-US" sz="4400" dirty="0">
              <a:solidFill>
                <a:srgbClr val="20315A"/>
              </a:solidFill>
            </a:endParaRPr>
          </a:p>
        </p:txBody>
      </p:sp>
      <p:pic>
        <p:nvPicPr>
          <p:cNvPr id="144" name="Picture 2" descr="http://upload.wikimedia.org/math/1/8/6/186c7f4e83da32e889d606140fae25a0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222024" y="19211858"/>
            <a:ext cx="2957907" cy="847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5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05967" y="8166690"/>
            <a:ext cx="139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+</a:t>
            </a:r>
            <a:endParaRPr lang="en-US" sz="9600" dirty="0"/>
          </a:p>
        </p:txBody>
      </p:sp>
      <p:sp>
        <p:nvSpPr>
          <p:cNvPr id="22" name="TextBox 21"/>
          <p:cNvSpPr txBox="1"/>
          <p:nvPr/>
        </p:nvSpPr>
        <p:spPr>
          <a:xfrm>
            <a:off x="1223201" y="10867685"/>
            <a:ext cx="825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pic>
        <p:nvPicPr>
          <p:cNvPr id="23" name="Picture 22" descr="oski-chugging-beer-retouched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25">
            <a:off x="2439192" y="10540601"/>
            <a:ext cx="1790924" cy="2059563"/>
          </a:xfrm>
          <a:prstGeom prst="rect">
            <a:avLst/>
          </a:prstGeom>
        </p:spPr>
      </p:pic>
      <p:sp>
        <p:nvSpPr>
          <p:cNvPr id="147" name="Text Placeholder 54"/>
          <p:cNvSpPr>
            <a:spLocks noGrp="1"/>
          </p:cNvSpPr>
          <p:nvPr>
            <p:ph type="body" sz="quarter" idx="11"/>
          </p:nvPr>
        </p:nvSpPr>
        <p:spPr>
          <a:xfrm>
            <a:off x="4560361" y="11320092"/>
            <a:ext cx="3600532" cy="989421"/>
          </a:xfrm>
        </p:spPr>
        <p:txBody>
          <a:bodyPr/>
          <a:lstStyle/>
          <a:p>
            <a:r>
              <a:rPr lang="en-US" sz="5400" u="none" dirty="0" smtClean="0">
                <a:latin typeface="Helvetica"/>
                <a:cs typeface="Helvetica"/>
              </a:rPr>
              <a:t>Patent?</a:t>
            </a:r>
            <a:endParaRPr lang="en-US" sz="5400" u="none" dirty="0">
              <a:latin typeface="Helvetica"/>
              <a:cs typeface="Helvetica"/>
            </a:endParaRPr>
          </a:p>
        </p:txBody>
      </p:sp>
      <p:pic>
        <p:nvPicPr>
          <p:cNvPr id="25" name="Picture 24" descr="pint beer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7457">
            <a:off x="4721372" y="7778867"/>
            <a:ext cx="2058996" cy="23653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918017" y="20288810"/>
            <a:ext cx="3810000" cy="97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Placeholder 30"/>
          <p:cNvPicPr>
            <a:picLocks noGrp="1" noChangeAspect="1"/>
          </p:cNvPicPr>
          <p:nvPr>
            <p:ph type="pic" sz="quarter" idx="133"/>
          </p:nvPr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604" b="100000" l="0" r="98000"/>
                    </a14:imgEffect>
                  </a14:imgLayer>
                </a14:imgProps>
              </a:ext>
            </a:extLst>
          </a:blip>
          <a:srcRect t="9988" b="9988"/>
          <a:stretch>
            <a:fillRect/>
          </a:stretch>
        </p:blipFill>
        <p:spPr>
          <a:xfrm rot="1811540">
            <a:off x="16277746" y="7945125"/>
            <a:ext cx="2971863" cy="1779331"/>
          </a:xfrm>
          <a:noFill/>
          <a:ln>
            <a:noFill/>
          </a:ln>
        </p:spPr>
      </p:pic>
      <p:sp>
        <p:nvSpPr>
          <p:cNvPr id="24" name="Picture Placeholder 23"/>
          <p:cNvSpPr>
            <a:spLocks noGrp="1"/>
          </p:cNvSpPr>
          <p:nvPr>
            <p:ph type="pic" sz="quarter" idx="132"/>
          </p:nvPr>
        </p:nvSpPr>
        <p:spPr/>
      </p:sp>
      <p:sp>
        <p:nvSpPr>
          <p:cNvPr id="165" name="TextBox 164"/>
          <p:cNvSpPr txBox="1"/>
          <p:nvPr/>
        </p:nvSpPr>
        <p:spPr>
          <a:xfrm>
            <a:off x="10379667" y="9314644"/>
            <a:ext cx="59905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20315A"/>
                </a:solidFill>
              </a:rPr>
              <a:t>Minimize </a:t>
            </a:r>
            <a:endParaRPr lang="en-US" sz="4000" b="1" dirty="0">
              <a:solidFill>
                <a:srgbClr val="20315A"/>
              </a:solidFill>
            </a:endParaRPr>
          </a:p>
          <a:p>
            <a:pPr algn="ctr"/>
            <a:r>
              <a:rPr lang="en-US" sz="4000" dirty="0" err="1" smtClean="0">
                <a:solidFill>
                  <a:srgbClr val="20315A"/>
                </a:solidFill>
              </a:rPr>
              <a:t>Pr</a:t>
            </a:r>
            <a:r>
              <a:rPr lang="en-US" sz="4000" dirty="0" smtClean="0">
                <a:solidFill>
                  <a:srgbClr val="20315A"/>
                </a:solidFill>
              </a:rPr>
              <a:t>{</a:t>
            </a:r>
            <a:r>
              <a:rPr lang="en-US" sz="4000" dirty="0" err="1" smtClean="0">
                <a:solidFill>
                  <a:srgbClr val="20315A"/>
                </a:solidFill>
              </a:rPr>
              <a:t>Oski</a:t>
            </a:r>
            <a:r>
              <a:rPr lang="en-US" sz="4000" dirty="0" smtClean="0">
                <a:solidFill>
                  <a:srgbClr val="20315A"/>
                </a:solidFill>
              </a:rPr>
              <a:t> patent is blocked} &amp;</a:t>
            </a:r>
          </a:p>
          <a:p>
            <a:pPr algn="ctr"/>
            <a:r>
              <a:rPr lang="en-US" sz="4000" dirty="0" smtClean="0">
                <a:solidFill>
                  <a:srgbClr val="20315A"/>
                </a:solidFill>
              </a:rPr>
              <a:t>Produce useful reports</a:t>
            </a:r>
            <a:endParaRPr lang="en-US" sz="4000" dirty="0">
              <a:solidFill>
                <a:srgbClr val="20315A"/>
              </a:solidFill>
            </a:endParaRPr>
          </a:p>
        </p:txBody>
      </p:sp>
      <p:sp>
        <p:nvSpPr>
          <p:cNvPr id="227" name="Oval Callout 226"/>
          <p:cNvSpPr/>
          <p:nvPr/>
        </p:nvSpPr>
        <p:spPr>
          <a:xfrm flipH="1">
            <a:off x="14363510" y="7352264"/>
            <a:ext cx="2915506" cy="1220236"/>
          </a:xfrm>
          <a:prstGeom prst="wedgeEllipseCallout">
            <a:avLst>
              <a:gd name="adj1" fmla="val -42890"/>
              <a:gd name="adj2" fmla="val 6510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Success!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25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sterPresentations.com-70CMx100C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PosterPresentations.com-70CMx100CM</Template>
  <TotalTime>1209</TotalTime>
  <Words>335</Words>
  <Application>Microsoft Macintosh PowerPoint</Application>
  <PresentationFormat>Custom</PresentationFormat>
  <Paragraphs>79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PosterPresentations.com-70CMx100CM</vt:lpstr>
      <vt:lpstr>Classic - Wide Center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Raphael Merx</cp:lastModifiedBy>
  <cp:revision>68</cp:revision>
  <dcterms:created xsi:type="dcterms:W3CDTF">2012-02-10T00:10:15Z</dcterms:created>
  <dcterms:modified xsi:type="dcterms:W3CDTF">2013-12-06T04:55:52Z</dcterms:modified>
</cp:coreProperties>
</file>