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7432000" cy="36576000"/>
  <p:notesSz cx="7315200" cy="9601200"/>
  <p:defaultTextStyle>
    <a:defPPr>
      <a:defRPr lang="en-US"/>
    </a:defPPr>
    <a:lvl1pPr marL="0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2684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5366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8049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30731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13415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96099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78781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61465" algn="l" defTabSz="376536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87">
          <p15:clr>
            <a:srgbClr val="A4A3A4"/>
          </p15:clr>
        </p15:guide>
        <p15:guide id="2" orient="horz" pos="320">
          <p15:clr>
            <a:srgbClr val="A4A3A4"/>
          </p15:clr>
        </p15:guide>
        <p15:guide id="3" orient="horz" pos="22400">
          <p15:clr>
            <a:srgbClr val="A4A3A4"/>
          </p15:clr>
        </p15:guide>
        <p15:guide id="4" orient="horz">
          <p15:clr>
            <a:srgbClr val="A4A3A4"/>
          </p15:clr>
        </p15:guide>
        <p15:guide id="5" pos="364">
          <p15:clr>
            <a:srgbClr val="A4A3A4"/>
          </p15:clr>
        </p15:guide>
        <p15:guide id="6" pos="169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15A"/>
    <a:srgbClr val="E5E8F0"/>
    <a:srgbClr val="435FAA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58" autoAdjust="0"/>
    <p:restoredTop sz="94707" autoAdjust="0"/>
  </p:normalViewPr>
  <p:slideViewPr>
    <p:cSldViewPr snapToGrid="0" snapToObjects="1" showGuides="1">
      <p:cViewPr>
        <p:scale>
          <a:sx n="40" d="100"/>
          <a:sy n="40" d="100"/>
        </p:scale>
        <p:origin x="-72" y="912"/>
      </p:cViewPr>
      <p:guideLst>
        <p:guide orient="horz" pos="3687"/>
        <p:guide orient="horz" pos="320"/>
        <p:guide orient="horz" pos="22400"/>
        <p:guide orient="horz"/>
        <p:guide pos="364"/>
        <p:guide pos="16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158C5BC-9A70-462C-B28D-9600239EAC64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CC2317-6751-4CD4-9995-8782DD78E936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882684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3765366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5648049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7530731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9413415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296099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178781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061465" algn="l" defTabSz="376536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5119" y="6528688"/>
            <a:ext cx="1295628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6465" y="5882179"/>
            <a:ext cx="1294606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71500" y="1270000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4098250" y="1354667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2" y="15823039"/>
            <a:ext cx="12949224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7" y="5882179"/>
            <a:ext cx="12945893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56717" y="6528688"/>
            <a:ext cx="12945893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842331"/>
            <a:ext cx="1294233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7" y="16535289"/>
            <a:ext cx="1294729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7" y="28517574"/>
            <a:ext cx="12935857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56717" y="29227623"/>
            <a:ext cx="1294233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19" y="16517587"/>
            <a:ext cx="1295740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227843" y="24985744"/>
            <a:ext cx="1301611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994795" y="28849320"/>
            <a:ext cx="6504571" cy="552607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227843" y="21743568"/>
            <a:ext cx="1300420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3554370"/>
            <a:ext cx="20420066" cy="1300652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2253718"/>
            <a:ext cx="20420066" cy="130065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589524"/>
            <a:ext cx="20420066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5119" y="6612772"/>
            <a:ext cx="6285508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6465" y="5837226"/>
            <a:ext cx="6280548" cy="697033"/>
          </a:xfrm>
          <a:prstGeom prst="rect">
            <a:avLst/>
          </a:prstGeom>
          <a:noFill/>
        </p:spPr>
        <p:txBody>
          <a:bodyPr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71500" y="1270000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4052530" y="1354667"/>
            <a:ext cx="2762251" cy="2794000"/>
          </a:xfrm>
          <a:prstGeom prst="rect">
            <a:avLst/>
          </a:prstGeom>
        </p:spPr>
        <p:txBody>
          <a:bodyPr lIns="78446" tIns="39222" rIns="78446" bIns="39222" anchor="ctr"/>
          <a:lstStyle>
            <a:lvl1pPr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64124" y="16433872"/>
            <a:ext cx="628650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76587"/>
            <a:ext cx="6281538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41977" y="6612772"/>
            <a:ext cx="1295003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41978" y="5835727"/>
            <a:ext cx="1295003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41978" y="24094249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241978" y="23401291"/>
            <a:ext cx="12950031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571964" y="5835727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0571964" y="6612772"/>
            <a:ext cx="6279386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0571964" y="15843504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0594753" y="16536463"/>
            <a:ext cx="623381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0571964" y="29024451"/>
            <a:ext cx="6279386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0570392" y="29800474"/>
            <a:ext cx="6282532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294170" indent="-29417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161762" y="25953635"/>
            <a:ext cx="12950031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161762" y="21483767"/>
            <a:ext cx="12938125" cy="697033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5" name="Text Placeholder 3"/>
          <p:cNvSpPr>
            <a:spLocks noGrp="1"/>
          </p:cNvSpPr>
          <p:nvPr>
            <p:ph type="body" sz="quarter" idx="153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7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8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29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1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2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3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4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9853414" y="24683635"/>
            <a:ext cx="6281540" cy="765388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24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63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64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65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66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67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68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69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70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71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4" name="Text Placeholder 5"/>
          <p:cNvSpPr>
            <a:spLocks noGrp="1"/>
          </p:cNvSpPr>
          <p:nvPr>
            <p:ph type="body" sz="quarter" idx="172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5" name="Text Placeholder 5"/>
          <p:cNvSpPr>
            <a:spLocks noGrp="1"/>
          </p:cNvSpPr>
          <p:nvPr>
            <p:ph type="body" sz="quarter" idx="173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6" name="Text Placeholder 5"/>
          <p:cNvSpPr>
            <a:spLocks noGrp="1"/>
          </p:cNvSpPr>
          <p:nvPr>
            <p:ph type="body" sz="quarter" idx="174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7" name="Text Placeholder 5"/>
          <p:cNvSpPr>
            <a:spLocks noGrp="1"/>
          </p:cNvSpPr>
          <p:nvPr>
            <p:ph type="body" sz="quarter" idx="175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8" name="Text Placeholder 5"/>
          <p:cNvSpPr>
            <a:spLocks noGrp="1"/>
          </p:cNvSpPr>
          <p:nvPr>
            <p:ph type="body" sz="quarter" idx="176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9" name="Text Placeholder 5"/>
          <p:cNvSpPr>
            <a:spLocks noGrp="1"/>
          </p:cNvSpPr>
          <p:nvPr>
            <p:ph type="body" sz="quarter" idx="177" hasCustomPrompt="1"/>
          </p:nvPr>
        </p:nvSpPr>
        <p:spPr>
          <a:xfrm>
            <a:off x="-9853414" y="20288810"/>
            <a:ext cx="6281540" cy="635478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algn="ctr">
              <a:buNone/>
              <a:defRPr sz="3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5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0378440" y="29800473"/>
            <a:ext cx="7406640" cy="443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8446" tIns="39222" rIns="78446" bIns="39222" anchor="ctr"/>
          <a:lstStyle>
            <a:lvl1pPr marL="0" indent="0" algn="ctr">
              <a:buNone/>
              <a:defRPr sz="35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3554370"/>
            <a:ext cx="20420066" cy="1300652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2253718"/>
            <a:ext cx="20420066" cy="130065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3505967" y="589524"/>
            <a:ext cx="20420066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7638830" y="0"/>
            <a:ext cx="13045191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800" baseline="0" dirty="0" smtClean="0">
                <a:latin typeface="Trebuchet MS" pitchFamily="34" charset="0"/>
              </a:rPr>
            </a:br>
            <a:r>
              <a:rPr lang="en-US" sz="3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2689420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Go to the </a:t>
            </a:r>
            <a:r>
              <a:rPr lang="en-US" sz="3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800" baseline="0" dirty="0" smtClean="0">
                <a:latin typeface="Trebuchet MS" pitchFamily="34" charset="0"/>
              </a:rPr>
            </a:b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2689420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template has four </a:t>
            </a:r>
            <a:r>
              <a:rPr lang="en-US" sz="3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column layouts.  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mouse on the background and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TEXT: </a:t>
            </a:r>
            <a:r>
              <a:rPr lang="en-US" sz="3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PHOTOS: </a:t>
            </a:r>
            <a:r>
              <a:rPr lang="en-US" sz="3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800" u="sng" baseline="0" dirty="0" smtClean="0">
                <a:latin typeface="Trebuchet MS" pitchFamily="34" charset="0"/>
              </a:rPr>
              <a:t>first</a:t>
            </a:r>
            <a:r>
              <a:rPr lang="en-US" sz="3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TABLES: </a:t>
            </a:r>
            <a:r>
              <a:rPr lang="en-US" sz="38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2700" baseline="0" dirty="0" smtClean="0">
              <a:latin typeface="Trebuchet MS" pitchFamily="34" charset="0"/>
            </a:endParaRPr>
          </a:p>
          <a:p>
            <a:pPr defTabSz="3765639"/>
            <a:endParaRPr lang="en-US" sz="270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27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8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3242011" y="-21773"/>
            <a:ext cx="13022057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5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2007 template produces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 30x40 inch professional  poster. It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800" baseline="0" dirty="0" smtClean="0">
                <a:latin typeface="Trebuchet MS" pitchFamily="34" charset="0"/>
              </a:rPr>
              <a:t> text, and graphics</a:t>
            </a:r>
            <a:r>
              <a:rPr lang="en-US" sz="3800" dirty="0" smtClean="0">
                <a:latin typeface="Trebuchet MS" pitchFamily="34" charset="0"/>
              </a:rPr>
              <a:t>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it to create your presentation. Then send</a:t>
            </a:r>
            <a:r>
              <a:rPr lang="en-US" sz="3800" baseline="0" dirty="0" smtClean="0">
                <a:latin typeface="Trebuchet MS" pitchFamily="34" charset="0"/>
              </a:rPr>
              <a:t> it </a:t>
            </a:r>
            <a:r>
              <a:rPr lang="en-US" sz="3800" dirty="0" smtClean="0">
                <a:latin typeface="Trebuchet MS" pitchFamily="34" charset="0"/>
              </a:rPr>
              <a:t>to </a:t>
            </a:r>
            <a:r>
              <a:rPr lang="en-US" sz="3800" b="1" dirty="0" smtClean="0">
                <a:latin typeface="Trebuchet MS" pitchFamily="34" charset="0"/>
              </a:rPr>
              <a:t>PosterPresentations.com</a:t>
            </a:r>
            <a:r>
              <a:rPr lang="en-US" sz="38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800" dirty="0" smtClean="0">
                <a:latin typeface="Trebuchet MS" pitchFamily="34" charset="0"/>
              </a:rPr>
            </a:br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We provide a series of </a:t>
            </a:r>
            <a:r>
              <a:rPr lang="en-US" sz="3800" b="1" dirty="0" smtClean="0">
                <a:latin typeface="Trebuchet MS" pitchFamily="34" charset="0"/>
              </a:rPr>
              <a:t>online tutorials</a:t>
            </a:r>
            <a:r>
              <a:rPr lang="en-US" sz="38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View our online</a:t>
            </a:r>
            <a:r>
              <a:rPr lang="en-US" sz="3800" baseline="0" dirty="0" smtClean="0">
                <a:latin typeface="Trebuchet MS" pitchFamily="34" charset="0"/>
              </a:rPr>
              <a:t> tutorials at: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latin typeface="Trebuchet MS" pitchFamily="34" charset="0"/>
              </a:rPr>
              <a:t>(copy</a:t>
            </a:r>
            <a:r>
              <a:rPr lang="en-US" sz="38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8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at </a:t>
            </a:r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5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Drag a placeholder onto the</a:t>
            </a:r>
            <a:r>
              <a:rPr lang="en-US" sz="3800" baseline="0" dirty="0" smtClean="0">
                <a:latin typeface="Trebuchet MS" pitchFamily="34" charset="0"/>
              </a:rPr>
              <a:t> poster area,</a:t>
            </a:r>
            <a:r>
              <a:rPr lang="en-US" sz="3800" dirty="0" smtClean="0">
                <a:latin typeface="Trebuchet MS" pitchFamily="34" charset="0"/>
              </a:rPr>
              <a:t> size it, and click it to edit.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Move</a:t>
            </a:r>
            <a:r>
              <a:rPr lang="en-US" sz="38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339294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175774" y="35886584"/>
            <a:ext cx="2407725" cy="2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97" tIns="39141" rIns="78297" bIns="39141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3242011" y="24909004"/>
            <a:ext cx="13022057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55210" y="18118477"/>
            <a:ext cx="4830099" cy="25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4177" y="14758752"/>
            <a:ext cx="576089" cy="38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27852463" y="33654190"/>
            <a:ext cx="8842599" cy="2510645"/>
          </a:xfrm>
          <a:prstGeom prst="rect">
            <a:avLst/>
          </a:prstGeom>
          <a:noFill/>
        </p:spPr>
        <p:txBody>
          <a:bodyPr wrap="square" lIns="78446" tIns="39222" rIns="78446" bIns="39222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100" dirty="0" smtClean="0">
                <a:solidFill>
                  <a:schemeClr val="bg1"/>
                </a:solidFill>
              </a:rPr>
            </a:br>
            <a:r>
              <a:rPr lang="en-US" sz="4100" dirty="0" smtClean="0">
                <a:solidFill>
                  <a:schemeClr val="bg1"/>
                </a:solidFill>
              </a:rPr>
              <a:t>    </a:t>
            </a:r>
            <a:r>
              <a:rPr lang="en-US" sz="3800" dirty="0" smtClean="0">
                <a:solidFill>
                  <a:schemeClr val="bg1"/>
                </a:solidFill>
              </a:rPr>
              <a:t>2117 Fourth Street ,</a:t>
            </a:r>
            <a:r>
              <a:rPr lang="en-US" sz="3800" baseline="0" dirty="0" smtClean="0">
                <a:solidFill>
                  <a:schemeClr val="bg1"/>
                </a:solidFill>
              </a:rPr>
              <a:t> Unit C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</a:t>
            </a:r>
            <a:r>
              <a:rPr lang="en-US" sz="3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1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2795923" y="35041930"/>
            <a:ext cx="12188705" cy="1403888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244014"/>
              <a:ext cx="8671188" cy="765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9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9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7638830" y="33174661"/>
            <a:ext cx="13045191" cy="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3219088" y="12956358"/>
            <a:ext cx="13010151" cy="37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46862" y="5416908"/>
            <a:ext cx="13037159" cy="17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72141" y="5841866"/>
            <a:ext cx="12949039" cy="2971800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3811249" y="5841866"/>
            <a:ext cx="12949039" cy="29718000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3212600" y="21577024"/>
            <a:ext cx="13022057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571501" y="5842001"/>
            <a:ext cx="26286023" cy="2971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339294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129100" y="35883932"/>
            <a:ext cx="2366237" cy="2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97" tIns="39141" rIns="78297" bIns="39141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3161763" y="-21773"/>
            <a:ext cx="12941809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5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2007 template produces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 30x40 inches professional  poster. It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800" baseline="0" dirty="0" smtClean="0">
                <a:latin typeface="Trebuchet MS" pitchFamily="34" charset="0"/>
              </a:rPr>
              <a:t> text, and graphics</a:t>
            </a:r>
            <a:r>
              <a:rPr lang="en-US" sz="3800" dirty="0" smtClean="0">
                <a:latin typeface="Trebuchet MS" pitchFamily="34" charset="0"/>
              </a:rPr>
              <a:t>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it to create your presentation. Then send</a:t>
            </a:r>
            <a:r>
              <a:rPr lang="en-US" sz="3800" baseline="0" dirty="0" smtClean="0">
                <a:latin typeface="Trebuchet MS" pitchFamily="34" charset="0"/>
              </a:rPr>
              <a:t> it </a:t>
            </a:r>
            <a:r>
              <a:rPr lang="en-US" sz="3800" dirty="0" smtClean="0">
                <a:latin typeface="Trebuchet MS" pitchFamily="34" charset="0"/>
              </a:rPr>
              <a:t>to </a:t>
            </a:r>
            <a:r>
              <a:rPr lang="en-US" sz="3800" b="1" dirty="0" smtClean="0">
                <a:latin typeface="Trebuchet MS" pitchFamily="34" charset="0"/>
              </a:rPr>
              <a:t>PosterPresentations.com</a:t>
            </a:r>
            <a:r>
              <a:rPr lang="en-US" sz="38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800" dirty="0" smtClean="0">
                <a:latin typeface="Trebuchet MS" pitchFamily="34" charset="0"/>
              </a:rPr>
            </a:br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We provide a series of </a:t>
            </a:r>
            <a:r>
              <a:rPr lang="en-US" sz="3800" b="1" dirty="0" smtClean="0">
                <a:latin typeface="Trebuchet MS" pitchFamily="34" charset="0"/>
              </a:rPr>
              <a:t>online tutorials</a:t>
            </a:r>
            <a:r>
              <a:rPr lang="en-US" sz="38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View our online</a:t>
            </a:r>
            <a:r>
              <a:rPr lang="en-US" sz="3800" baseline="0" dirty="0" smtClean="0">
                <a:latin typeface="Trebuchet MS" pitchFamily="34" charset="0"/>
              </a:rPr>
              <a:t> tutorials at: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800" dirty="0" smtClean="0">
                <a:latin typeface="Trebuchet MS" pitchFamily="34" charset="0"/>
              </a:rPr>
              <a:t/>
            </a:r>
            <a:br>
              <a:rPr lang="en-US" sz="3800" dirty="0" smtClean="0">
                <a:latin typeface="Trebuchet MS" pitchFamily="34" charset="0"/>
              </a:rPr>
            </a:br>
            <a:r>
              <a:rPr lang="en-US" sz="3800" dirty="0" smtClean="0">
                <a:latin typeface="Trebuchet MS" pitchFamily="34" charset="0"/>
              </a:rPr>
              <a:t>(copy</a:t>
            </a:r>
            <a:r>
              <a:rPr lang="en-US" sz="38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8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at </a:t>
            </a:r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5639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5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800" baseline="0" dirty="0" smtClean="0">
                <a:latin typeface="Trebuchet MS" pitchFamily="34" charset="0"/>
              </a:rPr>
              <a:t> </a:t>
            </a:r>
            <a:r>
              <a:rPr lang="en-US" sz="3800" dirty="0" smtClean="0">
                <a:latin typeface="Trebuchet MS" pitchFamily="34" charset="0"/>
              </a:rPr>
              <a:t>Drag a placeholder onto the</a:t>
            </a:r>
            <a:r>
              <a:rPr lang="en-US" sz="3800" baseline="0" dirty="0" smtClean="0">
                <a:latin typeface="Trebuchet MS" pitchFamily="34" charset="0"/>
              </a:rPr>
              <a:t> poster area,</a:t>
            </a:r>
            <a:r>
              <a:rPr lang="en-US" sz="3800" dirty="0" smtClean="0">
                <a:latin typeface="Trebuchet MS" pitchFamily="34" charset="0"/>
              </a:rPr>
              <a:t> size it, and click it to edit.</a:t>
            </a: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800" dirty="0" smtClean="0">
                <a:latin typeface="Trebuchet MS" pitchFamily="34" charset="0"/>
              </a:rPr>
              <a:t>Move</a:t>
            </a:r>
            <a:r>
              <a:rPr lang="en-US" sz="38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dirty="0" smtClean="0">
              <a:latin typeface="Trebuchet MS" pitchFamily="34" charset="0"/>
            </a:endParaRPr>
          </a:p>
          <a:p>
            <a:pPr defTabSz="3765639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preformatted text placeholder to the poster to add a new body of text.</a:t>
            </a:r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l-GR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765639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765639"/>
            <a:r>
              <a:rPr lang="en-US" sz="38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defTabSz="3765639"/>
            <a:endParaRPr lang="en-US" sz="3100" baseline="0" dirty="0" smtClean="0"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31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100" b="1" dirty="0"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3161763" y="26013324"/>
            <a:ext cx="12941809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-13192225" y="12364163"/>
            <a:ext cx="13010151" cy="37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853414" y="24721098"/>
            <a:ext cx="6281540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-12795923" y="34809670"/>
            <a:ext cx="12188705" cy="1403888"/>
            <a:chOff x="44242388" y="28054064"/>
            <a:chExt cx="9771398" cy="1090621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45342598" y="28244014"/>
              <a:ext cx="8671188" cy="765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9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9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9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7638830" y="0"/>
            <a:ext cx="13045191" cy="3657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892" tIns="313780" rIns="156892" bIns="156892" rtlCol="0" anchor="t" anchorCtr="0"/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6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800" b="1" dirty="0" smtClean="0">
              <a:latin typeface="Trebuchet MS" pitchFamily="34" charset="0"/>
            </a:endParaRP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PowerPoint</a:t>
            </a:r>
            <a:r>
              <a:rPr lang="en-US" sz="38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800" baseline="0" dirty="0" smtClean="0">
                <a:latin typeface="Trebuchet MS" pitchFamily="34" charset="0"/>
              </a:rPr>
            </a:br>
            <a:r>
              <a:rPr lang="en-US" sz="38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2689420"/>
            <a:endParaRPr lang="en-US" sz="4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6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Go to the </a:t>
            </a:r>
            <a:r>
              <a:rPr lang="en-US" sz="38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800" baseline="0" dirty="0" smtClean="0">
                <a:latin typeface="Trebuchet MS" pitchFamily="34" charset="0"/>
              </a:rPr>
            </a:b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800" u="sng" baseline="0" dirty="0" smtClean="0">
                <a:latin typeface="Trebuchet MS" pitchFamily="34" charset="0"/>
              </a:rPr>
              <a:t>once</a:t>
            </a:r>
            <a:r>
              <a:rPr lang="en-US" sz="38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2689420"/>
            <a:endParaRPr lang="en-US" sz="38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800" dirty="0" smtClean="0">
                <a:latin typeface="Trebuchet MS" pitchFamily="34" charset="0"/>
              </a:rPr>
              <a:t>This template has four </a:t>
            </a:r>
            <a:r>
              <a:rPr lang="en-US" sz="38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column layouts.  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mouse on the background and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click on “Layout” to see the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the provided layouts are fixed and 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TEXT: </a:t>
            </a:r>
            <a:r>
              <a:rPr lang="en-US" sz="38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PHOTOS: </a:t>
            </a:r>
            <a:r>
              <a:rPr lang="en-US" sz="38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800" u="sng" baseline="0" dirty="0" smtClean="0">
                <a:latin typeface="Trebuchet MS" pitchFamily="34" charset="0"/>
              </a:rPr>
              <a:t>first</a:t>
            </a:r>
            <a:r>
              <a:rPr lang="en-US" sz="38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r>
              <a:rPr lang="en-US" sz="3800" b="1" u="sng" baseline="0" dirty="0" smtClean="0">
                <a:latin typeface="Trebuchet MS" pitchFamily="34" charset="0"/>
              </a:rPr>
              <a:t>TABLES: </a:t>
            </a:r>
            <a:r>
              <a:rPr lang="en-US" sz="38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800" u="sng" baseline="0" dirty="0" smtClean="0">
                <a:latin typeface="Trebuchet MS" pitchFamily="34" charset="0"/>
              </a:rPr>
              <a:t>right-click</a:t>
            </a:r>
            <a:r>
              <a:rPr lang="en-US" sz="38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8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2689420"/>
            <a:endParaRPr lang="en-US" sz="3800" baseline="0" dirty="0" smtClean="0">
              <a:latin typeface="Trebuchet MS" pitchFamily="34" charset="0"/>
            </a:endParaRPr>
          </a:p>
          <a:p>
            <a:pPr defTabSz="3765639"/>
            <a:endParaRPr lang="en-US" sz="2700" baseline="0" dirty="0" smtClean="0">
              <a:latin typeface="Trebuchet MS" pitchFamily="34" charset="0"/>
            </a:endParaRPr>
          </a:p>
          <a:p>
            <a:pPr defTabSz="3765639"/>
            <a:endParaRPr lang="en-US" sz="2700" dirty="0" smtClean="0">
              <a:latin typeface="Trebuchet MS" pitchFamily="34" charset="0"/>
            </a:endParaRPr>
          </a:p>
          <a:p>
            <a:pPr algn="ctr"/>
            <a:endParaRPr lang="en-US" sz="27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765639"/>
            <a:endParaRPr lang="en-US" sz="27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800" b="1" dirty="0">
              <a:latin typeface="Trebuchet MS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55211" y="18100960"/>
            <a:ext cx="4830099" cy="25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89897" y="14814483"/>
            <a:ext cx="576089" cy="38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7852463" y="33654190"/>
            <a:ext cx="8842599" cy="2510645"/>
          </a:xfrm>
          <a:prstGeom prst="rect">
            <a:avLst/>
          </a:prstGeom>
          <a:noFill/>
        </p:spPr>
        <p:txBody>
          <a:bodyPr wrap="square" lIns="78446" tIns="39222" rIns="78446" bIns="39222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4100" dirty="0" smtClean="0">
                <a:solidFill>
                  <a:schemeClr val="bg1"/>
                </a:solidFill>
              </a:rPr>
            </a:br>
            <a:r>
              <a:rPr lang="en-US" sz="4100" dirty="0" smtClean="0">
                <a:solidFill>
                  <a:schemeClr val="bg1"/>
                </a:solidFill>
              </a:rPr>
              <a:t>    </a:t>
            </a:r>
            <a:r>
              <a:rPr lang="en-US" sz="3800" dirty="0" smtClean="0">
                <a:solidFill>
                  <a:schemeClr val="bg1"/>
                </a:solidFill>
              </a:rPr>
              <a:t>2117 Fourth Street ,</a:t>
            </a:r>
            <a:r>
              <a:rPr lang="en-US" sz="3800" baseline="0" dirty="0" smtClean="0">
                <a:solidFill>
                  <a:schemeClr val="bg1"/>
                </a:solidFill>
              </a:rPr>
              <a:t> Unit C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800" baseline="0" dirty="0" smtClean="0">
                <a:solidFill>
                  <a:schemeClr val="bg1"/>
                </a:solidFill>
              </a:rPr>
            </a:br>
            <a:r>
              <a:rPr lang="en-US" sz="3800" baseline="0" dirty="0" smtClean="0">
                <a:solidFill>
                  <a:schemeClr val="bg1"/>
                </a:solidFill>
              </a:rPr>
              <a:t>    </a:t>
            </a:r>
            <a:r>
              <a:rPr lang="en-US" sz="3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100" b="1" dirty="0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7638830" y="33174661"/>
            <a:ext cx="13045191" cy="36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46862" y="5416908"/>
            <a:ext cx="13037159" cy="17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-13138056" y="21501014"/>
            <a:ext cx="12941809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9829708" y="20208789"/>
            <a:ext cx="6281540" cy="86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446" tIns="39222" rIns="78446" bIns="39222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2.wdp"/><Relationship Id="rId20" Type="http://schemas.openxmlformats.org/officeDocument/2006/relationships/image" Target="../media/image1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microsoft.com/office/2007/relationships/hdphoto" Target="../media/hdphoto3.wdp"/><Relationship Id="rId18" Type="http://schemas.openxmlformats.org/officeDocument/2006/relationships/image" Target="../media/image17.png"/><Relationship Id="rId19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924700" y="32687404"/>
            <a:ext cx="16390420" cy="2561483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4767" y="27230635"/>
            <a:ext cx="16390420" cy="5240398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an 119"/>
          <p:cNvSpPr/>
          <p:nvPr/>
        </p:nvSpPr>
        <p:spPr>
          <a:xfrm>
            <a:off x="9191205" y="19957655"/>
            <a:ext cx="8637576" cy="6436792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8" name="Can 117"/>
          <p:cNvSpPr/>
          <p:nvPr/>
        </p:nvSpPr>
        <p:spPr>
          <a:xfrm>
            <a:off x="9126102" y="14134493"/>
            <a:ext cx="8637576" cy="7010881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2" name="Can 151"/>
          <p:cNvSpPr/>
          <p:nvPr/>
        </p:nvSpPr>
        <p:spPr>
          <a:xfrm>
            <a:off x="9029690" y="8951520"/>
            <a:ext cx="8637576" cy="6715985"/>
          </a:xfrm>
          <a:prstGeom prst="can">
            <a:avLst>
              <a:gd name="adj" fmla="val 41545"/>
            </a:avLst>
          </a:prstGeom>
          <a:solidFill>
            <a:srgbClr val="E5E8F0"/>
          </a:solidFill>
          <a:ln w="539750" cmpd="sng">
            <a:solidFill>
              <a:srgbClr val="435F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576465" y="6039548"/>
            <a:ext cx="6280548" cy="989421"/>
          </a:xfrm>
        </p:spPr>
        <p:txBody>
          <a:bodyPr/>
          <a:lstStyle/>
          <a:p>
            <a:r>
              <a:rPr lang="en-US" sz="5400" u="none" dirty="0" smtClean="0">
                <a:latin typeface="Helvetica"/>
                <a:cs typeface="Helvetica"/>
              </a:rPr>
              <a:t>Meet </a:t>
            </a:r>
            <a:r>
              <a:rPr lang="en-US" sz="5400" u="none" dirty="0" err="1" smtClean="0">
                <a:latin typeface="Helvetica"/>
                <a:cs typeface="Helvetica"/>
              </a:rPr>
              <a:t>Oski</a:t>
            </a:r>
            <a:r>
              <a:rPr lang="en-US" sz="5400" u="none" dirty="0" smtClean="0">
                <a:latin typeface="Helvetica"/>
                <a:cs typeface="Helvetica"/>
              </a:rPr>
              <a:t>!</a:t>
            </a:r>
            <a:endParaRPr lang="en-US" sz="5400" u="none" dirty="0">
              <a:latin typeface="Helvetica"/>
              <a:cs typeface="Helvetica"/>
            </a:endParaRP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7" name="Text Placeholder 96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0" name="Text Placeholder 99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06" name="Text Placeholder 105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111" name="Text Placeholder 110"/>
          <p:cNvSpPr>
            <a:spLocks noGrp="1"/>
          </p:cNvSpPr>
          <p:nvPr>
            <p:ph type="body" sz="quarter" idx="154"/>
          </p:nvPr>
        </p:nvSpPr>
        <p:spPr>
          <a:xfrm>
            <a:off x="1223201" y="33375503"/>
            <a:ext cx="6281540" cy="1873384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Fung Institute Patent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Lab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Prof. Lee Fleming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Gabe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Fierro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Guan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Cheng </a:t>
            </a: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Lee</a:t>
            </a:r>
            <a:endParaRPr lang="en-US" altLang="zh-TW" sz="2000" dirty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2" name="Text Placeholder 111"/>
          <p:cNvSpPr>
            <a:spLocks noGrp="1"/>
          </p:cNvSpPr>
          <p:nvPr>
            <p:ph type="body" sz="quarter" idx="155"/>
          </p:nvPr>
        </p:nvSpPr>
        <p:spPr>
          <a:xfrm>
            <a:off x="12043628" y="33187177"/>
            <a:ext cx="5271491" cy="1577918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Industry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advisor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Matt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Rappaport, CEO of IP Checkups</a:t>
            </a:r>
          </a:p>
          <a:p>
            <a:endParaRPr lang="es-ES_tradnl" dirty="0">
              <a:solidFill>
                <a:srgbClr val="20315A"/>
              </a:solidFill>
            </a:endParaRPr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5986560" y="33268307"/>
            <a:ext cx="6992767" cy="2685914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Scientific Advisory </a:t>
            </a:r>
            <a:r>
              <a:rPr lang="en-US" altLang="zh-TW" sz="28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Board</a:t>
            </a:r>
            <a: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altLang="zh-TW" sz="28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David </a:t>
            </a:r>
            <a:r>
              <a:rPr lang="en-US" altLang="zh-TW" sz="2000" dirty="0" err="1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Kappos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, former Director of the USPTO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Stu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Graham, former Chief Economist at the USPTO</a:t>
            </a:r>
          </a:p>
          <a:p>
            <a:r>
              <a:rPr lang="en-US" altLang="zh-TW" sz="20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Jeff </a:t>
            </a:r>
            <a:r>
              <a:rPr lang="en-US" altLang="zh-TW" sz="20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Oldham, head of the patent group at Google </a:t>
            </a:r>
          </a:p>
          <a:p>
            <a:r>
              <a:rPr lang="en-US" altLang="zh-TW" dirty="0">
                <a:solidFill>
                  <a:srgbClr val="20315A"/>
                </a:solidFill>
              </a:rPr>
              <a:t/>
            </a:r>
            <a:br>
              <a:rPr lang="en-US" altLang="zh-TW" dirty="0">
                <a:solidFill>
                  <a:srgbClr val="20315A"/>
                </a:solidFill>
              </a:rPr>
            </a:br>
            <a:endParaRPr lang="es-ES_tradnl" dirty="0">
              <a:solidFill>
                <a:srgbClr val="20315A"/>
              </a:solidFill>
            </a:endParaRPr>
          </a:p>
        </p:txBody>
      </p:sp>
      <p:sp>
        <p:nvSpPr>
          <p:cNvPr id="114" name="Text Placeholder 113"/>
          <p:cNvSpPr>
            <a:spLocks noGrp="1"/>
          </p:cNvSpPr>
          <p:nvPr>
            <p:ph type="body" sz="quarter" idx="157"/>
          </p:nvPr>
        </p:nvSpPr>
        <p:spPr>
          <a:xfrm>
            <a:off x="20155708" y="11821764"/>
            <a:ext cx="6281540" cy="7191763"/>
          </a:xfrm>
        </p:spPr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Blocking map: </a:t>
            </a:r>
            <a:r>
              <a:rPr lang="en-US" altLang="zh-TW" dirty="0">
                <a:latin typeface="Helvetica"/>
                <a:cs typeface="Helvetica"/>
              </a:rPr>
              <a:t>Building a map of patents that have blocked applications and/or cited by other applications, patents, and USPTO rulings</a:t>
            </a:r>
            <a:r>
              <a:rPr lang="en-US" altLang="zh-TW" dirty="0" smtClean="0">
                <a:latin typeface="Helvetica"/>
                <a:cs typeface="Helvetica"/>
              </a:rPr>
              <a:t>.</a:t>
            </a: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 smtClean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altLang="zh-TW" dirty="0">
              <a:latin typeface="Helvetica"/>
              <a:cs typeface="Helvetica"/>
            </a:endParaRPr>
          </a:p>
          <a:p>
            <a:endParaRPr lang="en-US" b="1" dirty="0" smtClean="0">
              <a:latin typeface="Helvetica"/>
              <a:cs typeface="Helvetica"/>
            </a:endParaRPr>
          </a:p>
        </p:txBody>
      </p:sp>
      <p:sp>
        <p:nvSpPr>
          <p:cNvPr id="117" name="Text Placeholder 116"/>
          <p:cNvSpPr>
            <a:spLocks noGrp="1"/>
          </p:cNvSpPr>
          <p:nvPr>
            <p:ph type="body" sz="quarter" idx="160"/>
          </p:nvPr>
        </p:nvSpPr>
        <p:spPr>
          <a:xfrm>
            <a:off x="14960055" y="18213344"/>
            <a:ext cx="3229443" cy="1011609"/>
          </a:xfrm>
        </p:spPr>
        <p:txBody>
          <a:bodyPr/>
          <a:lstStyle/>
          <a:p>
            <a:r>
              <a:rPr lang="en-US" sz="4000" dirty="0" smtClean="0">
                <a:solidFill>
                  <a:srgbClr val="20315A"/>
                </a:solidFill>
              </a:rPr>
              <a:t>Big Data analysis</a:t>
            </a:r>
            <a:endParaRPr lang="en-US" sz="4000" dirty="0">
              <a:solidFill>
                <a:srgbClr val="20315A"/>
              </a:solidFill>
            </a:endParaRP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6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3" name="Text Placeholder 122"/>
          <p:cNvSpPr>
            <a:spLocks noGrp="1"/>
          </p:cNvSpPr>
          <p:nvPr>
            <p:ph type="body" sz="quarter" idx="16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4" name="Text Placeholder 123"/>
          <p:cNvSpPr>
            <a:spLocks noGrp="1"/>
          </p:cNvSpPr>
          <p:nvPr>
            <p:ph type="body" sz="quarter" idx="167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168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6" name="Text Placeholder 125"/>
          <p:cNvSpPr>
            <a:spLocks noGrp="1"/>
          </p:cNvSpPr>
          <p:nvPr>
            <p:ph type="body" sz="quarter" idx="169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7" name="Text Placeholder 126"/>
          <p:cNvSpPr>
            <a:spLocks noGrp="1"/>
          </p:cNvSpPr>
          <p:nvPr>
            <p:ph type="body" sz="quarter" idx="17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7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9" name="Text Placeholder 128"/>
          <p:cNvSpPr>
            <a:spLocks noGrp="1"/>
          </p:cNvSpPr>
          <p:nvPr>
            <p:ph type="body" sz="quarter" idx="17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7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1" name="Text Placeholder 130"/>
          <p:cNvSpPr>
            <a:spLocks noGrp="1"/>
          </p:cNvSpPr>
          <p:nvPr>
            <p:ph type="body" sz="quarter" idx="17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2" name="Text Placeholder 131"/>
          <p:cNvSpPr>
            <a:spLocks noGrp="1"/>
          </p:cNvSpPr>
          <p:nvPr>
            <p:ph type="body" sz="quarter" idx="17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33" name="Text Placeholder 132"/>
          <p:cNvSpPr>
            <a:spLocks noGrp="1"/>
          </p:cNvSpPr>
          <p:nvPr>
            <p:ph type="body" sz="quarter" idx="176"/>
          </p:nvPr>
        </p:nvSpPr>
        <p:spPr>
          <a:xfrm>
            <a:off x="192981" y="32792455"/>
            <a:ext cx="6281540" cy="773977"/>
          </a:xfrm>
        </p:spPr>
        <p:txBody>
          <a:bodyPr/>
          <a:lstStyle/>
          <a:p>
            <a:r>
              <a:rPr lang="en-US" sz="4000" u="none" dirty="0" smtClean="0">
                <a:solidFill>
                  <a:srgbClr val="20315A"/>
                </a:solidFill>
              </a:rPr>
              <a:t>Acknowledgements</a:t>
            </a:r>
            <a:endParaRPr lang="en-US" sz="4000" u="none" dirty="0">
              <a:solidFill>
                <a:srgbClr val="20315A"/>
              </a:solidFill>
            </a:endParaRPr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77"/>
          </p:nvPr>
        </p:nvSpPr>
        <p:spPr>
          <a:xfrm>
            <a:off x="7060559" y="6085844"/>
            <a:ext cx="12704279" cy="1266420"/>
          </a:xfrm>
        </p:spPr>
        <p:txBody>
          <a:bodyPr/>
          <a:lstStyle/>
          <a:p>
            <a:r>
              <a:rPr lang="es-ES_tradnl" sz="7200" u="none" dirty="0" smtClean="0"/>
              <a:t>Our Proposed Applications</a:t>
            </a:r>
            <a:endParaRPr lang="es-ES_tradnl" sz="7200" u="none" dirty="0"/>
          </a:p>
        </p:txBody>
      </p:sp>
      <p:pic>
        <p:nvPicPr>
          <p:cNvPr id="201" name="Picture Placeholder 200"/>
          <p:cNvPicPr>
            <a:picLocks noGrp="1" noChangeAspect="1"/>
          </p:cNvPicPr>
          <p:nvPr>
            <p:ph type="pic" sz="quarter" idx="115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2" name="Picture Placeholder 201"/>
          <p:cNvPicPr>
            <a:picLocks noGrp="1" noChangeAspect="1"/>
          </p:cNvPicPr>
          <p:nvPr>
            <p:ph type="pic" sz="quarter" idx="126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3" name="Picture Placeholder 202"/>
          <p:cNvPicPr>
            <a:picLocks noGrp="1" noChangeAspect="1"/>
          </p:cNvPicPr>
          <p:nvPr>
            <p:ph type="pic" sz="quarter" idx="127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05" name="Picture Placeholder 204"/>
          <p:cNvPicPr>
            <a:picLocks noGrp="1" noChangeAspect="1"/>
          </p:cNvPicPr>
          <p:nvPr>
            <p:ph type="pic" sz="quarter" idx="128"/>
          </p:nvPr>
        </p:nvPicPr>
        <p:blipFill>
          <a:blip r:embed="rId2" cstate="print"/>
          <a:srcRect t="33176" b="33176"/>
          <a:stretch>
            <a:fillRect/>
          </a:stretch>
        </p:blipFill>
        <p:spPr/>
      </p:pic>
      <p:pic>
        <p:nvPicPr>
          <p:cNvPr id="229" name="Picture Placeholder 228"/>
          <p:cNvPicPr>
            <a:picLocks noGrp="1" noChangeAspect="1"/>
          </p:cNvPicPr>
          <p:nvPr>
            <p:ph type="pic" sz="quarter" idx="130"/>
          </p:nvPr>
        </p:nvPicPr>
        <p:blipFill>
          <a:blip r:embed="rId3" cstate="print"/>
          <a:srcRect t="3739" b="3739"/>
          <a:stretch>
            <a:fillRect/>
          </a:stretch>
        </p:blipFill>
        <p:spPr/>
      </p:pic>
      <p:pic>
        <p:nvPicPr>
          <p:cNvPr id="31" name="Picture Placeholder 30"/>
          <p:cNvPicPr>
            <a:picLocks noGrp="1" noChangeAspect="1"/>
          </p:cNvPicPr>
          <p:nvPr>
            <p:ph type="pic" sz="quarter" idx="133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04" b="100000" l="0" r="98000"/>
                    </a14:imgEffect>
                  </a14:imgLayer>
                </a14:imgProps>
              </a:ext>
            </a:extLst>
          </a:blip>
          <a:srcRect t="9988" b="9988"/>
          <a:stretch>
            <a:fillRect/>
          </a:stretch>
        </p:blipFill>
        <p:spPr>
          <a:xfrm rot="905012">
            <a:off x="16452574" y="8732325"/>
            <a:ext cx="2971863" cy="1779331"/>
          </a:xfrm>
          <a:noFill/>
          <a:ln>
            <a:noFill/>
          </a:ln>
        </p:spPr>
      </p:pic>
      <p:sp>
        <p:nvSpPr>
          <p:cNvPr id="108" name="Text Placeholder 107"/>
          <p:cNvSpPr>
            <a:spLocks noGrp="1"/>
          </p:cNvSpPr>
          <p:nvPr>
            <p:ph type="body" sz="quarter" idx="151"/>
          </p:nvPr>
        </p:nvSpPr>
        <p:spPr>
          <a:xfrm>
            <a:off x="6857013" y="3008558"/>
            <a:ext cx="12861314" cy="1543579"/>
          </a:xfrm>
        </p:spPr>
        <p:txBody>
          <a:bodyPr>
            <a:normAutofit fontScale="85000" lnSpcReduction="10000"/>
          </a:bodyPr>
          <a:lstStyle/>
          <a:p>
            <a:r>
              <a:rPr lang="en-US" sz="5800" dirty="0">
                <a:latin typeface="Helvetica"/>
                <a:cs typeface="Helvetica"/>
              </a:rPr>
              <a:t>Vincent </a:t>
            </a:r>
            <a:r>
              <a:rPr lang="en-US" sz="5800" dirty="0" err="1">
                <a:latin typeface="Helvetica"/>
                <a:cs typeface="Helvetica"/>
              </a:rPr>
              <a:t>Sheu</a:t>
            </a:r>
            <a:r>
              <a:rPr lang="en-US" sz="5800" dirty="0">
                <a:latin typeface="Helvetica"/>
                <a:cs typeface="Helvetica"/>
              </a:rPr>
              <a:t>, </a:t>
            </a:r>
            <a:r>
              <a:rPr lang="en-US" sz="5800" dirty="0" err="1">
                <a:latin typeface="Helvetica"/>
                <a:cs typeface="Helvetica"/>
              </a:rPr>
              <a:t>Shangpo</a:t>
            </a:r>
            <a:r>
              <a:rPr lang="en-US" sz="5800" dirty="0">
                <a:latin typeface="Helvetica"/>
                <a:cs typeface="Helvetica"/>
              </a:rPr>
              <a:t> Chou, Raphael </a:t>
            </a:r>
            <a:r>
              <a:rPr lang="en-US" sz="5800" dirty="0" err="1">
                <a:latin typeface="Helvetica"/>
                <a:cs typeface="Helvetica"/>
              </a:rPr>
              <a:t>Merx</a:t>
            </a:r>
            <a:r>
              <a:rPr lang="en-US" sz="5800" dirty="0">
                <a:latin typeface="Helvetica"/>
                <a:cs typeface="Helvetica"/>
              </a:rPr>
              <a:t>, Juan Sanchez, and </a:t>
            </a:r>
            <a:r>
              <a:rPr lang="en-US" sz="5800" dirty="0" err="1">
                <a:latin typeface="Helvetica"/>
                <a:cs typeface="Helvetica"/>
              </a:rPr>
              <a:t>Yvan</a:t>
            </a:r>
            <a:r>
              <a:rPr lang="en-US" sz="5800" dirty="0">
                <a:latin typeface="Helvetica"/>
                <a:cs typeface="Helvetica"/>
              </a:rPr>
              <a:t> </a:t>
            </a:r>
            <a:r>
              <a:rPr lang="en-US" sz="5800" dirty="0" err="1">
                <a:latin typeface="Helvetica"/>
                <a:cs typeface="Helvetica"/>
              </a:rPr>
              <a:t>Naoussi</a:t>
            </a:r>
            <a:endParaRPr lang="en-US" sz="5800" dirty="0">
              <a:latin typeface="Helvetica"/>
              <a:cs typeface="Helvetica"/>
            </a:endParaRPr>
          </a:p>
          <a:p>
            <a:endParaRPr lang="es-ES_tradnl" dirty="0"/>
          </a:p>
        </p:txBody>
      </p:sp>
      <p:sp>
        <p:nvSpPr>
          <p:cNvPr id="135" name="Text Placeholder 134"/>
          <p:cNvSpPr>
            <a:spLocks noGrp="1"/>
          </p:cNvSpPr>
          <p:nvPr>
            <p:ph type="body" sz="quarter" idx="178"/>
          </p:nvPr>
        </p:nvSpPr>
        <p:spPr>
          <a:xfrm>
            <a:off x="3505967" y="1253051"/>
            <a:ext cx="20420066" cy="1664193"/>
          </a:xfrm>
        </p:spPr>
        <p:txBody>
          <a:bodyPr>
            <a:noAutofit/>
          </a:bodyPr>
          <a:lstStyle/>
          <a:p>
            <a:r>
              <a:rPr lang="en-US" sz="7200" dirty="0">
                <a:latin typeface="Helvetica"/>
                <a:cs typeface="Helvetica"/>
              </a:rPr>
              <a:t>Big Data: Business Models and Open Innovation</a:t>
            </a:r>
            <a:endParaRPr lang="es-ES_tradnl" sz="7200" dirty="0">
              <a:latin typeface="Helvetica"/>
              <a:cs typeface="Helvetica"/>
            </a:endParaRPr>
          </a:p>
        </p:txBody>
      </p:sp>
      <p:pic>
        <p:nvPicPr>
          <p:cNvPr id="159" name="Picture Placeholder 15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print"/>
          <a:srcRect l="568" r="6103" b="3796"/>
          <a:stretch/>
        </p:blipFill>
        <p:spPr>
          <a:xfrm>
            <a:off x="22257501" y="119609"/>
            <a:ext cx="4593849" cy="4735413"/>
          </a:xfrm>
        </p:spPr>
      </p:pic>
      <p:pic>
        <p:nvPicPr>
          <p:cNvPr id="158" name="Picture Placeholder 157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print"/>
          <a:srcRect l="568" r="568"/>
          <a:stretch>
            <a:fillRect/>
          </a:stretch>
        </p:blipFill>
        <p:spPr/>
      </p:pic>
      <p:sp>
        <p:nvSpPr>
          <p:cNvPr id="154" name="Down Arrow 153"/>
          <p:cNvSpPr/>
          <p:nvPr/>
        </p:nvSpPr>
        <p:spPr>
          <a:xfrm>
            <a:off x="4262828" y="12820033"/>
            <a:ext cx="1280277" cy="17751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Down Arrow 154"/>
          <p:cNvSpPr/>
          <p:nvPr/>
        </p:nvSpPr>
        <p:spPr>
          <a:xfrm rot="17434848">
            <a:off x="6988921" y="24022586"/>
            <a:ext cx="1031640" cy="14303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6" name="Down Arrow 155"/>
          <p:cNvSpPr/>
          <p:nvPr/>
        </p:nvSpPr>
        <p:spPr>
          <a:xfrm rot="10800000">
            <a:off x="12692816" y="20645483"/>
            <a:ext cx="1271290" cy="1777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3" name="Picture Placeholder 212" descr="oski_sm.jp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8" cstate="print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72" b="96746" l="3158" r="95263">
                        <a14:foregroundMark x1="21579" y1="56805" x2="17895" y2="83136"/>
                        <a14:foregroundMark x1="13684" y1="54438" x2="12105" y2="76036"/>
                        <a14:foregroundMark x1="77368" y1="63314" x2="36842" y2="82840"/>
                        <a14:foregroundMark x1="73158" y1="56805" x2="41579" y2="73373"/>
                        <a14:foregroundMark x1="75263" y1="52663" x2="89474" y2="77219"/>
                        <a14:foregroundMark x1="15263" y1="83432" x2="55789" y2="97041"/>
                        <a14:foregroundMark x1="74737" y1="94083" x2="66842" y2="97633"/>
                        <a14:foregroundMark x1="3158" y1="91124" x2="3158" y2="91124"/>
                        <a14:foregroundMark x1="94737" y1="68047" x2="95263" y2="76627"/>
                        <a14:foregroundMark x1="40526" y1="39349" x2="40526" y2="39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8" b="138"/>
          <a:stretch/>
        </p:blipFill>
        <p:spPr>
          <a:xfrm rot="799610">
            <a:off x="1344214" y="7189936"/>
            <a:ext cx="1551386" cy="275221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0" name="Picture Placeholder 229"/>
          <p:cNvPicPr>
            <a:picLocks noGrp="1" noChangeAspect="1"/>
          </p:cNvPicPr>
          <p:nvPr>
            <p:ph type="pic" sz="quarter" idx="134"/>
          </p:nvPr>
        </p:nvPicPr>
        <p:blipFill>
          <a:blip r:embed="rId3" cstate="print"/>
          <a:srcRect l="-4022" r="-4022"/>
          <a:stretch>
            <a:fillRect/>
          </a:stretch>
        </p:blipFill>
        <p:spPr>
          <a:xfrm>
            <a:off x="651187" y="15112682"/>
            <a:ext cx="8503942" cy="5092159"/>
          </a:xfr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21222024" y="13813611"/>
            <a:ext cx="3691653" cy="3918127"/>
            <a:chOff x="20443019" y="7218706"/>
            <a:chExt cx="5853862" cy="6212982"/>
          </a:xfrm>
        </p:grpSpPr>
        <p:grpSp>
          <p:nvGrpSpPr>
            <p:cNvPr id="169" name="Group 168"/>
            <p:cNvGrpSpPr/>
            <p:nvPr/>
          </p:nvGrpSpPr>
          <p:grpSpPr>
            <a:xfrm>
              <a:off x="20508094" y="7218706"/>
              <a:ext cx="5788787" cy="6212982"/>
              <a:chOff x="17094200" y="7276146"/>
              <a:chExt cx="8483600" cy="9105268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 flipH="1" flipV="1">
                <a:off x="20091400" y="7276146"/>
                <a:ext cx="50800" cy="6464081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17094200" y="13740227"/>
                <a:ext cx="3022600" cy="2641187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0142200" y="13713654"/>
                <a:ext cx="5435600" cy="1"/>
              </a:xfrm>
              <a:prstGeom prst="line">
                <a:avLst/>
              </a:prstGeom>
              <a:ln w="2063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3911082" y="8160902"/>
              <a:ext cx="1301048" cy="2567057"/>
              <a:chOff x="23564283" y="8296219"/>
              <a:chExt cx="1301048" cy="2567057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23834197" y="9783246"/>
                <a:ext cx="145816" cy="14581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1" name="Oval 170"/>
              <p:cNvSpPr/>
              <p:nvPr/>
            </p:nvSpPr>
            <p:spPr>
              <a:xfrm flipV="1">
                <a:off x="24084279" y="10425830"/>
                <a:ext cx="437446" cy="43744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2" name="Oval 171"/>
              <p:cNvSpPr/>
              <p:nvPr/>
            </p:nvSpPr>
            <p:spPr>
              <a:xfrm flipV="1">
                <a:off x="24656799" y="9535650"/>
                <a:ext cx="208532" cy="20853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3" name="Oval 172"/>
              <p:cNvSpPr/>
              <p:nvPr/>
            </p:nvSpPr>
            <p:spPr>
              <a:xfrm flipV="1">
                <a:off x="23980013" y="9330909"/>
                <a:ext cx="104266" cy="1042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4" name="Oval 173"/>
              <p:cNvSpPr/>
              <p:nvPr/>
            </p:nvSpPr>
            <p:spPr>
              <a:xfrm flipV="1">
                <a:off x="23564283" y="8296219"/>
                <a:ext cx="541713" cy="54171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20443019" y="9110893"/>
              <a:ext cx="1757225" cy="1683365"/>
              <a:chOff x="19954036" y="13238018"/>
              <a:chExt cx="2448764" cy="2345837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0178864" y="14930200"/>
                <a:ext cx="203200" cy="203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6" name="Oval 175"/>
              <p:cNvSpPr/>
              <p:nvPr/>
            </p:nvSpPr>
            <p:spPr>
              <a:xfrm flipV="1">
                <a:off x="21607995" y="13448319"/>
                <a:ext cx="609599" cy="60959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7" name="Oval 176"/>
              <p:cNvSpPr/>
              <p:nvPr/>
            </p:nvSpPr>
            <p:spPr>
              <a:xfrm flipV="1">
                <a:off x="20897165" y="14432766"/>
                <a:ext cx="290598" cy="29059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8" name="Oval 177"/>
              <p:cNvSpPr/>
              <p:nvPr/>
            </p:nvSpPr>
            <p:spPr>
              <a:xfrm flipV="1">
                <a:off x="19954036" y="14147450"/>
                <a:ext cx="145299" cy="14529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9" name="Oval 178"/>
              <p:cNvSpPr/>
              <p:nvPr/>
            </p:nvSpPr>
            <p:spPr>
              <a:xfrm flipH="1">
                <a:off x="20382064" y="13238018"/>
                <a:ext cx="515101" cy="51510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2199600" y="15380655"/>
                <a:ext cx="203200" cy="203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2553234" y="11255922"/>
              <a:ext cx="2198126" cy="1330907"/>
              <a:chOff x="20558827" y="17137566"/>
              <a:chExt cx="3063173" cy="185467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097971" y="18003899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0" name="Oval 189"/>
              <p:cNvSpPr/>
              <p:nvPr/>
            </p:nvSpPr>
            <p:spPr>
              <a:xfrm flipV="1">
                <a:off x="20985399" y="18651165"/>
                <a:ext cx="341071" cy="34107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1" name="Oval 190"/>
              <p:cNvSpPr/>
              <p:nvPr/>
            </p:nvSpPr>
            <p:spPr>
              <a:xfrm flipV="1">
                <a:off x="22302263" y="18332318"/>
                <a:ext cx="290597" cy="29059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2" name="Oval 191"/>
              <p:cNvSpPr/>
              <p:nvPr/>
            </p:nvSpPr>
            <p:spPr>
              <a:xfrm flipV="1">
                <a:off x="21359135" y="17754619"/>
                <a:ext cx="437678" cy="43768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3" name="Oval 192"/>
              <p:cNvSpPr/>
              <p:nvPr/>
            </p:nvSpPr>
            <p:spPr>
              <a:xfrm flipH="1">
                <a:off x="21787161" y="17137566"/>
                <a:ext cx="515101" cy="51510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55935" y="17137569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5" name="Oval 194"/>
              <p:cNvSpPr/>
              <p:nvPr/>
            </p:nvSpPr>
            <p:spPr>
              <a:xfrm flipV="1">
                <a:off x="20558827" y="17901701"/>
                <a:ext cx="290597" cy="29059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907474" y="18789040"/>
                <a:ext cx="203200" cy="20320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3266401" y="17901680"/>
                <a:ext cx="355599" cy="3556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222" name="Explosion 1 221"/>
            <p:cNvSpPr/>
            <p:nvPr/>
          </p:nvSpPr>
          <p:spPr>
            <a:xfrm>
              <a:off x="24322740" y="8996849"/>
              <a:ext cx="334060" cy="334060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10023" y="20597324"/>
            <a:ext cx="678515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i="1" dirty="0" err="1">
                <a:solidFill>
                  <a:srgbClr val="20315A"/>
                </a:solidFill>
                <a:latin typeface="Helvetica"/>
                <a:cs typeface="Helvetica"/>
              </a:rPr>
              <a:t>Oof</a:t>
            </a:r>
            <a:r>
              <a:rPr lang="en-US" sz="3100" i="1" dirty="0">
                <a:solidFill>
                  <a:srgbClr val="20315A"/>
                </a:solidFill>
                <a:latin typeface="Helvetica"/>
                <a:cs typeface="Helvetica"/>
              </a:rPr>
              <a:t>. Well, that’s not good. </a:t>
            </a:r>
            <a:endParaRPr lang="en-US" sz="3100" i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3100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From the monoliths (Google) to the startups (Gazelle Technologies), rejection reports (Patent </a:t>
            </a:r>
            <a:r>
              <a:rPr lang="en-US" sz="2400" dirty="0" smtClean="0">
                <a:solidFill>
                  <a:srgbClr val="20315A"/>
                </a:solidFill>
                <a:latin typeface="Helvetica"/>
                <a:cs typeface="Helvetica"/>
              </a:rPr>
              <a:t>River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) to cradle-to-grave patent lifecycle management (</a:t>
            </a:r>
            <a:r>
              <a:rPr lang="en-US" sz="2400" dirty="0" err="1">
                <a:solidFill>
                  <a:srgbClr val="20315A"/>
                </a:solidFill>
                <a:latin typeface="Helvetica"/>
                <a:cs typeface="Helvetica"/>
              </a:rPr>
              <a:t>Maxval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), everyone seems to want a piece of this market</a:t>
            </a:r>
            <a:r>
              <a:rPr lang="en-US" sz="2400" dirty="0" smtClean="0">
                <a:solidFill>
                  <a:srgbClr val="20315A"/>
                </a:solidFill>
                <a:latin typeface="Helvetica"/>
                <a:cs typeface="Helvetica"/>
              </a:rPr>
              <a:t>!</a:t>
            </a:r>
          </a:p>
          <a:p>
            <a:endParaRPr lang="en-US" sz="3100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pic>
        <p:nvPicPr>
          <p:cNvPr id="1028" name="Picture 4" descr="https://lh5.googleusercontent.com/YN1FbyTXcc6gTRAzR7YoQUFRGDWcGKyoxW7JAxl7gHMEfMJJBgwXWQBArgYWZptLJf381yG_OUfOZKe4UVmuVLVQXEl97MAOrBBUPA9o7upIR8U64CsUt7W5R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900" y="23859892"/>
            <a:ext cx="1780610" cy="18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e0QoBqtPxQ7wPaba4lx5KgsqS3Cz9G09p8zmRbdRQSHPwX3_oAA6YOiG19-4y_9m2aSmZemXSH0bUcJVH0ykFaVIVeEslIFuXIFpyy6DNhJbU6-pzHmAQizdWw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840" y="18259811"/>
            <a:ext cx="1747670" cy="17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j8zoE_KyVJHHfgZuxxvyQtWyS5jKvseZVu5klEWULW6c3odEwQ0lnKP_pAyeEkyQORt5iPCK9xB4V8H497hMoM-HdAHqKlrBxJ4xI27IPnKCoI1s05Hjc_a__Q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359" y="12820033"/>
            <a:ext cx="1540634" cy="173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ONqh8WHEK_PmSUzw_GafeYBBf7S2nNEFNrs0A2PaOPseBjdM6VU2CfGmhRyDBOSKeKfZ0nrIquNE52uYFaqRwZAOCCT8AOxIoo_0MeidI-lTMJLG8Cvj1G-Ma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699" y="12820033"/>
            <a:ext cx="1590120" cy="178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 Placeholder 109"/>
          <p:cNvSpPr>
            <a:spLocks noGrp="1"/>
          </p:cNvSpPr>
          <p:nvPr>
            <p:ph type="body" sz="quarter" idx="153"/>
          </p:nvPr>
        </p:nvSpPr>
        <p:spPr>
          <a:xfrm>
            <a:off x="11185520" y="14278358"/>
            <a:ext cx="4648946" cy="1011609"/>
          </a:xfrm>
        </p:spPr>
        <p:txBody>
          <a:bodyPr/>
          <a:lstStyle/>
          <a:p>
            <a:r>
              <a:rPr lang="en-US" sz="4000" dirty="0" smtClean="0"/>
              <a:t>Machine Learning</a:t>
            </a:r>
            <a:endParaRPr lang="en-US" sz="4000" dirty="0"/>
          </a:p>
        </p:txBody>
      </p:sp>
      <p:sp>
        <p:nvSpPr>
          <p:cNvPr id="136" name="Text Placeholder 133"/>
          <p:cNvSpPr>
            <a:spLocks noGrp="1"/>
          </p:cNvSpPr>
          <p:nvPr>
            <p:ph type="body" sz="quarter" idx="177"/>
          </p:nvPr>
        </p:nvSpPr>
        <p:spPr>
          <a:xfrm>
            <a:off x="19021164" y="6169737"/>
            <a:ext cx="7850612" cy="1020199"/>
          </a:xfrm>
        </p:spPr>
        <p:txBody>
          <a:bodyPr/>
          <a:lstStyle/>
          <a:p>
            <a:r>
              <a:rPr lang="en-US" sz="5600" u="none" dirty="0" smtClean="0"/>
              <a:t>Our</a:t>
            </a:r>
            <a:r>
              <a:rPr lang="es-ES_tradnl" sz="5600" u="none" dirty="0" smtClean="0"/>
              <a:t> </a:t>
            </a:r>
            <a:r>
              <a:rPr lang="en-US" sz="5600" u="none" dirty="0" smtClean="0"/>
              <a:t>Technology</a:t>
            </a:r>
            <a:endParaRPr lang="en-US" sz="5600" u="none" dirty="0"/>
          </a:p>
        </p:txBody>
      </p:sp>
      <p:pic>
        <p:nvPicPr>
          <p:cNvPr id="139" name="Picture 1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236" y="7442031"/>
            <a:ext cx="6197228" cy="432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18406549" y="17099469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8438143" y="11677244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-Right Arrow 141"/>
          <p:cNvSpPr/>
          <p:nvPr/>
        </p:nvSpPr>
        <p:spPr>
          <a:xfrm>
            <a:off x="18845052" y="23126307"/>
            <a:ext cx="1280184" cy="63226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132"/>
          <p:cNvSpPr>
            <a:spLocks noGrp="1"/>
          </p:cNvSpPr>
          <p:nvPr>
            <p:ph type="body" sz="quarter" idx="176"/>
          </p:nvPr>
        </p:nvSpPr>
        <p:spPr>
          <a:xfrm>
            <a:off x="994709" y="27633641"/>
            <a:ext cx="5544432" cy="897088"/>
          </a:xfrm>
        </p:spPr>
        <p:txBody>
          <a:bodyPr/>
          <a:lstStyle/>
          <a:p>
            <a:r>
              <a:rPr lang="en-US" sz="4800" u="none" dirty="0" smtClean="0">
                <a:solidFill>
                  <a:srgbClr val="20315A"/>
                </a:solidFill>
                <a:latin typeface="Helvetica"/>
                <a:cs typeface="Helvetica"/>
              </a:rPr>
              <a:t>Future Directions</a:t>
            </a:r>
            <a:endParaRPr lang="en-US" sz="4800" u="none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45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7426670" y="28325865"/>
            <a:ext cx="8089722" cy="62068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Train predictive model: 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Choose optimal machine learning model to accurately predict an application’s approval likelihood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Cluster analysis: 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use statistical techniques (K-Means, EM algorithm) to cluster similar patents according to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altLang="zh-TW" sz="3200" dirty="0">
                <a:solidFill>
                  <a:srgbClr val="20315A"/>
                </a:solidFill>
              </a:rPr>
              <a:t/>
            </a:r>
            <a:br>
              <a:rPr lang="en-US" altLang="zh-TW" sz="3200" dirty="0">
                <a:solidFill>
                  <a:srgbClr val="20315A"/>
                </a:solidFill>
              </a:rPr>
            </a:br>
            <a:endParaRPr lang="es-ES_tradnl" sz="3200" dirty="0">
              <a:solidFill>
                <a:srgbClr val="20315A"/>
              </a:solidFill>
            </a:endParaRPr>
          </a:p>
        </p:txBody>
      </p:sp>
      <p:sp>
        <p:nvSpPr>
          <p:cNvPr id="146" name="Text Placeholder 112"/>
          <p:cNvSpPr>
            <a:spLocks noGrp="1"/>
          </p:cNvSpPr>
          <p:nvPr>
            <p:ph type="body" sz="quarter" idx="156"/>
          </p:nvPr>
        </p:nvSpPr>
        <p:spPr>
          <a:xfrm>
            <a:off x="0" y="28441635"/>
            <a:ext cx="7426669" cy="3683110"/>
          </a:xfrm>
        </p:spPr>
        <p:txBody>
          <a:bodyPr/>
          <a:lstStyle/>
          <a:p>
            <a:pPr lvl="1" indent="0">
              <a:buNone/>
            </a:pPr>
            <a:r>
              <a:rPr lang="en-US" altLang="zh-TW" sz="32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Predictive Factor Determination: </a:t>
            </a:r>
            <a:r>
              <a:rPr lang="en-US" altLang="zh-TW" sz="32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Via regression modeling,</a:t>
            </a:r>
            <a:r>
              <a:rPr lang="en-US" altLang="zh-TW" sz="3200" b="1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zh-TW" sz="3200" dirty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exploring factors correlated with application approval/rejection and patent citation/</a:t>
            </a:r>
            <a:r>
              <a:rPr lang="en-US" altLang="zh-TW" sz="3200" dirty="0" smtClean="0">
                <a:solidFill>
                  <a:srgbClr val="20315A"/>
                </a:solidFill>
                <a:latin typeface="Helvetica" pitchFamily="34" charset="0"/>
                <a:cs typeface="Helvetica" pitchFamily="34" charset="0"/>
              </a:rPr>
              <a:t>blocking</a:t>
            </a:r>
          </a:p>
          <a:p>
            <a:pPr marL="1617633" lvl="1" indent="-342900">
              <a:buFont typeface="Arial" panose="020B0604020202020204" pitchFamily="34" charset="0"/>
              <a:buChar char="•"/>
            </a:pPr>
            <a:endParaRPr lang="en-US" altLang="zh-TW" sz="1800" dirty="0" smtClean="0">
              <a:solidFill>
                <a:srgbClr val="20315A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483" y="23706143"/>
            <a:ext cx="305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Upload!</a:t>
            </a:r>
            <a:endParaRPr lang="en-US" sz="5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2701188" y="22936757"/>
            <a:ext cx="179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Tag!</a:t>
            </a:r>
            <a:endParaRPr lang="en-US" sz="5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4363510" y="23126307"/>
            <a:ext cx="28356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315A"/>
                </a:solidFill>
              </a:rPr>
              <a:t>Extract differentiating words</a:t>
            </a:r>
            <a:endParaRPr lang="en-US" sz="3600" dirty="0">
              <a:solidFill>
                <a:srgbClr val="2031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50277" y="22644901"/>
            <a:ext cx="594714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0315A"/>
                </a:solidFill>
                <a:latin typeface="Helvetica"/>
                <a:cs typeface="Helvetica"/>
              </a:rPr>
              <a:t>Tagging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: Developing a set of words that describes and differentiates each patent</a:t>
            </a:r>
          </a:p>
          <a:p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Patent # </a:t>
            </a:r>
            <a:r>
              <a:rPr lang="en-US" altLang="zh-TW" sz="2400" b="1" dirty="0" smtClean="0">
                <a:solidFill>
                  <a:srgbClr val="FF0000"/>
                </a:solidFill>
                <a:latin typeface="Helvetica"/>
                <a:cs typeface="Helvetica"/>
              </a:rPr>
              <a:t>6666650</a:t>
            </a:r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: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yarn static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counterpressur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tangent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verticl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minu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err="1">
                <a:solidFill>
                  <a:srgbClr val="20315A"/>
                </a:solidFill>
                <a:latin typeface="Helvetica"/>
                <a:cs typeface="Helvetica"/>
              </a:rPr>
              <a:t>impedi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…</a:t>
            </a:r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50" name="Down Arrow 149"/>
          <p:cNvSpPr/>
          <p:nvPr/>
        </p:nvSpPr>
        <p:spPr>
          <a:xfrm rot="10800000">
            <a:off x="12739677" y="15228890"/>
            <a:ext cx="1271290" cy="17773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1031251" y="19829699"/>
            <a:ext cx="5106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315A"/>
                </a:solidFill>
              </a:rPr>
              <a:t>Find similar patents</a:t>
            </a:r>
            <a:endParaRPr lang="en-US" sz="4400" dirty="0">
              <a:solidFill>
                <a:srgbClr val="20315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6047" y="17862682"/>
            <a:ext cx="529806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Visualization: 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Pooling the tag pools of multiple patents and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determine </a:t>
            </a:r>
            <a:r>
              <a:rPr lang="en-US" altLang="zh-TW" sz="2400" dirty="0">
                <a:solidFill>
                  <a:srgbClr val="20315A"/>
                </a:solidFill>
                <a:latin typeface="Helvetica"/>
                <a:cs typeface="Helvetica"/>
              </a:rPr>
              <a:t>similarity between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claims using the </a:t>
            </a:r>
            <a:r>
              <a:rPr lang="en-US" altLang="zh-TW" sz="2400" dirty="0" err="1" smtClean="0">
                <a:solidFill>
                  <a:srgbClr val="20315A"/>
                </a:solidFill>
                <a:latin typeface="Helvetica"/>
                <a:cs typeface="Helvetica"/>
              </a:rPr>
              <a:t>Jaccard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 index:</a:t>
            </a: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 smtClean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altLang="zh-TW" sz="2400" b="1" dirty="0">
              <a:solidFill>
                <a:srgbClr val="20315A"/>
              </a:solidFill>
              <a:latin typeface="Helvetica"/>
              <a:cs typeface="Helvetica"/>
            </a:endParaRPr>
          </a:p>
          <a:p>
            <a:r>
              <a:rPr lang="en-US" altLang="zh-TW" sz="2400" b="1" dirty="0" smtClean="0">
                <a:solidFill>
                  <a:srgbClr val="20315A"/>
                </a:solidFill>
                <a:latin typeface="Helvetica"/>
                <a:cs typeface="Helvetica"/>
              </a:rPr>
              <a:t>Dimensionality reduction: </a:t>
            </a:r>
            <a:r>
              <a:rPr lang="en-US" altLang="zh-TW" sz="2400" dirty="0" smtClean="0">
                <a:solidFill>
                  <a:srgbClr val="20315A"/>
                </a:solidFill>
                <a:latin typeface="Helvetica"/>
                <a:cs typeface="Helvetica"/>
              </a:rPr>
              <a:t>Reduce tagging matrix to visualize in 3 dimensions</a:t>
            </a:r>
            <a:endParaRPr lang="en-US" altLang="zh-TW" sz="2400" dirty="0">
              <a:solidFill>
                <a:srgbClr val="20315A"/>
              </a:solidFill>
              <a:latin typeface="Helvetica"/>
              <a:cs typeface="Helvetica"/>
            </a:endParaRPr>
          </a:p>
          <a:p>
            <a:endParaRPr lang="en-US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326760">
            <a:off x="23633730" y="14479932"/>
            <a:ext cx="284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Oski</a:t>
            </a:r>
            <a:r>
              <a:rPr lang="en-US" sz="3600" dirty="0" smtClean="0"/>
              <a:t> Patent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53812" y="15108585"/>
            <a:ext cx="486777" cy="566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6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TextBox 14"/>
          <p:cNvSpPr txBox="1"/>
          <p:nvPr/>
        </p:nvSpPr>
        <p:spPr>
          <a:xfrm>
            <a:off x="924700" y="23634222"/>
            <a:ext cx="77418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Undeterred, </a:t>
            </a:r>
            <a:r>
              <a:rPr lang="en-US" sz="2400" dirty="0" err="1">
                <a:solidFill>
                  <a:srgbClr val="20315A"/>
                </a:solidFill>
                <a:latin typeface="Helvetica"/>
                <a:cs typeface="Helvetica"/>
              </a:rPr>
              <a:t>Oski</a:t>
            </a:r>
            <a:r>
              <a:rPr lang="en-US" sz="2400" dirty="0">
                <a:solidFill>
                  <a:srgbClr val="20315A"/>
                </a:solidFill>
                <a:latin typeface="Helvetica"/>
                <a:cs typeface="Helvetica"/>
              </a:rPr>
              <a:t> comes back to Berkeley to ask: how can Berkeley help me?</a:t>
            </a:r>
          </a:p>
          <a:p>
            <a:endParaRPr lang="en-US" dirty="0">
              <a:solidFill>
                <a:srgbClr val="20315A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9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60" name="Rounded Rectangle 159"/>
          <p:cNvSpPr/>
          <p:nvPr/>
        </p:nvSpPr>
        <p:spPr>
          <a:xfrm>
            <a:off x="17667266" y="27180273"/>
            <a:ext cx="8842761" cy="8068613"/>
          </a:xfrm>
          <a:prstGeom prst="roundRect">
            <a:avLst/>
          </a:prstGeom>
          <a:solidFill>
            <a:srgbClr val="FFFFFF"/>
          </a:solidFill>
          <a:ln w="3810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12603" y="9314644"/>
            <a:ext cx="5524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20315A"/>
                </a:solidFill>
              </a:rPr>
              <a:t>Minimize </a:t>
            </a:r>
            <a:endParaRPr lang="en-US" sz="4000" b="1" dirty="0">
              <a:solidFill>
                <a:srgbClr val="20315A"/>
              </a:solidFill>
            </a:endParaRPr>
          </a:p>
          <a:p>
            <a:pPr algn="ctr"/>
            <a:r>
              <a:rPr lang="en-US" sz="4000" dirty="0" err="1" smtClean="0">
                <a:solidFill>
                  <a:srgbClr val="20315A"/>
                </a:solidFill>
              </a:rPr>
              <a:t>Pr</a:t>
            </a:r>
            <a:r>
              <a:rPr lang="en-US" sz="4000" dirty="0" smtClean="0">
                <a:solidFill>
                  <a:srgbClr val="20315A"/>
                </a:solidFill>
              </a:rPr>
              <a:t>{</a:t>
            </a:r>
            <a:r>
              <a:rPr lang="en-US" sz="4000" dirty="0" err="1" smtClean="0">
                <a:solidFill>
                  <a:srgbClr val="20315A"/>
                </a:solidFill>
              </a:rPr>
              <a:t>Oski</a:t>
            </a:r>
            <a:r>
              <a:rPr lang="en-US" sz="4000" dirty="0" smtClean="0">
                <a:solidFill>
                  <a:srgbClr val="20315A"/>
                </a:solidFill>
              </a:rPr>
              <a:t> patent is blocked}</a:t>
            </a:r>
            <a:endParaRPr lang="en-US" sz="4000" dirty="0">
              <a:solidFill>
                <a:srgbClr val="20315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61801" y="27400525"/>
            <a:ext cx="7160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20315A"/>
                </a:solidFill>
              </a:rPr>
              <a:t>Predictive Model details</a:t>
            </a:r>
            <a:endParaRPr lang="en-US" sz="5400" b="1" dirty="0">
              <a:solidFill>
                <a:srgbClr val="20315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51694" y="28417332"/>
            <a:ext cx="2533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0315A"/>
                </a:solidFill>
                <a:latin typeface="Helvetica"/>
                <a:cs typeface="Helvetica"/>
              </a:rPr>
              <a:t>Hypothesis:</a:t>
            </a:r>
            <a:endParaRPr lang="en-US" sz="3200" b="1" dirty="0">
              <a:solidFill>
                <a:srgbClr val="20315A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30800" y="26504900"/>
            <a:ext cx="1846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336826" y="32036675"/>
            <a:ext cx="6442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0315A"/>
                </a:solidFill>
                <a:latin typeface="Helvetica"/>
                <a:cs typeface="Helvetica"/>
              </a:rPr>
              <a:t>Proposed training models: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Logistic regression or GLM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Support Vector Machines (SVM)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K-NN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Random Forest</a:t>
            </a:r>
          </a:p>
          <a:p>
            <a:pPr marL="1143000" indent="-1143000">
              <a:buFont typeface="Arial"/>
              <a:buChar char="•"/>
            </a:pPr>
            <a:r>
              <a:rPr lang="en-US" sz="2800" dirty="0" smtClean="0">
                <a:solidFill>
                  <a:srgbClr val="20315A"/>
                </a:solidFill>
                <a:latin typeface="Helvetica"/>
                <a:cs typeface="Helvetica"/>
              </a:rPr>
              <a:t>Naïve Bayes</a:t>
            </a: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31"/>
          </p:nvPr>
        </p:nvPicPr>
        <p:blipFill>
          <a:blip r:embed="rId15"/>
          <a:srcRect t="-8393" b="-8393"/>
          <a:stretch>
            <a:fillRect/>
          </a:stretch>
        </p:blipFill>
        <p:spPr>
          <a:xfrm>
            <a:off x="18391424" y="28812065"/>
            <a:ext cx="6027265" cy="3608607"/>
          </a:xfrm>
          <a:noFill/>
          <a:ln>
            <a:noFill/>
          </a:ln>
        </p:spPr>
      </p:pic>
      <p:sp>
        <p:nvSpPr>
          <p:cNvPr id="163" name="Down Arrow 162"/>
          <p:cNvSpPr/>
          <p:nvPr/>
        </p:nvSpPr>
        <p:spPr>
          <a:xfrm rot="10800000">
            <a:off x="12777054" y="10638083"/>
            <a:ext cx="1271290" cy="932299"/>
          </a:xfrm>
          <a:prstGeom prst="downArrow">
            <a:avLst>
              <a:gd name="adj1" fmla="val 420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Oval Callout 226"/>
          <p:cNvSpPr/>
          <p:nvPr/>
        </p:nvSpPr>
        <p:spPr>
          <a:xfrm flipH="1">
            <a:off x="15146741" y="7336571"/>
            <a:ext cx="2959191" cy="151743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Success!</a:t>
            </a:r>
            <a:endParaRPr lang="en-US" sz="3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1938746" y="17336481"/>
            <a:ext cx="286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Visualize!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429016" y="11896703"/>
            <a:ext cx="396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20315A"/>
                </a:solidFill>
              </a:rPr>
              <a:t>Recommend!</a:t>
            </a:r>
            <a:endParaRPr lang="en-US" sz="5400" dirty="0">
              <a:solidFill>
                <a:srgbClr val="20315A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9620324" y="17491310"/>
            <a:ext cx="2762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Compare against 5 million patents!</a:t>
            </a:r>
            <a:endParaRPr lang="en-US" sz="3600" dirty="0"/>
          </a:p>
        </p:txBody>
      </p:sp>
      <p:sp>
        <p:nvSpPr>
          <p:cNvPr id="234" name="TextBox 233"/>
          <p:cNvSpPr txBox="1"/>
          <p:nvPr/>
        </p:nvSpPr>
        <p:spPr>
          <a:xfrm>
            <a:off x="9451278" y="12660252"/>
            <a:ext cx="2667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315A"/>
                </a:solidFill>
              </a:rPr>
              <a:t>Cluster analysis</a:t>
            </a:r>
            <a:endParaRPr lang="en-US" sz="4400" dirty="0">
              <a:solidFill>
                <a:srgbClr val="20315A"/>
              </a:solidFill>
            </a:endParaRPr>
          </a:p>
        </p:txBody>
      </p:sp>
      <p:pic>
        <p:nvPicPr>
          <p:cNvPr id="241" name="Picture Placeholder 240"/>
          <p:cNvPicPr>
            <a:picLocks noGrp="1" noChangeAspect="1"/>
          </p:cNvPicPr>
          <p:nvPr>
            <p:ph type="pic" sz="quarter" idx="132"/>
          </p:nvPr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t="-21952" b="-21952"/>
          <a:stretch>
            <a:fillRect/>
          </a:stretch>
        </p:blipFill>
        <p:spPr>
          <a:xfrm rot="2453146">
            <a:off x="15053821" y="12842929"/>
            <a:ext cx="2474809" cy="1481731"/>
          </a:xfrm>
          <a:noFill/>
          <a:ln>
            <a:noFill/>
          </a:ln>
        </p:spPr>
      </p:pic>
      <p:pic>
        <p:nvPicPr>
          <p:cNvPr id="144" name="Picture 2" descr="http://upload.wikimedia.org/math/1/8/6/186c7f4e83da32e889d606140fae25a0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222024" y="19533808"/>
            <a:ext cx="2957907" cy="847693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967" y="8166690"/>
            <a:ext cx="139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  <p:sp>
        <p:nvSpPr>
          <p:cNvPr id="22" name="TextBox 21"/>
          <p:cNvSpPr txBox="1"/>
          <p:nvPr/>
        </p:nvSpPr>
        <p:spPr>
          <a:xfrm>
            <a:off x="1223201" y="10867685"/>
            <a:ext cx="82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23" name="Picture 22" descr="oski-chugging-beer-retouched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2" y="10540601"/>
            <a:ext cx="1790924" cy="2059563"/>
          </a:xfrm>
          <a:prstGeom prst="rect">
            <a:avLst/>
          </a:prstGeom>
        </p:spPr>
      </p:pic>
      <p:sp>
        <p:nvSpPr>
          <p:cNvPr id="147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4560361" y="11320092"/>
            <a:ext cx="3600532" cy="989421"/>
          </a:xfrm>
        </p:spPr>
        <p:txBody>
          <a:bodyPr/>
          <a:lstStyle/>
          <a:p>
            <a:r>
              <a:rPr lang="en-US" sz="5400" u="none" dirty="0" smtClean="0">
                <a:latin typeface="Helvetica"/>
                <a:cs typeface="Helvetica"/>
              </a:rPr>
              <a:t>Patent?</a:t>
            </a:r>
            <a:endParaRPr lang="en-US" sz="5400" u="none" dirty="0">
              <a:latin typeface="Helvetica"/>
              <a:cs typeface="Helvetica"/>
            </a:endParaRPr>
          </a:p>
        </p:txBody>
      </p:sp>
      <p:pic>
        <p:nvPicPr>
          <p:cNvPr id="25" name="Picture 24" descr="pint bee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7457">
            <a:off x="4721372" y="7778867"/>
            <a:ext cx="2058996" cy="2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70CMx100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1043</TotalTime>
  <Words>318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PosterPresentations.com-70CMx100CM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Raphael Merx</cp:lastModifiedBy>
  <cp:revision>60</cp:revision>
  <dcterms:created xsi:type="dcterms:W3CDTF">2012-02-10T00:10:15Z</dcterms:created>
  <dcterms:modified xsi:type="dcterms:W3CDTF">2013-12-05T19:18:15Z</dcterms:modified>
</cp:coreProperties>
</file>