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19" r:id="rId2"/>
    <p:sldId id="256" r:id="rId3"/>
    <p:sldId id="338" r:id="rId4"/>
    <p:sldId id="295" r:id="rId5"/>
    <p:sldId id="334" r:id="rId6"/>
    <p:sldId id="336" r:id="rId7"/>
    <p:sldId id="339" r:id="rId8"/>
    <p:sldId id="340" r:id="rId9"/>
    <p:sldId id="345" r:id="rId10"/>
    <p:sldId id="341" r:id="rId11"/>
    <p:sldId id="316" r:id="rId12"/>
    <p:sldId id="302" r:id="rId13"/>
    <p:sldId id="301" r:id="rId14"/>
    <p:sldId id="352" r:id="rId15"/>
    <p:sldId id="353" r:id="rId16"/>
    <p:sldId id="303" r:id="rId17"/>
    <p:sldId id="296" r:id="rId18"/>
    <p:sldId id="304" r:id="rId19"/>
    <p:sldId id="318" r:id="rId20"/>
    <p:sldId id="305" r:id="rId21"/>
    <p:sldId id="355" r:id="rId22"/>
    <p:sldId id="335" r:id="rId23"/>
    <p:sldId id="346" r:id="rId24"/>
    <p:sldId id="344" r:id="rId25"/>
    <p:sldId id="337" r:id="rId26"/>
    <p:sldId id="343" r:id="rId27"/>
    <p:sldId id="354" r:id="rId28"/>
    <p:sldId id="349" r:id="rId29"/>
    <p:sldId id="350" r:id="rId30"/>
    <p:sldId id="347" r:id="rId31"/>
    <p:sldId id="348" r:id="rId32"/>
    <p:sldId id="310" r:id="rId33"/>
    <p:sldId id="311" r:id="rId34"/>
    <p:sldId id="320" r:id="rId35"/>
    <p:sldId id="321" r:id="rId36"/>
    <p:sldId id="300" r:id="rId37"/>
    <p:sldId id="259" r:id="rId38"/>
    <p:sldId id="308" r:id="rId39"/>
    <p:sldId id="260" r:id="rId40"/>
    <p:sldId id="273" r:id="rId41"/>
    <p:sldId id="342" r:id="rId42"/>
    <p:sldId id="325" r:id="rId43"/>
    <p:sldId id="351" r:id="rId44"/>
    <p:sldId id="274" r:id="rId45"/>
    <p:sldId id="276" r:id="rId46"/>
    <p:sldId id="326" r:id="rId47"/>
    <p:sldId id="275" r:id="rId48"/>
    <p:sldId id="279" r:id="rId49"/>
    <p:sldId id="360" r:id="rId50"/>
    <p:sldId id="361" r:id="rId51"/>
    <p:sldId id="281" r:id="rId52"/>
    <p:sldId id="280" r:id="rId53"/>
    <p:sldId id="356" r:id="rId54"/>
    <p:sldId id="359" r:id="rId55"/>
    <p:sldId id="268" r:id="rId56"/>
    <p:sldId id="282" r:id="rId57"/>
    <p:sldId id="283" r:id="rId58"/>
    <p:sldId id="357" r:id="rId59"/>
    <p:sldId id="358" r:id="rId60"/>
    <p:sldId id="327"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AC53F3-9E53-1147-ACDD-A11D6B0A64AA}">
          <p14:sldIdLst>
            <p14:sldId id="319"/>
            <p14:sldId id="256"/>
            <p14:sldId id="338"/>
            <p14:sldId id="295"/>
            <p14:sldId id="334"/>
            <p14:sldId id="336"/>
            <p14:sldId id="339"/>
            <p14:sldId id="340"/>
            <p14:sldId id="345"/>
            <p14:sldId id="341"/>
            <p14:sldId id="316"/>
            <p14:sldId id="302"/>
            <p14:sldId id="301"/>
            <p14:sldId id="352"/>
            <p14:sldId id="353"/>
            <p14:sldId id="303"/>
            <p14:sldId id="296"/>
            <p14:sldId id="304"/>
            <p14:sldId id="318"/>
            <p14:sldId id="305"/>
            <p14:sldId id="355"/>
            <p14:sldId id="335"/>
            <p14:sldId id="346"/>
            <p14:sldId id="344"/>
            <p14:sldId id="337"/>
            <p14:sldId id="343"/>
            <p14:sldId id="354"/>
            <p14:sldId id="349"/>
            <p14:sldId id="350"/>
            <p14:sldId id="347"/>
            <p14:sldId id="348"/>
            <p14:sldId id="310"/>
            <p14:sldId id="311"/>
            <p14:sldId id="320"/>
            <p14:sldId id="321"/>
            <p14:sldId id="300"/>
            <p14:sldId id="259"/>
            <p14:sldId id="308"/>
            <p14:sldId id="260"/>
            <p14:sldId id="273"/>
            <p14:sldId id="342"/>
            <p14:sldId id="325"/>
            <p14:sldId id="351"/>
            <p14:sldId id="274"/>
            <p14:sldId id="276"/>
            <p14:sldId id="326"/>
            <p14:sldId id="275"/>
            <p14:sldId id="279"/>
            <p14:sldId id="360"/>
            <p14:sldId id="361"/>
            <p14:sldId id="281"/>
            <p14:sldId id="280"/>
            <p14:sldId id="356"/>
            <p14:sldId id="359"/>
            <p14:sldId id="268"/>
            <p14:sldId id="282"/>
            <p14:sldId id="283"/>
            <p14:sldId id="357"/>
            <p14:sldId id="358"/>
            <p14:sldId id="3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38"/>
    <p:restoredTop sz="79402" autoAdjust="0"/>
  </p:normalViewPr>
  <p:slideViewPr>
    <p:cSldViewPr>
      <p:cViewPr varScale="1">
        <p:scale>
          <a:sx n="64" d="100"/>
          <a:sy n="64" d="100"/>
        </p:scale>
        <p:origin x="200" y="14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05FC5E-EFFF-4702-9F74-E7C6F61DE0B3}" type="datetimeFigureOut">
              <a:rPr lang="en-AU" smtClean="0"/>
              <a:t>28/11/2024</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5D6DF-9859-4070-B78A-25E95D3A77B7}" type="slidenum">
              <a:rPr lang="en-AU" smtClean="0"/>
              <a:t>‹#›</a:t>
            </a:fld>
            <a:endParaRPr lang="en-AU"/>
          </a:p>
        </p:txBody>
      </p:sp>
    </p:spTree>
    <p:extLst>
      <p:ext uri="{BB962C8B-B14F-4D97-AF65-F5344CB8AC3E}">
        <p14:creationId xmlns:p14="http://schemas.microsoft.com/office/powerpoint/2010/main" val="3243855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I</a:t>
            </a:r>
            <a:r>
              <a:rPr lang="en-AU" baseline="0" dirty="0"/>
              <a:t> clarify with participants at this stage that the full-day workshop will sign off relevant CPD requirements, depending on participant’s professional group:</a:t>
            </a:r>
          </a:p>
          <a:p>
            <a:pPr marL="171450" indent="-171450">
              <a:buFont typeface="Arial" panose="020B0604020202020204" pitchFamily="34" charset="0"/>
              <a:buChar char="•"/>
            </a:pPr>
            <a:r>
              <a:rPr lang="en-AU" baseline="0"/>
              <a:t>Consultant Anaesthetists - CPD Emergency Responses requirements for Cardiac </a:t>
            </a:r>
            <a:r>
              <a:rPr lang="en-AU"/>
              <a:t>Arrest</a:t>
            </a:r>
          </a:p>
          <a:p>
            <a:pPr marL="171450" indent="-171450">
              <a:buFont typeface="Arial" panose="020B0604020202020204" pitchFamily="34" charset="0"/>
              <a:buChar char="•"/>
            </a:pPr>
            <a:r>
              <a:rPr lang="en-AU" dirty="0"/>
              <a:t>Provisional</a:t>
            </a:r>
            <a:r>
              <a:rPr lang="en-AU" baseline="0" dirty="0"/>
              <a:t> Fellows – same as consultants</a:t>
            </a:r>
            <a:endParaRPr lang="en-AU" baseline="0" dirty="0">
              <a:cs typeface="Calibri"/>
            </a:endParaRPr>
          </a:p>
          <a:p>
            <a:pPr marL="171450" indent="-171450">
              <a:buFont typeface="Arial" panose="020B0604020202020204" pitchFamily="34" charset="0"/>
              <a:buChar char="•"/>
            </a:pPr>
            <a:r>
              <a:rPr lang="en-AU" baseline="0" dirty="0"/>
              <a:t>Anaesthetic Nurses – can claim for 10 hours of CPD (contact time plus preparation time)</a:t>
            </a:r>
          </a:p>
          <a:p>
            <a:pPr marL="171450" indent="-171450">
              <a:buFont typeface="Arial" panose="020B0604020202020204" pitchFamily="34" charset="0"/>
              <a:buChar char="•"/>
            </a:pPr>
            <a:r>
              <a:rPr lang="en-AU" baseline="0" dirty="0"/>
              <a:t>Anaesthetic Registrars – Advanced Life Support training requirement for their current training period</a:t>
            </a:r>
            <a:endParaRPr lang="en-AU" baseline="0" dirty="0">
              <a:cs typeface="Calibri"/>
            </a:endParaRPr>
          </a:p>
          <a:p>
            <a:pPr marL="171450" indent="-171450">
              <a:buFont typeface="Arial" panose="020B0604020202020204" pitchFamily="34" charset="0"/>
              <a:buChar char="•"/>
            </a:pPr>
            <a:endParaRPr lang="en-AU" baseline="0" dirty="0"/>
          </a:p>
          <a:p>
            <a:endParaRPr lang="en-AU" baseline="0" dirty="0">
              <a:cs typeface="Calibri"/>
            </a:endParaRPr>
          </a:p>
        </p:txBody>
      </p:sp>
      <p:sp>
        <p:nvSpPr>
          <p:cNvPr id="4" name="Slide Number Placeholder 3"/>
          <p:cNvSpPr>
            <a:spLocks noGrp="1"/>
          </p:cNvSpPr>
          <p:nvPr>
            <p:ph type="sldNum" sz="quarter" idx="10"/>
          </p:nvPr>
        </p:nvSpPr>
        <p:spPr/>
        <p:txBody>
          <a:bodyPr/>
          <a:lstStyle/>
          <a:p>
            <a:fld id="{3085D6DF-9859-4070-B78A-25E95D3A77B7}" type="slidenum">
              <a:rPr lang="en-AU" smtClean="0"/>
              <a:t>2</a:t>
            </a:fld>
            <a:endParaRPr lang="en-AU"/>
          </a:p>
        </p:txBody>
      </p:sp>
    </p:spTree>
    <p:extLst>
      <p:ext uri="{BB962C8B-B14F-4D97-AF65-F5344CB8AC3E}">
        <p14:creationId xmlns:p14="http://schemas.microsoft.com/office/powerpoint/2010/main" val="737262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cs typeface="Calibri"/>
              </a:rPr>
              <a:t>Noting 'stuff that works'</a:t>
            </a:r>
          </a:p>
        </p:txBody>
      </p:sp>
      <p:sp>
        <p:nvSpPr>
          <p:cNvPr id="4" name="Slide Number Placeholder 3"/>
          <p:cNvSpPr>
            <a:spLocks noGrp="1"/>
          </p:cNvSpPr>
          <p:nvPr>
            <p:ph type="sldNum" sz="quarter" idx="5"/>
          </p:nvPr>
        </p:nvSpPr>
        <p:spPr/>
        <p:txBody>
          <a:bodyPr/>
          <a:lstStyle/>
          <a:p>
            <a:fld id="{3085D6DF-9859-4070-B78A-25E95D3A77B7}" type="slidenum">
              <a:rPr lang="en-AU" smtClean="0"/>
              <a:t>14</a:t>
            </a:fld>
            <a:endParaRPr lang="en-AU"/>
          </a:p>
        </p:txBody>
      </p:sp>
    </p:spTree>
    <p:extLst>
      <p:ext uri="{BB962C8B-B14F-4D97-AF65-F5344CB8AC3E}">
        <p14:creationId xmlns:p14="http://schemas.microsoft.com/office/powerpoint/2010/main" val="2745321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085D6DF-9859-4070-B78A-25E95D3A77B7}" type="slidenum">
              <a:rPr lang="en-AU" smtClean="0"/>
              <a:t>16</a:t>
            </a:fld>
            <a:endParaRPr lang="en-AU"/>
          </a:p>
        </p:txBody>
      </p:sp>
    </p:spTree>
    <p:extLst>
      <p:ext uri="{BB962C8B-B14F-4D97-AF65-F5344CB8AC3E}">
        <p14:creationId xmlns:p14="http://schemas.microsoft.com/office/powerpoint/2010/main" val="353089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baseline="0" dirty="0"/>
              <a:t>ask a scenario based question aimed at getting people to apply the </a:t>
            </a:r>
            <a:r>
              <a:rPr lang="en-AU" baseline="0" dirty="0" err="1"/>
              <a:t>algorithim</a:t>
            </a:r>
            <a:endParaRPr lang="en-AU" baseline="0" dirty="0"/>
          </a:p>
          <a:p>
            <a:pPr marL="171450" indent="-171450">
              <a:buFont typeface="Arial" panose="020B0604020202020204" pitchFamily="34" charset="0"/>
              <a:buChar char="•"/>
            </a:pPr>
            <a:r>
              <a:rPr lang="en-AU" baseline="0" dirty="0"/>
              <a:t>For patients in VF, insert patient in various circumstances to keep things fresh – e.g. football club, airport, outside </a:t>
            </a:r>
            <a:r>
              <a:rPr lang="en-AU" baseline="0" dirty="0" err="1"/>
              <a:t>Zouki</a:t>
            </a:r>
            <a:r>
              <a:rPr lang="en-AU" baseline="0" dirty="0"/>
              <a:t>, etc. </a:t>
            </a:r>
            <a:endParaRPr lang="en-AU" dirty="0"/>
          </a:p>
          <a:p>
            <a:pPr marL="171450" indent="-171450">
              <a:buFont typeface="Arial" panose="020B0604020202020204" pitchFamily="34" charset="0"/>
              <a:buChar char="•"/>
            </a:pPr>
            <a:r>
              <a:rPr lang="en-AU" baseline="0" dirty="0"/>
              <a:t>Make the point that shockable rhythms are most common outside of hospital.</a:t>
            </a:r>
            <a:endParaRPr lang="en-AU" dirty="0">
              <a:cs typeface="Calibri"/>
            </a:endParaRPr>
          </a:p>
          <a:p>
            <a:pPr marL="171450" indent="-171450">
              <a:buFont typeface="Arial" panose="020B0604020202020204" pitchFamily="34" charset="0"/>
              <a:buChar char="•"/>
            </a:pPr>
            <a:r>
              <a:rPr lang="en-AU" baseline="0" dirty="0"/>
              <a:t>For non-shockable, make it on the ward. </a:t>
            </a:r>
          </a:p>
          <a:p>
            <a:pPr marL="171450" indent="-171450">
              <a:buFont typeface="Arial" panose="020B0604020202020204" pitchFamily="34" charset="0"/>
              <a:buChar char="•"/>
            </a:pPr>
            <a:r>
              <a:rPr lang="en-AU" baseline="0" dirty="0"/>
              <a:t>To describe scenario, state that chest compressions have been initiated and defib pads applied. </a:t>
            </a:r>
          </a:p>
          <a:p>
            <a:pPr marL="628650" lvl="1" indent="-171450">
              <a:buFont typeface="Arial" panose="020B0604020202020204" pitchFamily="34" charset="0"/>
              <a:buChar char="•"/>
            </a:pPr>
            <a:r>
              <a:rPr lang="en-AU" baseline="0" dirty="0"/>
              <a:t>get one participant to go through the Shockable pathway, and describe the cycles of CPR and relevant drugs/shocks. Timing of adrenaline and amiodarone are important points to clarify. </a:t>
            </a:r>
          </a:p>
          <a:p>
            <a:pPr marL="628650" lvl="1" indent="-171450">
              <a:buFont typeface="Arial" panose="020B0604020202020204" pitchFamily="34" charset="0"/>
              <a:buChar char="•"/>
            </a:pPr>
            <a:r>
              <a:rPr lang="en-AU" baseline="0" dirty="0"/>
              <a:t>get another participant to describe the non-shockable pathway. Point out the frequency of adrenaline is the same, it just varies when you start giving it.</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3085D6DF-9859-4070-B78A-25E95D3A77B7}" type="slidenum">
              <a:rPr lang="en-AU" smtClean="0"/>
              <a:t>17</a:t>
            </a:fld>
            <a:endParaRPr lang="en-AU"/>
          </a:p>
        </p:txBody>
      </p:sp>
    </p:spTree>
    <p:extLst>
      <p:ext uri="{BB962C8B-B14F-4D97-AF65-F5344CB8AC3E}">
        <p14:creationId xmlns:p14="http://schemas.microsoft.com/office/powerpoint/2010/main" val="1203952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Get them to name the 4 Hs and 4Ts!!!!</a:t>
            </a:r>
          </a:p>
        </p:txBody>
      </p:sp>
      <p:sp>
        <p:nvSpPr>
          <p:cNvPr id="4" name="Slide Number Placeholder 3"/>
          <p:cNvSpPr>
            <a:spLocks noGrp="1"/>
          </p:cNvSpPr>
          <p:nvPr>
            <p:ph type="sldNum" sz="quarter" idx="10"/>
          </p:nvPr>
        </p:nvSpPr>
        <p:spPr/>
        <p:txBody>
          <a:bodyPr/>
          <a:lstStyle/>
          <a:p>
            <a:fld id="{3085D6DF-9859-4070-B78A-25E95D3A77B7}" type="slidenum">
              <a:rPr lang="en-AU" smtClean="0"/>
              <a:t>18</a:t>
            </a:fld>
            <a:endParaRPr lang="en-AU"/>
          </a:p>
        </p:txBody>
      </p:sp>
    </p:spTree>
    <p:extLst>
      <p:ext uri="{BB962C8B-B14F-4D97-AF65-F5344CB8AC3E}">
        <p14:creationId xmlns:p14="http://schemas.microsoft.com/office/powerpoint/2010/main" val="1389079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Worth relating</a:t>
            </a:r>
            <a:r>
              <a:rPr lang="en-AU" baseline="0" dirty="0"/>
              <a:t> them back to the 4Hs and 4Ts. </a:t>
            </a:r>
          </a:p>
          <a:p>
            <a:r>
              <a:rPr lang="en-AU" baseline="0" dirty="0"/>
              <a:t>Drugs fitting into toxins is worthwhile - worth reminding people that adverse effects can be due to: </a:t>
            </a:r>
          </a:p>
          <a:p>
            <a:r>
              <a:rPr lang="en-AU" baseline="0" dirty="0"/>
              <a:t>	unanticipated effects of intentional dosing (e.g. anaphylaxis)</a:t>
            </a:r>
          </a:p>
          <a:p>
            <a:r>
              <a:rPr lang="en-AU" baseline="0" dirty="0"/>
              <a:t>	effects of drugs that are ‘unintentionally’ given (e.g. excess dose, syringe swap, poor timing of drug admin).</a:t>
            </a:r>
            <a:endParaRPr lang="en-AU" dirty="0"/>
          </a:p>
        </p:txBody>
      </p:sp>
      <p:sp>
        <p:nvSpPr>
          <p:cNvPr id="4" name="Slide Number Placeholder 3"/>
          <p:cNvSpPr>
            <a:spLocks noGrp="1"/>
          </p:cNvSpPr>
          <p:nvPr>
            <p:ph type="sldNum" sz="quarter" idx="10"/>
          </p:nvPr>
        </p:nvSpPr>
        <p:spPr/>
        <p:txBody>
          <a:bodyPr/>
          <a:lstStyle/>
          <a:p>
            <a:fld id="{3085D6DF-9859-4070-B78A-25E95D3A77B7}" type="slidenum">
              <a:rPr lang="en-AU" smtClean="0"/>
              <a:t>20</a:t>
            </a:fld>
            <a:endParaRPr lang="en-AU"/>
          </a:p>
        </p:txBody>
      </p:sp>
    </p:spTree>
    <p:extLst>
      <p:ext uri="{BB962C8B-B14F-4D97-AF65-F5344CB8AC3E}">
        <p14:creationId xmlns:p14="http://schemas.microsoft.com/office/powerpoint/2010/main" val="2055199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cs typeface="Calibri"/>
              </a:rPr>
              <a:t>Noting experience of our health service with regards to over-estimation of anaphylaxis as a cause of cardiac arrest – rings true!</a:t>
            </a:r>
          </a:p>
        </p:txBody>
      </p:sp>
      <p:sp>
        <p:nvSpPr>
          <p:cNvPr id="4" name="Slide Number Placeholder 3"/>
          <p:cNvSpPr>
            <a:spLocks noGrp="1"/>
          </p:cNvSpPr>
          <p:nvPr>
            <p:ph type="sldNum" sz="quarter" idx="5"/>
          </p:nvPr>
        </p:nvSpPr>
        <p:spPr/>
        <p:txBody>
          <a:bodyPr/>
          <a:lstStyle/>
          <a:p>
            <a:fld id="{3085D6DF-9859-4070-B78A-25E95D3A77B7}" type="slidenum">
              <a:rPr lang="en-AU" smtClean="0"/>
              <a:t>22</a:t>
            </a:fld>
            <a:endParaRPr lang="en-AU"/>
          </a:p>
        </p:txBody>
      </p:sp>
    </p:spTree>
    <p:extLst>
      <p:ext uri="{BB962C8B-B14F-4D97-AF65-F5344CB8AC3E}">
        <p14:creationId xmlns:p14="http://schemas.microsoft.com/office/powerpoint/2010/main" val="945923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85D6DF-9859-4070-B78A-25E95D3A77B7}" type="slidenum">
              <a:rPr lang="en-AU" smtClean="0"/>
              <a:t>24</a:t>
            </a:fld>
            <a:endParaRPr lang="en-AU"/>
          </a:p>
        </p:txBody>
      </p:sp>
    </p:spTree>
    <p:extLst>
      <p:ext uri="{BB962C8B-B14F-4D97-AF65-F5344CB8AC3E}">
        <p14:creationId xmlns:p14="http://schemas.microsoft.com/office/powerpoint/2010/main" val="2067914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85D6DF-9859-4070-B78A-25E95D3A77B7}" type="slidenum">
              <a:rPr lang="en-AU" smtClean="0"/>
              <a:t>27</a:t>
            </a:fld>
            <a:endParaRPr lang="en-AU"/>
          </a:p>
        </p:txBody>
      </p:sp>
    </p:spTree>
    <p:extLst>
      <p:ext uri="{BB962C8B-B14F-4D97-AF65-F5344CB8AC3E}">
        <p14:creationId xmlns:p14="http://schemas.microsoft.com/office/powerpoint/2010/main" val="833283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85D6DF-9859-4070-B78A-25E95D3A77B7}" type="slidenum">
              <a:rPr lang="en-AU" smtClean="0"/>
              <a:t>33</a:t>
            </a:fld>
            <a:endParaRPr lang="en-AU"/>
          </a:p>
        </p:txBody>
      </p:sp>
    </p:spTree>
    <p:extLst>
      <p:ext uri="{BB962C8B-B14F-4D97-AF65-F5344CB8AC3E}">
        <p14:creationId xmlns:p14="http://schemas.microsoft.com/office/powerpoint/2010/main" val="1968097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85D6DF-9859-4070-B78A-25E95D3A77B7}" type="slidenum">
              <a:rPr lang="en-AU" smtClean="0"/>
              <a:t>35</a:t>
            </a:fld>
            <a:endParaRPr lang="en-AU"/>
          </a:p>
        </p:txBody>
      </p:sp>
    </p:spTree>
    <p:extLst>
      <p:ext uri="{BB962C8B-B14F-4D97-AF65-F5344CB8AC3E}">
        <p14:creationId xmlns:p14="http://schemas.microsoft.com/office/powerpoint/2010/main" val="1174275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These learning objectives will provide a framework</a:t>
            </a:r>
            <a:r>
              <a:rPr lang="en-AU" baseline="0" dirty="0"/>
              <a:t> for the talk. The objectives are derived from ANZCAs CPD Emergency Responses Workshops guidelines.</a:t>
            </a:r>
          </a:p>
          <a:p>
            <a:r>
              <a:rPr lang="en-AU" baseline="0" dirty="0"/>
              <a:t>Will be focussing on areas of most interest to our craft groups in the peri-operative context.</a:t>
            </a:r>
            <a:endParaRPr lang="en-AU" dirty="0"/>
          </a:p>
        </p:txBody>
      </p:sp>
      <p:sp>
        <p:nvSpPr>
          <p:cNvPr id="4" name="Slide Number Placeholder 3"/>
          <p:cNvSpPr>
            <a:spLocks noGrp="1"/>
          </p:cNvSpPr>
          <p:nvPr>
            <p:ph type="sldNum" sz="quarter" idx="10"/>
          </p:nvPr>
        </p:nvSpPr>
        <p:spPr/>
        <p:txBody>
          <a:bodyPr/>
          <a:lstStyle/>
          <a:p>
            <a:fld id="{3085D6DF-9859-4070-B78A-25E95D3A77B7}" type="slidenum">
              <a:rPr lang="en-AU" smtClean="0"/>
              <a:t>4</a:t>
            </a:fld>
            <a:endParaRPr lang="en-AU"/>
          </a:p>
        </p:txBody>
      </p:sp>
    </p:spTree>
    <p:extLst>
      <p:ext uri="{BB962C8B-B14F-4D97-AF65-F5344CB8AC3E}">
        <p14:creationId xmlns:p14="http://schemas.microsoft.com/office/powerpoint/2010/main" val="382292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85D6DF-9859-4070-B78A-25E95D3A77B7}" type="slidenum">
              <a:rPr lang="en-AU" smtClean="0"/>
              <a:t>36</a:t>
            </a:fld>
            <a:endParaRPr lang="en-AU"/>
          </a:p>
        </p:txBody>
      </p:sp>
    </p:spTree>
    <p:extLst>
      <p:ext uri="{BB962C8B-B14F-4D97-AF65-F5344CB8AC3E}">
        <p14:creationId xmlns:p14="http://schemas.microsoft.com/office/powerpoint/2010/main" val="3259982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85D6DF-9859-4070-B78A-25E95D3A77B7}" type="slidenum">
              <a:rPr lang="en-AU" smtClean="0"/>
              <a:t>37</a:t>
            </a:fld>
            <a:endParaRPr lang="en-AU"/>
          </a:p>
        </p:txBody>
      </p:sp>
    </p:spTree>
    <p:extLst>
      <p:ext uri="{BB962C8B-B14F-4D97-AF65-F5344CB8AC3E}">
        <p14:creationId xmlns:p14="http://schemas.microsoft.com/office/powerpoint/2010/main" val="3403490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85D6DF-9859-4070-B78A-25E95D3A77B7}" type="slidenum">
              <a:rPr lang="en-AU" smtClean="0"/>
              <a:t>38</a:t>
            </a:fld>
            <a:endParaRPr lang="en-AU"/>
          </a:p>
        </p:txBody>
      </p:sp>
    </p:spTree>
    <p:extLst>
      <p:ext uri="{BB962C8B-B14F-4D97-AF65-F5344CB8AC3E}">
        <p14:creationId xmlns:p14="http://schemas.microsoft.com/office/powerpoint/2010/main" val="2331442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sz="2800" dirty="0"/>
              <a:t>Both a BMV and an Advanced Airway are frequently used in the same patient as part of a stepwise approach to airway management</a:t>
            </a:r>
          </a:p>
          <a:p>
            <a:pPr lvl="1"/>
            <a:r>
              <a:rPr lang="en-AU" dirty="0"/>
              <a:t>this has not been formally assessed</a:t>
            </a:r>
          </a:p>
          <a:p>
            <a:endParaRPr lang="en-US" dirty="0"/>
          </a:p>
        </p:txBody>
      </p:sp>
      <p:sp>
        <p:nvSpPr>
          <p:cNvPr id="4" name="Slide Number Placeholder 3"/>
          <p:cNvSpPr>
            <a:spLocks noGrp="1"/>
          </p:cNvSpPr>
          <p:nvPr>
            <p:ph type="sldNum" sz="quarter" idx="10"/>
          </p:nvPr>
        </p:nvSpPr>
        <p:spPr/>
        <p:txBody>
          <a:bodyPr/>
          <a:lstStyle/>
          <a:p>
            <a:fld id="{3085D6DF-9859-4070-B78A-25E95D3A77B7}" type="slidenum">
              <a:rPr lang="en-AU" smtClean="0"/>
              <a:t>39</a:t>
            </a:fld>
            <a:endParaRPr lang="en-AU"/>
          </a:p>
        </p:txBody>
      </p:sp>
    </p:spTree>
    <p:extLst>
      <p:ext uri="{BB962C8B-B14F-4D97-AF65-F5344CB8AC3E}">
        <p14:creationId xmlns:p14="http://schemas.microsoft.com/office/powerpoint/2010/main" val="2909135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85D6DF-9859-4070-B78A-25E95D3A77B7}" type="slidenum">
              <a:rPr lang="en-AU" smtClean="0"/>
              <a:t>40</a:t>
            </a:fld>
            <a:endParaRPr lang="en-AU"/>
          </a:p>
        </p:txBody>
      </p:sp>
    </p:spTree>
    <p:extLst>
      <p:ext uri="{BB962C8B-B14F-4D97-AF65-F5344CB8AC3E}">
        <p14:creationId xmlns:p14="http://schemas.microsoft.com/office/powerpoint/2010/main" val="3330820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85D6DF-9859-4070-B78A-25E95D3A77B7}" type="slidenum">
              <a:rPr lang="en-AU" smtClean="0"/>
              <a:t>42</a:t>
            </a:fld>
            <a:endParaRPr lang="en-AU"/>
          </a:p>
        </p:txBody>
      </p:sp>
    </p:spTree>
    <p:extLst>
      <p:ext uri="{BB962C8B-B14F-4D97-AF65-F5344CB8AC3E}">
        <p14:creationId xmlns:p14="http://schemas.microsoft.com/office/powerpoint/2010/main" val="4233498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85D6DF-9859-4070-B78A-25E95D3A77B7}" type="slidenum">
              <a:rPr lang="en-AU" smtClean="0"/>
              <a:t>43</a:t>
            </a:fld>
            <a:endParaRPr lang="en-AU"/>
          </a:p>
        </p:txBody>
      </p:sp>
    </p:spTree>
    <p:extLst>
      <p:ext uri="{BB962C8B-B14F-4D97-AF65-F5344CB8AC3E}">
        <p14:creationId xmlns:p14="http://schemas.microsoft.com/office/powerpoint/2010/main" val="3488458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85D6DF-9859-4070-B78A-25E95D3A77B7}" type="slidenum">
              <a:rPr lang="en-AU" smtClean="0"/>
              <a:t>44</a:t>
            </a:fld>
            <a:endParaRPr lang="en-AU"/>
          </a:p>
        </p:txBody>
      </p:sp>
    </p:spTree>
    <p:extLst>
      <p:ext uri="{BB962C8B-B14F-4D97-AF65-F5344CB8AC3E}">
        <p14:creationId xmlns:p14="http://schemas.microsoft.com/office/powerpoint/2010/main" val="3869002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(secondary analysis of a case series) </a:t>
            </a:r>
          </a:p>
          <a:p>
            <a:pPr lvl="1"/>
            <a:r>
              <a:rPr lang="en-AU" dirty="0"/>
              <a:t>patients with advanced airways, out-of-hospital cardiac arrest </a:t>
            </a:r>
          </a:p>
          <a:p>
            <a:pPr lvl="1"/>
            <a:r>
              <a:rPr lang="en-AU" dirty="0"/>
              <a:t>ventilation rates of &gt;10 per minute and inspiration times &gt;1 second </a:t>
            </a:r>
          </a:p>
          <a:p>
            <a:pPr lvl="1"/>
            <a:r>
              <a:rPr lang="en-AU" dirty="0"/>
              <a:t>associated with no survival. </a:t>
            </a:r>
          </a:p>
          <a:p>
            <a:r>
              <a:rPr lang="en-AU" dirty="0"/>
              <a:t>(animal model of severe shock) </a:t>
            </a:r>
          </a:p>
          <a:p>
            <a:pPr lvl="1"/>
            <a:r>
              <a:rPr lang="en-AU" dirty="0"/>
              <a:t>6 vs ≥12 ventilations per minute </a:t>
            </a:r>
          </a:p>
          <a:p>
            <a:pPr lvl="1"/>
            <a:r>
              <a:rPr lang="en-AU" dirty="0"/>
              <a:t>similar oxygenation</a:t>
            </a:r>
          </a:p>
          <a:p>
            <a:pPr lvl="1"/>
            <a:r>
              <a:rPr lang="en-AU" dirty="0"/>
              <a:t>better </a:t>
            </a:r>
            <a:r>
              <a:rPr lang="en-AU" dirty="0" err="1"/>
              <a:t>haemodynamics</a:t>
            </a:r>
            <a:endParaRPr lang="en-AU" dirty="0"/>
          </a:p>
          <a:p>
            <a:endParaRPr lang="en-US" dirty="0"/>
          </a:p>
        </p:txBody>
      </p:sp>
      <p:sp>
        <p:nvSpPr>
          <p:cNvPr id="4" name="Slide Number Placeholder 3"/>
          <p:cNvSpPr>
            <a:spLocks noGrp="1"/>
          </p:cNvSpPr>
          <p:nvPr>
            <p:ph type="sldNum" sz="quarter" idx="10"/>
          </p:nvPr>
        </p:nvSpPr>
        <p:spPr/>
        <p:txBody>
          <a:bodyPr/>
          <a:lstStyle/>
          <a:p>
            <a:fld id="{3085D6DF-9859-4070-B78A-25E95D3A77B7}" type="slidenum">
              <a:rPr lang="en-AU" smtClean="0"/>
              <a:t>45</a:t>
            </a:fld>
            <a:endParaRPr lang="en-AU"/>
          </a:p>
        </p:txBody>
      </p:sp>
    </p:spTree>
    <p:extLst>
      <p:ext uri="{BB962C8B-B14F-4D97-AF65-F5344CB8AC3E}">
        <p14:creationId xmlns:p14="http://schemas.microsoft.com/office/powerpoint/2010/main" val="23167487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Simultaneous ventilation and compression may adversely effect coronary perfusion and has been associated with decreased survival</a:t>
            </a:r>
          </a:p>
          <a:p>
            <a:pPr lvl="1"/>
            <a:r>
              <a:rPr lang="en-AU" dirty="0"/>
              <a:t>Avoid delivering breath at peak of compression</a:t>
            </a:r>
          </a:p>
          <a:p>
            <a:endParaRPr lang="en-US" dirty="0"/>
          </a:p>
        </p:txBody>
      </p:sp>
      <p:sp>
        <p:nvSpPr>
          <p:cNvPr id="4" name="Slide Number Placeholder 3"/>
          <p:cNvSpPr>
            <a:spLocks noGrp="1"/>
          </p:cNvSpPr>
          <p:nvPr>
            <p:ph type="sldNum" sz="quarter" idx="10"/>
          </p:nvPr>
        </p:nvSpPr>
        <p:spPr/>
        <p:txBody>
          <a:bodyPr/>
          <a:lstStyle/>
          <a:p>
            <a:fld id="{3085D6DF-9859-4070-B78A-25E95D3A77B7}" type="slidenum">
              <a:rPr lang="en-AU" smtClean="0"/>
              <a:t>46</a:t>
            </a:fld>
            <a:endParaRPr lang="en-AU"/>
          </a:p>
        </p:txBody>
      </p:sp>
    </p:spTree>
    <p:extLst>
      <p:ext uri="{BB962C8B-B14F-4D97-AF65-F5344CB8AC3E}">
        <p14:creationId xmlns:p14="http://schemas.microsoft.com/office/powerpoint/2010/main" val="324930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85D6DF-9859-4070-B78A-25E95D3A77B7}" type="slidenum">
              <a:rPr lang="en-AU" smtClean="0"/>
              <a:t>6</a:t>
            </a:fld>
            <a:endParaRPr lang="en-AU"/>
          </a:p>
        </p:txBody>
      </p:sp>
    </p:spTree>
    <p:extLst>
      <p:ext uri="{BB962C8B-B14F-4D97-AF65-F5344CB8AC3E}">
        <p14:creationId xmlns:p14="http://schemas.microsoft.com/office/powerpoint/2010/main" val="17270490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85D6DF-9859-4070-B78A-25E95D3A77B7}" type="slidenum">
              <a:rPr lang="en-AU" smtClean="0"/>
              <a:t>49</a:t>
            </a:fld>
            <a:endParaRPr lang="en-AU"/>
          </a:p>
        </p:txBody>
      </p:sp>
    </p:spTree>
    <p:extLst>
      <p:ext uri="{BB962C8B-B14F-4D97-AF65-F5344CB8AC3E}">
        <p14:creationId xmlns:p14="http://schemas.microsoft.com/office/powerpoint/2010/main" val="1060914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a:latin typeface="Arial" charset="0"/>
                <a:ea typeface="Gothic" charset="0"/>
                <a:cs typeface="Gothic" charset="0"/>
              </a:rPr>
              <a:t>Figure 1 Pad Placement in the Three Defibrillation Strategies. Pad placement for standard defibrillation, vector-change (VC) defibrillation, and double sequential external defibrillation (DSED) is shown. In the bottom panel, defibrillation pads 2A and 2B are those of the second defibrillator, with the pads placed in the posterior and anterior positions. For all strategies, the first three shocks occurred with pads placed in the configuration used for standard defibrillation.</a:t>
            </a:r>
            <a:endParaRPr lang="en-GB" dirty="0">
              <a:latin typeface="Arial" charset="0"/>
              <a:ea typeface="Gothic" charset="0"/>
              <a:cs typeface="Gothic"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Questions?</a:t>
            </a:r>
          </a:p>
        </p:txBody>
      </p:sp>
      <p:sp>
        <p:nvSpPr>
          <p:cNvPr id="4" name="Slide Number Placeholder 3"/>
          <p:cNvSpPr>
            <a:spLocks noGrp="1"/>
          </p:cNvSpPr>
          <p:nvPr>
            <p:ph type="sldNum" sz="quarter" idx="10"/>
          </p:nvPr>
        </p:nvSpPr>
        <p:spPr/>
        <p:txBody>
          <a:bodyPr/>
          <a:lstStyle/>
          <a:p>
            <a:fld id="{3085D6DF-9859-4070-B78A-25E95D3A77B7}" type="slidenum">
              <a:rPr lang="en-AU" smtClean="0"/>
              <a:t>60</a:t>
            </a:fld>
            <a:endParaRPr lang="en-AU"/>
          </a:p>
        </p:txBody>
      </p:sp>
    </p:spTree>
    <p:extLst>
      <p:ext uri="{BB962C8B-B14F-4D97-AF65-F5344CB8AC3E}">
        <p14:creationId xmlns:p14="http://schemas.microsoft.com/office/powerpoint/2010/main" val="3830653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85D6DF-9859-4070-B78A-25E95D3A77B7}" type="slidenum">
              <a:rPr lang="en-AU" smtClean="0"/>
              <a:t>7</a:t>
            </a:fld>
            <a:endParaRPr lang="en-AU"/>
          </a:p>
        </p:txBody>
      </p:sp>
    </p:spTree>
    <p:extLst>
      <p:ext uri="{BB962C8B-B14F-4D97-AF65-F5344CB8AC3E}">
        <p14:creationId xmlns:p14="http://schemas.microsoft.com/office/powerpoint/2010/main" val="2683907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85D6DF-9859-4070-B78A-25E95D3A77B7}" type="slidenum">
              <a:rPr lang="en-AU" smtClean="0"/>
              <a:t>8</a:t>
            </a:fld>
            <a:endParaRPr lang="en-AU"/>
          </a:p>
        </p:txBody>
      </p:sp>
    </p:spTree>
    <p:extLst>
      <p:ext uri="{BB962C8B-B14F-4D97-AF65-F5344CB8AC3E}">
        <p14:creationId xmlns:p14="http://schemas.microsoft.com/office/powerpoint/2010/main" val="292863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85D6DF-9859-4070-B78A-25E95D3A77B7}" type="slidenum">
              <a:rPr lang="en-AU" smtClean="0"/>
              <a:t>10</a:t>
            </a:fld>
            <a:endParaRPr lang="en-AU"/>
          </a:p>
        </p:txBody>
      </p:sp>
    </p:spTree>
    <p:extLst>
      <p:ext uri="{BB962C8B-B14F-4D97-AF65-F5344CB8AC3E}">
        <p14:creationId xmlns:p14="http://schemas.microsoft.com/office/powerpoint/2010/main" val="287834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Check that people have perspective on the chain of survival</a:t>
            </a:r>
          </a:p>
        </p:txBody>
      </p:sp>
      <p:sp>
        <p:nvSpPr>
          <p:cNvPr id="4" name="Slide Number Placeholder 3"/>
          <p:cNvSpPr>
            <a:spLocks noGrp="1"/>
          </p:cNvSpPr>
          <p:nvPr>
            <p:ph type="sldNum" sz="quarter" idx="10"/>
          </p:nvPr>
        </p:nvSpPr>
        <p:spPr/>
        <p:txBody>
          <a:bodyPr/>
          <a:lstStyle/>
          <a:p>
            <a:fld id="{3085D6DF-9859-4070-B78A-25E95D3A77B7}" type="slidenum">
              <a:rPr lang="en-AU" smtClean="0"/>
              <a:t>11</a:t>
            </a:fld>
            <a:endParaRPr lang="en-AU"/>
          </a:p>
        </p:txBody>
      </p:sp>
    </p:spTree>
    <p:extLst>
      <p:ext uri="{BB962C8B-B14F-4D97-AF65-F5344CB8AC3E}">
        <p14:creationId xmlns:p14="http://schemas.microsoft.com/office/powerpoint/2010/main" val="893195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The aim of the BLS discussion is </a:t>
            </a:r>
            <a:r>
              <a:rPr lang="en-AU" baseline="0" dirty="0"/>
              <a:t>to get them thinking about basic principles of evaluating a collapsed patient. </a:t>
            </a:r>
          </a:p>
          <a:p>
            <a:pPr marL="171450" indent="-171450">
              <a:buFont typeface="Arial" panose="020B0604020202020204" pitchFamily="34" charset="0"/>
              <a:buChar char="•"/>
            </a:pPr>
            <a:r>
              <a:rPr lang="en-AU" baseline="0" dirty="0"/>
              <a:t>Given that we work in a very monitored environment, there is potential to neglect these basic principles. </a:t>
            </a:r>
            <a:endParaRPr lang="en-AU" dirty="0"/>
          </a:p>
        </p:txBody>
      </p:sp>
      <p:sp>
        <p:nvSpPr>
          <p:cNvPr id="4" name="Slide Number Placeholder 3"/>
          <p:cNvSpPr>
            <a:spLocks noGrp="1"/>
          </p:cNvSpPr>
          <p:nvPr>
            <p:ph type="sldNum" sz="quarter" idx="10"/>
          </p:nvPr>
        </p:nvSpPr>
        <p:spPr/>
        <p:txBody>
          <a:bodyPr/>
          <a:lstStyle/>
          <a:p>
            <a:fld id="{3085D6DF-9859-4070-B78A-25E95D3A77B7}" type="slidenum">
              <a:rPr lang="en-AU" smtClean="0"/>
              <a:t>12</a:t>
            </a:fld>
            <a:endParaRPr lang="en-AU"/>
          </a:p>
        </p:txBody>
      </p:sp>
    </p:spTree>
    <p:extLst>
      <p:ext uri="{BB962C8B-B14F-4D97-AF65-F5344CB8AC3E}">
        <p14:creationId xmlns:p14="http://schemas.microsoft.com/office/powerpoint/2010/main" val="595844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baseline="0" dirty="0"/>
              <a:t>So, suggested questions:</a:t>
            </a:r>
          </a:p>
          <a:p>
            <a:pPr marL="171450" indent="-171450">
              <a:buFont typeface="Arial" panose="020B0604020202020204" pitchFamily="34" charset="0"/>
              <a:buChar char="•"/>
            </a:pPr>
            <a:r>
              <a:rPr lang="en-AU" baseline="0" dirty="0"/>
              <a:t>How do you confirm cardiac arrest (i.e. decide to initiate CPR)? </a:t>
            </a:r>
          </a:p>
          <a:p>
            <a:pPr marL="628650" lvl="1" indent="-171450">
              <a:buFont typeface="Arial" panose="020B0604020202020204" pitchFamily="34" charset="0"/>
              <a:buChar char="•"/>
            </a:pPr>
            <a:r>
              <a:rPr lang="en-AU" baseline="0" dirty="0"/>
              <a:t>Issue of checking for a pulse. </a:t>
            </a:r>
          </a:p>
          <a:p>
            <a:pPr marL="628650" lvl="1" indent="-171450">
              <a:buFont typeface="Arial" panose="020B0604020202020204" pitchFamily="34" charset="0"/>
              <a:buChar char="•"/>
            </a:pPr>
            <a:r>
              <a:rPr lang="en-AU" baseline="0" dirty="0"/>
              <a:t>Note that there are scenarios in PACU where the ARC recommendations do not apply (e.g. a narcotised patient may be unresponsive and not breathing!). </a:t>
            </a:r>
          </a:p>
          <a:p>
            <a:pPr marL="171450" indent="-171450">
              <a:buFont typeface="Arial" panose="020B0604020202020204" pitchFamily="34" charset="0"/>
              <a:buChar char="•"/>
            </a:pPr>
            <a:r>
              <a:rPr lang="en-AU" baseline="0" dirty="0"/>
              <a:t>So, acknowledge that the ARC guidelines are not always completely applicable in the perioperative environment</a:t>
            </a:r>
          </a:p>
          <a:p>
            <a:pPr marL="171450" indent="-171450">
              <a:buFont typeface="Arial" panose="020B0604020202020204" pitchFamily="34" charset="0"/>
              <a:buChar char="•"/>
            </a:pPr>
            <a:r>
              <a:rPr lang="en-AU" baseline="0" dirty="0"/>
              <a:t>stress that the ARC guidelines are a generic set of recommendations, and serve as a means of having a standardised approach to resuscitation across professional groups. </a:t>
            </a:r>
          </a:p>
          <a:p>
            <a:pPr marL="171450" indent="-171450">
              <a:buFont typeface="Arial" panose="020B0604020202020204" pitchFamily="34" charset="0"/>
              <a:buChar char="•"/>
            </a:pPr>
            <a:r>
              <a:rPr lang="en-AU" baseline="0" dirty="0"/>
              <a:t>.Discussion re CPR techniques</a:t>
            </a:r>
          </a:p>
          <a:p>
            <a:pPr marL="628650" lvl="1" indent="-171450">
              <a:buFont typeface="Arial" panose="020B0604020202020204" pitchFamily="34" charset="0"/>
              <a:buChar char="•"/>
            </a:pPr>
            <a:r>
              <a:rPr lang="en-AU" baseline="0" dirty="0"/>
              <a:t>What rate do you perform compressions at? Depth? Ratio? Location? </a:t>
            </a:r>
          </a:p>
          <a:p>
            <a:pPr marL="628650" lvl="1" indent="-171450">
              <a:buFont typeface="Arial" panose="020B0604020202020204" pitchFamily="34" charset="0"/>
              <a:buChar char="•"/>
            </a:pPr>
            <a:r>
              <a:rPr lang="en-AU" baseline="0" dirty="0"/>
              <a:t>How are children and neonates different? </a:t>
            </a:r>
          </a:p>
          <a:p>
            <a:pPr marL="628650" lvl="1" indent="-171450">
              <a:buFont typeface="Arial" panose="020B0604020202020204" pitchFamily="34" charset="0"/>
              <a:buChar char="•"/>
            </a:pPr>
            <a:r>
              <a:rPr lang="en-AU" baseline="0" dirty="0"/>
              <a:t>Discuss underlying evidence of outcome benefits related to effective CPR.</a:t>
            </a:r>
          </a:p>
          <a:p>
            <a:pPr marL="171450" indent="-171450">
              <a:buFont typeface="Arial" panose="020B0604020202020204" pitchFamily="34" charset="0"/>
              <a:buChar char="•"/>
            </a:pPr>
            <a:r>
              <a:rPr lang="en-AU" dirty="0"/>
              <a:t>Why is defibrillation in Basic Life</a:t>
            </a:r>
            <a:r>
              <a:rPr lang="en-AU" baseline="0" dirty="0"/>
              <a:t> Support? </a:t>
            </a:r>
          </a:p>
          <a:p>
            <a:pPr marL="628650" lvl="1" indent="-171450">
              <a:buFont typeface="Arial" panose="020B0604020202020204" pitchFamily="34" charset="0"/>
              <a:buChar char="•"/>
            </a:pPr>
            <a:r>
              <a:rPr lang="en-AU" baseline="0" dirty="0"/>
              <a:t>Explain survival benefit of early defibrillation. Talk about AEDs on ward vs manual defibs in Critical Care areas. </a:t>
            </a:r>
          </a:p>
          <a:p>
            <a:r>
              <a:rPr lang="en-AU" baseline="0" dirty="0"/>
              <a:t>How is BLS modified in Pregnancy?</a:t>
            </a:r>
          </a:p>
          <a:p>
            <a:pPr marL="628650" lvl="1" indent="-171450">
              <a:buFont typeface="Arial" panose="020B0604020202020204" pitchFamily="34" charset="0"/>
              <a:buChar char="•"/>
            </a:pPr>
            <a:r>
              <a:rPr lang="en-AU" baseline="0" dirty="0"/>
              <a:t>Manual uterine displacement vs wedge</a:t>
            </a:r>
          </a:p>
          <a:p>
            <a:pPr marL="628650" lvl="1" indent="-171450">
              <a:buFont typeface="Arial" panose="020B0604020202020204" pitchFamily="34" charset="0"/>
              <a:buChar char="•"/>
            </a:pPr>
            <a:r>
              <a:rPr lang="en-AU" baseline="0" dirty="0"/>
              <a:t>Location mid sternum vs lower-half</a:t>
            </a:r>
            <a:endParaRPr lang="en-AU" dirty="0"/>
          </a:p>
          <a:p>
            <a:endParaRPr lang="en-AU" dirty="0"/>
          </a:p>
        </p:txBody>
      </p:sp>
      <p:sp>
        <p:nvSpPr>
          <p:cNvPr id="4" name="Slide Number Placeholder 3"/>
          <p:cNvSpPr>
            <a:spLocks noGrp="1"/>
          </p:cNvSpPr>
          <p:nvPr>
            <p:ph type="sldNum" sz="quarter" idx="10"/>
          </p:nvPr>
        </p:nvSpPr>
        <p:spPr/>
        <p:txBody>
          <a:bodyPr/>
          <a:lstStyle/>
          <a:p>
            <a:fld id="{3085D6DF-9859-4070-B78A-25E95D3A77B7}" type="slidenum">
              <a:rPr lang="en-AU" smtClean="0"/>
              <a:t>13</a:t>
            </a:fld>
            <a:endParaRPr lang="en-AU"/>
          </a:p>
        </p:txBody>
      </p:sp>
    </p:spTree>
    <p:extLst>
      <p:ext uri="{BB962C8B-B14F-4D97-AF65-F5344CB8AC3E}">
        <p14:creationId xmlns:p14="http://schemas.microsoft.com/office/powerpoint/2010/main" val="2198536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70A519E2-7A12-4132-B02E-A917CB4E5811}" type="datetimeFigureOut">
              <a:rPr lang="en-AU" smtClean="0"/>
              <a:t>28/11/2024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219750-F0B4-4DA5-91F3-B4782D07354A}" type="slidenum">
              <a:rPr lang="en-AU" smtClean="0"/>
              <a:t>‹#›</a:t>
            </a:fld>
            <a:endParaRPr lang="en-AU"/>
          </a:p>
        </p:txBody>
      </p:sp>
    </p:spTree>
    <p:extLst>
      <p:ext uri="{BB962C8B-B14F-4D97-AF65-F5344CB8AC3E}">
        <p14:creationId xmlns:p14="http://schemas.microsoft.com/office/powerpoint/2010/main" val="11853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0A519E2-7A12-4132-B02E-A917CB4E5811}" type="datetimeFigureOut">
              <a:rPr lang="en-AU" smtClean="0"/>
              <a:t>28/11/2024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219750-F0B4-4DA5-91F3-B4782D07354A}" type="slidenum">
              <a:rPr lang="en-AU" smtClean="0"/>
              <a:t>‹#›</a:t>
            </a:fld>
            <a:endParaRPr lang="en-AU"/>
          </a:p>
        </p:txBody>
      </p:sp>
    </p:spTree>
    <p:extLst>
      <p:ext uri="{BB962C8B-B14F-4D97-AF65-F5344CB8AC3E}">
        <p14:creationId xmlns:p14="http://schemas.microsoft.com/office/powerpoint/2010/main" val="2884998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0A519E2-7A12-4132-B02E-A917CB4E5811}" type="datetimeFigureOut">
              <a:rPr lang="en-AU" smtClean="0"/>
              <a:t>28/11/2024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219750-F0B4-4DA5-91F3-B4782D07354A}" type="slidenum">
              <a:rPr lang="en-AU" smtClean="0"/>
              <a:t>‹#›</a:t>
            </a:fld>
            <a:endParaRPr lang="en-AU"/>
          </a:p>
        </p:txBody>
      </p:sp>
    </p:spTree>
    <p:extLst>
      <p:ext uri="{BB962C8B-B14F-4D97-AF65-F5344CB8AC3E}">
        <p14:creationId xmlns:p14="http://schemas.microsoft.com/office/powerpoint/2010/main" val="391079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0A519E2-7A12-4132-B02E-A917CB4E5811}" type="datetimeFigureOut">
              <a:rPr lang="en-AU" smtClean="0"/>
              <a:t>28/11/2024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219750-F0B4-4DA5-91F3-B4782D07354A}" type="slidenum">
              <a:rPr lang="en-AU" smtClean="0"/>
              <a:t>‹#›</a:t>
            </a:fld>
            <a:endParaRPr lang="en-AU"/>
          </a:p>
        </p:txBody>
      </p:sp>
    </p:spTree>
    <p:extLst>
      <p:ext uri="{BB962C8B-B14F-4D97-AF65-F5344CB8AC3E}">
        <p14:creationId xmlns:p14="http://schemas.microsoft.com/office/powerpoint/2010/main" val="3517573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A519E2-7A12-4132-B02E-A917CB4E5811}" type="datetimeFigureOut">
              <a:rPr lang="en-AU" smtClean="0"/>
              <a:t>28/11/2024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4219750-F0B4-4DA5-91F3-B4782D07354A}" type="slidenum">
              <a:rPr lang="en-AU" smtClean="0"/>
              <a:t>‹#›</a:t>
            </a:fld>
            <a:endParaRPr lang="en-AU"/>
          </a:p>
        </p:txBody>
      </p:sp>
    </p:spTree>
    <p:extLst>
      <p:ext uri="{BB962C8B-B14F-4D97-AF65-F5344CB8AC3E}">
        <p14:creationId xmlns:p14="http://schemas.microsoft.com/office/powerpoint/2010/main" val="340779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70A519E2-7A12-4132-B02E-A917CB4E5811}" type="datetimeFigureOut">
              <a:rPr lang="en-AU" smtClean="0"/>
              <a:t>28/11/2024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4219750-F0B4-4DA5-91F3-B4782D07354A}" type="slidenum">
              <a:rPr lang="en-AU" smtClean="0"/>
              <a:t>‹#›</a:t>
            </a:fld>
            <a:endParaRPr lang="en-AU"/>
          </a:p>
        </p:txBody>
      </p:sp>
    </p:spTree>
    <p:extLst>
      <p:ext uri="{BB962C8B-B14F-4D97-AF65-F5344CB8AC3E}">
        <p14:creationId xmlns:p14="http://schemas.microsoft.com/office/powerpoint/2010/main" val="341038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70A519E2-7A12-4132-B02E-A917CB4E5811}" type="datetimeFigureOut">
              <a:rPr lang="en-AU" smtClean="0"/>
              <a:t>28/11/2024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4219750-F0B4-4DA5-91F3-B4782D07354A}" type="slidenum">
              <a:rPr lang="en-AU" smtClean="0"/>
              <a:t>‹#›</a:t>
            </a:fld>
            <a:endParaRPr lang="en-AU"/>
          </a:p>
        </p:txBody>
      </p:sp>
    </p:spTree>
    <p:extLst>
      <p:ext uri="{BB962C8B-B14F-4D97-AF65-F5344CB8AC3E}">
        <p14:creationId xmlns:p14="http://schemas.microsoft.com/office/powerpoint/2010/main" val="1951932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70A519E2-7A12-4132-B02E-A917CB4E5811}" type="datetimeFigureOut">
              <a:rPr lang="en-AU" smtClean="0"/>
              <a:t>28/11/2024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4219750-F0B4-4DA5-91F3-B4782D07354A}" type="slidenum">
              <a:rPr lang="en-AU" smtClean="0"/>
              <a:t>‹#›</a:t>
            </a:fld>
            <a:endParaRPr lang="en-AU"/>
          </a:p>
        </p:txBody>
      </p:sp>
    </p:spTree>
    <p:extLst>
      <p:ext uri="{BB962C8B-B14F-4D97-AF65-F5344CB8AC3E}">
        <p14:creationId xmlns:p14="http://schemas.microsoft.com/office/powerpoint/2010/main" val="343656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A519E2-7A12-4132-B02E-A917CB4E5811}" type="datetimeFigureOut">
              <a:rPr lang="en-AU" smtClean="0"/>
              <a:t>28/11/2024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4219750-F0B4-4DA5-91F3-B4782D07354A}" type="slidenum">
              <a:rPr lang="en-AU" smtClean="0"/>
              <a:t>‹#›</a:t>
            </a:fld>
            <a:endParaRPr lang="en-AU"/>
          </a:p>
        </p:txBody>
      </p:sp>
    </p:spTree>
    <p:extLst>
      <p:ext uri="{BB962C8B-B14F-4D97-AF65-F5344CB8AC3E}">
        <p14:creationId xmlns:p14="http://schemas.microsoft.com/office/powerpoint/2010/main" val="2729360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A519E2-7A12-4132-B02E-A917CB4E5811}" type="datetimeFigureOut">
              <a:rPr lang="en-AU" smtClean="0"/>
              <a:t>28/11/2024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4219750-F0B4-4DA5-91F3-B4782D07354A}" type="slidenum">
              <a:rPr lang="en-AU" smtClean="0"/>
              <a:t>‹#›</a:t>
            </a:fld>
            <a:endParaRPr lang="en-AU"/>
          </a:p>
        </p:txBody>
      </p:sp>
    </p:spTree>
    <p:extLst>
      <p:ext uri="{BB962C8B-B14F-4D97-AF65-F5344CB8AC3E}">
        <p14:creationId xmlns:p14="http://schemas.microsoft.com/office/powerpoint/2010/main" val="412347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A519E2-7A12-4132-B02E-A917CB4E5811}" type="datetimeFigureOut">
              <a:rPr lang="en-AU" smtClean="0"/>
              <a:t>28/11/2024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4219750-F0B4-4DA5-91F3-B4782D07354A}" type="slidenum">
              <a:rPr lang="en-AU" smtClean="0"/>
              <a:t>‹#›</a:t>
            </a:fld>
            <a:endParaRPr lang="en-AU"/>
          </a:p>
        </p:txBody>
      </p:sp>
    </p:spTree>
    <p:extLst>
      <p:ext uri="{BB962C8B-B14F-4D97-AF65-F5344CB8AC3E}">
        <p14:creationId xmlns:p14="http://schemas.microsoft.com/office/powerpoint/2010/main" val="283734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A519E2-7A12-4132-B02E-A917CB4E5811}" type="datetimeFigureOut">
              <a:rPr lang="en-AU" smtClean="0"/>
              <a:t>28/11/2024</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19750-F0B4-4DA5-91F3-B4782D07354A}" type="slidenum">
              <a:rPr lang="en-AU" smtClean="0"/>
              <a:t>‹#›</a:t>
            </a:fld>
            <a:endParaRPr lang="en-AU"/>
          </a:p>
        </p:txBody>
      </p:sp>
    </p:spTree>
    <p:extLst>
      <p:ext uri="{BB962C8B-B14F-4D97-AF65-F5344CB8AC3E}">
        <p14:creationId xmlns:p14="http://schemas.microsoft.com/office/powerpoint/2010/main" val="3178341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4.tiff"/></Relationships>
</file>

<file path=ppt/slides/_rels/slide5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6521B8-6225-BE43-8FB4-5BFA06CAE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646" y="332656"/>
            <a:ext cx="7884795" cy="6221159"/>
          </a:xfrm>
          <a:prstGeom prst="rect">
            <a:avLst/>
          </a:prstGeom>
        </p:spPr>
      </p:pic>
    </p:spTree>
    <p:extLst>
      <p:ext uri="{BB962C8B-B14F-4D97-AF65-F5344CB8AC3E}">
        <p14:creationId xmlns:p14="http://schemas.microsoft.com/office/powerpoint/2010/main" val="151616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C422A-0F7D-F772-2CA7-F63660CC5CB0}"/>
              </a:ext>
            </a:extLst>
          </p:cNvPr>
          <p:cNvSpPr>
            <a:spLocks noGrp="1"/>
          </p:cNvSpPr>
          <p:nvPr>
            <p:ph type="title"/>
          </p:nvPr>
        </p:nvSpPr>
        <p:spPr/>
        <p:txBody>
          <a:bodyPr/>
          <a:lstStyle/>
          <a:p>
            <a:r>
              <a:rPr lang="en-AU" dirty="0"/>
              <a:t>Outcomes from cardiac arrest</a:t>
            </a:r>
          </a:p>
        </p:txBody>
      </p:sp>
      <p:sp>
        <p:nvSpPr>
          <p:cNvPr id="3" name="Content Placeholder 2">
            <a:extLst>
              <a:ext uri="{FF2B5EF4-FFF2-40B4-BE49-F238E27FC236}">
                <a16:creationId xmlns:a16="http://schemas.microsoft.com/office/drawing/2014/main" id="{64FEB1E4-E74B-3958-2772-43A11D80437F}"/>
              </a:ext>
            </a:extLst>
          </p:cNvPr>
          <p:cNvSpPr>
            <a:spLocks noGrp="1"/>
          </p:cNvSpPr>
          <p:nvPr>
            <p:ph idx="1"/>
          </p:nvPr>
        </p:nvSpPr>
        <p:spPr>
          <a:xfrm>
            <a:off x="609600" y="1600201"/>
            <a:ext cx="10972800" cy="4205063"/>
          </a:xfrm>
        </p:spPr>
        <p:txBody>
          <a:bodyPr>
            <a:normAutofit fontScale="70000" lnSpcReduction="20000"/>
          </a:bodyPr>
          <a:lstStyle/>
          <a:p>
            <a:r>
              <a:rPr lang="en-GB" dirty="0"/>
              <a:t>Better than average outcomes: </a:t>
            </a:r>
          </a:p>
          <a:p>
            <a:pPr lvl="1"/>
            <a:r>
              <a:rPr lang="en-GB" dirty="0"/>
              <a:t>children (but </a:t>
            </a:r>
            <a:r>
              <a:rPr lang="en-GB" u="sng" dirty="0"/>
              <a:t>not</a:t>
            </a:r>
            <a:r>
              <a:rPr lang="en-GB" dirty="0"/>
              <a:t> those awaiting transfer to a tertiary centre)</a:t>
            </a:r>
          </a:p>
          <a:p>
            <a:pPr lvl="1"/>
            <a:r>
              <a:rPr lang="en-GB" dirty="0"/>
              <a:t>cardiac surgery patients</a:t>
            </a:r>
          </a:p>
          <a:p>
            <a:pPr lvl="1"/>
            <a:r>
              <a:rPr lang="en-GB" dirty="0"/>
              <a:t>suspected anaphylaxis </a:t>
            </a:r>
          </a:p>
          <a:p>
            <a:pPr lvl="1"/>
            <a:r>
              <a:rPr lang="en-GB" dirty="0"/>
              <a:t>airway complications</a:t>
            </a:r>
          </a:p>
          <a:p>
            <a:r>
              <a:rPr lang="en-GB" dirty="0"/>
              <a:t>Poorer outcomes:</a:t>
            </a:r>
          </a:p>
          <a:p>
            <a:pPr lvl="1"/>
            <a:r>
              <a:rPr lang="en-GB" dirty="0"/>
              <a:t>vascular surgery</a:t>
            </a:r>
          </a:p>
          <a:p>
            <a:pPr lvl="1"/>
            <a:r>
              <a:rPr lang="en-GB" dirty="0"/>
              <a:t>Interventional cardiology</a:t>
            </a:r>
          </a:p>
          <a:p>
            <a:pPr lvl="1"/>
            <a:r>
              <a:rPr lang="en-GB" dirty="0"/>
              <a:t>Interventional radiology, </a:t>
            </a:r>
          </a:p>
          <a:p>
            <a:pPr lvl="1"/>
            <a:r>
              <a:rPr lang="en-GB" dirty="0"/>
              <a:t>frailer and older patients</a:t>
            </a:r>
          </a:p>
          <a:p>
            <a:pPr lvl="1"/>
            <a:r>
              <a:rPr lang="en-GB" dirty="0"/>
              <a:t>cases due to major haemorrhage</a:t>
            </a:r>
          </a:p>
          <a:p>
            <a:pPr lvl="1"/>
            <a:r>
              <a:rPr lang="en-GB" dirty="0"/>
              <a:t>obese patients (BMI &gt; 40 kg m-2)</a:t>
            </a:r>
          </a:p>
          <a:p>
            <a:pPr lvl="1"/>
            <a:r>
              <a:rPr lang="en-GB" dirty="0"/>
              <a:t>critically ill children awaiting transfer to tertiary care.</a:t>
            </a:r>
            <a:endParaRPr lang="en-AU" dirty="0"/>
          </a:p>
        </p:txBody>
      </p:sp>
    </p:spTree>
    <p:extLst>
      <p:ext uri="{BB962C8B-B14F-4D97-AF65-F5344CB8AC3E}">
        <p14:creationId xmlns:p14="http://schemas.microsoft.com/office/powerpoint/2010/main" val="112669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3EC11B-CEFE-C640-94BE-65368DEDF7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7608" y="2060849"/>
            <a:ext cx="7445518" cy="2871961"/>
          </a:xfrm>
          <a:prstGeom prst="rect">
            <a:avLst/>
          </a:prstGeom>
        </p:spPr>
      </p:pic>
    </p:spTree>
    <p:extLst>
      <p:ext uri="{BB962C8B-B14F-4D97-AF65-F5344CB8AC3E}">
        <p14:creationId xmlns:p14="http://schemas.microsoft.com/office/powerpoint/2010/main" val="388798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a:t>Basic Life Support</a:t>
            </a:r>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3037565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9222834-25F0-6A5F-A65D-C379EFBB66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3672" y="-12982"/>
            <a:ext cx="4680520" cy="6655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7208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F623-7CA8-7B5C-678B-531B63EC631D}"/>
              </a:ext>
            </a:extLst>
          </p:cNvPr>
          <p:cNvSpPr>
            <a:spLocks noGrp="1"/>
          </p:cNvSpPr>
          <p:nvPr>
            <p:ph type="title"/>
          </p:nvPr>
        </p:nvSpPr>
        <p:spPr/>
        <p:txBody>
          <a:bodyPr/>
          <a:lstStyle/>
          <a:p>
            <a:r>
              <a:rPr lang="en-AU" dirty="0"/>
              <a:t>Priorities</a:t>
            </a:r>
          </a:p>
        </p:txBody>
      </p:sp>
      <p:sp>
        <p:nvSpPr>
          <p:cNvPr id="3" name="Content Placeholder 2">
            <a:extLst>
              <a:ext uri="{FF2B5EF4-FFF2-40B4-BE49-F238E27FC236}">
                <a16:creationId xmlns:a16="http://schemas.microsoft.com/office/drawing/2014/main" id="{AD67EA04-0EE0-0829-C4C6-F47653A79BB1}"/>
              </a:ext>
            </a:extLst>
          </p:cNvPr>
          <p:cNvSpPr>
            <a:spLocks noGrp="1"/>
          </p:cNvSpPr>
          <p:nvPr>
            <p:ph idx="1"/>
          </p:nvPr>
        </p:nvSpPr>
        <p:spPr/>
        <p:txBody>
          <a:bodyPr/>
          <a:lstStyle/>
          <a:p>
            <a:r>
              <a:rPr lang="en-AU" dirty="0"/>
              <a:t>Good quality, minimally interrupted CPR</a:t>
            </a:r>
          </a:p>
          <a:p>
            <a:r>
              <a:rPr lang="en-AU" dirty="0"/>
              <a:t>Reducing time to defibrillation</a:t>
            </a:r>
          </a:p>
          <a:p>
            <a:pPr lvl="1"/>
            <a:r>
              <a:rPr lang="en-GB" sz="2000" dirty="0">
                <a:solidFill>
                  <a:srgbClr val="000000"/>
                </a:solidFill>
                <a:latin typeface="Poppins" panose="020B0502040204020203" pitchFamily="2" charset="0"/>
              </a:rPr>
              <a:t>The amplitude and waveform of VF deteriorate as high-energy phosphate stores in the myocardium decrease.  </a:t>
            </a:r>
          </a:p>
          <a:p>
            <a:pPr lvl="1"/>
            <a:r>
              <a:rPr lang="en-GB" sz="2000" dirty="0">
                <a:solidFill>
                  <a:srgbClr val="000000"/>
                </a:solidFill>
                <a:latin typeface="Poppins" panose="020B0502040204020203" pitchFamily="2" charset="0"/>
              </a:rPr>
              <a:t>This rate of decrease can be slowed, or even reversed by effective basic life support (BLS).</a:t>
            </a:r>
            <a:endParaRPr lang="en-AU" sz="2000" dirty="0"/>
          </a:p>
        </p:txBody>
      </p:sp>
    </p:spTree>
    <p:extLst>
      <p:ext uri="{BB962C8B-B14F-4D97-AF65-F5344CB8AC3E}">
        <p14:creationId xmlns:p14="http://schemas.microsoft.com/office/powerpoint/2010/main" val="2196243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95E8-8631-A875-101F-7C9E5721E438}"/>
              </a:ext>
            </a:extLst>
          </p:cNvPr>
          <p:cNvSpPr>
            <a:spLocks noGrp="1"/>
          </p:cNvSpPr>
          <p:nvPr>
            <p:ph type="title"/>
          </p:nvPr>
        </p:nvSpPr>
        <p:spPr/>
        <p:txBody>
          <a:bodyPr/>
          <a:lstStyle/>
          <a:p>
            <a:r>
              <a:rPr lang="en-AU" dirty="0"/>
              <a:t>Good quality CPR</a:t>
            </a:r>
          </a:p>
        </p:txBody>
      </p:sp>
      <p:sp>
        <p:nvSpPr>
          <p:cNvPr id="3" name="Content Placeholder 2">
            <a:extLst>
              <a:ext uri="{FF2B5EF4-FFF2-40B4-BE49-F238E27FC236}">
                <a16:creationId xmlns:a16="http://schemas.microsoft.com/office/drawing/2014/main" id="{F5C87916-DDD4-D331-BA70-89002163B5EF}"/>
              </a:ext>
            </a:extLst>
          </p:cNvPr>
          <p:cNvSpPr>
            <a:spLocks noGrp="1"/>
          </p:cNvSpPr>
          <p:nvPr>
            <p:ph idx="1"/>
          </p:nvPr>
        </p:nvSpPr>
        <p:spPr/>
        <p:txBody>
          <a:bodyPr/>
          <a:lstStyle/>
          <a:p>
            <a:r>
              <a:rPr lang="en-GB" b="0" i="0" dirty="0">
                <a:solidFill>
                  <a:srgbClr val="000000"/>
                </a:solidFill>
                <a:effectLst/>
                <a:latin typeface="Poppins" panose="00000500000000000000" pitchFamily="2" charset="0"/>
              </a:rPr>
              <a:t>lower half of the sternum </a:t>
            </a:r>
            <a:endParaRPr lang="en-GB" dirty="0">
              <a:solidFill>
                <a:srgbClr val="000000"/>
              </a:solidFill>
              <a:latin typeface="Poppins" panose="00000500000000000000" pitchFamily="2" charset="0"/>
            </a:endParaRPr>
          </a:p>
          <a:p>
            <a:r>
              <a:rPr lang="en-GB" b="0" i="0" dirty="0">
                <a:solidFill>
                  <a:srgbClr val="000000"/>
                </a:solidFill>
                <a:effectLst/>
                <a:latin typeface="Poppins" panose="00000500000000000000" pitchFamily="2" charset="0"/>
              </a:rPr>
              <a:t>depth of at least 5 cm</a:t>
            </a:r>
          </a:p>
          <a:p>
            <a:r>
              <a:rPr lang="en-GB" b="0" i="0" dirty="0">
                <a:solidFill>
                  <a:srgbClr val="000000"/>
                </a:solidFill>
                <a:effectLst/>
                <a:latin typeface="Poppins" panose="00000500000000000000" pitchFamily="2" charset="0"/>
              </a:rPr>
              <a:t>rate of </a:t>
            </a:r>
            <a:r>
              <a:rPr lang="en-GB" b="0" i="0" dirty="0" err="1">
                <a:solidFill>
                  <a:srgbClr val="000000"/>
                </a:solidFill>
                <a:effectLst/>
                <a:latin typeface="Poppins" panose="00000500000000000000" pitchFamily="2" charset="0"/>
              </a:rPr>
              <a:t>approx</a:t>
            </a:r>
            <a:r>
              <a:rPr lang="en-GB" b="0" i="0" dirty="0">
                <a:solidFill>
                  <a:srgbClr val="000000"/>
                </a:solidFill>
                <a:effectLst/>
                <a:latin typeface="Poppins" panose="00000500000000000000" pitchFamily="2" charset="0"/>
              </a:rPr>
              <a:t> 100 to 120 per minute</a:t>
            </a:r>
          </a:p>
          <a:p>
            <a:r>
              <a:rPr lang="en-GB" b="0" i="0" dirty="0">
                <a:solidFill>
                  <a:srgbClr val="000000"/>
                </a:solidFill>
                <a:effectLst/>
                <a:latin typeface="Poppins" panose="00000500000000000000" pitchFamily="2" charset="0"/>
              </a:rPr>
              <a:t>minimising interruptions to compressions at all times</a:t>
            </a:r>
            <a:endParaRPr lang="en-GB" dirty="0">
              <a:solidFill>
                <a:srgbClr val="000000"/>
              </a:solidFill>
              <a:latin typeface="Poppins" panose="00000500000000000000" pitchFamily="2" charset="0"/>
            </a:endParaRPr>
          </a:p>
          <a:p>
            <a:pPr lvl="1"/>
            <a:r>
              <a:rPr lang="en-GB" dirty="0">
                <a:solidFill>
                  <a:srgbClr val="000000"/>
                </a:solidFill>
                <a:latin typeface="Poppins" panose="00000500000000000000" pitchFamily="2" charset="0"/>
              </a:rPr>
              <a:t>COACHED approach to safe defib </a:t>
            </a:r>
            <a:endParaRPr lang="en-AU" dirty="0"/>
          </a:p>
        </p:txBody>
      </p:sp>
    </p:spTree>
    <p:extLst>
      <p:ext uri="{BB962C8B-B14F-4D97-AF65-F5344CB8AC3E}">
        <p14:creationId xmlns:p14="http://schemas.microsoft.com/office/powerpoint/2010/main" val="1037035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Advanced Life Support</a:t>
            </a:r>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1086840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63BBBB-6052-A4A4-EC7A-2022EFED1117}"/>
              </a:ext>
            </a:extLst>
          </p:cNvPr>
          <p:cNvPicPr>
            <a:picLocks noChangeAspect="1"/>
          </p:cNvPicPr>
          <p:nvPr/>
        </p:nvPicPr>
        <p:blipFill>
          <a:blip r:embed="rId3"/>
          <a:stretch>
            <a:fillRect/>
          </a:stretch>
        </p:blipFill>
        <p:spPr>
          <a:xfrm>
            <a:off x="1524000" y="195943"/>
            <a:ext cx="9144000" cy="6466114"/>
          </a:xfrm>
          <a:prstGeom prst="rect">
            <a:avLst/>
          </a:prstGeom>
        </p:spPr>
      </p:pic>
    </p:spTree>
    <p:extLst>
      <p:ext uri="{BB962C8B-B14F-4D97-AF65-F5344CB8AC3E}">
        <p14:creationId xmlns:p14="http://schemas.microsoft.com/office/powerpoint/2010/main" val="1032603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AU" dirty="0"/>
              <a:t>Reversible causes </a:t>
            </a:r>
            <a:br>
              <a:rPr lang="en-AU" dirty="0"/>
            </a:br>
            <a:r>
              <a:rPr lang="en-AU" dirty="0"/>
              <a:t>of Cardiac Arrest</a:t>
            </a:r>
          </a:p>
        </p:txBody>
      </p:sp>
      <p:sp>
        <p:nvSpPr>
          <p:cNvPr id="5" name="Subtitle 4"/>
          <p:cNvSpPr>
            <a:spLocks noGrp="1"/>
          </p:cNvSpPr>
          <p:nvPr>
            <p:ph type="subTitle" idx="1"/>
          </p:nvPr>
        </p:nvSpPr>
        <p:spPr/>
        <p:txBody>
          <a:bodyPr/>
          <a:lstStyle/>
          <a:p>
            <a:endParaRPr lang="en-AU"/>
          </a:p>
        </p:txBody>
      </p:sp>
    </p:spTree>
    <p:extLst>
      <p:ext uri="{BB962C8B-B14F-4D97-AF65-F5344CB8AC3E}">
        <p14:creationId xmlns:p14="http://schemas.microsoft.com/office/powerpoint/2010/main" val="1648005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8B3334-2816-BD43-AA68-CC25DCD8F509}"/>
              </a:ext>
            </a:extLst>
          </p:cNvPr>
          <p:cNvSpPr>
            <a:spLocks noGrp="1"/>
          </p:cNvSpPr>
          <p:nvPr>
            <p:ph type="title"/>
          </p:nvPr>
        </p:nvSpPr>
        <p:spPr>
          <a:xfrm>
            <a:off x="1981200" y="274638"/>
            <a:ext cx="8229600" cy="346050"/>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59E18FEA-C1B5-9E49-94A1-F5431716960B}"/>
              </a:ext>
            </a:extLst>
          </p:cNvPr>
          <p:cNvSpPr>
            <a:spLocks noGrp="1"/>
          </p:cNvSpPr>
          <p:nvPr>
            <p:ph idx="1"/>
          </p:nvPr>
        </p:nvSpPr>
        <p:spPr>
          <a:xfrm>
            <a:off x="1981200" y="980729"/>
            <a:ext cx="8229600" cy="5145435"/>
          </a:xfrm>
        </p:spPr>
        <p:txBody>
          <a:bodyPr/>
          <a:lstStyle/>
          <a:p>
            <a:pPr marL="457200" lvl="1" indent="0">
              <a:buNone/>
            </a:pPr>
            <a:r>
              <a:rPr lang="en-AU" b="1" dirty="0"/>
              <a:t>H</a:t>
            </a:r>
            <a:r>
              <a:rPr lang="en-AU" dirty="0"/>
              <a:t>ypoxia </a:t>
            </a:r>
          </a:p>
          <a:p>
            <a:pPr marL="457200" lvl="1" indent="0">
              <a:buNone/>
            </a:pPr>
            <a:r>
              <a:rPr lang="en-AU" b="1" dirty="0"/>
              <a:t>H</a:t>
            </a:r>
            <a:r>
              <a:rPr lang="en-AU" dirty="0"/>
              <a:t>ypovolaemia </a:t>
            </a:r>
          </a:p>
          <a:p>
            <a:pPr marL="457200" lvl="1" indent="0">
              <a:buNone/>
            </a:pPr>
            <a:r>
              <a:rPr lang="en-AU" b="1" dirty="0"/>
              <a:t>High or low electrolytes and metabolic disorders</a:t>
            </a:r>
            <a:endParaRPr lang="en-AU" dirty="0"/>
          </a:p>
          <a:p>
            <a:pPr marL="457200" lvl="1" indent="0">
              <a:buNone/>
            </a:pPr>
            <a:r>
              <a:rPr lang="en-AU" b="1" dirty="0"/>
              <a:t>H</a:t>
            </a:r>
            <a:r>
              <a:rPr lang="en-AU" dirty="0"/>
              <a:t>ypo/hyperthermia </a:t>
            </a:r>
          </a:p>
          <a:p>
            <a:pPr marL="457200" lvl="1" indent="0">
              <a:buNone/>
            </a:pPr>
            <a:r>
              <a:rPr lang="en-AU" b="1" dirty="0"/>
              <a:t>T</a:t>
            </a:r>
            <a:r>
              <a:rPr lang="en-AU" dirty="0"/>
              <a:t>ension pneumothorax</a:t>
            </a:r>
          </a:p>
          <a:p>
            <a:pPr marL="457200" lvl="1" indent="0">
              <a:buNone/>
            </a:pPr>
            <a:r>
              <a:rPr lang="en-AU" b="1" dirty="0"/>
              <a:t>T</a:t>
            </a:r>
            <a:r>
              <a:rPr lang="en-AU" dirty="0"/>
              <a:t>amponade </a:t>
            </a:r>
          </a:p>
          <a:p>
            <a:pPr marL="457200" lvl="1" indent="0">
              <a:buNone/>
            </a:pPr>
            <a:r>
              <a:rPr lang="en-AU" b="1" dirty="0"/>
              <a:t>T</a:t>
            </a:r>
            <a:r>
              <a:rPr lang="en-AU" dirty="0"/>
              <a:t>oxins </a:t>
            </a:r>
          </a:p>
          <a:p>
            <a:pPr marL="457200" lvl="1" indent="0">
              <a:buNone/>
            </a:pPr>
            <a:r>
              <a:rPr lang="en-AU" b="1" dirty="0"/>
              <a:t>T</a:t>
            </a:r>
            <a:r>
              <a:rPr lang="en-AU" dirty="0"/>
              <a:t>hrombosis: pulmonary or coronary</a:t>
            </a:r>
            <a:endParaRPr lang="en-US" dirty="0"/>
          </a:p>
          <a:p>
            <a:endParaRPr lang="en-US" dirty="0"/>
          </a:p>
        </p:txBody>
      </p:sp>
    </p:spTree>
    <p:extLst>
      <p:ext uri="{BB962C8B-B14F-4D97-AF65-F5344CB8AC3E}">
        <p14:creationId xmlns:p14="http://schemas.microsoft.com/office/powerpoint/2010/main" val="397482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76673"/>
            <a:ext cx="7772400" cy="1393592"/>
          </a:xfrm>
        </p:spPr>
        <p:txBody>
          <a:bodyPr>
            <a:normAutofit fontScale="90000"/>
          </a:bodyPr>
          <a:lstStyle/>
          <a:p>
            <a:pPr algn="l"/>
            <a:r>
              <a:rPr lang="en-AU" sz="5400" dirty="0">
                <a:latin typeface="Calibri Light" panose="020F0302020204030204" pitchFamily="34" charset="0"/>
                <a:cs typeface="Calibri Light" panose="020F0302020204030204" pitchFamily="34" charset="0"/>
              </a:rPr>
              <a:t>Cardiac Arrest in the Perioperative Environment</a:t>
            </a:r>
            <a:endParaRPr lang="en-AU" sz="2400" dirty="0">
              <a:latin typeface="Calibri Light" panose="020F0302020204030204" pitchFamily="34" charset="0"/>
              <a:cs typeface="Calibri Light" panose="020F0302020204030204" pitchFamily="34" charset="0"/>
            </a:endParaRPr>
          </a:p>
        </p:txBody>
      </p:sp>
      <p:sp>
        <p:nvSpPr>
          <p:cNvPr id="3" name="Subtitle 2"/>
          <p:cNvSpPr>
            <a:spLocks noGrp="1"/>
          </p:cNvSpPr>
          <p:nvPr>
            <p:ph type="subTitle" idx="1"/>
          </p:nvPr>
        </p:nvSpPr>
        <p:spPr>
          <a:xfrm>
            <a:off x="2895600" y="5805264"/>
            <a:ext cx="6400800" cy="648072"/>
          </a:xfrm>
        </p:spPr>
        <p:txBody>
          <a:bodyPr/>
          <a:lstStyle/>
          <a:p>
            <a:r>
              <a:rPr lang="en-AU" sz="2800" dirty="0"/>
              <a:t>Dr Timothy McIver</a:t>
            </a:r>
          </a:p>
        </p:txBody>
      </p:sp>
      <p:pic>
        <p:nvPicPr>
          <p:cNvPr id="4" name="Picture 3">
            <a:extLst>
              <a:ext uri="{FF2B5EF4-FFF2-40B4-BE49-F238E27FC236}">
                <a16:creationId xmlns:a16="http://schemas.microsoft.com/office/drawing/2014/main" id="{2815E866-9F1F-BBE1-DCBF-9D40D0209E6C}"/>
              </a:ext>
            </a:extLst>
          </p:cNvPr>
          <p:cNvPicPr>
            <a:picLocks noChangeAspect="1"/>
          </p:cNvPicPr>
          <p:nvPr/>
        </p:nvPicPr>
        <p:blipFill>
          <a:blip r:embed="rId3"/>
          <a:stretch>
            <a:fillRect/>
          </a:stretch>
        </p:blipFill>
        <p:spPr>
          <a:xfrm>
            <a:off x="2371021" y="2385265"/>
            <a:ext cx="7449958" cy="2871465"/>
          </a:xfrm>
          <a:prstGeom prst="rect">
            <a:avLst/>
          </a:prstGeom>
        </p:spPr>
      </p:pic>
    </p:spTree>
    <p:extLst>
      <p:ext uri="{BB962C8B-B14F-4D97-AF65-F5344CB8AC3E}">
        <p14:creationId xmlns:p14="http://schemas.microsoft.com/office/powerpoint/2010/main" val="920623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We’re a bit different….</a:t>
            </a:r>
          </a:p>
        </p:txBody>
      </p:sp>
      <p:sp>
        <p:nvSpPr>
          <p:cNvPr id="3" name="Content Placeholder 2"/>
          <p:cNvSpPr>
            <a:spLocks noGrp="1"/>
          </p:cNvSpPr>
          <p:nvPr>
            <p:ph idx="1"/>
          </p:nvPr>
        </p:nvSpPr>
        <p:spPr>
          <a:xfrm>
            <a:off x="609600" y="1600201"/>
            <a:ext cx="10972800" cy="4421087"/>
          </a:xfrm>
        </p:spPr>
        <p:txBody>
          <a:bodyPr>
            <a:normAutofit fontScale="77500" lnSpcReduction="20000"/>
          </a:bodyPr>
          <a:lstStyle/>
          <a:p>
            <a:r>
              <a:rPr lang="en-AU" dirty="0"/>
              <a:t>Reversible causes of cardiac arrest are more common in Theatre environment than the wards</a:t>
            </a:r>
          </a:p>
          <a:p>
            <a:r>
              <a:rPr lang="en-AU" dirty="0"/>
              <a:t>Shockable rhythms are uncommon – most arrests are PEA (at least initially)</a:t>
            </a:r>
          </a:p>
          <a:p>
            <a:r>
              <a:rPr lang="en-AU" dirty="0"/>
              <a:t>‘Common’ causes of cardiac arrest in theatre:</a:t>
            </a:r>
          </a:p>
          <a:p>
            <a:pPr lvl="1"/>
            <a:r>
              <a:rPr lang="en-AU" dirty="0"/>
              <a:t>Hypovolaemia</a:t>
            </a:r>
          </a:p>
          <a:p>
            <a:pPr lvl="1"/>
            <a:r>
              <a:rPr lang="en-AU" dirty="0"/>
              <a:t>Hypoxia</a:t>
            </a:r>
          </a:p>
          <a:p>
            <a:pPr lvl="1"/>
            <a:r>
              <a:rPr lang="en-AU" dirty="0"/>
              <a:t>Drugs </a:t>
            </a:r>
          </a:p>
          <a:p>
            <a:pPr lvl="1"/>
            <a:r>
              <a:rPr lang="en-AU" dirty="0"/>
              <a:t>Anaphylaxis</a:t>
            </a:r>
          </a:p>
          <a:p>
            <a:pPr lvl="1"/>
            <a:r>
              <a:rPr lang="en-AU" dirty="0"/>
              <a:t>Sepsis</a:t>
            </a:r>
          </a:p>
          <a:p>
            <a:pPr lvl="1"/>
            <a:r>
              <a:rPr lang="en-AU" dirty="0"/>
              <a:t>Acute Renal Failure/Electrolyte Disturbances</a:t>
            </a:r>
          </a:p>
          <a:p>
            <a:pPr lvl="1"/>
            <a:r>
              <a:rPr lang="en-AU" dirty="0"/>
              <a:t>Malignant Hyperthermia</a:t>
            </a:r>
          </a:p>
          <a:p>
            <a:pPr lvl="1"/>
            <a:r>
              <a:rPr lang="en-AU" dirty="0"/>
              <a:t>Local Anaesthetic toxicity</a:t>
            </a:r>
          </a:p>
          <a:p>
            <a:endParaRPr lang="en-AU" dirty="0"/>
          </a:p>
        </p:txBody>
      </p:sp>
    </p:spTree>
    <p:extLst>
      <p:ext uri="{BB962C8B-B14F-4D97-AF65-F5344CB8AC3E}">
        <p14:creationId xmlns:p14="http://schemas.microsoft.com/office/powerpoint/2010/main" val="3357598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A713-5ADB-F1F9-541B-06CEC83344EF}"/>
              </a:ext>
            </a:extLst>
          </p:cNvPr>
          <p:cNvSpPr>
            <a:spLocks noGrp="1"/>
          </p:cNvSpPr>
          <p:nvPr>
            <p:ph type="title"/>
          </p:nvPr>
        </p:nvSpPr>
        <p:spPr/>
        <p:txBody>
          <a:bodyPr>
            <a:normAutofit/>
          </a:bodyPr>
          <a:lstStyle/>
          <a:p>
            <a:r>
              <a:rPr lang="en-AU" dirty="0"/>
              <a:t>A quick note re Pulmonary Embolism</a:t>
            </a:r>
          </a:p>
        </p:txBody>
      </p:sp>
      <p:sp>
        <p:nvSpPr>
          <p:cNvPr id="3" name="Content Placeholder 2">
            <a:extLst>
              <a:ext uri="{FF2B5EF4-FFF2-40B4-BE49-F238E27FC236}">
                <a16:creationId xmlns:a16="http://schemas.microsoft.com/office/drawing/2014/main" id="{08607E0A-86D6-FF8B-5A0C-77568E6A6C41}"/>
              </a:ext>
            </a:extLst>
          </p:cNvPr>
          <p:cNvSpPr>
            <a:spLocks noGrp="1"/>
          </p:cNvSpPr>
          <p:nvPr>
            <p:ph idx="1"/>
          </p:nvPr>
        </p:nvSpPr>
        <p:spPr/>
        <p:txBody>
          <a:bodyPr>
            <a:normAutofit/>
          </a:bodyPr>
          <a:lstStyle/>
          <a:p>
            <a:pPr marL="0" indent="0">
              <a:buNone/>
            </a:pPr>
            <a:r>
              <a:rPr lang="en-GB" b="0" i="0" dirty="0">
                <a:solidFill>
                  <a:srgbClr val="000000"/>
                </a:solidFill>
                <a:effectLst/>
                <a:latin typeface="Poppins" panose="00000500000000000000" pitchFamily="2" charset="0"/>
              </a:rPr>
              <a:t>ANZCOR suggestions:</a:t>
            </a:r>
          </a:p>
          <a:p>
            <a:r>
              <a:rPr lang="en-GB" dirty="0">
                <a:solidFill>
                  <a:srgbClr val="000000"/>
                </a:solidFill>
                <a:latin typeface="Poppins" panose="00000500000000000000" pitchFamily="2" charset="0"/>
              </a:rPr>
              <a:t>PE is the </a:t>
            </a:r>
            <a:r>
              <a:rPr lang="en-GB" b="1" dirty="0">
                <a:solidFill>
                  <a:srgbClr val="000000"/>
                </a:solidFill>
                <a:latin typeface="Poppins" panose="00000500000000000000" pitchFamily="2" charset="0"/>
              </a:rPr>
              <a:t>suspected</a:t>
            </a:r>
            <a:r>
              <a:rPr lang="en-GB" dirty="0">
                <a:solidFill>
                  <a:srgbClr val="000000"/>
                </a:solidFill>
                <a:latin typeface="Poppins" panose="00000500000000000000" pitchFamily="2" charset="0"/>
              </a:rPr>
              <a:t> cause of cardiac arrest:</a:t>
            </a:r>
          </a:p>
          <a:p>
            <a:pPr lvl="1"/>
            <a:r>
              <a:rPr lang="en-GB" dirty="0">
                <a:solidFill>
                  <a:srgbClr val="000000"/>
                </a:solidFill>
                <a:latin typeface="Poppins" panose="00000500000000000000" pitchFamily="2" charset="0"/>
              </a:rPr>
              <a:t>administer </a:t>
            </a:r>
            <a:r>
              <a:rPr lang="en-GB" b="0" i="0" dirty="0">
                <a:solidFill>
                  <a:srgbClr val="000000"/>
                </a:solidFill>
                <a:effectLst/>
                <a:latin typeface="Poppins" panose="00000500000000000000" pitchFamily="2" charset="0"/>
              </a:rPr>
              <a:t>fibrinolytic drugs  </a:t>
            </a:r>
          </a:p>
          <a:p>
            <a:r>
              <a:rPr lang="en-GB" dirty="0">
                <a:solidFill>
                  <a:srgbClr val="000000"/>
                </a:solidFill>
                <a:latin typeface="Poppins" panose="00000500000000000000" pitchFamily="2" charset="0"/>
              </a:rPr>
              <a:t>PE is the </a:t>
            </a:r>
            <a:r>
              <a:rPr lang="en-GB" b="1" dirty="0">
                <a:solidFill>
                  <a:srgbClr val="000000"/>
                </a:solidFill>
                <a:latin typeface="Poppins" panose="00000500000000000000" pitchFamily="2" charset="0"/>
              </a:rPr>
              <a:t>known</a:t>
            </a:r>
            <a:r>
              <a:rPr lang="en-GB" dirty="0">
                <a:solidFill>
                  <a:srgbClr val="000000"/>
                </a:solidFill>
                <a:latin typeface="Poppins" panose="00000500000000000000" pitchFamily="2" charset="0"/>
              </a:rPr>
              <a:t> cause of cardiac arrest:</a:t>
            </a:r>
          </a:p>
          <a:p>
            <a:pPr lvl="1"/>
            <a:r>
              <a:rPr lang="en-GB" dirty="0">
                <a:solidFill>
                  <a:srgbClr val="000000"/>
                </a:solidFill>
                <a:latin typeface="Poppins" panose="00000500000000000000" pitchFamily="2" charset="0"/>
              </a:rPr>
              <a:t>administer </a:t>
            </a:r>
            <a:r>
              <a:rPr lang="en-GB" b="0" i="0" dirty="0">
                <a:solidFill>
                  <a:srgbClr val="000000"/>
                </a:solidFill>
                <a:effectLst/>
                <a:latin typeface="Poppins" panose="00000500000000000000" pitchFamily="2" charset="0"/>
              </a:rPr>
              <a:t>fibrinolytic drugs or </a:t>
            </a:r>
          </a:p>
          <a:p>
            <a:pPr lvl="1"/>
            <a:r>
              <a:rPr lang="en-GB" b="0" i="0" dirty="0">
                <a:solidFill>
                  <a:srgbClr val="000000"/>
                </a:solidFill>
                <a:effectLst/>
                <a:latin typeface="Poppins" panose="00000500000000000000" pitchFamily="2" charset="0"/>
              </a:rPr>
              <a:t>surgical embolectomy or </a:t>
            </a:r>
          </a:p>
          <a:p>
            <a:pPr lvl="1"/>
            <a:r>
              <a:rPr lang="en-GB" b="0" i="0" dirty="0">
                <a:solidFill>
                  <a:srgbClr val="000000"/>
                </a:solidFill>
                <a:effectLst/>
                <a:latin typeface="Poppins" panose="00000500000000000000" pitchFamily="2" charset="0"/>
              </a:rPr>
              <a:t>percutaneous mechanical thrombectomy</a:t>
            </a:r>
            <a:endParaRPr lang="en-AU" dirty="0"/>
          </a:p>
        </p:txBody>
      </p:sp>
    </p:spTree>
    <p:extLst>
      <p:ext uri="{BB962C8B-B14F-4D97-AF65-F5344CB8AC3E}">
        <p14:creationId xmlns:p14="http://schemas.microsoft.com/office/powerpoint/2010/main" val="582684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AA9D-3DDB-7172-80DB-E0655194168A}"/>
              </a:ext>
            </a:extLst>
          </p:cNvPr>
          <p:cNvSpPr>
            <a:spLocks noGrp="1"/>
          </p:cNvSpPr>
          <p:nvPr>
            <p:ph type="title"/>
          </p:nvPr>
        </p:nvSpPr>
        <p:spPr/>
        <p:txBody>
          <a:bodyPr/>
          <a:lstStyle/>
          <a:p>
            <a:r>
              <a:rPr lang="en-AU" dirty="0"/>
              <a:t>Frequencies from NAP7</a:t>
            </a:r>
          </a:p>
        </p:txBody>
      </p:sp>
      <p:sp>
        <p:nvSpPr>
          <p:cNvPr id="3" name="Content Placeholder 2">
            <a:extLst>
              <a:ext uri="{FF2B5EF4-FFF2-40B4-BE49-F238E27FC236}">
                <a16:creationId xmlns:a16="http://schemas.microsoft.com/office/drawing/2014/main" id="{E0A5ABAF-FE4D-F234-BC9E-E7BCBAED0A08}"/>
              </a:ext>
            </a:extLst>
          </p:cNvPr>
          <p:cNvSpPr>
            <a:spLocks noGrp="1"/>
          </p:cNvSpPr>
          <p:nvPr>
            <p:ph idx="1"/>
          </p:nvPr>
        </p:nvSpPr>
        <p:spPr>
          <a:xfrm>
            <a:off x="1981200" y="1417638"/>
            <a:ext cx="8229600" cy="4459634"/>
          </a:xfrm>
        </p:spPr>
        <p:txBody>
          <a:bodyPr>
            <a:normAutofit lnSpcReduction="10000"/>
          </a:bodyPr>
          <a:lstStyle/>
          <a:p>
            <a:r>
              <a:rPr lang="en-GB" dirty="0"/>
              <a:t>Most common causes of </a:t>
            </a:r>
            <a:r>
              <a:rPr lang="en-GB" dirty="0" err="1"/>
              <a:t>periop</a:t>
            </a:r>
            <a:r>
              <a:rPr lang="en-GB" dirty="0"/>
              <a:t> cardiac arrest:</a:t>
            </a:r>
          </a:p>
          <a:p>
            <a:pPr lvl="1"/>
            <a:r>
              <a:rPr lang="en-GB" dirty="0"/>
              <a:t>major haemorrhage (17%)</a:t>
            </a:r>
          </a:p>
          <a:p>
            <a:pPr lvl="1"/>
            <a:r>
              <a:rPr lang="en-GB" dirty="0"/>
              <a:t>bradyarrhythmia (9.4%) </a:t>
            </a:r>
          </a:p>
          <a:p>
            <a:pPr lvl="1"/>
            <a:r>
              <a:rPr lang="en-GB" dirty="0"/>
              <a:t>cardiac ischaemia (7.3%) </a:t>
            </a:r>
          </a:p>
          <a:p>
            <a:r>
              <a:rPr lang="en-GB" dirty="0"/>
              <a:t>varies by surgical specialty. </a:t>
            </a:r>
          </a:p>
          <a:p>
            <a:r>
              <a:rPr lang="en-GB" i="1" dirty="0"/>
              <a:t>Anaphylaxis was likely overestimated as a cause of cardiac arrest </a:t>
            </a:r>
          </a:p>
          <a:p>
            <a:pPr lvl="1"/>
            <a:r>
              <a:rPr lang="en-GB" dirty="0"/>
              <a:t>many of these cases judged by the NAP7 panel to have other causes.</a:t>
            </a:r>
            <a:endParaRPr lang="en-AU" dirty="0"/>
          </a:p>
        </p:txBody>
      </p:sp>
    </p:spTree>
    <p:extLst>
      <p:ext uri="{BB962C8B-B14F-4D97-AF65-F5344CB8AC3E}">
        <p14:creationId xmlns:p14="http://schemas.microsoft.com/office/powerpoint/2010/main" val="607074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C646-0D5B-0D30-4413-0BA4A665B9F5}"/>
              </a:ext>
            </a:extLst>
          </p:cNvPr>
          <p:cNvSpPr>
            <a:spLocks noGrp="1"/>
          </p:cNvSpPr>
          <p:nvPr>
            <p:ph type="title"/>
          </p:nvPr>
        </p:nvSpPr>
        <p:spPr/>
        <p:txBody>
          <a:bodyPr/>
          <a:lstStyle/>
          <a:p>
            <a:r>
              <a:rPr lang="en-GB" dirty="0"/>
              <a:t>Initial rhythm and Survival</a:t>
            </a:r>
            <a:endParaRPr lang="en-AU" dirty="0"/>
          </a:p>
        </p:txBody>
      </p:sp>
      <p:sp>
        <p:nvSpPr>
          <p:cNvPr id="3" name="Content Placeholder 2">
            <a:extLst>
              <a:ext uri="{FF2B5EF4-FFF2-40B4-BE49-F238E27FC236}">
                <a16:creationId xmlns:a16="http://schemas.microsoft.com/office/drawing/2014/main" id="{445081C2-C464-A219-A065-E07B31D52B31}"/>
              </a:ext>
            </a:extLst>
          </p:cNvPr>
          <p:cNvSpPr>
            <a:spLocks noGrp="1"/>
          </p:cNvSpPr>
          <p:nvPr>
            <p:ph idx="1"/>
          </p:nvPr>
        </p:nvSpPr>
        <p:spPr/>
        <p:txBody>
          <a:bodyPr>
            <a:normAutofit lnSpcReduction="10000"/>
          </a:bodyPr>
          <a:lstStyle/>
          <a:p>
            <a:r>
              <a:rPr lang="en-GB" dirty="0"/>
              <a:t>Initial Rhythm </a:t>
            </a:r>
          </a:p>
          <a:p>
            <a:pPr lvl="1"/>
            <a:r>
              <a:rPr lang="en-GB" u="sng" dirty="0"/>
              <a:t>Non-shockable</a:t>
            </a:r>
            <a:r>
              <a:rPr lang="en-GB" dirty="0"/>
              <a:t> = 82%, </a:t>
            </a:r>
          </a:p>
          <a:p>
            <a:pPr lvl="1"/>
            <a:r>
              <a:rPr lang="en-GB" dirty="0"/>
              <a:t>17% required defibrillation (NB vs community)</a:t>
            </a:r>
          </a:p>
          <a:p>
            <a:pPr lvl="1"/>
            <a:endParaRPr lang="en-GB" dirty="0"/>
          </a:p>
          <a:p>
            <a:r>
              <a:rPr lang="en-GB" dirty="0"/>
              <a:t>Successful resuscitation and survival:</a:t>
            </a:r>
          </a:p>
          <a:p>
            <a:pPr lvl="1"/>
            <a:r>
              <a:rPr lang="en-GB" dirty="0"/>
              <a:t>Highest rate</a:t>
            </a:r>
          </a:p>
          <a:p>
            <a:pPr lvl="2"/>
            <a:r>
              <a:rPr lang="en-GB" dirty="0"/>
              <a:t>Bradycardic cardiac arrest (86% and 60%)</a:t>
            </a:r>
          </a:p>
          <a:p>
            <a:pPr lvl="1"/>
            <a:r>
              <a:rPr lang="en-GB" dirty="0"/>
              <a:t>Lowest rate</a:t>
            </a:r>
          </a:p>
          <a:p>
            <a:pPr lvl="2"/>
            <a:r>
              <a:rPr lang="en-GB" dirty="0"/>
              <a:t>Pulseless electrical activity (68% and 34%)</a:t>
            </a:r>
            <a:endParaRPr lang="en-AU" dirty="0"/>
          </a:p>
        </p:txBody>
      </p:sp>
    </p:spTree>
    <p:extLst>
      <p:ext uri="{BB962C8B-B14F-4D97-AF65-F5344CB8AC3E}">
        <p14:creationId xmlns:p14="http://schemas.microsoft.com/office/powerpoint/2010/main" val="291125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41E5-C17E-BEFB-C266-8B59DAF48CB7}"/>
              </a:ext>
            </a:extLst>
          </p:cNvPr>
          <p:cNvSpPr>
            <a:spLocks noGrp="1"/>
          </p:cNvSpPr>
          <p:nvPr>
            <p:ph type="title"/>
          </p:nvPr>
        </p:nvSpPr>
        <p:spPr/>
        <p:txBody>
          <a:bodyPr>
            <a:normAutofit/>
          </a:bodyPr>
          <a:lstStyle/>
          <a:p>
            <a:r>
              <a:rPr lang="en-AU" dirty="0"/>
              <a:t>Patient vs Surgery vs Anaesthesia</a:t>
            </a:r>
          </a:p>
        </p:txBody>
      </p:sp>
      <p:sp>
        <p:nvSpPr>
          <p:cNvPr id="3" name="Content Placeholder 2">
            <a:extLst>
              <a:ext uri="{FF2B5EF4-FFF2-40B4-BE49-F238E27FC236}">
                <a16:creationId xmlns:a16="http://schemas.microsoft.com/office/drawing/2014/main" id="{239A966F-0036-B485-C7E6-5D16361C8ACF}"/>
              </a:ext>
            </a:extLst>
          </p:cNvPr>
          <p:cNvSpPr>
            <a:spLocks noGrp="1"/>
          </p:cNvSpPr>
          <p:nvPr>
            <p:ph idx="1"/>
          </p:nvPr>
        </p:nvSpPr>
        <p:spPr/>
        <p:txBody>
          <a:bodyPr/>
          <a:lstStyle/>
          <a:p>
            <a:r>
              <a:rPr lang="en-GB" dirty="0"/>
              <a:t>Identified contributors</a:t>
            </a:r>
          </a:p>
          <a:p>
            <a:r>
              <a:rPr lang="en-GB" dirty="0"/>
              <a:t>PATIENT FACTORS =  82% </a:t>
            </a:r>
          </a:p>
          <a:p>
            <a:r>
              <a:rPr lang="en-GB" dirty="0"/>
              <a:t>ANAESTHESIA FACTORS = 40% </a:t>
            </a:r>
          </a:p>
          <a:p>
            <a:r>
              <a:rPr lang="en-GB" dirty="0"/>
              <a:t>SURGICAL FACTORS = 35%</a:t>
            </a:r>
          </a:p>
          <a:p>
            <a:r>
              <a:rPr lang="en-GB" dirty="0"/>
              <a:t>INEVITABLE = 31% of fatalities</a:t>
            </a:r>
          </a:p>
        </p:txBody>
      </p:sp>
    </p:spTree>
    <p:extLst>
      <p:ext uri="{BB962C8B-B14F-4D97-AF65-F5344CB8AC3E}">
        <p14:creationId xmlns:p14="http://schemas.microsoft.com/office/powerpoint/2010/main" val="2174205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78A8-FFAE-78C2-B7DA-455362468D8A}"/>
              </a:ext>
            </a:extLst>
          </p:cNvPr>
          <p:cNvSpPr>
            <a:spLocks noGrp="1"/>
          </p:cNvSpPr>
          <p:nvPr>
            <p:ph type="title"/>
          </p:nvPr>
        </p:nvSpPr>
        <p:spPr/>
        <p:txBody>
          <a:bodyPr/>
          <a:lstStyle/>
          <a:p>
            <a:r>
              <a:rPr lang="en-AU" dirty="0"/>
              <a:t>Frequencies from NAP7 (cont’d)</a:t>
            </a:r>
          </a:p>
        </p:txBody>
      </p:sp>
      <p:sp>
        <p:nvSpPr>
          <p:cNvPr id="3" name="Content Placeholder 2">
            <a:extLst>
              <a:ext uri="{FF2B5EF4-FFF2-40B4-BE49-F238E27FC236}">
                <a16:creationId xmlns:a16="http://schemas.microsoft.com/office/drawing/2014/main" id="{01ACF754-05BB-EB80-63B1-AFB15D1A7F90}"/>
              </a:ext>
            </a:extLst>
          </p:cNvPr>
          <p:cNvSpPr>
            <a:spLocks noGrp="1"/>
          </p:cNvSpPr>
          <p:nvPr>
            <p:ph idx="1"/>
          </p:nvPr>
        </p:nvSpPr>
        <p:spPr/>
        <p:txBody>
          <a:bodyPr>
            <a:normAutofit fontScale="92500"/>
          </a:bodyPr>
          <a:lstStyle/>
          <a:p>
            <a:r>
              <a:rPr lang="en-GB" dirty="0"/>
              <a:t>drug choice and/or dosing </a:t>
            </a:r>
          </a:p>
          <a:p>
            <a:pPr lvl="1"/>
            <a:r>
              <a:rPr lang="en-GB" dirty="0"/>
              <a:t>judged to have contributed to a substantial proportion of perioperative cardiac arrests. </a:t>
            </a:r>
          </a:p>
          <a:p>
            <a:r>
              <a:rPr lang="en-GB" dirty="0"/>
              <a:t>occurred more commonly in:</a:t>
            </a:r>
          </a:p>
          <a:p>
            <a:pPr lvl="2"/>
            <a:r>
              <a:rPr lang="en-GB" dirty="0"/>
              <a:t>patients who were older and frailer</a:t>
            </a:r>
          </a:p>
          <a:p>
            <a:pPr lvl="2"/>
            <a:r>
              <a:rPr lang="en-GB" dirty="0"/>
              <a:t>higher ASA grade or acute illness </a:t>
            </a:r>
          </a:p>
          <a:p>
            <a:pPr lvl="2"/>
            <a:r>
              <a:rPr lang="en-GB" dirty="0"/>
              <a:t>perhaps with propofol and remifentanil based TIVA.</a:t>
            </a:r>
          </a:p>
          <a:p>
            <a:r>
              <a:rPr lang="en-GB" i="1" dirty="0"/>
              <a:t>Lower doses, slower induction, use of vasopressors and sometimes different drug choices may have prevented some cardiac arrests.</a:t>
            </a:r>
            <a:endParaRPr lang="en-AU" i="1" dirty="0"/>
          </a:p>
        </p:txBody>
      </p:sp>
    </p:spTree>
    <p:extLst>
      <p:ext uri="{BB962C8B-B14F-4D97-AF65-F5344CB8AC3E}">
        <p14:creationId xmlns:p14="http://schemas.microsoft.com/office/powerpoint/2010/main" val="4075679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09BE13-C83F-5A6A-1F95-CD7513DEBA54}"/>
              </a:ext>
            </a:extLst>
          </p:cNvPr>
          <p:cNvSpPr>
            <a:spLocks noGrp="1"/>
          </p:cNvSpPr>
          <p:nvPr>
            <p:ph type="ctrTitle"/>
          </p:nvPr>
        </p:nvSpPr>
        <p:spPr/>
        <p:txBody>
          <a:bodyPr/>
          <a:lstStyle/>
          <a:p>
            <a:r>
              <a:rPr lang="en-AU" dirty="0"/>
              <a:t>Adrenaline Dosing</a:t>
            </a:r>
          </a:p>
        </p:txBody>
      </p:sp>
      <p:sp>
        <p:nvSpPr>
          <p:cNvPr id="5" name="Subtitle 4">
            <a:extLst>
              <a:ext uri="{FF2B5EF4-FFF2-40B4-BE49-F238E27FC236}">
                <a16:creationId xmlns:a16="http://schemas.microsoft.com/office/drawing/2014/main" id="{F3F8BD21-A91F-1741-5647-796AB1C0E3BF}"/>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392018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1554-9160-6AB1-B073-BA5E44F6D05A}"/>
              </a:ext>
            </a:extLst>
          </p:cNvPr>
          <p:cNvSpPr>
            <a:spLocks noGrp="1"/>
          </p:cNvSpPr>
          <p:nvPr>
            <p:ph type="title"/>
          </p:nvPr>
        </p:nvSpPr>
        <p:spPr/>
        <p:txBody>
          <a:bodyPr/>
          <a:lstStyle/>
          <a:p>
            <a:r>
              <a:rPr lang="en-AU" dirty="0"/>
              <a:t>Use of Vasopressors in ALS</a:t>
            </a:r>
          </a:p>
        </p:txBody>
      </p:sp>
      <p:sp>
        <p:nvSpPr>
          <p:cNvPr id="3" name="Content Placeholder 2">
            <a:extLst>
              <a:ext uri="{FF2B5EF4-FFF2-40B4-BE49-F238E27FC236}">
                <a16:creationId xmlns:a16="http://schemas.microsoft.com/office/drawing/2014/main" id="{121632AB-FBAB-C1DC-E77B-A543E19AFFD8}"/>
              </a:ext>
            </a:extLst>
          </p:cNvPr>
          <p:cNvSpPr>
            <a:spLocks noGrp="1"/>
          </p:cNvSpPr>
          <p:nvPr>
            <p:ph idx="1"/>
          </p:nvPr>
        </p:nvSpPr>
        <p:spPr/>
        <p:txBody>
          <a:bodyPr>
            <a:normAutofit lnSpcReduction="10000"/>
          </a:bodyPr>
          <a:lstStyle/>
          <a:p>
            <a:pPr marL="0" indent="0">
              <a:buNone/>
            </a:pPr>
            <a:r>
              <a:rPr lang="en-GB" dirty="0"/>
              <a:t>ANZCOR:</a:t>
            </a:r>
          </a:p>
          <a:p>
            <a:r>
              <a:rPr lang="en-GB" i="1" dirty="0"/>
              <a:t>Giving vasopressor drugs routinely during human cardiac arrest has not been shown to increase the rate of neurologically intact survival to hospital discharge. </a:t>
            </a:r>
          </a:p>
          <a:p>
            <a:r>
              <a:rPr lang="en-GB" dirty="0"/>
              <a:t>It is however reasonable to continue to use vasopressor drugs on a routine basis to: </a:t>
            </a:r>
          </a:p>
          <a:p>
            <a:pPr lvl="1"/>
            <a:r>
              <a:rPr lang="en-GB" dirty="0"/>
              <a:t>achieve ROSC</a:t>
            </a:r>
          </a:p>
          <a:p>
            <a:pPr lvl="1"/>
            <a:r>
              <a:rPr lang="en-GB" dirty="0"/>
              <a:t>provide the opportunity for additional therapies to potentially improve outcomes.</a:t>
            </a:r>
            <a:endParaRPr lang="en-AU" dirty="0"/>
          </a:p>
        </p:txBody>
      </p:sp>
    </p:spTree>
    <p:extLst>
      <p:ext uri="{BB962C8B-B14F-4D97-AF65-F5344CB8AC3E}">
        <p14:creationId xmlns:p14="http://schemas.microsoft.com/office/powerpoint/2010/main" val="760456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CFF0D-EA82-6136-8690-F9B27D5461F5}"/>
              </a:ext>
            </a:extLst>
          </p:cNvPr>
          <p:cNvSpPr>
            <a:spLocks noGrp="1"/>
          </p:cNvSpPr>
          <p:nvPr>
            <p:ph type="title"/>
          </p:nvPr>
        </p:nvSpPr>
        <p:spPr>
          <a:xfrm>
            <a:off x="1981200" y="548680"/>
            <a:ext cx="8229600" cy="457199"/>
          </a:xfrm>
        </p:spPr>
        <p:txBody>
          <a:bodyPr>
            <a:normAutofit fontScale="90000"/>
          </a:bodyPr>
          <a:lstStyle/>
          <a:p>
            <a:r>
              <a:rPr lang="en-AU" dirty="0"/>
              <a:t>NAP7 - Scenarios of Adrenaline use</a:t>
            </a:r>
          </a:p>
        </p:txBody>
      </p:sp>
      <p:sp>
        <p:nvSpPr>
          <p:cNvPr id="3" name="Content Placeholder 2">
            <a:extLst>
              <a:ext uri="{FF2B5EF4-FFF2-40B4-BE49-F238E27FC236}">
                <a16:creationId xmlns:a16="http://schemas.microsoft.com/office/drawing/2014/main" id="{534F83D2-D3C1-9C5E-1490-9106F8293B69}"/>
              </a:ext>
            </a:extLst>
          </p:cNvPr>
          <p:cNvSpPr>
            <a:spLocks noGrp="1"/>
          </p:cNvSpPr>
          <p:nvPr>
            <p:ph idx="1"/>
          </p:nvPr>
        </p:nvSpPr>
        <p:spPr>
          <a:xfrm>
            <a:off x="1981200" y="1556792"/>
            <a:ext cx="8229600" cy="4896544"/>
          </a:xfrm>
        </p:spPr>
        <p:txBody>
          <a:bodyPr>
            <a:noAutofit/>
          </a:bodyPr>
          <a:lstStyle/>
          <a:p>
            <a:r>
              <a:rPr lang="en-GB" sz="2400" dirty="0"/>
              <a:t>deteriorating with profound hypotension, low flow state </a:t>
            </a:r>
          </a:p>
          <a:p>
            <a:pPr lvl="1"/>
            <a:r>
              <a:rPr lang="en-GB" sz="2400" dirty="0"/>
              <a:t>initially use small doses of intravenous adrenaline </a:t>
            </a:r>
          </a:p>
          <a:p>
            <a:pPr lvl="1"/>
            <a:r>
              <a:rPr lang="en-GB" sz="2400" dirty="0" err="1"/>
              <a:t>e.g</a:t>
            </a:r>
            <a:r>
              <a:rPr lang="en-GB" sz="2400" dirty="0"/>
              <a:t> 50 </a:t>
            </a:r>
            <a:r>
              <a:rPr lang="en-GB" sz="2400" dirty="0" err="1"/>
              <a:t>μg</a:t>
            </a:r>
            <a:r>
              <a:rPr lang="en-GB" sz="2400" dirty="0"/>
              <a:t> in adults, 1 </a:t>
            </a:r>
            <a:r>
              <a:rPr lang="en-GB" sz="2400" dirty="0" err="1"/>
              <a:t>μg</a:t>
            </a:r>
            <a:r>
              <a:rPr lang="en-GB" sz="2400" dirty="0"/>
              <a:t>/kg in children OR</a:t>
            </a:r>
          </a:p>
          <a:p>
            <a:pPr lvl="1"/>
            <a:r>
              <a:rPr lang="en-GB" sz="2400" dirty="0"/>
              <a:t>infusion of adrenaline</a:t>
            </a:r>
          </a:p>
          <a:p>
            <a:r>
              <a:rPr lang="en-GB" sz="2400" dirty="0"/>
              <a:t> when initial small doses of adrenaline fail</a:t>
            </a:r>
          </a:p>
          <a:p>
            <a:r>
              <a:rPr lang="en-GB" sz="2400" dirty="0"/>
              <a:t>low flow state and ROSC is not achieved within the first four minutes of cardiac arrest</a:t>
            </a:r>
          </a:p>
          <a:p>
            <a:pPr lvl="1"/>
            <a:r>
              <a:rPr lang="en-GB" sz="2400" dirty="0"/>
              <a:t>give further adrenaline using the standard adrenaline dose for cardiac arrest (1 mg in adults, 10 </a:t>
            </a:r>
            <a:r>
              <a:rPr lang="en-GB" sz="2400" dirty="0" err="1"/>
              <a:t>μg</a:t>
            </a:r>
            <a:r>
              <a:rPr lang="en-GB" sz="2400" dirty="0"/>
              <a:t>/kg in children).  </a:t>
            </a:r>
          </a:p>
        </p:txBody>
      </p:sp>
    </p:spTree>
    <p:extLst>
      <p:ext uri="{BB962C8B-B14F-4D97-AF65-F5344CB8AC3E}">
        <p14:creationId xmlns:p14="http://schemas.microsoft.com/office/powerpoint/2010/main" val="358791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EA72-5D71-D325-DBED-A60756358047}"/>
              </a:ext>
            </a:extLst>
          </p:cNvPr>
          <p:cNvSpPr>
            <a:spLocks noGrp="1"/>
          </p:cNvSpPr>
          <p:nvPr>
            <p:ph type="title"/>
          </p:nvPr>
        </p:nvSpPr>
        <p:spPr/>
        <p:txBody>
          <a:bodyPr/>
          <a:lstStyle/>
          <a:p>
            <a:r>
              <a:rPr lang="en-AU" dirty="0"/>
              <a:t>NAP7 recommendation</a:t>
            </a:r>
          </a:p>
        </p:txBody>
      </p:sp>
      <p:sp>
        <p:nvSpPr>
          <p:cNvPr id="3" name="Content Placeholder 2">
            <a:extLst>
              <a:ext uri="{FF2B5EF4-FFF2-40B4-BE49-F238E27FC236}">
                <a16:creationId xmlns:a16="http://schemas.microsoft.com/office/drawing/2014/main" id="{7B728A97-8607-8532-8D0F-7FDF19431FD0}"/>
              </a:ext>
            </a:extLst>
          </p:cNvPr>
          <p:cNvSpPr>
            <a:spLocks noGrp="1"/>
          </p:cNvSpPr>
          <p:nvPr>
            <p:ph idx="1"/>
          </p:nvPr>
        </p:nvSpPr>
        <p:spPr/>
        <p:txBody>
          <a:bodyPr/>
          <a:lstStyle/>
          <a:p>
            <a:r>
              <a:rPr lang="en-GB" i="1" dirty="0"/>
              <a:t>Avoid using a standard cardiac arrest bolus dose of adrenaline (1 mg in adults, 10 </a:t>
            </a:r>
            <a:r>
              <a:rPr lang="en-GB" i="1" dirty="0" err="1"/>
              <a:t>μg</a:t>
            </a:r>
            <a:r>
              <a:rPr lang="en-GB" i="1" dirty="0"/>
              <a:t>/kg in children) when there is an intact but low flow circulation or when a circulation has already been restored.</a:t>
            </a:r>
            <a:endParaRPr lang="en-AU" i="1" dirty="0"/>
          </a:p>
          <a:p>
            <a:endParaRPr lang="en-AU" dirty="0"/>
          </a:p>
        </p:txBody>
      </p:sp>
    </p:spTree>
    <p:extLst>
      <p:ext uri="{BB962C8B-B14F-4D97-AF65-F5344CB8AC3E}">
        <p14:creationId xmlns:p14="http://schemas.microsoft.com/office/powerpoint/2010/main" val="1410493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93874-3051-E12E-89C0-F5A9F458ABAD}"/>
              </a:ext>
            </a:extLst>
          </p:cNvPr>
          <p:cNvSpPr>
            <a:spLocks noGrp="1"/>
          </p:cNvSpPr>
          <p:nvPr>
            <p:ph type="title"/>
          </p:nvPr>
        </p:nvSpPr>
        <p:spPr/>
        <p:txBody>
          <a:bodyPr/>
          <a:lstStyle/>
          <a:p>
            <a:r>
              <a:rPr lang="en-AU" dirty="0"/>
              <a:t>Aim of session</a:t>
            </a:r>
          </a:p>
        </p:txBody>
      </p:sp>
      <p:sp>
        <p:nvSpPr>
          <p:cNvPr id="3" name="Content Placeholder 2">
            <a:extLst>
              <a:ext uri="{FF2B5EF4-FFF2-40B4-BE49-F238E27FC236}">
                <a16:creationId xmlns:a16="http://schemas.microsoft.com/office/drawing/2014/main" id="{9DE427AB-0D04-D1DC-BC30-8648E2812512}"/>
              </a:ext>
            </a:extLst>
          </p:cNvPr>
          <p:cNvSpPr>
            <a:spLocks noGrp="1"/>
          </p:cNvSpPr>
          <p:nvPr>
            <p:ph idx="1"/>
          </p:nvPr>
        </p:nvSpPr>
        <p:spPr/>
        <p:txBody>
          <a:bodyPr vert="horz" lIns="91440" tIns="45720" rIns="91440" bIns="45720" rtlCol="0" anchor="t">
            <a:normAutofit/>
          </a:bodyPr>
          <a:lstStyle/>
          <a:p>
            <a:r>
              <a:rPr lang="en-AU" dirty="0"/>
              <a:t>ALS update in context of perioperative environment</a:t>
            </a:r>
          </a:p>
          <a:p>
            <a:r>
              <a:rPr lang="en-AU" dirty="0"/>
              <a:t>Focussed on adults, but will include some discussion of </a:t>
            </a:r>
            <a:r>
              <a:rPr lang="en-AU" dirty="0" err="1"/>
              <a:t>paeds</a:t>
            </a:r>
            <a:r>
              <a:rPr lang="en-AU" dirty="0"/>
              <a:t> and neonates</a:t>
            </a:r>
            <a:endParaRPr lang="en-AU" dirty="0">
              <a:cs typeface="Calibri"/>
            </a:endParaRPr>
          </a:p>
          <a:p>
            <a:r>
              <a:rPr lang="en-AU" dirty="0"/>
              <a:t>NAP7 data</a:t>
            </a:r>
          </a:p>
          <a:p>
            <a:r>
              <a:rPr lang="en-AU" dirty="0"/>
              <a:t>ANZCOR guidelines</a:t>
            </a:r>
          </a:p>
        </p:txBody>
      </p:sp>
    </p:spTree>
    <p:extLst>
      <p:ext uri="{BB962C8B-B14F-4D97-AF65-F5344CB8AC3E}">
        <p14:creationId xmlns:p14="http://schemas.microsoft.com/office/powerpoint/2010/main" val="4005532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C6F1E4-E9D8-EFE2-507E-1C3B4FE3AA86}"/>
              </a:ext>
            </a:extLst>
          </p:cNvPr>
          <p:cNvSpPr>
            <a:spLocks noGrp="1"/>
          </p:cNvSpPr>
          <p:nvPr>
            <p:ph type="ctrTitle"/>
          </p:nvPr>
        </p:nvSpPr>
        <p:spPr/>
        <p:txBody>
          <a:bodyPr/>
          <a:lstStyle/>
          <a:p>
            <a:r>
              <a:rPr lang="en-AU" dirty="0"/>
              <a:t>Initiating Chest Compressions</a:t>
            </a:r>
          </a:p>
        </p:txBody>
      </p:sp>
      <p:sp>
        <p:nvSpPr>
          <p:cNvPr id="7" name="Subtitle 6">
            <a:extLst>
              <a:ext uri="{FF2B5EF4-FFF2-40B4-BE49-F238E27FC236}">
                <a16:creationId xmlns:a16="http://schemas.microsoft.com/office/drawing/2014/main" id="{2100F7FC-F69C-426D-69B6-DA40B77D0F8A}"/>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2481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8374-A513-8C20-C39C-BE888AAB5C69}"/>
              </a:ext>
            </a:extLst>
          </p:cNvPr>
          <p:cNvSpPr>
            <a:spLocks noGrp="1"/>
          </p:cNvSpPr>
          <p:nvPr>
            <p:ph type="title"/>
          </p:nvPr>
        </p:nvSpPr>
        <p:spPr/>
        <p:txBody>
          <a:bodyPr/>
          <a:lstStyle/>
          <a:p>
            <a:r>
              <a:rPr lang="en-AU" dirty="0"/>
              <a:t>Initiating chest compressions</a:t>
            </a:r>
          </a:p>
        </p:txBody>
      </p:sp>
      <p:sp>
        <p:nvSpPr>
          <p:cNvPr id="3" name="Content Placeholder 2">
            <a:extLst>
              <a:ext uri="{FF2B5EF4-FFF2-40B4-BE49-F238E27FC236}">
                <a16:creationId xmlns:a16="http://schemas.microsoft.com/office/drawing/2014/main" id="{56BEBB34-4E5B-B242-2D0A-B26A0981ACFD}"/>
              </a:ext>
            </a:extLst>
          </p:cNvPr>
          <p:cNvSpPr>
            <a:spLocks noGrp="1"/>
          </p:cNvSpPr>
          <p:nvPr>
            <p:ph idx="1"/>
          </p:nvPr>
        </p:nvSpPr>
        <p:spPr/>
        <p:txBody>
          <a:bodyPr/>
          <a:lstStyle/>
          <a:p>
            <a:r>
              <a:rPr lang="en-GB" dirty="0"/>
              <a:t>monitored perioperative adult patient who is deteriorating despite initial treatment of the underlying cause</a:t>
            </a:r>
          </a:p>
          <a:p>
            <a:pPr lvl="1"/>
            <a:r>
              <a:rPr lang="en-GB" dirty="0"/>
              <a:t>start chest compressions if the systolic blood pressure remains below 50 mmHg. </a:t>
            </a:r>
          </a:p>
          <a:p>
            <a:r>
              <a:rPr lang="en-GB" dirty="0"/>
              <a:t>e.g. following anaphylaxis</a:t>
            </a:r>
            <a:endParaRPr lang="en-AU" dirty="0"/>
          </a:p>
        </p:txBody>
      </p:sp>
    </p:spTree>
    <p:extLst>
      <p:ext uri="{BB962C8B-B14F-4D97-AF65-F5344CB8AC3E}">
        <p14:creationId xmlns:p14="http://schemas.microsoft.com/office/powerpoint/2010/main" val="2568408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B285D8-C5CF-9E4F-B151-402EDEDA90BF}"/>
              </a:ext>
            </a:extLst>
          </p:cNvPr>
          <p:cNvSpPr>
            <a:spLocks noGrp="1"/>
          </p:cNvSpPr>
          <p:nvPr>
            <p:ph type="ctrTitle"/>
          </p:nvPr>
        </p:nvSpPr>
        <p:spPr/>
        <p:txBody>
          <a:bodyPr/>
          <a:lstStyle/>
          <a:p>
            <a:r>
              <a:rPr lang="en-US" dirty="0"/>
              <a:t>Special Circumstances</a:t>
            </a:r>
          </a:p>
        </p:txBody>
      </p:sp>
      <p:sp>
        <p:nvSpPr>
          <p:cNvPr id="5" name="Subtitle 4">
            <a:extLst>
              <a:ext uri="{FF2B5EF4-FFF2-40B4-BE49-F238E27FC236}">
                <a16:creationId xmlns:a16="http://schemas.microsoft.com/office/drawing/2014/main" id="{6A5F6195-3CB8-FA44-99AC-A2E3A752DC1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0500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976C-2FD0-DD40-B3F3-9832C2CCEB99}"/>
              </a:ext>
            </a:extLst>
          </p:cNvPr>
          <p:cNvSpPr>
            <a:spLocks noGrp="1"/>
          </p:cNvSpPr>
          <p:nvPr>
            <p:ph type="title"/>
          </p:nvPr>
        </p:nvSpPr>
        <p:spPr/>
        <p:txBody>
          <a:bodyPr/>
          <a:lstStyle/>
          <a:p>
            <a:r>
              <a:rPr lang="en-US" dirty="0"/>
              <a:t>Pregnancy</a:t>
            </a:r>
          </a:p>
        </p:txBody>
      </p:sp>
      <p:sp>
        <p:nvSpPr>
          <p:cNvPr id="3" name="Content Placeholder 2">
            <a:extLst>
              <a:ext uri="{FF2B5EF4-FFF2-40B4-BE49-F238E27FC236}">
                <a16:creationId xmlns:a16="http://schemas.microsoft.com/office/drawing/2014/main" id="{3384B6A6-D8E7-7043-9D5C-E99B145CBC88}"/>
              </a:ext>
            </a:extLst>
          </p:cNvPr>
          <p:cNvSpPr>
            <a:spLocks noGrp="1"/>
          </p:cNvSpPr>
          <p:nvPr>
            <p:ph idx="1"/>
          </p:nvPr>
        </p:nvSpPr>
        <p:spPr/>
        <p:txBody>
          <a:bodyPr/>
          <a:lstStyle/>
          <a:p>
            <a:r>
              <a:rPr lang="en-US" dirty="0" err="1"/>
              <a:t>Aetiology</a:t>
            </a:r>
            <a:r>
              <a:rPr lang="en-US" dirty="0"/>
              <a:t> of cardiac arrest</a:t>
            </a:r>
          </a:p>
          <a:p>
            <a:pPr lvl="1"/>
            <a:r>
              <a:rPr lang="en-US" dirty="0" err="1"/>
              <a:t>Haemorrhagic</a:t>
            </a:r>
            <a:r>
              <a:rPr lang="en-US" dirty="0"/>
              <a:t> disease</a:t>
            </a:r>
          </a:p>
          <a:p>
            <a:pPr lvl="1"/>
            <a:r>
              <a:rPr lang="en-US" dirty="0"/>
              <a:t>Embolic disease</a:t>
            </a:r>
          </a:p>
          <a:p>
            <a:pPr lvl="1"/>
            <a:r>
              <a:rPr lang="en-US" dirty="0"/>
              <a:t>Eclampsia</a:t>
            </a:r>
          </a:p>
          <a:p>
            <a:r>
              <a:rPr lang="en-US" dirty="0"/>
              <a:t>Modifications to BLS</a:t>
            </a:r>
          </a:p>
          <a:p>
            <a:r>
              <a:rPr lang="en-US" dirty="0"/>
              <a:t>Role of endotracheal intubation</a:t>
            </a:r>
          </a:p>
          <a:p>
            <a:r>
              <a:rPr lang="en-US" dirty="0"/>
              <a:t>Perimortem Caesarean Section</a:t>
            </a:r>
          </a:p>
        </p:txBody>
      </p:sp>
    </p:spTree>
    <p:extLst>
      <p:ext uri="{BB962C8B-B14F-4D97-AF65-F5344CB8AC3E}">
        <p14:creationId xmlns:p14="http://schemas.microsoft.com/office/powerpoint/2010/main" val="46062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87-8E0B-D544-9CEA-17A13C825A1F}"/>
              </a:ext>
            </a:extLst>
          </p:cNvPr>
          <p:cNvSpPr>
            <a:spLocks noGrp="1"/>
          </p:cNvSpPr>
          <p:nvPr>
            <p:ph type="title"/>
          </p:nvPr>
        </p:nvSpPr>
        <p:spPr/>
        <p:txBody>
          <a:bodyPr/>
          <a:lstStyle/>
          <a:p>
            <a:r>
              <a:rPr lang="en-US" dirty="0" err="1"/>
              <a:t>Paediatrics</a:t>
            </a:r>
            <a:endParaRPr lang="en-US" dirty="0"/>
          </a:p>
        </p:txBody>
      </p:sp>
      <p:sp>
        <p:nvSpPr>
          <p:cNvPr id="3" name="Content Placeholder 2">
            <a:extLst>
              <a:ext uri="{FF2B5EF4-FFF2-40B4-BE49-F238E27FC236}">
                <a16:creationId xmlns:a16="http://schemas.microsoft.com/office/drawing/2014/main" id="{DA51A509-E7ED-1247-8474-B543200916B2}"/>
              </a:ext>
            </a:extLst>
          </p:cNvPr>
          <p:cNvSpPr>
            <a:spLocks noGrp="1"/>
          </p:cNvSpPr>
          <p:nvPr>
            <p:ph idx="1"/>
          </p:nvPr>
        </p:nvSpPr>
        <p:spPr/>
        <p:txBody>
          <a:bodyPr/>
          <a:lstStyle/>
          <a:p>
            <a:r>
              <a:rPr lang="en-US" dirty="0" err="1"/>
              <a:t>Aetiology</a:t>
            </a:r>
            <a:r>
              <a:rPr lang="en-US" dirty="0"/>
              <a:t> of Cardiac arrest</a:t>
            </a:r>
          </a:p>
          <a:p>
            <a:r>
              <a:rPr lang="en-US" dirty="0"/>
              <a:t>15:2</a:t>
            </a:r>
          </a:p>
          <a:p>
            <a:r>
              <a:rPr lang="en-US" dirty="0"/>
              <a:t>Drug and Fluid Doses</a:t>
            </a:r>
          </a:p>
          <a:p>
            <a:pPr lvl="1"/>
            <a:r>
              <a:rPr lang="en-US" dirty="0"/>
              <a:t>Adrenaline</a:t>
            </a:r>
          </a:p>
          <a:p>
            <a:pPr lvl="1"/>
            <a:r>
              <a:rPr lang="en-US" dirty="0"/>
              <a:t>Amiodarone</a:t>
            </a:r>
          </a:p>
          <a:p>
            <a:pPr lvl="1"/>
            <a:r>
              <a:rPr lang="en-US" dirty="0"/>
              <a:t>Fluid Bolus</a:t>
            </a:r>
          </a:p>
          <a:p>
            <a:r>
              <a:rPr lang="en-US" dirty="0"/>
              <a:t>Defibrillation Energy</a:t>
            </a:r>
          </a:p>
        </p:txBody>
      </p:sp>
    </p:spTree>
    <p:extLst>
      <p:ext uri="{BB962C8B-B14F-4D97-AF65-F5344CB8AC3E}">
        <p14:creationId xmlns:p14="http://schemas.microsoft.com/office/powerpoint/2010/main" val="4090749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284A9-C9D2-D84F-893C-15DD450699E6}"/>
              </a:ext>
            </a:extLst>
          </p:cNvPr>
          <p:cNvSpPr>
            <a:spLocks noGrp="1"/>
          </p:cNvSpPr>
          <p:nvPr>
            <p:ph type="title"/>
          </p:nvPr>
        </p:nvSpPr>
        <p:spPr/>
        <p:txBody>
          <a:bodyPr/>
          <a:lstStyle/>
          <a:p>
            <a:r>
              <a:rPr lang="en-US" dirty="0"/>
              <a:t>Neonatal Resuscitation</a:t>
            </a:r>
          </a:p>
        </p:txBody>
      </p:sp>
      <p:sp>
        <p:nvSpPr>
          <p:cNvPr id="3" name="Content Placeholder 2">
            <a:extLst>
              <a:ext uri="{FF2B5EF4-FFF2-40B4-BE49-F238E27FC236}">
                <a16:creationId xmlns:a16="http://schemas.microsoft.com/office/drawing/2014/main" id="{1B164BE4-EFDD-9C45-8E87-63B81A744987}"/>
              </a:ext>
            </a:extLst>
          </p:cNvPr>
          <p:cNvSpPr>
            <a:spLocks noGrp="1"/>
          </p:cNvSpPr>
          <p:nvPr>
            <p:ph idx="1"/>
          </p:nvPr>
        </p:nvSpPr>
        <p:spPr/>
        <p:txBody>
          <a:bodyPr/>
          <a:lstStyle/>
          <a:p>
            <a:r>
              <a:rPr lang="en-US" dirty="0" err="1"/>
              <a:t>Aetiology</a:t>
            </a:r>
            <a:r>
              <a:rPr lang="en-US" dirty="0"/>
              <a:t> of Cardiac Arrest</a:t>
            </a:r>
          </a:p>
          <a:p>
            <a:r>
              <a:rPr lang="en-US" dirty="0"/>
              <a:t>Ventilation/Oxygenation vs Chest Compressions</a:t>
            </a:r>
          </a:p>
          <a:p>
            <a:r>
              <a:rPr lang="en-US" dirty="0"/>
              <a:t>3:1</a:t>
            </a:r>
          </a:p>
          <a:p>
            <a:r>
              <a:rPr lang="en-US" dirty="0"/>
              <a:t>Temperature</a:t>
            </a:r>
          </a:p>
          <a:p>
            <a:endParaRPr lang="en-US" dirty="0"/>
          </a:p>
        </p:txBody>
      </p:sp>
    </p:spTree>
    <p:extLst>
      <p:ext uri="{BB962C8B-B14F-4D97-AF65-F5344CB8AC3E}">
        <p14:creationId xmlns:p14="http://schemas.microsoft.com/office/powerpoint/2010/main" val="93510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A5ECC2-F8E7-F04C-8660-8766F79BE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5760" y="299846"/>
            <a:ext cx="4176464" cy="6079450"/>
          </a:xfrm>
          <a:prstGeom prst="rect">
            <a:avLst/>
          </a:prstGeom>
        </p:spPr>
      </p:pic>
    </p:spTree>
    <p:extLst>
      <p:ext uri="{BB962C8B-B14F-4D97-AF65-F5344CB8AC3E}">
        <p14:creationId xmlns:p14="http://schemas.microsoft.com/office/powerpoint/2010/main" val="1307580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AU" dirty="0"/>
              <a:t>Airway Management in Cardiac Arrest</a:t>
            </a:r>
          </a:p>
        </p:txBody>
      </p:sp>
      <p:pic>
        <p:nvPicPr>
          <p:cNvPr id="3" name="Picture 2">
            <a:extLst>
              <a:ext uri="{FF2B5EF4-FFF2-40B4-BE49-F238E27FC236}">
                <a16:creationId xmlns:a16="http://schemas.microsoft.com/office/drawing/2014/main" id="{5A51A6B7-7AA7-C643-BFCF-96AC62D84229}"/>
              </a:ext>
            </a:extLst>
          </p:cNvPr>
          <p:cNvPicPr>
            <a:picLocks noChangeAspect="1"/>
          </p:cNvPicPr>
          <p:nvPr/>
        </p:nvPicPr>
        <p:blipFill rotWithShape="1">
          <a:blip r:embed="rId3"/>
          <a:srcRect l="1470" t="17407" r="1025" b="14404"/>
          <a:stretch/>
        </p:blipFill>
        <p:spPr>
          <a:xfrm>
            <a:off x="3631751" y="1701343"/>
            <a:ext cx="4928497" cy="3455314"/>
          </a:xfrm>
          <a:prstGeom prst="rect">
            <a:avLst/>
          </a:prstGeom>
        </p:spPr>
      </p:pic>
    </p:spTree>
    <p:extLst>
      <p:ext uri="{BB962C8B-B14F-4D97-AF65-F5344CB8AC3E}">
        <p14:creationId xmlns:p14="http://schemas.microsoft.com/office/powerpoint/2010/main" val="807549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Airway issues in critical illness</a:t>
            </a:r>
          </a:p>
        </p:txBody>
      </p:sp>
      <p:sp>
        <p:nvSpPr>
          <p:cNvPr id="3" name="Content Placeholder 2"/>
          <p:cNvSpPr>
            <a:spLocks noGrp="1"/>
          </p:cNvSpPr>
          <p:nvPr>
            <p:ph idx="1"/>
          </p:nvPr>
        </p:nvSpPr>
        <p:spPr/>
        <p:txBody>
          <a:bodyPr>
            <a:normAutofit lnSpcReduction="10000"/>
          </a:bodyPr>
          <a:lstStyle/>
          <a:p>
            <a:r>
              <a:rPr lang="en-US" dirty="0"/>
              <a:t>Consider some ‘common’ </a:t>
            </a:r>
            <a:r>
              <a:rPr lang="en-US" dirty="0" err="1"/>
              <a:t>aetiologies</a:t>
            </a:r>
            <a:r>
              <a:rPr lang="en-US" dirty="0"/>
              <a:t> of cardiac arrest in the Operating Theatre:</a:t>
            </a:r>
          </a:p>
          <a:p>
            <a:pPr lvl="1"/>
            <a:r>
              <a:rPr lang="en-US" dirty="0"/>
              <a:t>Hypoxia!!</a:t>
            </a:r>
          </a:p>
          <a:p>
            <a:pPr lvl="1"/>
            <a:r>
              <a:rPr lang="en-US" dirty="0"/>
              <a:t>Anaphylaxis</a:t>
            </a:r>
          </a:p>
          <a:p>
            <a:pPr lvl="1"/>
            <a:r>
              <a:rPr lang="en-US" dirty="0" err="1"/>
              <a:t>Hypovolaemia</a:t>
            </a:r>
            <a:endParaRPr lang="en-US" dirty="0"/>
          </a:p>
          <a:p>
            <a:pPr lvl="1"/>
            <a:r>
              <a:rPr lang="en-US" dirty="0"/>
              <a:t>LA Toxicity</a:t>
            </a:r>
          </a:p>
          <a:p>
            <a:pPr lvl="1"/>
            <a:r>
              <a:rPr lang="en-US" dirty="0"/>
              <a:t>Malignant Hyperthermia</a:t>
            </a:r>
          </a:p>
          <a:p>
            <a:r>
              <a:rPr lang="en-US" dirty="0"/>
              <a:t>Consider the role of definitive airway management in these scenarios</a:t>
            </a:r>
            <a:r>
              <a:rPr lang="mr-IN" dirty="0"/>
              <a:t>…</a:t>
            </a:r>
            <a:r>
              <a:rPr lang="en-AU" dirty="0"/>
              <a:t>..</a:t>
            </a:r>
            <a:endParaRPr lang="en-US" dirty="0"/>
          </a:p>
          <a:p>
            <a:pPr lvl="1"/>
            <a:endParaRPr lang="en-US" dirty="0"/>
          </a:p>
        </p:txBody>
      </p:sp>
    </p:spTree>
    <p:extLst>
      <p:ext uri="{BB962C8B-B14F-4D97-AF65-F5344CB8AC3E}">
        <p14:creationId xmlns:p14="http://schemas.microsoft.com/office/powerpoint/2010/main" val="3263224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22114"/>
          </a:xfrm>
        </p:spPr>
        <p:txBody>
          <a:bodyPr>
            <a:normAutofit/>
          </a:bodyPr>
          <a:lstStyle/>
          <a:p>
            <a:r>
              <a:rPr lang="en-AU" dirty="0"/>
              <a:t>Code Blue Practice Points:</a:t>
            </a:r>
          </a:p>
        </p:txBody>
      </p:sp>
      <p:sp>
        <p:nvSpPr>
          <p:cNvPr id="3" name="Content Placeholder 2"/>
          <p:cNvSpPr>
            <a:spLocks noGrp="1"/>
          </p:cNvSpPr>
          <p:nvPr>
            <p:ph idx="1"/>
          </p:nvPr>
        </p:nvSpPr>
        <p:spPr>
          <a:xfrm>
            <a:off x="551384" y="1340769"/>
            <a:ext cx="9659416" cy="4785395"/>
          </a:xfrm>
        </p:spPr>
        <p:txBody>
          <a:bodyPr>
            <a:noAutofit/>
          </a:bodyPr>
          <a:lstStyle/>
          <a:p>
            <a:r>
              <a:rPr lang="en-AU" sz="2800" dirty="0"/>
              <a:t>Issue of ? endotracheal intubation in cardiac arrest</a:t>
            </a:r>
          </a:p>
          <a:p>
            <a:pPr lvl="1"/>
            <a:r>
              <a:rPr lang="en-AU" sz="2400" dirty="0"/>
              <a:t>appropriate training and experience essential: </a:t>
            </a:r>
          </a:p>
          <a:p>
            <a:pPr lvl="1"/>
            <a:r>
              <a:rPr lang="en-AU" sz="2400" dirty="0"/>
              <a:t>otherwise, unacceptable rate and severity complications</a:t>
            </a:r>
          </a:p>
          <a:p>
            <a:r>
              <a:rPr lang="en-AU" sz="2800" dirty="0"/>
              <a:t>ETT may be an advantage in hands-off time</a:t>
            </a:r>
          </a:p>
          <a:p>
            <a:r>
              <a:rPr lang="en-AU" sz="2800" dirty="0"/>
              <a:t>Inadequate evidence to define optimal timing of endotracheal intubation during cardiac arrest.</a:t>
            </a:r>
          </a:p>
          <a:p>
            <a:pPr lvl="1"/>
            <a:r>
              <a:rPr lang="en-AU" sz="2400" dirty="0"/>
              <a:t>may defer until ROSC to avoid substantial interruptions in chest compressions</a:t>
            </a:r>
          </a:p>
          <a:p>
            <a:r>
              <a:rPr lang="en-GB" sz="1600" dirty="0">
                <a:solidFill>
                  <a:srgbClr val="000000"/>
                </a:solidFill>
                <a:latin typeface="Poppins" panose="00000500000000000000" pitchFamily="2" charset="0"/>
              </a:rPr>
              <a:t>ANZCOR: Consider airway adjuncts (e.g., supraglottic airway (SGA) or endotracheal tube (ETT)), but attempts to secure the airway should not interrupt CPR for more than 5 seconds [Good Practice Statement].</a:t>
            </a:r>
          </a:p>
          <a:p>
            <a:endParaRPr lang="en-AU" sz="2800" dirty="0"/>
          </a:p>
          <a:p>
            <a:endParaRPr lang="en-AU" sz="2800" dirty="0"/>
          </a:p>
        </p:txBody>
      </p:sp>
    </p:spTree>
    <p:extLst>
      <p:ext uri="{BB962C8B-B14F-4D97-AF65-F5344CB8AC3E}">
        <p14:creationId xmlns:p14="http://schemas.microsoft.com/office/powerpoint/2010/main" val="146721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Learning Objectives</a:t>
            </a:r>
          </a:p>
        </p:txBody>
      </p:sp>
      <p:sp>
        <p:nvSpPr>
          <p:cNvPr id="3" name="Content Placeholder 2"/>
          <p:cNvSpPr>
            <a:spLocks noGrp="1"/>
          </p:cNvSpPr>
          <p:nvPr>
            <p:ph idx="1"/>
          </p:nvPr>
        </p:nvSpPr>
        <p:spPr>
          <a:xfrm>
            <a:off x="609600" y="1600201"/>
            <a:ext cx="10670976" cy="3989039"/>
          </a:xfrm>
        </p:spPr>
        <p:txBody>
          <a:bodyPr>
            <a:normAutofit fontScale="92500" lnSpcReduction="10000"/>
          </a:bodyPr>
          <a:lstStyle/>
          <a:p>
            <a:pPr lvl="0"/>
            <a:r>
              <a:rPr lang="en-AU" dirty="0"/>
              <a:t>Describe BLS and ALS algorithms, including ‘shockable’ and ‘non shockable’ pathways.</a:t>
            </a:r>
          </a:p>
          <a:p>
            <a:pPr lvl="0"/>
            <a:r>
              <a:rPr lang="en-AU" dirty="0"/>
              <a:t>Recognise life-threatening/peri-arrest cardiac arrhythmias.</a:t>
            </a:r>
          </a:p>
          <a:p>
            <a:pPr lvl="0"/>
            <a:r>
              <a:rPr lang="en-AU" dirty="0"/>
              <a:t>Recognise and initiate management of cardiac arrest.</a:t>
            </a:r>
          </a:p>
          <a:p>
            <a:pPr lvl="0"/>
            <a:r>
              <a:rPr lang="en-AU" dirty="0"/>
              <a:t>Describe reversible causes of cardiac arrest </a:t>
            </a:r>
          </a:p>
          <a:p>
            <a:pPr lvl="0"/>
            <a:r>
              <a:rPr lang="en-AU" dirty="0"/>
              <a:t>Explain appropriate airway management and ventilation strategies in ALS.</a:t>
            </a:r>
          </a:p>
          <a:p>
            <a:pPr lvl="0"/>
            <a:r>
              <a:rPr lang="en-AU" dirty="0"/>
              <a:t>Describe the fundamentals of post-resuscitation care.</a:t>
            </a:r>
          </a:p>
          <a:p>
            <a:pPr marL="0" indent="0">
              <a:buNone/>
            </a:pPr>
            <a:endParaRPr lang="en-AU" dirty="0"/>
          </a:p>
          <a:p>
            <a:endParaRPr lang="en-AU" dirty="0"/>
          </a:p>
        </p:txBody>
      </p:sp>
    </p:spTree>
    <p:extLst>
      <p:ext uri="{BB962C8B-B14F-4D97-AF65-F5344CB8AC3E}">
        <p14:creationId xmlns:p14="http://schemas.microsoft.com/office/powerpoint/2010/main" val="2280219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Confirmation of ETT placement</a:t>
            </a:r>
          </a:p>
        </p:txBody>
      </p:sp>
      <p:sp>
        <p:nvSpPr>
          <p:cNvPr id="3" name="Content Placeholder 2"/>
          <p:cNvSpPr>
            <a:spLocks noGrp="1"/>
          </p:cNvSpPr>
          <p:nvPr>
            <p:ph idx="1"/>
          </p:nvPr>
        </p:nvSpPr>
        <p:spPr/>
        <p:txBody>
          <a:bodyPr>
            <a:normAutofit fontScale="92500" lnSpcReduction="20000"/>
          </a:bodyPr>
          <a:lstStyle/>
          <a:p>
            <a:r>
              <a:rPr lang="en-AU" dirty="0"/>
              <a:t>Routine confirmation required to avoid serious complications</a:t>
            </a:r>
          </a:p>
          <a:p>
            <a:endParaRPr lang="en-AU" dirty="0"/>
          </a:p>
          <a:p>
            <a:r>
              <a:rPr lang="en-AU" b="1" dirty="0"/>
              <a:t>Waveform capnography is GOLD STANDARD</a:t>
            </a:r>
          </a:p>
          <a:p>
            <a:pPr lvl="1"/>
            <a:r>
              <a:rPr lang="en-AU" dirty="0"/>
              <a:t>Two studies demonstrated 100% sensitivity and 100% specificity in cardiac arrest </a:t>
            </a:r>
          </a:p>
          <a:p>
            <a:pPr lvl="1"/>
            <a:endParaRPr lang="en-AU" dirty="0"/>
          </a:p>
          <a:p>
            <a:r>
              <a:rPr lang="en-AU" dirty="0"/>
              <a:t>If unavailable, the following alternatives are comparable:</a:t>
            </a:r>
          </a:p>
          <a:p>
            <a:pPr lvl="1"/>
            <a:r>
              <a:rPr lang="en-AU" dirty="0"/>
              <a:t>Clinical assessment</a:t>
            </a:r>
          </a:p>
          <a:p>
            <a:pPr lvl="1"/>
            <a:r>
              <a:rPr lang="en-AU" dirty="0"/>
              <a:t>Non wave form </a:t>
            </a:r>
            <a:r>
              <a:rPr lang="en-AU" dirty="0" err="1"/>
              <a:t>capnometer</a:t>
            </a:r>
            <a:r>
              <a:rPr lang="en-AU" dirty="0"/>
              <a:t> (100% specificity, decreased  sensitivity)</a:t>
            </a:r>
          </a:p>
          <a:p>
            <a:pPr lvl="1"/>
            <a:r>
              <a:rPr lang="en-AU" dirty="0"/>
              <a:t>colorimetric ETCO2 detectors</a:t>
            </a:r>
          </a:p>
          <a:p>
            <a:pPr lvl="1"/>
            <a:endParaRPr lang="en-AU" dirty="0"/>
          </a:p>
        </p:txBody>
      </p:sp>
    </p:spTree>
    <p:extLst>
      <p:ext uri="{BB962C8B-B14F-4D97-AF65-F5344CB8AC3E}">
        <p14:creationId xmlns:p14="http://schemas.microsoft.com/office/powerpoint/2010/main" val="4248560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021BCC-F1B0-9A6F-D0C7-F61AE80DE744}"/>
              </a:ext>
            </a:extLst>
          </p:cNvPr>
          <p:cNvSpPr>
            <a:spLocks noGrp="1"/>
          </p:cNvSpPr>
          <p:nvPr>
            <p:ph type="title"/>
          </p:nvPr>
        </p:nvSpPr>
        <p:spPr/>
        <p:txBody>
          <a:bodyPr/>
          <a:lstStyle/>
          <a:p>
            <a:r>
              <a:rPr lang="en-AU" dirty="0"/>
              <a:t>Airway issues from NAP7</a:t>
            </a:r>
          </a:p>
        </p:txBody>
      </p:sp>
      <p:sp>
        <p:nvSpPr>
          <p:cNvPr id="4" name="Content Placeholder 3">
            <a:extLst>
              <a:ext uri="{FF2B5EF4-FFF2-40B4-BE49-F238E27FC236}">
                <a16:creationId xmlns:a16="http://schemas.microsoft.com/office/drawing/2014/main" id="{BA52C5C9-CB3C-F72A-6600-0CE591788E2C}"/>
              </a:ext>
            </a:extLst>
          </p:cNvPr>
          <p:cNvSpPr>
            <a:spLocks noGrp="1"/>
          </p:cNvSpPr>
          <p:nvPr>
            <p:ph idx="1"/>
          </p:nvPr>
        </p:nvSpPr>
        <p:spPr/>
        <p:txBody>
          <a:bodyPr/>
          <a:lstStyle/>
          <a:p>
            <a:r>
              <a:rPr lang="en-GB" dirty="0"/>
              <a:t>six cases of unrecognised oesophageal intubation. </a:t>
            </a:r>
          </a:p>
          <a:p>
            <a:r>
              <a:rPr lang="en-GB" dirty="0"/>
              <a:t>conversely:</a:t>
            </a:r>
          </a:p>
          <a:p>
            <a:pPr lvl="1"/>
            <a:r>
              <a:rPr lang="en-GB" dirty="0"/>
              <a:t>rates of emergency front of neck airway and pulmonary aspiration appeared notably lower than in previous large studies, including NAP4.</a:t>
            </a:r>
            <a:endParaRPr lang="en-AU" dirty="0"/>
          </a:p>
        </p:txBody>
      </p:sp>
    </p:spTree>
    <p:extLst>
      <p:ext uri="{BB962C8B-B14F-4D97-AF65-F5344CB8AC3E}">
        <p14:creationId xmlns:p14="http://schemas.microsoft.com/office/powerpoint/2010/main" val="901481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Use of Capnography</a:t>
            </a:r>
          </a:p>
        </p:txBody>
      </p:sp>
      <p:sp>
        <p:nvSpPr>
          <p:cNvPr id="3" name="Content Placeholder 2"/>
          <p:cNvSpPr>
            <a:spLocks noGrp="1"/>
          </p:cNvSpPr>
          <p:nvPr>
            <p:ph idx="1"/>
          </p:nvPr>
        </p:nvSpPr>
        <p:spPr/>
        <p:txBody>
          <a:bodyPr/>
          <a:lstStyle/>
          <a:p>
            <a:r>
              <a:rPr lang="en-AU" dirty="0"/>
              <a:t>confirming and monitoring ETT position</a:t>
            </a:r>
          </a:p>
          <a:p>
            <a:r>
              <a:rPr lang="en-AU" dirty="0"/>
              <a:t>monitoring ventilation </a:t>
            </a:r>
          </a:p>
          <a:p>
            <a:pPr lvl="1"/>
            <a:r>
              <a:rPr lang="en-AU" dirty="0"/>
              <a:t>Feedback regarding rate</a:t>
            </a:r>
          </a:p>
          <a:p>
            <a:r>
              <a:rPr lang="en-AU" dirty="0"/>
              <a:t>assessing quality of CPR</a:t>
            </a:r>
          </a:p>
          <a:p>
            <a:r>
              <a:rPr lang="en-AU" dirty="0"/>
              <a:t>early indicator of ROSC has been achieved</a:t>
            </a:r>
          </a:p>
          <a:p>
            <a:endParaRPr lang="en-AU" dirty="0"/>
          </a:p>
          <a:p>
            <a:pPr marL="0" indent="0">
              <a:buNone/>
            </a:pPr>
            <a:endParaRPr lang="en-AU" dirty="0"/>
          </a:p>
          <a:p>
            <a:endParaRPr lang="en-AU" dirty="0"/>
          </a:p>
        </p:txBody>
      </p:sp>
    </p:spTree>
    <p:extLst>
      <p:ext uri="{BB962C8B-B14F-4D97-AF65-F5344CB8AC3E}">
        <p14:creationId xmlns:p14="http://schemas.microsoft.com/office/powerpoint/2010/main" val="1202627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BC11-BDC4-1C5E-1D03-D4EB50CFD8EF}"/>
              </a:ext>
            </a:extLst>
          </p:cNvPr>
          <p:cNvSpPr>
            <a:spLocks noGrp="1"/>
          </p:cNvSpPr>
          <p:nvPr>
            <p:ph type="title"/>
          </p:nvPr>
        </p:nvSpPr>
        <p:spPr/>
        <p:txBody>
          <a:bodyPr/>
          <a:lstStyle/>
          <a:p>
            <a:r>
              <a:rPr lang="en-AU" dirty="0"/>
              <a:t>Titration of Adrenaline with ETCO2</a:t>
            </a:r>
          </a:p>
        </p:txBody>
      </p:sp>
      <p:sp>
        <p:nvSpPr>
          <p:cNvPr id="3" name="Content Placeholder 2">
            <a:extLst>
              <a:ext uri="{FF2B5EF4-FFF2-40B4-BE49-F238E27FC236}">
                <a16:creationId xmlns:a16="http://schemas.microsoft.com/office/drawing/2014/main" id="{1A3112F8-DEE8-8E5C-B5B8-938706D5676B}"/>
              </a:ext>
            </a:extLst>
          </p:cNvPr>
          <p:cNvSpPr>
            <a:spLocks noGrp="1"/>
          </p:cNvSpPr>
          <p:nvPr>
            <p:ph idx="1"/>
          </p:nvPr>
        </p:nvSpPr>
        <p:spPr/>
        <p:txBody>
          <a:bodyPr>
            <a:normAutofit/>
          </a:bodyPr>
          <a:lstStyle/>
          <a:p>
            <a:r>
              <a:rPr lang="en-GB" dirty="0"/>
              <a:t>Options include:  </a:t>
            </a:r>
          </a:p>
          <a:p>
            <a:pPr lvl="1"/>
            <a:r>
              <a:rPr lang="en-GB" dirty="0"/>
              <a:t>Combining high-quality chest compressions and adrenaline to increase the end-tidal CO2 .  </a:t>
            </a:r>
          </a:p>
          <a:p>
            <a:pPr lvl="1"/>
            <a:r>
              <a:rPr lang="en-GB" dirty="0"/>
              <a:t>IF arterial line is in place, titrating adrenaline aiming to increase the diastolic blood pressure during chest compressions </a:t>
            </a:r>
          </a:p>
          <a:p>
            <a:pPr lvl="1"/>
            <a:r>
              <a:rPr lang="en-GB" dirty="0"/>
              <a:t>aim for a diastolic blood pressure greater than 25 mmHg (</a:t>
            </a:r>
            <a:r>
              <a:rPr lang="en-GB"/>
              <a:t>expert opinion ).</a:t>
            </a:r>
            <a:endParaRPr lang="en-AU" dirty="0"/>
          </a:p>
        </p:txBody>
      </p:sp>
    </p:spTree>
    <p:extLst>
      <p:ext uri="{BB962C8B-B14F-4D97-AF65-F5344CB8AC3E}">
        <p14:creationId xmlns:p14="http://schemas.microsoft.com/office/powerpoint/2010/main" val="1302050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Ventilation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8691" y="1166018"/>
            <a:ext cx="6034617" cy="4525963"/>
          </a:xfrm>
        </p:spPr>
      </p:pic>
    </p:spTree>
    <p:extLst>
      <p:ext uri="{BB962C8B-B14F-4D97-AF65-F5344CB8AC3E}">
        <p14:creationId xmlns:p14="http://schemas.microsoft.com/office/powerpoint/2010/main" val="2205361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Hyperventilation</a:t>
            </a:r>
          </a:p>
        </p:txBody>
      </p:sp>
      <p:sp>
        <p:nvSpPr>
          <p:cNvPr id="3" name="Content Placeholder 2"/>
          <p:cNvSpPr>
            <a:spLocks noGrp="1"/>
          </p:cNvSpPr>
          <p:nvPr>
            <p:ph idx="1"/>
          </p:nvPr>
        </p:nvSpPr>
        <p:spPr/>
        <p:txBody>
          <a:bodyPr>
            <a:normAutofit/>
          </a:bodyPr>
          <a:lstStyle/>
          <a:p>
            <a:r>
              <a:rPr lang="en-AU" dirty="0"/>
              <a:t>may be harmful!</a:t>
            </a:r>
          </a:p>
          <a:p>
            <a:r>
              <a:rPr lang="en-AU" dirty="0"/>
              <a:t>hyperventilation is associated with:</a:t>
            </a:r>
          </a:p>
          <a:p>
            <a:pPr lvl="1"/>
            <a:r>
              <a:rPr lang="en-AU" dirty="0"/>
              <a:t>increased intrathoracic pressure</a:t>
            </a:r>
          </a:p>
          <a:p>
            <a:pPr lvl="1"/>
            <a:r>
              <a:rPr lang="en-AU" dirty="0"/>
              <a:t>decreased coronary and cerebral perfusion</a:t>
            </a:r>
          </a:p>
          <a:p>
            <a:pPr lvl="1"/>
            <a:r>
              <a:rPr lang="en-AU" dirty="0"/>
              <a:t>(in animals) decreased return of spontaneous circulation</a:t>
            </a:r>
          </a:p>
          <a:p>
            <a:pPr lvl="1"/>
            <a:endParaRPr lang="en-AU" dirty="0"/>
          </a:p>
        </p:txBody>
      </p:sp>
    </p:spTree>
    <p:extLst>
      <p:ext uri="{BB962C8B-B14F-4D97-AF65-F5344CB8AC3E}">
        <p14:creationId xmlns:p14="http://schemas.microsoft.com/office/powerpoint/2010/main" val="1429034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78098"/>
          </a:xfrm>
        </p:spPr>
        <p:txBody>
          <a:bodyPr>
            <a:normAutofit fontScale="90000"/>
          </a:bodyPr>
          <a:lstStyle/>
          <a:p>
            <a:r>
              <a:rPr lang="en-AU" dirty="0"/>
              <a:t>Frequency of ventilation during CPR</a:t>
            </a:r>
          </a:p>
        </p:txBody>
      </p:sp>
      <p:sp>
        <p:nvSpPr>
          <p:cNvPr id="3" name="Content Placeholder 2"/>
          <p:cNvSpPr>
            <a:spLocks noGrp="1"/>
          </p:cNvSpPr>
          <p:nvPr>
            <p:ph idx="1"/>
          </p:nvPr>
        </p:nvSpPr>
        <p:spPr>
          <a:xfrm>
            <a:off x="839416" y="1124745"/>
            <a:ext cx="9371384" cy="5001419"/>
          </a:xfrm>
        </p:spPr>
        <p:txBody>
          <a:bodyPr>
            <a:normAutofit lnSpcReduction="10000"/>
          </a:bodyPr>
          <a:lstStyle/>
          <a:p>
            <a:endParaRPr lang="en-AU" dirty="0"/>
          </a:p>
          <a:p>
            <a:r>
              <a:rPr lang="en-AU" dirty="0"/>
              <a:t>Without an advanced airway:</a:t>
            </a:r>
          </a:p>
          <a:p>
            <a:pPr lvl="1"/>
            <a:r>
              <a:rPr lang="en-AU" dirty="0"/>
              <a:t>ventilation should be continued at a ratio of 30 compressions to 2 ventilations</a:t>
            </a:r>
          </a:p>
          <a:p>
            <a:r>
              <a:rPr lang="en-AU" dirty="0"/>
              <a:t>After an advanced airway:</a:t>
            </a:r>
          </a:p>
          <a:p>
            <a:pPr lvl="1"/>
            <a:r>
              <a:rPr lang="en-AU" dirty="0"/>
              <a:t>rate of 6 to 10 ventilations per minute </a:t>
            </a:r>
          </a:p>
          <a:p>
            <a:pPr lvl="1"/>
            <a:r>
              <a:rPr lang="en-AU" dirty="0"/>
              <a:t>Without substantial pausing during chest compressions to deliver ventilations.</a:t>
            </a:r>
          </a:p>
          <a:p>
            <a:pPr lvl="1"/>
            <a:r>
              <a:rPr lang="en-AU" dirty="0"/>
              <a:t>Can coordinate with person doing compressions (e.g. every 15) </a:t>
            </a:r>
          </a:p>
        </p:txBody>
      </p:sp>
    </p:spTree>
    <p:extLst>
      <p:ext uri="{BB962C8B-B14F-4D97-AF65-F5344CB8AC3E}">
        <p14:creationId xmlns:p14="http://schemas.microsoft.com/office/powerpoint/2010/main" val="34107415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Mechanical vs Manual Ventilation</a:t>
            </a:r>
          </a:p>
        </p:txBody>
      </p:sp>
      <p:sp>
        <p:nvSpPr>
          <p:cNvPr id="3" name="Content Placeholder 2"/>
          <p:cNvSpPr>
            <a:spLocks noGrp="1"/>
          </p:cNvSpPr>
          <p:nvPr>
            <p:ph idx="1"/>
          </p:nvPr>
        </p:nvSpPr>
        <p:spPr>
          <a:xfrm>
            <a:off x="609600" y="1600201"/>
            <a:ext cx="10972800" cy="4277071"/>
          </a:xfrm>
        </p:spPr>
        <p:txBody>
          <a:bodyPr>
            <a:normAutofit lnSpcReduction="10000"/>
          </a:bodyPr>
          <a:lstStyle/>
          <a:p>
            <a:r>
              <a:rPr lang="en-AU" dirty="0"/>
              <a:t>Insufficient evidence to support one or the other</a:t>
            </a:r>
          </a:p>
          <a:p>
            <a:r>
              <a:rPr lang="en-AU" dirty="0"/>
              <a:t>Advantages and disadvantages of the two techniques:</a:t>
            </a:r>
          </a:p>
          <a:p>
            <a:pPr lvl="1"/>
            <a:r>
              <a:rPr lang="en-AU" dirty="0"/>
              <a:t>Manual Ventilation</a:t>
            </a:r>
          </a:p>
          <a:p>
            <a:pPr lvl="2"/>
            <a:r>
              <a:rPr lang="en-AU" dirty="0"/>
              <a:t>Risk of </a:t>
            </a:r>
            <a:r>
              <a:rPr lang="en-AU" u="sng" dirty="0"/>
              <a:t>hyper</a:t>
            </a:r>
            <a:r>
              <a:rPr lang="en-AU" dirty="0"/>
              <a:t>ventilation</a:t>
            </a:r>
          </a:p>
          <a:p>
            <a:pPr lvl="2"/>
            <a:r>
              <a:rPr lang="en-AU" dirty="0"/>
              <a:t>Occupies staff member</a:t>
            </a:r>
          </a:p>
          <a:p>
            <a:pPr lvl="2"/>
            <a:r>
              <a:rPr lang="en-AU" dirty="0"/>
              <a:t>Immediate feedback of Ventilation quality</a:t>
            </a:r>
          </a:p>
          <a:p>
            <a:pPr lvl="1"/>
            <a:r>
              <a:rPr lang="en-AU" dirty="0"/>
              <a:t>Mechanical Ventilation</a:t>
            </a:r>
          </a:p>
          <a:p>
            <a:pPr lvl="2"/>
            <a:r>
              <a:rPr lang="en-AU" dirty="0"/>
              <a:t>Hands-free technique</a:t>
            </a:r>
          </a:p>
          <a:p>
            <a:pPr lvl="2"/>
            <a:r>
              <a:rPr lang="en-AU" dirty="0"/>
              <a:t>Risk of </a:t>
            </a:r>
            <a:r>
              <a:rPr lang="en-AU" u="sng" dirty="0"/>
              <a:t>hypo</a:t>
            </a:r>
            <a:r>
              <a:rPr lang="en-AU" dirty="0"/>
              <a:t>ventilation</a:t>
            </a:r>
          </a:p>
        </p:txBody>
      </p:sp>
    </p:spTree>
    <p:extLst>
      <p:ext uri="{BB962C8B-B14F-4D97-AF65-F5344CB8AC3E}">
        <p14:creationId xmlns:p14="http://schemas.microsoft.com/office/powerpoint/2010/main" val="3650944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Defibrillation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97350" y="1600201"/>
            <a:ext cx="5797301" cy="4525963"/>
          </a:xfrm>
        </p:spPr>
      </p:pic>
    </p:spTree>
    <p:extLst>
      <p:ext uri="{BB962C8B-B14F-4D97-AF65-F5344CB8AC3E}">
        <p14:creationId xmlns:p14="http://schemas.microsoft.com/office/powerpoint/2010/main" val="121761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CCB7-6F6B-2DBC-F830-735B756AA499}"/>
              </a:ext>
            </a:extLst>
          </p:cNvPr>
          <p:cNvSpPr>
            <a:spLocks noGrp="1"/>
          </p:cNvSpPr>
          <p:nvPr>
            <p:ph type="title"/>
          </p:nvPr>
        </p:nvSpPr>
        <p:spPr>
          <a:xfrm>
            <a:off x="1981200" y="274638"/>
            <a:ext cx="8229600" cy="850106"/>
          </a:xfrm>
        </p:spPr>
        <p:txBody>
          <a:bodyPr/>
          <a:lstStyle/>
          <a:p>
            <a:r>
              <a:rPr lang="en-AU" dirty="0"/>
              <a:t>Types of Waveforms</a:t>
            </a:r>
          </a:p>
        </p:txBody>
      </p:sp>
      <p:sp>
        <p:nvSpPr>
          <p:cNvPr id="3" name="Content Placeholder 2">
            <a:extLst>
              <a:ext uri="{FF2B5EF4-FFF2-40B4-BE49-F238E27FC236}">
                <a16:creationId xmlns:a16="http://schemas.microsoft.com/office/drawing/2014/main" id="{C83DB07B-8197-6F92-7C80-3A8B60591FD2}"/>
              </a:ext>
            </a:extLst>
          </p:cNvPr>
          <p:cNvSpPr>
            <a:spLocks noGrp="1"/>
          </p:cNvSpPr>
          <p:nvPr>
            <p:ph idx="1"/>
          </p:nvPr>
        </p:nvSpPr>
        <p:spPr>
          <a:xfrm>
            <a:off x="983432" y="1340769"/>
            <a:ext cx="9227368" cy="4680519"/>
          </a:xfrm>
        </p:spPr>
        <p:txBody>
          <a:bodyPr>
            <a:normAutofit fontScale="70000" lnSpcReduction="20000"/>
          </a:bodyPr>
          <a:lstStyle/>
          <a:p>
            <a:pPr marL="457200" lvl="1" indent="0">
              <a:buNone/>
            </a:pPr>
            <a:r>
              <a:rPr lang="en-AU" u="sng" dirty="0"/>
              <a:t>Monophasic waveform</a:t>
            </a:r>
          </a:p>
          <a:p>
            <a:pPr lvl="1"/>
            <a:r>
              <a:rPr lang="en-AU" dirty="0"/>
              <a:t>no longer in clinical use in Australia</a:t>
            </a:r>
          </a:p>
          <a:p>
            <a:pPr lvl="1"/>
            <a:r>
              <a:rPr lang="en-AU" dirty="0"/>
              <a:t>single direction energy delivery</a:t>
            </a:r>
          </a:p>
          <a:p>
            <a:pPr lvl="1"/>
            <a:r>
              <a:rPr lang="en-AU" dirty="0"/>
              <a:t>higher peak current</a:t>
            </a:r>
          </a:p>
          <a:p>
            <a:pPr marL="457200" lvl="1" indent="0">
              <a:buNone/>
            </a:pPr>
            <a:endParaRPr lang="en-AU" u="sng" dirty="0"/>
          </a:p>
          <a:p>
            <a:pPr marL="457200" lvl="1" indent="0">
              <a:buNone/>
            </a:pPr>
            <a:r>
              <a:rPr lang="en-AU" u="sng" dirty="0"/>
              <a:t>Biphasic waveforms</a:t>
            </a:r>
          </a:p>
          <a:p>
            <a:pPr lvl="1"/>
            <a:r>
              <a:rPr lang="en-AU" dirty="0"/>
              <a:t>Improved conversion rates compared to monophasic</a:t>
            </a:r>
          </a:p>
          <a:p>
            <a:pPr lvl="1"/>
            <a:r>
              <a:rPr lang="en-AU" dirty="0"/>
              <a:t>bidirectional energy delivery</a:t>
            </a:r>
          </a:p>
          <a:p>
            <a:pPr lvl="1"/>
            <a:r>
              <a:rPr lang="en-AU" dirty="0"/>
              <a:t>less peak current</a:t>
            </a:r>
          </a:p>
          <a:p>
            <a:pPr marL="457200" lvl="1" indent="0">
              <a:buNone/>
            </a:pPr>
            <a:endParaRPr lang="en-AU" dirty="0"/>
          </a:p>
          <a:p>
            <a:pPr marL="457200" lvl="1" indent="0">
              <a:buNone/>
            </a:pPr>
            <a:r>
              <a:rPr lang="en-AU" dirty="0"/>
              <a:t>Biphasic Truncated Exponential (BTE)</a:t>
            </a:r>
          </a:p>
          <a:p>
            <a:pPr lvl="1"/>
            <a:r>
              <a:rPr lang="en-AU" dirty="0"/>
              <a:t>dynamic current and duration, fixed shape</a:t>
            </a:r>
          </a:p>
          <a:p>
            <a:pPr marL="457200" lvl="1" indent="0">
              <a:buNone/>
            </a:pPr>
            <a:endParaRPr lang="en-AU" dirty="0"/>
          </a:p>
          <a:p>
            <a:pPr marL="457200" lvl="1" indent="0">
              <a:buNone/>
            </a:pPr>
            <a:r>
              <a:rPr lang="en-AU" dirty="0"/>
              <a:t>Rectilinear Biphasic Waveform (RBW)</a:t>
            </a:r>
          </a:p>
          <a:p>
            <a:pPr lvl="1"/>
            <a:r>
              <a:rPr lang="en-AU" dirty="0"/>
              <a:t>dynamic current and shape, short fixed duration</a:t>
            </a:r>
          </a:p>
          <a:p>
            <a:endParaRPr lang="en-AU" dirty="0"/>
          </a:p>
        </p:txBody>
      </p:sp>
    </p:spTree>
    <p:extLst>
      <p:ext uri="{BB962C8B-B14F-4D97-AF65-F5344CB8AC3E}">
        <p14:creationId xmlns:p14="http://schemas.microsoft.com/office/powerpoint/2010/main" val="356304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0C22-882A-BC45-2A9A-E80E1F47F3A5}"/>
              </a:ext>
            </a:extLst>
          </p:cNvPr>
          <p:cNvSpPr>
            <a:spLocks noGrp="1"/>
          </p:cNvSpPr>
          <p:nvPr>
            <p:ph type="title"/>
          </p:nvPr>
        </p:nvSpPr>
        <p:spPr/>
        <p:txBody>
          <a:bodyPr/>
          <a:lstStyle/>
          <a:p>
            <a:r>
              <a:rPr lang="en-AU" dirty="0"/>
              <a:t>Definitions from NAP7</a:t>
            </a:r>
          </a:p>
        </p:txBody>
      </p:sp>
      <p:sp>
        <p:nvSpPr>
          <p:cNvPr id="3" name="Content Placeholder 2">
            <a:extLst>
              <a:ext uri="{FF2B5EF4-FFF2-40B4-BE49-F238E27FC236}">
                <a16:creationId xmlns:a16="http://schemas.microsoft.com/office/drawing/2014/main" id="{5D673BD8-9776-3822-9668-900D91DECD4D}"/>
              </a:ext>
            </a:extLst>
          </p:cNvPr>
          <p:cNvSpPr>
            <a:spLocks noGrp="1"/>
          </p:cNvSpPr>
          <p:nvPr>
            <p:ph idx="1"/>
          </p:nvPr>
        </p:nvSpPr>
        <p:spPr/>
        <p:txBody>
          <a:bodyPr>
            <a:normAutofit fontScale="55000" lnSpcReduction="20000"/>
          </a:bodyPr>
          <a:lstStyle/>
          <a:p>
            <a:r>
              <a:rPr lang="en-GB" b="1" dirty="0"/>
              <a:t>Perioperative cardiac arrest </a:t>
            </a:r>
            <a:r>
              <a:rPr lang="en-GB" dirty="0"/>
              <a:t> </a:t>
            </a:r>
          </a:p>
          <a:p>
            <a:pPr lvl="1"/>
            <a:r>
              <a:rPr lang="en-GB" dirty="0"/>
              <a:t>‘five or more chest compressions and/or defibrillation in a patient having a procedure under the care of an anaesthetist’ </a:t>
            </a:r>
          </a:p>
          <a:p>
            <a:pPr marL="457200" lvl="1" indent="0">
              <a:buNone/>
            </a:pPr>
            <a:endParaRPr lang="en-GB" dirty="0"/>
          </a:p>
          <a:p>
            <a:r>
              <a:rPr lang="en-GB" b="1" dirty="0"/>
              <a:t>Patients under the care of an anaesthetist </a:t>
            </a:r>
          </a:p>
          <a:p>
            <a:pPr lvl="1"/>
            <a:r>
              <a:rPr lang="en-GB" dirty="0"/>
              <a:t>patients undergoing general anaesthesia, regional anaesthesia/analgesia, sedation, local anaesthesia or monitored anaesthesia care with an anaesthetist or anaesthesia associate present. </a:t>
            </a:r>
          </a:p>
          <a:p>
            <a:pPr marL="457200" lvl="1" indent="0">
              <a:buNone/>
            </a:pPr>
            <a:endParaRPr lang="en-GB" dirty="0"/>
          </a:p>
          <a:p>
            <a:r>
              <a:rPr lang="en-GB" b="1" dirty="0"/>
              <a:t>Perioperative period </a:t>
            </a:r>
          </a:p>
          <a:p>
            <a:pPr lvl="1"/>
            <a:r>
              <a:rPr lang="en-GB" dirty="0"/>
              <a:t>FROM</a:t>
            </a:r>
          </a:p>
          <a:p>
            <a:pPr lvl="2"/>
            <a:r>
              <a:rPr lang="en-GB" dirty="0"/>
              <a:t>either the WHO sign-in or first hands-on contact with a patient </a:t>
            </a:r>
          </a:p>
          <a:p>
            <a:pPr lvl="1"/>
            <a:r>
              <a:rPr lang="en-GB" dirty="0"/>
              <a:t>TO</a:t>
            </a:r>
          </a:p>
          <a:p>
            <a:pPr lvl="2"/>
            <a:r>
              <a:rPr lang="en-GB" dirty="0"/>
              <a:t>24 h after the handover of the patient to recovery or another clinician OR </a:t>
            </a:r>
          </a:p>
          <a:p>
            <a:pPr lvl="2"/>
            <a:r>
              <a:rPr lang="en-GB" dirty="0"/>
              <a:t>when the patient leaves the hospital . </a:t>
            </a:r>
          </a:p>
          <a:p>
            <a:pPr lvl="2"/>
            <a:endParaRPr lang="en-GB" dirty="0"/>
          </a:p>
          <a:p>
            <a:r>
              <a:rPr lang="en-GB" b="1" dirty="0"/>
              <a:t>Exclusions</a:t>
            </a:r>
            <a:r>
              <a:rPr lang="en-GB" dirty="0"/>
              <a:t> </a:t>
            </a:r>
          </a:p>
          <a:p>
            <a:pPr lvl="1"/>
            <a:r>
              <a:rPr lang="en-GB" dirty="0"/>
              <a:t>defibrillation during electrophysiological procedures when this was a planned, normal or expected part of the procedure (</a:t>
            </a:r>
            <a:r>
              <a:rPr lang="en-GB" dirty="0" err="1"/>
              <a:t>eg</a:t>
            </a:r>
            <a:r>
              <a:rPr lang="en-GB" dirty="0"/>
              <a:t> during VT ablation) </a:t>
            </a:r>
          </a:p>
          <a:p>
            <a:pPr lvl="1"/>
            <a:r>
              <a:rPr lang="en-GB" dirty="0"/>
              <a:t>brain-dead patients being prepared for or undergoing organ donation</a:t>
            </a:r>
            <a:endParaRPr lang="en-AU" dirty="0"/>
          </a:p>
        </p:txBody>
      </p:sp>
    </p:spTree>
    <p:extLst>
      <p:ext uri="{BB962C8B-B14F-4D97-AF65-F5344CB8AC3E}">
        <p14:creationId xmlns:p14="http://schemas.microsoft.com/office/powerpoint/2010/main" val="4189824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B96D95-16FF-9BC4-E5E9-7EDBFC9A8C38}"/>
              </a:ext>
            </a:extLst>
          </p:cNvPr>
          <p:cNvPicPr>
            <a:picLocks noChangeAspect="1"/>
          </p:cNvPicPr>
          <p:nvPr/>
        </p:nvPicPr>
        <p:blipFill>
          <a:blip r:embed="rId2"/>
          <a:stretch>
            <a:fillRect/>
          </a:stretch>
        </p:blipFill>
        <p:spPr>
          <a:xfrm>
            <a:off x="2326291" y="1016732"/>
            <a:ext cx="7539418" cy="4824535"/>
          </a:xfrm>
          <a:prstGeom prst="rect">
            <a:avLst/>
          </a:prstGeom>
        </p:spPr>
      </p:pic>
    </p:spTree>
    <p:extLst>
      <p:ext uri="{BB962C8B-B14F-4D97-AF65-F5344CB8AC3E}">
        <p14:creationId xmlns:p14="http://schemas.microsoft.com/office/powerpoint/2010/main" val="3205161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22114"/>
          </a:xfrm>
        </p:spPr>
        <p:txBody>
          <a:bodyPr/>
          <a:lstStyle/>
          <a:p>
            <a:r>
              <a:rPr lang="en-AU" dirty="0"/>
              <a:t>Default Energy Level</a:t>
            </a:r>
          </a:p>
        </p:txBody>
      </p:sp>
      <p:sp>
        <p:nvSpPr>
          <p:cNvPr id="3" name="Content Placeholder 2"/>
          <p:cNvSpPr>
            <a:spLocks noGrp="1"/>
          </p:cNvSpPr>
          <p:nvPr>
            <p:ph idx="1"/>
          </p:nvPr>
        </p:nvSpPr>
        <p:spPr>
          <a:xfrm>
            <a:off x="695400" y="1340769"/>
            <a:ext cx="9515400" cy="4785395"/>
          </a:xfrm>
        </p:spPr>
        <p:txBody>
          <a:bodyPr>
            <a:normAutofit/>
          </a:bodyPr>
          <a:lstStyle/>
          <a:p>
            <a:pPr lvl="1"/>
            <a:r>
              <a:rPr lang="en-AU" dirty="0"/>
              <a:t>typically 200J for initial shock</a:t>
            </a:r>
          </a:p>
          <a:p>
            <a:pPr lvl="1"/>
            <a:r>
              <a:rPr lang="en-AU" dirty="0"/>
              <a:t>Other energy levels may be used providing there is relevant clinical data for a specific defibrillator that suggests that an alternative energy level provides adequate shock success </a:t>
            </a:r>
          </a:p>
          <a:p>
            <a:pPr lvl="2"/>
            <a:r>
              <a:rPr lang="en-AU" dirty="0"/>
              <a:t>Usually greater than 90%</a:t>
            </a:r>
          </a:p>
          <a:p>
            <a:pPr lvl="2"/>
            <a:r>
              <a:rPr lang="en-AU" dirty="0"/>
              <a:t>Applies to 150J defibrillators </a:t>
            </a:r>
          </a:p>
          <a:p>
            <a:pPr lvl="2"/>
            <a:r>
              <a:rPr lang="en-AU" dirty="0"/>
              <a:t>No demonstrable difference between waveforms</a:t>
            </a:r>
          </a:p>
          <a:p>
            <a:pPr lvl="2"/>
            <a:r>
              <a:rPr lang="en-AU" dirty="0"/>
              <a:t>most widely used defibrillation waveforms (BTE and RBW) have the same conversion rates from 50J to 200J</a:t>
            </a:r>
          </a:p>
          <a:p>
            <a:pPr lvl="2"/>
            <a:endParaRPr lang="en-AU" dirty="0"/>
          </a:p>
        </p:txBody>
      </p:sp>
    </p:spTree>
    <p:extLst>
      <p:ext uri="{BB962C8B-B14F-4D97-AF65-F5344CB8AC3E}">
        <p14:creationId xmlns:p14="http://schemas.microsoft.com/office/powerpoint/2010/main" val="1299629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Escalating Shock Energy</a:t>
            </a:r>
          </a:p>
        </p:txBody>
      </p:sp>
      <p:sp>
        <p:nvSpPr>
          <p:cNvPr id="3" name="Content Placeholder 2"/>
          <p:cNvSpPr>
            <a:spLocks noGrp="1"/>
          </p:cNvSpPr>
          <p:nvPr>
            <p:ph idx="1"/>
          </p:nvPr>
        </p:nvSpPr>
        <p:spPr>
          <a:xfrm>
            <a:off x="609600" y="1600201"/>
            <a:ext cx="10972800" cy="4277071"/>
          </a:xfrm>
        </p:spPr>
        <p:txBody>
          <a:bodyPr>
            <a:normAutofit fontScale="92500" lnSpcReduction="10000"/>
          </a:bodyPr>
          <a:lstStyle/>
          <a:p>
            <a:r>
              <a:rPr lang="en-AU" dirty="0"/>
              <a:t>Flexibility in guidelines</a:t>
            </a:r>
          </a:p>
          <a:p>
            <a:r>
              <a:rPr lang="en-AU" dirty="0"/>
              <a:t>EH policy if first shock is unsuccessful: </a:t>
            </a:r>
          </a:p>
          <a:p>
            <a:pPr lvl="1"/>
            <a:r>
              <a:rPr lang="en-AU" sz="3000" dirty="0"/>
              <a:t>increase the energy to 360J for subsequent shocks </a:t>
            </a:r>
          </a:p>
          <a:p>
            <a:r>
              <a:rPr lang="en-AU" dirty="0"/>
              <a:t>may prevent the risk of </a:t>
            </a:r>
            <a:r>
              <a:rPr lang="en-AU" dirty="0" err="1"/>
              <a:t>refibrillation</a:t>
            </a:r>
            <a:r>
              <a:rPr lang="en-AU" dirty="0"/>
              <a:t> </a:t>
            </a:r>
          </a:p>
          <a:p>
            <a:r>
              <a:rPr lang="en-AU" dirty="0"/>
              <a:t>Is there potential for myocardial damage associated with higher energy level shocks?</a:t>
            </a:r>
          </a:p>
          <a:p>
            <a:pPr lvl="1"/>
            <a:r>
              <a:rPr lang="en-AU" dirty="0"/>
              <a:t>Suggested by several animal studies </a:t>
            </a:r>
          </a:p>
          <a:p>
            <a:pPr lvl="1"/>
            <a:r>
              <a:rPr lang="en-AU" dirty="0"/>
              <a:t>Human studies have not shown harm with energy levels up to 360J</a:t>
            </a:r>
          </a:p>
          <a:p>
            <a:pPr lvl="2"/>
            <a:r>
              <a:rPr lang="en-AU" dirty="0"/>
              <a:t>as indicated by biomarker levels, ECG findings, and ejection fractions</a:t>
            </a:r>
          </a:p>
        </p:txBody>
      </p:sp>
    </p:spTree>
    <p:extLst>
      <p:ext uri="{BB962C8B-B14F-4D97-AF65-F5344CB8AC3E}">
        <p14:creationId xmlns:p14="http://schemas.microsoft.com/office/powerpoint/2010/main" val="30015919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F20A-A347-9AE2-F1B8-850C600FAE86}"/>
              </a:ext>
            </a:extLst>
          </p:cNvPr>
          <p:cNvSpPr>
            <a:spLocks noGrp="1"/>
          </p:cNvSpPr>
          <p:nvPr>
            <p:ph type="title"/>
          </p:nvPr>
        </p:nvSpPr>
        <p:spPr/>
        <p:txBody>
          <a:bodyPr/>
          <a:lstStyle/>
          <a:p>
            <a:r>
              <a:rPr lang="en-AU" dirty="0"/>
              <a:t>Emerging Defibrillation Strategies</a:t>
            </a:r>
          </a:p>
        </p:txBody>
      </p:sp>
      <p:sp>
        <p:nvSpPr>
          <p:cNvPr id="3" name="Content Placeholder 2">
            <a:extLst>
              <a:ext uri="{FF2B5EF4-FFF2-40B4-BE49-F238E27FC236}">
                <a16:creationId xmlns:a16="http://schemas.microsoft.com/office/drawing/2014/main" id="{7B7A6D18-5147-C307-9059-FDB7B29C731B}"/>
              </a:ext>
            </a:extLst>
          </p:cNvPr>
          <p:cNvSpPr>
            <a:spLocks noGrp="1"/>
          </p:cNvSpPr>
          <p:nvPr>
            <p:ph idx="1"/>
          </p:nvPr>
        </p:nvSpPr>
        <p:spPr/>
        <p:txBody>
          <a:bodyPr>
            <a:normAutofit/>
          </a:bodyPr>
          <a:lstStyle/>
          <a:p>
            <a:pPr marL="0" indent="0">
              <a:buNone/>
            </a:pPr>
            <a:r>
              <a:rPr lang="en-AU" sz="2400" dirty="0"/>
              <a:t>Treatment of refractory ventricular defibrillation.</a:t>
            </a:r>
          </a:p>
          <a:p>
            <a:pPr>
              <a:buFontTx/>
              <a:buChar char="-"/>
            </a:pPr>
            <a:r>
              <a:rPr lang="en-AU" sz="2400" dirty="0"/>
              <a:t>Double sequential external defibrillation (DSED)</a:t>
            </a:r>
          </a:p>
          <a:p>
            <a:pPr>
              <a:buFontTx/>
              <a:buChar char="-"/>
            </a:pPr>
            <a:r>
              <a:rPr lang="en-AU" sz="2400" dirty="0"/>
              <a:t>Vector change defibrillation (VCD)</a:t>
            </a:r>
          </a:p>
          <a:p>
            <a:endParaRPr lang="en-AU" sz="2400" dirty="0"/>
          </a:p>
          <a:p>
            <a:pPr marL="0" indent="0">
              <a:buNone/>
            </a:pPr>
            <a:r>
              <a:rPr lang="en-AU" sz="2400" dirty="0"/>
              <a:t>N Engl J Med. Volume 387(21):1947-1956. November 24, 2022</a:t>
            </a:r>
          </a:p>
          <a:p>
            <a:pPr lvl="1"/>
            <a:r>
              <a:rPr lang="en-AU" sz="2400" dirty="0"/>
              <a:t>Above strategies improved survival as compared with standard defibrillation.</a:t>
            </a:r>
          </a:p>
        </p:txBody>
      </p:sp>
    </p:spTree>
    <p:extLst>
      <p:ext uri="{BB962C8B-B14F-4D97-AF65-F5344CB8AC3E}">
        <p14:creationId xmlns:p14="http://schemas.microsoft.com/office/powerpoint/2010/main" val="3798842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0316D6-2E80-7221-C61C-360A772A4F2F}"/>
              </a:ext>
            </a:extLst>
          </p:cNvPr>
          <p:cNvSpPr>
            <a:spLocks noGrp="1"/>
          </p:cNvSpPr>
          <p:nvPr>
            <p:ph type="title"/>
          </p:nvPr>
        </p:nvSpPr>
        <p:spPr>
          <a:xfrm>
            <a:off x="1981200" y="274638"/>
            <a:ext cx="8229600" cy="634082"/>
          </a:xfrm>
        </p:spPr>
        <p:txBody>
          <a:bodyPr>
            <a:normAutofit fontScale="90000"/>
          </a:bodyPr>
          <a:lstStyle/>
          <a:p>
            <a:r>
              <a:rPr lang="en-AU" dirty="0"/>
              <a:t>Approach:</a:t>
            </a:r>
          </a:p>
        </p:txBody>
      </p:sp>
      <p:sp>
        <p:nvSpPr>
          <p:cNvPr id="5" name="Content Placeholder 4">
            <a:extLst>
              <a:ext uri="{FF2B5EF4-FFF2-40B4-BE49-F238E27FC236}">
                <a16:creationId xmlns:a16="http://schemas.microsoft.com/office/drawing/2014/main" id="{8EE9A28B-CA3F-7902-0157-56D29AED3A5B}"/>
              </a:ext>
            </a:extLst>
          </p:cNvPr>
          <p:cNvSpPr>
            <a:spLocks noGrp="1"/>
          </p:cNvSpPr>
          <p:nvPr>
            <p:ph idx="1"/>
          </p:nvPr>
        </p:nvSpPr>
        <p:spPr>
          <a:xfrm>
            <a:off x="407368" y="1052737"/>
            <a:ext cx="9803432" cy="5073427"/>
          </a:xfrm>
        </p:spPr>
        <p:txBody>
          <a:bodyPr>
            <a:noAutofit/>
          </a:bodyPr>
          <a:lstStyle/>
          <a:p>
            <a:r>
              <a:rPr lang="en-AU" sz="1800" u="sng" dirty="0"/>
              <a:t>first three </a:t>
            </a:r>
            <a:r>
              <a:rPr lang="en-AU" sz="1800" dirty="0"/>
              <a:t>defib attempts </a:t>
            </a:r>
            <a:r>
              <a:rPr lang="en-AU" sz="1800" u="sng" dirty="0"/>
              <a:t>for all patients</a:t>
            </a:r>
            <a:r>
              <a:rPr lang="en-AU" sz="1800" dirty="0"/>
              <a:t> using standard defibrillation </a:t>
            </a:r>
          </a:p>
          <a:p>
            <a:pPr lvl="1"/>
            <a:r>
              <a:rPr lang="en-AU" sz="1800" dirty="0"/>
              <a:t>Pads in anterior–lateral position</a:t>
            </a:r>
          </a:p>
          <a:p>
            <a:r>
              <a:rPr lang="en-AU" sz="1800" dirty="0"/>
              <a:t>after three consecutive shocks, progressed to one of three types of defibrillation: </a:t>
            </a:r>
          </a:p>
          <a:p>
            <a:pPr lvl="1"/>
            <a:r>
              <a:rPr lang="en-AU" sz="1800" dirty="0"/>
              <a:t>standard defibrillation</a:t>
            </a:r>
          </a:p>
          <a:p>
            <a:pPr lvl="2"/>
            <a:r>
              <a:rPr lang="en-AU" sz="1800" dirty="0"/>
              <a:t>all subsequent defib = pads remain in anterior–lateral configuration</a:t>
            </a:r>
          </a:p>
          <a:p>
            <a:pPr lvl="1"/>
            <a:r>
              <a:rPr lang="en-AU" sz="1800" dirty="0"/>
              <a:t>VC defibrillation </a:t>
            </a:r>
          </a:p>
          <a:p>
            <a:pPr lvl="2"/>
            <a:r>
              <a:rPr lang="en-AU" sz="1800" dirty="0"/>
              <a:t>all subsequent defib = pads changed to anterior–posterior</a:t>
            </a:r>
          </a:p>
          <a:p>
            <a:pPr lvl="1"/>
            <a:r>
              <a:rPr lang="en-AU" sz="1800" dirty="0"/>
              <a:t>DSED </a:t>
            </a:r>
          </a:p>
          <a:p>
            <a:pPr lvl="2"/>
            <a:r>
              <a:rPr lang="en-AU" sz="1800" u="sng" dirty="0"/>
              <a:t>second set </a:t>
            </a:r>
            <a:r>
              <a:rPr lang="en-AU" sz="1800" dirty="0"/>
              <a:t>of defibrillation pads applied in anterior-posterior</a:t>
            </a:r>
          </a:p>
          <a:p>
            <a:pPr lvl="2"/>
            <a:r>
              <a:rPr lang="en-AU" sz="1800" dirty="0"/>
              <a:t>all subsequent defib =  two near-simultaneous defib shocks provided by two defibrillators. </a:t>
            </a:r>
          </a:p>
          <a:p>
            <a:pPr lvl="2"/>
            <a:r>
              <a:rPr lang="en-AU" sz="1800" dirty="0"/>
              <a:t>short delay (&lt;1 second) required between shocks </a:t>
            </a:r>
          </a:p>
          <a:p>
            <a:pPr lvl="2"/>
            <a:r>
              <a:rPr lang="en-AU" sz="1800" dirty="0"/>
              <a:t>created by having a single operator depress the “shock button” on each defibrillator in rapid sequence </a:t>
            </a:r>
          </a:p>
          <a:p>
            <a:pPr lvl="2"/>
            <a:r>
              <a:rPr lang="en-AU" sz="1800" dirty="0"/>
              <a:t>anterior–lateral followed by anterior–posterior</a:t>
            </a:r>
          </a:p>
        </p:txBody>
      </p:sp>
    </p:spTree>
    <p:extLst>
      <p:ext uri="{BB962C8B-B14F-4D97-AF65-F5344CB8AC3E}">
        <p14:creationId xmlns:p14="http://schemas.microsoft.com/office/powerpoint/2010/main" val="21083420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7835521" y="6270120"/>
            <a:ext cx="2566080" cy="432000"/>
          </a:xfrm>
          <a:prstGeom prst="rect">
            <a:avLst/>
          </a:prstGeom>
          <a:noFill/>
        </p:spPr>
      </p:pic>
      <p:sp>
        <p:nvSpPr>
          <p:cNvPr id="5124" name="Text Box 4"/>
          <p:cNvSpPr txBox="1">
            <a:spLocks noChangeArrowheads="1"/>
          </p:cNvSpPr>
          <p:nvPr/>
        </p:nvSpPr>
        <p:spPr bwMode="auto">
          <a:xfrm>
            <a:off x="4831808" y="5972042"/>
            <a:ext cx="2508227" cy="325217"/>
          </a:xfrm>
          <a:prstGeom prst="rect">
            <a:avLst/>
          </a:prstGeom>
          <a:noFill/>
          <a:ln w="9525">
            <a:noFill/>
            <a:miter lim="800000"/>
            <a:headEnd/>
            <a:tailEnd/>
          </a:ln>
        </p:spPr>
        <p:txBody>
          <a:bodyPr lIns="0" tIns="0" rIns="0" bIns="0">
            <a:spAutoFit/>
          </a:bodyPr>
          <a:lstStyle/>
          <a:p>
            <a:pPr>
              <a:lnSpc>
                <a:spcPct val="97000"/>
              </a:lnSpc>
              <a:buClr>
                <a:srgbClr val="FFFFFF"/>
              </a:buClr>
              <a:buSzPct val="45000"/>
              <a:tabLst>
                <a:tab pos="656650" algn="l"/>
                <a:tab pos="1313299" algn="l"/>
                <a:tab pos="1969949" algn="l"/>
                <a:tab pos="2626599" algn="l"/>
                <a:tab pos="3283248" algn="l"/>
              </a:tabLst>
            </a:pPr>
            <a:r>
              <a:rPr lang="en-GB" sz="1089" b="1">
                <a:solidFill>
                  <a:srgbClr val="FFFFFF"/>
                </a:solidFill>
                <a:latin typeface="Arial" charset="0"/>
              </a:rPr>
              <a:t>Cheskes S et al. N Engl J Med2022;387:1947-1956</a:t>
            </a:r>
            <a:endParaRPr lang="en-GB" sz="1089"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4439817" y="155720"/>
            <a:ext cx="3240359" cy="6429283"/>
          </a:xfrm>
          <a:prstGeom prst="rect">
            <a:avLst/>
          </a:prstGeom>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Circulatory Support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3792" y="1772817"/>
            <a:ext cx="3658520" cy="4281247"/>
          </a:xfrm>
        </p:spPr>
      </p:pic>
    </p:spTree>
    <p:extLst>
      <p:ext uri="{BB962C8B-B14F-4D97-AF65-F5344CB8AC3E}">
        <p14:creationId xmlns:p14="http://schemas.microsoft.com/office/powerpoint/2010/main" val="13074544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Automated Mechanical Chest Compression Devices</a:t>
            </a:r>
          </a:p>
        </p:txBody>
      </p:sp>
      <p:sp>
        <p:nvSpPr>
          <p:cNvPr id="3" name="Content Placeholder 2"/>
          <p:cNvSpPr>
            <a:spLocks noGrp="1"/>
          </p:cNvSpPr>
          <p:nvPr>
            <p:ph idx="1"/>
          </p:nvPr>
        </p:nvSpPr>
        <p:spPr/>
        <p:txBody>
          <a:bodyPr>
            <a:normAutofit/>
          </a:bodyPr>
          <a:lstStyle/>
          <a:p>
            <a:r>
              <a:rPr lang="en-AU" dirty="0"/>
              <a:t>e.g. LUCAS device, </a:t>
            </a:r>
            <a:r>
              <a:rPr lang="en-AU" dirty="0" err="1"/>
              <a:t>Corpuls</a:t>
            </a:r>
            <a:r>
              <a:rPr lang="en-AU" dirty="0"/>
              <a:t> device</a:t>
            </a:r>
          </a:p>
          <a:p>
            <a:r>
              <a:rPr lang="en-AU" dirty="0"/>
              <a:t>Equivalent to high quality manual CPR</a:t>
            </a:r>
          </a:p>
          <a:p>
            <a:r>
              <a:rPr lang="en-AU" dirty="0"/>
              <a:t>should </a:t>
            </a:r>
            <a:r>
              <a:rPr lang="en-AU" u="sng" dirty="0"/>
              <a:t>not</a:t>
            </a:r>
            <a:r>
              <a:rPr lang="en-AU" dirty="0"/>
              <a:t> be routinely used to replace manual chest compressions.</a:t>
            </a:r>
          </a:p>
          <a:p>
            <a:r>
              <a:rPr lang="en-AU" dirty="0"/>
              <a:t>Useful in situations where sustained high-quality manual chest compressions are impractical or compromise provider safety.</a:t>
            </a:r>
          </a:p>
          <a:p>
            <a:pPr lvl="1"/>
            <a:r>
              <a:rPr lang="en-AU" dirty="0"/>
              <a:t>e.g. Cath Lab procedure in arrested patient</a:t>
            </a:r>
          </a:p>
        </p:txBody>
      </p:sp>
    </p:spTree>
    <p:extLst>
      <p:ext uri="{BB962C8B-B14F-4D97-AF65-F5344CB8AC3E}">
        <p14:creationId xmlns:p14="http://schemas.microsoft.com/office/powerpoint/2010/main" val="6333725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D108-A223-36F3-2611-F7351627A270}"/>
              </a:ext>
            </a:extLst>
          </p:cNvPr>
          <p:cNvSpPr>
            <a:spLocks noGrp="1"/>
          </p:cNvSpPr>
          <p:nvPr>
            <p:ph type="title"/>
          </p:nvPr>
        </p:nvSpPr>
        <p:spPr/>
        <p:txBody>
          <a:bodyPr/>
          <a:lstStyle/>
          <a:p>
            <a:r>
              <a:rPr lang="en-AU" dirty="0"/>
              <a:t>ECMO - </a:t>
            </a:r>
            <a:r>
              <a:rPr lang="en-AU" dirty="0" err="1"/>
              <a:t>eCPR</a:t>
            </a:r>
            <a:endParaRPr lang="en-AU" dirty="0"/>
          </a:p>
        </p:txBody>
      </p:sp>
      <p:sp>
        <p:nvSpPr>
          <p:cNvPr id="3" name="Content Placeholder 2">
            <a:extLst>
              <a:ext uri="{FF2B5EF4-FFF2-40B4-BE49-F238E27FC236}">
                <a16:creationId xmlns:a16="http://schemas.microsoft.com/office/drawing/2014/main" id="{AED47A18-2947-0C76-70AD-8B8BD591A15A}"/>
              </a:ext>
            </a:extLst>
          </p:cNvPr>
          <p:cNvSpPr>
            <a:spLocks noGrp="1"/>
          </p:cNvSpPr>
          <p:nvPr>
            <p:ph idx="1"/>
          </p:nvPr>
        </p:nvSpPr>
        <p:spPr>
          <a:xfrm>
            <a:off x="609600" y="1340769"/>
            <a:ext cx="9601200" cy="4608511"/>
          </a:xfrm>
        </p:spPr>
        <p:txBody>
          <a:bodyPr>
            <a:normAutofit fontScale="85000" lnSpcReduction="20000"/>
          </a:bodyPr>
          <a:lstStyle/>
          <a:p>
            <a:pPr marL="0" indent="0">
              <a:buNone/>
            </a:pPr>
            <a:r>
              <a:rPr lang="en-AU" b="0" i="0" dirty="0">
                <a:solidFill>
                  <a:srgbClr val="333333"/>
                </a:solidFill>
                <a:effectLst/>
                <a:latin typeface="proxima-nova"/>
              </a:rPr>
              <a:t>Optimal CPR/chest compressions = 25–30% of normal cardiac output.</a:t>
            </a:r>
          </a:p>
          <a:p>
            <a:r>
              <a:rPr lang="en-AU" b="0" i="0" dirty="0">
                <a:solidFill>
                  <a:srgbClr val="333333"/>
                </a:solidFill>
                <a:effectLst/>
                <a:latin typeface="proxima-nova"/>
              </a:rPr>
              <a:t>insufficient to prevent neurological and end‐organ damage, particularly in prolonged cardiac arrests. </a:t>
            </a:r>
          </a:p>
          <a:p>
            <a:pPr marL="0" indent="0">
              <a:buNone/>
            </a:pPr>
            <a:r>
              <a:rPr lang="en-AU" dirty="0" err="1"/>
              <a:t>eCPR</a:t>
            </a:r>
            <a:r>
              <a:rPr lang="en-AU" dirty="0"/>
              <a:t> = ECMO in context of cardiac arrest</a:t>
            </a:r>
          </a:p>
          <a:p>
            <a:r>
              <a:rPr lang="en-AU" dirty="0">
                <a:solidFill>
                  <a:srgbClr val="333333"/>
                </a:solidFill>
                <a:latin typeface="proxima-nova"/>
              </a:rPr>
              <a:t>implemented during cardiac arrest, before ROSC. </a:t>
            </a:r>
          </a:p>
          <a:p>
            <a:r>
              <a:rPr lang="en-AU" dirty="0"/>
              <a:t>utilises VA ECMO with femoral cannulation</a:t>
            </a:r>
          </a:p>
          <a:p>
            <a:r>
              <a:rPr lang="en-AU" dirty="0">
                <a:solidFill>
                  <a:srgbClr val="333333"/>
                </a:solidFill>
                <a:latin typeface="proxima-nova"/>
              </a:rPr>
              <a:t>useful in refractory out of hospital cardiac arrest</a:t>
            </a:r>
          </a:p>
          <a:p>
            <a:pPr lvl="1"/>
            <a:r>
              <a:rPr lang="en-AU" i="1" dirty="0">
                <a:solidFill>
                  <a:srgbClr val="333333"/>
                </a:solidFill>
                <a:latin typeface="proxima-nova"/>
              </a:rPr>
              <a:t>Distinct population from in-hospital cardiac arrest</a:t>
            </a:r>
          </a:p>
          <a:p>
            <a:pPr marL="0" indent="0">
              <a:buNone/>
            </a:pPr>
            <a:r>
              <a:rPr lang="en-AU" b="1" i="0" dirty="0">
                <a:solidFill>
                  <a:srgbClr val="333333"/>
                </a:solidFill>
                <a:effectLst/>
                <a:latin typeface="proxima-nova"/>
              </a:rPr>
              <a:t>Aims to achieves near normal cerebral, coronary and end‐organ perfusion pending definitive treatment.</a:t>
            </a:r>
            <a:endParaRPr lang="en-AU" b="1" dirty="0"/>
          </a:p>
        </p:txBody>
      </p:sp>
    </p:spTree>
    <p:extLst>
      <p:ext uri="{BB962C8B-B14F-4D97-AF65-F5344CB8AC3E}">
        <p14:creationId xmlns:p14="http://schemas.microsoft.com/office/powerpoint/2010/main" val="10268666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77A5BE7-414D-2446-4D76-FD56108AD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761" y="211763"/>
            <a:ext cx="4248471" cy="6327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604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ACE146-B68F-1453-3F87-9231C811C2CF}"/>
              </a:ext>
            </a:extLst>
          </p:cNvPr>
          <p:cNvPicPr>
            <a:picLocks noChangeAspect="1"/>
          </p:cNvPicPr>
          <p:nvPr/>
        </p:nvPicPr>
        <p:blipFill>
          <a:blip r:embed="rId3"/>
          <a:stretch>
            <a:fillRect/>
          </a:stretch>
        </p:blipFill>
        <p:spPr>
          <a:xfrm>
            <a:off x="3795801" y="0"/>
            <a:ext cx="4600398" cy="6858000"/>
          </a:xfrm>
          <a:prstGeom prst="rect">
            <a:avLst/>
          </a:prstGeom>
        </p:spPr>
      </p:pic>
    </p:spTree>
    <p:extLst>
      <p:ext uri="{BB962C8B-B14F-4D97-AF65-F5344CB8AC3E}">
        <p14:creationId xmlns:p14="http://schemas.microsoft.com/office/powerpoint/2010/main" val="12681127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mcivert\AppData\Local\Microsoft\Windows\Temporary Internet Files\Content.IE5\CK535RQ9\1425663956-outlin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1744" y="1124744"/>
            <a:ext cx="4464496"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91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CCDD-2499-DC63-A608-090F9C8FA086}"/>
              </a:ext>
            </a:extLst>
          </p:cNvPr>
          <p:cNvSpPr>
            <a:spLocks noGrp="1"/>
          </p:cNvSpPr>
          <p:nvPr>
            <p:ph type="title"/>
          </p:nvPr>
        </p:nvSpPr>
        <p:spPr/>
        <p:txBody>
          <a:bodyPr/>
          <a:lstStyle/>
          <a:p>
            <a:r>
              <a:rPr lang="en-AU" dirty="0"/>
              <a:t>Prevention of cardiac arrest</a:t>
            </a:r>
          </a:p>
        </p:txBody>
      </p:sp>
      <p:sp>
        <p:nvSpPr>
          <p:cNvPr id="3" name="Content Placeholder 2">
            <a:extLst>
              <a:ext uri="{FF2B5EF4-FFF2-40B4-BE49-F238E27FC236}">
                <a16:creationId xmlns:a16="http://schemas.microsoft.com/office/drawing/2014/main" id="{8B6CC409-0404-924A-BF34-E508B7DB0741}"/>
              </a:ext>
            </a:extLst>
          </p:cNvPr>
          <p:cNvSpPr>
            <a:spLocks noGrp="1"/>
          </p:cNvSpPr>
          <p:nvPr>
            <p:ph idx="1"/>
          </p:nvPr>
        </p:nvSpPr>
        <p:spPr/>
        <p:txBody>
          <a:bodyPr/>
          <a:lstStyle/>
          <a:p>
            <a:pPr marL="0" indent="0">
              <a:buNone/>
            </a:pPr>
            <a:r>
              <a:rPr lang="en-AU" dirty="0"/>
              <a:t>Two core strategies</a:t>
            </a:r>
          </a:p>
          <a:p>
            <a:r>
              <a:rPr lang="en-AU" dirty="0"/>
              <a:t>Risk stratification</a:t>
            </a:r>
          </a:p>
          <a:p>
            <a:r>
              <a:rPr lang="en-AU" dirty="0"/>
              <a:t>Recognition of deterioration</a:t>
            </a:r>
          </a:p>
        </p:txBody>
      </p:sp>
    </p:spTree>
    <p:extLst>
      <p:ext uri="{BB962C8B-B14F-4D97-AF65-F5344CB8AC3E}">
        <p14:creationId xmlns:p14="http://schemas.microsoft.com/office/powerpoint/2010/main" val="3897495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C140-D93C-6643-1CF9-67FD831268AF}"/>
              </a:ext>
            </a:extLst>
          </p:cNvPr>
          <p:cNvSpPr>
            <a:spLocks noGrp="1"/>
          </p:cNvSpPr>
          <p:nvPr>
            <p:ph type="title"/>
          </p:nvPr>
        </p:nvSpPr>
        <p:spPr/>
        <p:txBody>
          <a:bodyPr/>
          <a:lstStyle/>
          <a:p>
            <a:r>
              <a:rPr lang="en-AU" dirty="0"/>
              <a:t>Risk assessment</a:t>
            </a:r>
          </a:p>
        </p:txBody>
      </p:sp>
      <p:sp>
        <p:nvSpPr>
          <p:cNvPr id="3" name="Content Placeholder 2">
            <a:extLst>
              <a:ext uri="{FF2B5EF4-FFF2-40B4-BE49-F238E27FC236}">
                <a16:creationId xmlns:a16="http://schemas.microsoft.com/office/drawing/2014/main" id="{FF0E653B-7736-EA29-FBB8-32270B49444D}"/>
              </a:ext>
            </a:extLst>
          </p:cNvPr>
          <p:cNvSpPr>
            <a:spLocks noGrp="1"/>
          </p:cNvSpPr>
          <p:nvPr>
            <p:ph idx="1"/>
          </p:nvPr>
        </p:nvSpPr>
        <p:spPr>
          <a:xfrm>
            <a:off x="1981200" y="1268761"/>
            <a:ext cx="8651304" cy="5112567"/>
          </a:xfrm>
        </p:spPr>
        <p:txBody>
          <a:bodyPr>
            <a:noAutofit/>
          </a:bodyPr>
          <a:lstStyle/>
          <a:p>
            <a:r>
              <a:rPr lang="en-GB" sz="2200" dirty="0"/>
              <a:t>more common in </a:t>
            </a:r>
          </a:p>
          <a:p>
            <a:pPr lvl="1"/>
            <a:r>
              <a:rPr lang="en-GB" sz="2200" dirty="0"/>
              <a:t>older patients</a:t>
            </a:r>
          </a:p>
          <a:p>
            <a:pPr lvl="1"/>
            <a:r>
              <a:rPr lang="en-GB" sz="2200" dirty="0"/>
              <a:t>frailer patients </a:t>
            </a:r>
          </a:p>
          <a:p>
            <a:pPr lvl="1"/>
            <a:r>
              <a:rPr lang="en-GB" sz="2200" dirty="0"/>
              <a:t>male patients</a:t>
            </a:r>
          </a:p>
          <a:p>
            <a:pPr lvl="1"/>
            <a:r>
              <a:rPr lang="en-GB" sz="2200" dirty="0"/>
              <a:t>high-risk surgery</a:t>
            </a:r>
          </a:p>
          <a:p>
            <a:pPr lvl="1"/>
            <a:r>
              <a:rPr lang="en-GB" sz="2200" dirty="0"/>
              <a:t>urgent or emergency surgery</a:t>
            </a:r>
          </a:p>
          <a:p>
            <a:pPr lvl="1"/>
            <a:r>
              <a:rPr lang="en-AU" sz="2200" dirty="0"/>
              <a:t>specific surgical specialties</a:t>
            </a:r>
          </a:p>
          <a:p>
            <a:pPr lvl="2"/>
            <a:r>
              <a:rPr lang="en-AU" sz="2200" dirty="0"/>
              <a:t>orthopaedic trauma</a:t>
            </a:r>
          </a:p>
          <a:p>
            <a:pPr lvl="2"/>
            <a:r>
              <a:rPr lang="en-AU" sz="2200" dirty="0"/>
              <a:t>lower gastrointestinal surgery</a:t>
            </a:r>
          </a:p>
          <a:p>
            <a:pPr lvl="2"/>
            <a:r>
              <a:rPr lang="en-AU" sz="2200" dirty="0"/>
              <a:t>cardiac surgery and interventional cardiology</a:t>
            </a:r>
          </a:p>
          <a:p>
            <a:pPr lvl="2"/>
            <a:r>
              <a:rPr lang="en-AU" sz="2200" dirty="0"/>
              <a:t> vascular surgery</a:t>
            </a:r>
          </a:p>
        </p:txBody>
      </p:sp>
    </p:spTree>
    <p:extLst>
      <p:ext uri="{BB962C8B-B14F-4D97-AF65-F5344CB8AC3E}">
        <p14:creationId xmlns:p14="http://schemas.microsoft.com/office/powerpoint/2010/main" val="1783252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83DA-7DE5-CFF1-9F46-71CB44F7C134}"/>
              </a:ext>
            </a:extLst>
          </p:cNvPr>
          <p:cNvSpPr>
            <a:spLocks noGrp="1"/>
          </p:cNvSpPr>
          <p:nvPr>
            <p:ph type="title"/>
          </p:nvPr>
        </p:nvSpPr>
        <p:spPr/>
        <p:txBody>
          <a:bodyPr/>
          <a:lstStyle/>
          <a:p>
            <a:r>
              <a:rPr lang="en-AU" dirty="0"/>
              <a:t>Risk Assessment Tools</a:t>
            </a:r>
          </a:p>
        </p:txBody>
      </p:sp>
      <p:sp>
        <p:nvSpPr>
          <p:cNvPr id="3" name="Content Placeholder 2">
            <a:extLst>
              <a:ext uri="{FF2B5EF4-FFF2-40B4-BE49-F238E27FC236}">
                <a16:creationId xmlns:a16="http://schemas.microsoft.com/office/drawing/2014/main" id="{D6510E26-67F2-4FF9-362B-FEC236B6EA3C}"/>
              </a:ext>
            </a:extLst>
          </p:cNvPr>
          <p:cNvSpPr>
            <a:spLocks noGrp="1"/>
          </p:cNvSpPr>
          <p:nvPr>
            <p:ph idx="1"/>
          </p:nvPr>
        </p:nvSpPr>
        <p:spPr>
          <a:xfrm>
            <a:off x="609600" y="1600201"/>
            <a:ext cx="10972800" cy="4061047"/>
          </a:xfrm>
        </p:spPr>
        <p:txBody>
          <a:bodyPr>
            <a:normAutofit fontScale="92500" lnSpcReduction="20000"/>
          </a:bodyPr>
          <a:lstStyle/>
          <a:p>
            <a:r>
              <a:rPr lang="en-AU" dirty="0"/>
              <a:t>SORT advocated by NAP7</a:t>
            </a:r>
          </a:p>
          <a:p>
            <a:r>
              <a:rPr lang="en-AU" dirty="0"/>
              <a:t>Scoring system based on</a:t>
            </a:r>
          </a:p>
          <a:p>
            <a:pPr lvl="1"/>
            <a:r>
              <a:rPr lang="en-AU" dirty="0"/>
              <a:t>Surgical specialty</a:t>
            </a:r>
          </a:p>
          <a:p>
            <a:pPr lvl="2"/>
            <a:r>
              <a:rPr lang="en-AU" dirty="0"/>
              <a:t>Particularly Vascular, </a:t>
            </a:r>
            <a:r>
              <a:rPr lang="en-AU" dirty="0" err="1"/>
              <a:t>Thoracics</a:t>
            </a:r>
            <a:r>
              <a:rPr lang="en-AU" dirty="0"/>
              <a:t> or Gastrointestinal </a:t>
            </a:r>
          </a:p>
          <a:p>
            <a:pPr lvl="1"/>
            <a:r>
              <a:rPr lang="en-AU" dirty="0"/>
              <a:t>Severity of Surgery</a:t>
            </a:r>
          </a:p>
          <a:p>
            <a:pPr lvl="1"/>
            <a:r>
              <a:rPr lang="en-AU" dirty="0"/>
              <a:t>Urgency of Surgery</a:t>
            </a:r>
          </a:p>
          <a:p>
            <a:pPr lvl="1"/>
            <a:r>
              <a:rPr lang="en-AU" dirty="0"/>
              <a:t>Active malignancy</a:t>
            </a:r>
          </a:p>
          <a:p>
            <a:pPr lvl="1"/>
            <a:r>
              <a:rPr lang="en-AU" dirty="0"/>
              <a:t>ASA score</a:t>
            </a:r>
          </a:p>
          <a:p>
            <a:pPr lvl="1"/>
            <a:r>
              <a:rPr lang="en-AU" dirty="0"/>
              <a:t>Age</a:t>
            </a:r>
          </a:p>
          <a:p>
            <a:pPr lvl="1"/>
            <a:r>
              <a:rPr lang="en-AU" dirty="0"/>
              <a:t>Clinical Risk Assessment</a:t>
            </a:r>
          </a:p>
        </p:txBody>
      </p:sp>
    </p:spTree>
    <p:extLst>
      <p:ext uri="{BB962C8B-B14F-4D97-AF65-F5344CB8AC3E}">
        <p14:creationId xmlns:p14="http://schemas.microsoft.com/office/powerpoint/2010/main" val="2318292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1682</TotalTime>
  <Words>2817</Words>
  <Application>Microsoft Macintosh PowerPoint</Application>
  <PresentationFormat>Widescreen</PresentationFormat>
  <Paragraphs>413</Paragraphs>
  <Slides>60</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proxima-nova</vt:lpstr>
      <vt:lpstr>StarSymbol</vt:lpstr>
      <vt:lpstr>Arial</vt:lpstr>
      <vt:lpstr>Calibri</vt:lpstr>
      <vt:lpstr>Calibri Light</vt:lpstr>
      <vt:lpstr>Poppins</vt:lpstr>
      <vt:lpstr>Office Theme</vt:lpstr>
      <vt:lpstr>PowerPoint Presentation</vt:lpstr>
      <vt:lpstr>Cardiac Arrest in the Perioperative Environment</vt:lpstr>
      <vt:lpstr>Aim of session</vt:lpstr>
      <vt:lpstr>Learning Objectives</vt:lpstr>
      <vt:lpstr>Definitions from NAP7</vt:lpstr>
      <vt:lpstr>PowerPoint Presentation</vt:lpstr>
      <vt:lpstr>Prevention of cardiac arrest</vt:lpstr>
      <vt:lpstr>Risk assessment</vt:lpstr>
      <vt:lpstr>Risk Assessment Tools</vt:lpstr>
      <vt:lpstr>Outcomes from cardiac arrest</vt:lpstr>
      <vt:lpstr>PowerPoint Presentation</vt:lpstr>
      <vt:lpstr>Basic Life Support</vt:lpstr>
      <vt:lpstr>PowerPoint Presentation</vt:lpstr>
      <vt:lpstr>Priorities</vt:lpstr>
      <vt:lpstr>Good quality CPR</vt:lpstr>
      <vt:lpstr>Advanced Life Support</vt:lpstr>
      <vt:lpstr>PowerPoint Presentation</vt:lpstr>
      <vt:lpstr>Reversible causes  of Cardiac Arrest</vt:lpstr>
      <vt:lpstr>PowerPoint Presentation</vt:lpstr>
      <vt:lpstr>We’re a bit different….</vt:lpstr>
      <vt:lpstr>A quick note re Pulmonary Embolism</vt:lpstr>
      <vt:lpstr>Frequencies from NAP7</vt:lpstr>
      <vt:lpstr>Initial rhythm and Survival</vt:lpstr>
      <vt:lpstr>Patient vs Surgery vs Anaesthesia</vt:lpstr>
      <vt:lpstr>Frequencies from NAP7 (cont’d)</vt:lpstr>
      <vt:lpstr>Adrenaline Dosing</vt:lpstr>
      <vt:lpstr>Use of Vasopressors in ALS</vt:lpstr>
      <vt:lpstr>NAP7 - Scenarios of Adrenaline use</vt:lpstr>
      <vt:lpstr>NAP7 recommendation</vt:lpstr>
      <vt:lpstr>Initiating Chest Compressions</vt:lpstr>
      <vt:lpstr>Initiating chest compressions</vt:lpstr>
      <vt:lpstr>Special Circumstances</vt:lpstr>
      <vt:lpstr>Pregnancy</vt:lpstr>
      <vt:lpstr>Paediatrics</vt:lpstr>
      <vt:lpstr>Neonatal Resuscitation</vt:lpstr>
      <vt:lpstr>PowerPoint Presentation</vt:lpstr>
      <vt:lpstr>Airway Management in Cardiac Arrest</vt:lpstr>
      <vt:lpstr>Airway issues in critical illness</vt:lpstr>
      <vt:lpstr>Code Blue Practice Points:</vt:lpstr>
      <vt:lpstr>Confirmation of ETT placement</vt:lpstr>
      <vt:lpstr>Airway issues from NAP7</vt:lpstr>
      <vt:lpstr>Use of Capnography</vt:lpstr>
      <vt:lpstr>Titration of Adrenaline with ETCO2</vt:lpstr>
      <vt:lpstr>Ventilation</vt:lpstr>
      <vt:lpstr>Hyperventilation</vt:lpstr>
      <vt:lpstr>Frequency of ventilation during CPR</vt:lpstr>
      <vt:lpstr>Mechanical vs Manual Ventilation</vt:lpstr>
      <vt:lpstr>Defibrillation </vt:lpstr>
      <vt:lpstr>Types of Waveforms</vt:lpstr>
      <vt:lpstr>PowerPoint Presentation</vt:lpstr>
      <vt:lpstr>Default Energy Level</vt:lpstr>
      <vt:lpstr>Escalating Shock Energy</vt:lpstr>
      <vt:lpstr>Emerging Defibrillation Strategies</vt:lpstr>
      <vt:lpstr>Approach:</vt:lpstr>
      <vt:lpstr>PowerPoint Presentation</vt:lpstr>
      <vt:lpstr>Circulatory Support</vt:lpstr>
      <vt:lpstr>Automated Mechanical Chest Compression Devices</vt:lpstr>
      <vt:lpstr>ECMO - eCPR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Shocking News! 2016 updates to the ARC Advanced Life Support Guidelines</dc:title>
  <dc:creator>ix</dc:creator>
  <cp:lastModifiedBy>Moon Hae Raphael Pyo</cp:lastModifiedBy>
  <cp:revision>120</cp:revision>
  <dcterms:created xsi:type="dcterms:W3CDTF">2016-05-23T01:46:07Z</dcterms:created>
  <dcterms:modified xsi:type="dcterms:W3CDTF">2024-11-28T10:37:50Z</dcterms:modified>
</cp:coreProperties>
</file>