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6" r:id="rId2"/>
    <p:sldId id="458" r:id="rId3"/>
    <p:sldId id="547" r:id="rId4"/>
    <p:sldId id="548" r:id="rId5"/>
    <p:sldId id="549" r:id="rId6"/>
    <p:sldId id="551" r:id="rId7"/>
    <p:sldId id="469" r:id="rId8"/>
    <p:sldId id="474" r:id="rId9"/>
    <p:sldId id="478" r:id="rId10"/>
    <p:sldId id="578" r:id="rId11"/>
    <p:sldId id="508" r:id="rId12"/>
    <p:sldId id="579" r:id="rId13"/>
    <p:sldId id="608" r:id="rId14"/>
    <p:sldId id="580" r:id="rId15"/>
    <p:sldId id="581" r:id="rId16"/>
    <p:sldId id="586" r:id="rId17"/>
    <p:sldId id="587" r:id="rId18"/>
    <p:sldId id="582" r:id="rId19"/>
    <p:sldId id="486" r:id="rId20"/>
    <p:sldId id="609" r:id="rId21"/>
    <p:sldId id="497" r:id="rId22"/>
    <p:sldId id="509" r:id="rId23"/>
    <p:sldId id="619" r:id="rId24"/>
    <p:sldId id="610" r:id="rId25"/>
    <p:sldId id="611" r:id="rId26"/>
    <p:sldId id="613" r:id="rId27"/>
    <p:sldId id="612" r:id="rId28"/>
    <p:sldId id="626" r:id="rId29"/>
    <p:sldId id="627" r:id="rId30"/>
    <p:sldId id="589" r:id="rId31"/>
    <p:sldId id="614" r:id="rId32"/>
    <p:sldId id="628" r:id="rId33"/>
    <p:sldId id="630" r:id="rId34"/>
    <p:sldId id="63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9108"/>
    <a:srgbClr val="E6E6E6"/>
    <a:srgbClr val="D6A300"/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82" d="100"/>
          <a:sy n="82" d="100"/>
        </p:scale>
        <p:origin x="143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2C5D-0A0A-4816-B566-CAF186D955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D62D4-1D89-4328-B391-ED61129500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22313" y="1685925"/>
            <a:ext cx="7772400" cy="2200275"/>
          </a:xfrm>
        </p:spPr>
        <p:txBody>
          <a:bodyPr>
            <a:noAutofit/>
          </a:bodyPr>
          <a:lstStyle/>
          <a:p>
            <a:r>
              <a:rPr lang="en-US" sz="3200" dirty="0"/>
              <a:t>Large language models for genomics</a:t>
            </a:r>
            <a:endParaRPr lang="fr-FR" sz="3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22313" y="4900613"/>
            <a:ext cx="7772400" cy="1500187"/>
          </a:xfrm>
        </p:spPr>
        <p:txBody>
          <a:bodyPr/>
          <a:lstStyle/>
          <a:p>
            <a:r>
              <a:rPr lang="fr-FR" dirty="0"/>
              <a:t>Raphaël MOURAD, </a:t>
            </a:r>
            <a:r>
              <a:rPr lang="en-US" dirty="0"/>
              <a:t>Associate Prof.</a:t>
            </a:r>
            <a:endParaRPr lang="fr-FR" dirty="0"/>
          </a:p>
          <a:p>
            <a:r>
              <a:rPr lang="fr-FR" dirty="0"/>
              <a:t>MIAT </a:t>
            </a:r>
            <a:r>
              <a:rPr lang="fr-FR" dirty="0" err="1"/>
              <a:t>INRAe</a:t>
            </a:r>
            <a:endParaRPr lang="fr-FR" dirty="0"/>
          </a:p>
          <a:p>
            <a:r>
              <a:rPr lang="fr-FR" dirty="0"/>
              <a:t>Université Paul Sabatier, Toulouse III</a:t>
            </a:r>
          </a:p>
        </p:txBody>
      </p:sp>
    </p:spTree>
    <p:extLst>
      <p:ext uri="{BB962C8B-B14F-4D97-AF65-F5344CB8AC3E}">
        <p14:creationId xmlns:p14="http://schemas.microsoft.com/office/powerpoint/2010/main" val="277799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45D46-20C4-0BDA-EA32-965EE495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2A889E-071D-ACFF-46E5-7C623B121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482803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36C2465-4832-D0B2-B946-759454E92B33}"/>
              </a:ext>
            </a:extLst>
          </p:cNvPr>
          <p:cNvSpPr txBox="1">
            <a:spLocks/>
          </p:cNvSpPr>
          <p:nvPr/>
        </p:nvSpPr>
        <p:spPr>
          <a:xfrm>
            <a:off x="808653" y="4876800"/>
            <a:ext cx="7383624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attention is used to weight different words from English to translate into French.</a:t>
            </a:r>
          </a:p>
          <a:p>
            <a:r>
              <a:rPr lang="en-US" dirty="0">
                <a:solidFill>
                  <a:srgbClr val="FF0000"/>
                </a:solidFill>
              </a:rPr>
              <a:t>For instance, to translate “how” to “comment”, you don’t only need the word “comment” (high weight) but you need other words such as the word “was” (moderate weight).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64633ED-C352-126D-9314-2AF5A9C67F38}"/>
              </a:ext>
            </a:extLst>
          </p:cNvPr>
          <p:cNvSpPr/>
          <p:nvPr/>
        </p:nvSpPr>
        <p:spPr>
          <a:xfrm>
            <a:off x="457200" y="2438400"/>
            <a:ext cx="702906" cy="45720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66014-8419-4764-8654-198C1433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Self-attention in transformer model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BB8EFE-CDA8-4D5D-B3CB-43A1D2D5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57400"/>
            <a:ext cx="4334136" cy="37592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7CC08B-1334-49A8-BBB7-0AE636E0C161}"/>
              </a:ext>
            </a:extLst>
          </p:cNvPr>
          <p:cNvSpPr txBox="1"/>
          <p:nvPr/>
        </p:nvSpPr>
        <p:spPr>
          <a:xfrm>
            <a:off x="695064" y="2057400"/>
            <a:ext cx="32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Self-attention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to attention, 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the input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Self-attention </a:t>
            </a:r>
            <a:r>
              <a:rPr lang="fr-FR" dirty="0" err="1"/>
              <a:t>allows</a:t>
            </a:r>
            <a:r>
              <a:rPr lang="fr-FR" dirty="0"/>
              <a:t> to model long-range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in a </a:t>
            </a:r>
            <a:r>
              <a:rPr lang="fr-FR" dirty="0" err="1"/>
              <a:t>sequence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Self-attention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directional</a:t>
            </a:r>
            <a:r>
              <a:rPr lang="fr-FR" dirty="0"/>
              <a:t> as </a:t>
            </a:r>
            <a:r>
              <a:rPr lang="fr-FR" dirty="0" err="1"/>
              <a:t>compared</a:t>
            </a:r>
            <a:r>
              <a:rPr lang="fr-FR" dirty="0"/>
              <a:t> to RNN (LSTM or GRU), </a:t>
            </a:r>
            <a:r>
              <a:rPr lang="fr-FR" dirty="0" err="1"/>
              <a:t>allowing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378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EC3BC-BB6A-1D51-FBC3-33B1C94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compute</a:t>
            </a:r>
            <a:r>
              <a:rPr lang="fr-FR" dirty="0"/>
              <a:t> self-attention </a:t>
            </a:r>
            <a:r>
              <a:rPr lang="fr-FR" dirty="0" err="1"/>
              <a:t>weights</a:t>
            </a:r>
            <a:endParaRPr lang="en-US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38B552AE-23D4-3A5F-A06E-0322C0964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6" y="1676400"/>
            <a:ext cx="7687264" cy="3371415"/>
          </a:xfr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2BCD39-C82C-7F3B-941B-C8CF2CA82112}"/>
              </a:ext>
            </a:extLst>
          </p:cNvPr>
          <p:cNvSpPr/>
          <p:nvPr/>
        </p:nvSpPr>
        <p:spPr>
          <a:xfrm>
            <a:off x="6172200" y="3810000"/>
            <a:ext cx="1600200" cy="78980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04BAFAE-FEA1-6F89-BDF3-27C0E9EB73FE}"/>
              </a:ext>
            </a:extLst>
          </p:cNvPr>
          <p:cNvSpPr txBox="1"/>
          <p:nvPr/>
        </p:nvSpPr>
        <p:spPr>
          <a:xfrm>
            <a:off x="6400800" y="4648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Attention </a:t>
            </a:r>
            <a:r>
              <a:rPr lang="fr-FR" sz="1200" dirty="0" err="1">
                <a:solidFill>
                  <a:srgbClr val="FF0000"/>
                </a:solidFill>
              </a:rPr>
              <a:t>weight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A2BA771-F538-FEDC-A2ED-45F61F48C481}"/>
              </a:ext>
            </a:extLst>
          </p:cNvPr>
          <p:cNvSpPr/>
          <p:nvPr/>
        </p:nvSpPr>
        <p:spPr>
          <a:xfrm>
            <a:off x="7848600" y="3810000"/>
            <a:ext cx="448264" cy="789801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473E16-2732-11C5-921B-FCEBF465D932}"/>
              </a:ext>
            </a:extLst>
          </p:cNvPr>
          <p:cNvSpPr txBox="1"/>
          <p:nvPr/>
        </p:nvSpPr>
        <p:spPr>
          <a:xfrm>
            <a:off x="7772400" y="4648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0070C0"/>
                </a:solidFill>
              </a:rPr>
              <a:t>Neuron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3743F-F3EA-BBFF-C916-822974C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Causal </a:t>
            </a:r>
            <a:r>
              <a:rPr lang="fr-FR" dirty="0" err="1"/>
              <a:t>language</a:t>
            </a:r>
            <a:r>
              <a:rPr lang="fr-FR" dirty="0"/>
              <a:t> modeling (CLM) vs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modeling (MLM)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2AC337-9A90-0D98-8ADE-9090E9CC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610658"/>
            <a:ext cx="3040891" cy="2209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E14BDF-FF38-3FDA-D43E-6DB17222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09" y="2610658"/>
            <a:ext cx="3040891" cy="22661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342B0A1-9BF5-9768-BB15-8A7E41C40949}"/>
              </a:ext>
            </a:extLst>
          </p:cNvPr>
          <p:cNvSpPr txBox="1"/>
          <p:nvPr/>
        </p:nvSpPr>
        <p:spPr>
          <a:xfrm>
            <a:off x="769109" y="5029200"/>
            <a:ext cx="319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Input:</a:t>
            </a:r>
          </a:p>
          <a:p>
            <a:pPr algn="ctr"/>
            <a:r>
              <a:rPr lang="fr-FR" dirty="0" err="1"/>
              <a:t>Unidirectional</a:t>
            </a:r>
            <a:r>
              <a:rPr lang="fr-FR" dirty="0"/>
              <a:t> (</a:t>
            </a:r>
            <a:r>
              <a:rPr lang="fr-FR" dirty="0" err="1"/>
              <a:t>left</a:t>
            </a:r>
            <a:r>
              <a:rPr lang="fr-FR" dirty="0"/>
              <a:t> -&gt; right)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6B5773-D2A9-302A-4369-F93BEA806FAF}"/>
              </a:ext>
            </a:extLst>
          </p:cNvPr>
          <p:cNvSpPr txBox="1"/>
          <p:nvPr/>
        </p:nvSpPr>
        <p:spPr>
          <a:xfrm>
            <a:off x="5791200" y="501364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Input</a:t>
            </a:r>
          </a:p>
          <a:p>
            <a:pPr algn="ctr"/>
            <a:r>
              <a:rPr lang="fr-FR" dirty="0" err="1"/>
              <a:t>Bidirectional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BFA8D4-C487-63AC-91BD-09EE73DF3647}"/>
              </a:ext>
            </a:extLst>
          </p:cNvPr>
          <p:cNvSpPr txBox="1"/>
          <p:nvPr/>
        </p:nvSpPr>
        <p:spPr>
          <a:xfrm>
            <a:off x="1217645" y="2057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Output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7F71FD-C908-462A-2971-607E352E38EA}"/>
              </a:ext>
            </a:extLst>
          </p:cNvPr>
          <p:cNvSpPr txBox="1"/>
          <p:nvPr/>
        </p:nvSpPr>
        <p:spPr>
          <a:xfrm>
            <a:off x="5715000" y="2057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17E32-7B59-1E6E-2B90-91C9B6CA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BERT model (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model)</a:t>
            </a: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AFD4D47-BFED-815F-9B2A-AD47C5FDBD39}"/>
              </a:ext>
            </a:extLst>
          </p:cNvPr>
          <p:cNvSpPr txBox="1">
            <a:spLocks/>
          </p:cNvSpPr>
          <p:nvPr/>
        </p:nvSpPr>
        <p:spPr>
          <a:xfrm>
            <a:off x="533400" y="4737114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a masked language model, the task is to predict some words that were masked using the context of the words.</a:t>
            </a:r>
          </a:p>
          <a:p>
            <a:r>
              <a:rPr lang="en-US" sz="1800" dirty="0"/>
              <a:t>Together with self-attention, it was used for the BERT model (Bidirectional Encoder Representations from Transformers). </a:t>
            </a:r>
            <a:endParaRPr lang="fr-FR" sz="18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1BF4FFD-0581-2E5D-F9BF-CCF507C4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8" y="1447800"/>
            <a:ext cx="6043184" cy="3124471"/>
          </a:xfrm>
        </p:spPr>
      </p:pic>
    </p:spTree>
    <p:extLst>
      <p:ext uri="{BB962C8B-B14F-4D97-AF65-F5344CB8AC3E}">
        <p14:creationId xmlns:p14="http://schemas.microsoft.com/office/powerpoint/2010/main" val="3695266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21DA2-C70A-BD3C-CD76-76EF2518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GPT-1 model (causal </a:t>
            </a:r>
            <a:r>
              <a:rPr lang="fr-FR" dirty="0" err="1"/>
              <a:t>language</a:t>
            </a:r>
            <a:r>
              <a:rPr lang="fr-FR" dirty="0"/>
              <a:t> model)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2C457C-B196-0D8E-889C-A750EF98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5999463" cy="4343400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76691A6-E84D-6D02-53E7-524A1FB83C26}"/>
              </a:ext>
            </a:extLst>
          </p:cNvPr>
          <p:cNvSpPr txBox="1">
            <a:spLocks/>
          </p:cNvSpPr>
          <p:nvPr/>
        </p:nvSpPr>
        <p:spPr>
          <a:xfrm>
            <a:off x="685800" y="2814591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GPT-1 implements the transformer architecture (self-attention).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2989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76CE3-6D4B-60EA-2FF3-EA6E4F56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GPT-1, GPT-2 and GPT-3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8E9B-B6F6-0E91-C941-A47C17CC5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9" y="2438400"/>
            <a:ext cx="7390222" cy="2105025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7032A52-6F21-F2B6-479F-2407070048B1}"/>
              </a:ext>
            </a:extLst>
          </p:cNvPr>
          <p:cNvSpPr txBox="1">
            <a:spLocks/>
          </p:cNvSpPr>
          <p:nvPr/>
        </p:nvSpPr>
        <p:spPr>
          <a:xfrm>
            <a:off x="533400" y="4737114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Number of parameters increasing over time.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07771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A113F-C146-9FA5-F864-9C9C731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GPT-3 training data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FC6981-0205-4510-7190-D0F2A7A5E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4025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153134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9E9E1-3447-2B14-DBAA-759D138C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chatGPT</a:t>
            </a:r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693EB5A-5E26-8EB2-2703-E1ECCF21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040054" cy="4876800"/>
          </a:xfrm>
        </p:spPr>
        <p:txBody>
          <a:bodyPr>
            <a:normAutofit/>
          </a:bodyPr>
          <a:lstStyle/>
          <a:p>
            <a:r>
              <a:rPr lang="fr-FR" sz="2000" dirty="0" err="1"/>
              <a:t>Based</a:t>
            </a:r>
            <a:r>
              <a:rPr lang="fr-FR" sz="2000" dirty="0"/>
              <a:t> on gpt3.5 (</a:t>
            </a:r>
            <a:r>
              <a:rPr lang="fr-FR" sz="2000" dirty="0" err="1"/>
              <a:t>pretraining</a:t>
            </a:r>
            <a:r>
              <a:rPr lang="fr-FR" sz="2000" dirty="0"/>
              <a:t>), </a:t>
            </a:r>
            <a:r>
              <a:rPr lang="fr-FR" sz="2000" dirty="0" err="1"/>
              <a:t>with</a:t>
            </a:r>
            <a:r>
              <a:rPr lang="fr-FR" sz="2000" dirty="0"/>
              <a:t> fine-tuning (stage 2) and </a:t>
            </a:r>
            <a:r>
              <a:rPr lang="fr-FR" sz="2000" dirty="0" err="1"/>
              <a:t>reinforcement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human</a:t>
            </a:r>
            <a:r>
              <a:rPr lang="fr-FR" sz="2000" dirty="0"/>
              <a:t> feedback (in </a:t>
            </a:r>
            <a:r>
              <a:rPr lang="fr-FR" sz="2000" dirty="0" err="1"/>
              <a:t>blue</a:t>
            </a:r>
            <a:r>
              <a:rPr lang="fr-FR" sz="2000" dirty="0"/>
              <a:t>).</a:t>
            </a:r>
            <a:endParaRPr lang="en-US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795EE0-8CA4-DCC9-ADF9-1AFCE18F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54090"/>
            <a:ext cx="4259254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F6E59-29FB-42FD-B0CC-C2C4110A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for </a:t>
            </a:r>
            <a:r>
              <a:rPr lang="fr-FR" dirty="0" err="1"/>
              <a:t>genomics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A9052-78B0-4FAA-A71F-21B890512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5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F6E59-29FB-42FD-B0CC-C2C4110A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intro to large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A9052-78B0-4FAA-A71F-21B890512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25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F0219-71E2-34F3-F5C3-18835750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Human </a:t>
            </a:r>
            <a:r>
              <a:rPr lang="fr-FR" dirty="0" err="1"/>
              <a:t>genome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F5F37-7E0E-DD7A-6B3F-83926E23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6" y="1771650"/>
            <a:ext cx="8329613" cy="2343150"/>
          </a:xfrm>
        </p:spPr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on 22 autosomal chromosomes,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sex</a:t>
            </a:r>
            <a:r>
              <a:rPr lang="fr-FR" dirty="0"/>
              <a:t> chromosomes and a </a:t>
            </a:r>
            <a:r>
              <a:rPr lang="fr-FR" dirty="0" err="1"/>
              <a:t>mitochondria</a:t>
            </a:r>
            <a:r>
              <a:rPr lang="fr-FR" dirty="0"/>
              <a:t>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of 3,3 billion DNA </a:t>
            </a:r>
            <a:r>
              <a:rPr lang="fr-FR" dirty="0" err="1"/>
              <a:t>letters</a:t>
            </a:r>
            <a:r>
              <a:rPr lang="fr-FR" dirty="0"/>
              <a:t> (A, T, G, C). </a:t>
            </a:r>
          </a:p>
          <a:p>
            <a:endParaRPr lang="fr-FR" dirty="0"/>
          </a:p>
          <a:p>
            <a:r>
              <a:rPr lang="fr-FR" dirty="0"/>
              <a:t>Bellow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example</a:t>
            </a:r>
            <a:r>
              <a:rPr lang="fr-FR" dirty="0"/>
              <a:t> of a DNA </a:t>
            </a:r>
            <a:r>
              <a:rPr lang="fr-FR" dirty="0" err="1"/>
              <a:t>sequence</a:t>
            </a:r>
            <a:r>
              <a:rPr lang="fr-FR" dirty="0"/>
              <a:t>: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9A7FD6-7006-BB42-F7FE-8A6D940E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71950"/>
            <a:ext cx="6962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0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6CEEA-3C20-4154-AC89-F947243F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represent</a:t>
            </a:r>
            <a:r>
              <a:rPr lang="fr-FR" dirty="0"/>
              <a:t> a DNA </a:t>
            </a:r>
            <a:r>
              <a:rPr lang="fr-FR" dirty="0" err="1"/>
              <a:t>sequence</a:t>
            </a:r>
            <a:r>
              <a:rPr lang="fr-FR" dirty="0"/>
              <a:t> for a large </a:t>
            </a:r>
            <a:r>
              <a:rPr lang="fr-FR" dirty="0" err="1"/>
              <a:t>language</a:t>
            </a:r>
            <a:r>
              <a:rPr lang="fr-FR" dirty="0"/>
              <a:t> model?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2A5E2-4C4E-4529-A336-71D071AD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4648200" cy="4724400"/>
          </a:xfrm>
        </p:spPr>
        <p:txBody>
          <a:bodyPr/>
          <a:lstStyle/>
          <a:p>
            <a:pPr lvl="1"/>
            <a:r>
              <a:rPr lang="fr-FR" dirty="0"/>
              <a:t>K-mers (for instance: ATCTC or ATTTC, …):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powerfull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almost</a:t>
            </a:r>
            <a:r>
              <a:rPr lang="fr-FR" dirty="0"/>
              <a:t> no </a:t>
            </a:r>
            <a:r>
              <a:rPr lang="fr-FR" dirty="0" err="1"/>
              <a:t>prior</a:t>
            </a:r>
            <a:r>
              <a:rPr lang="fr-FR" dirty="0"/>
              <a:t> information (</a:t>
            </a:r>
            <a:r>
              <a:rPr lang="fr-FR" dirty="0" err="1"/>
              <a:t>except</a:t>
            </a:r>
            <a:r>
              <a:rPr lang="fr-FR" dirty="0"/>
              <a:t> k)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the </a:t>
            </a:r>
            <a:r>
              <a:rPr lang="fr-FR" dirty="0" err="1"/>
              <a:t>features</a:t>
            </a:r>
            <a:r>
              <a:rPr lang="fr-FR" dirty="0"/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22BA25-2C0F-7B4B-DABF-96D5653E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25480"/>
            <a:ext cx="3429740" cy="47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4D565-2628-4247-80B2-5BB6B63E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DNABERT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2D0D3-1305-4868-858C-8625E551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76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The self-attention model DNABERT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trained</a:t>
            </a:r>
            <a:r>
              <a:rPr lang="fr-FR" dirty="0"/>
              <a:t> by </a:t>
            </a:r>
            <a:r>
              <a:rPr lang="fr-FR" dirty="0" err="1"/>
              <a:t>masking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kmers</a:t>
            </a:r>
            <a:r>
              <a:rPr lang="fr-FR" dirty="0"/>
              <a:t> in the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by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k-mers in the DNA </a:t>
            </a:r>
            <a:r>
              <a:rPr lang="fr-FR" dirty="0" err="1"/>
              <a:t>sequence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). </a:t>
            </a:r>
          </a:p>
          <a:p>
            <a:endParaRPr lang="fr-FR" dirty="0"/>
          </a:p>
          <a:p>
            <a:r>
              <a:rPr lang="fr-FR" dirty="0"/>
              <a:t>At the end, the model </a:t>
            </a:r>
            <a:r>
              <a:rPr lang="fr-FR" dirty="0" err="1"/>
              <a:t>provides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encode DNA </a:t>
            </a:r>
            <a:r>
              <a:rPr lang="fr-FR" dirty="0" err="1"/>
              <a:t>sequences</a:t>
            </a:r>
            <a:r>
              <a:rPr lang="fr-FR" dirty="0"/>
              <a:t> in a </a:t>
            </a:r>
            <a:r>
              <a:rPr lang="fr-FR" dirty="0" err="1"/>
              <a:t>very</a:t>
            </a:r>
            <a:r>
              <a:rPr lang="fr-FR" dirty="0"/>
              <a:t> efficient </a:t>
            </a:r>
            <a:r>
              <a:rPr lang="fr-FR" dirty="0" err="1"/>
              <a:t>way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predictive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.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B6C164-3E7D-44A5-85B3-2C81E1A5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02" y="1447800"/>
            <a:ext cx="3668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5008-3424-F238-98DB-210B2762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18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Nucleotide Transformer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4ABAC-1E82-758B-0E1E-599F1D45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BERT model </a:t>
            </a:r>
            <a:r>
              <a:rPr lang="fr-FR" dirty="0" err="1"/>
              <a:t>trained</a:t>
            </a:r>
            <a:r>
              <a:rPr lang="fr-FR" dirty="0"/>
              <a:t> 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(3.3 Gb) like DNABERT, but </a:t>
            </a: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thousands</a:t>
            </a:r>
            <a:r>
              <a:rPr lang="fr-FR" dirty="0"/>
              <a:t> of </a:t>
            </a:r>
            <a:r>
              <a:rPr lang="fr-FR" dirty="0" err="1"/>
              <a:t>human</a:t>
            </a:r>
            <a:r>
              <a:rPr lang="fr-FR" dirty="0"/>
              <a:t> and animal </a:t>
            </a:r>
            <a:r>
              <a:rPr lang="fr-FR" dirty="0" err="1"/>
              <a:t>genomes</a:t>
            </a:r>
            <a:r>
              <a:rPr lang="fr-FR" dirty="0"/>
              <a:t>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prediction</a:t>
            </a:r>
            <a:r>
              <a:rPr lang="fr-FR" dirty="0"/>
              <a:t> performance </a:t>
            </a:r>
            <a:r>
              <a:rPr lang="fr-FR" dirty="0" err="1"/>
              <a:t>increases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genomes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training.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A65544-1CAA-7747-764C-BBED7069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96" y="2930888"/>
            <a:ext cx="7287208" cy="22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4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B6BD2-1CC8-BD0E-2389-45A41250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Mistral-DNA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0E797-BB7F-70D2-3CDF-358509EE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Mistral-DNA </a:t>
            </a:r>
            <a:r>
              <a:rPr lang="fr-FR" dirty="0" err="1"/>
              <a:t>is</a:t>
            </a:r>
            <a:r>
              <a:rPr lang="fr-FR" dirty="0"/>
              <a:t> an LLM </a:t>
            </a:r>
            <a:r>
              <a:rPr lang="fr-FR" dirty="0" err="1"/>
              <a:t>based</a:t>
            </a:r>
            <a:r>
              <a:rPr lang="fr-FR" dirty="0"/>
              <a:t> on Mixtral-8x7B-v0.1 model.</a:t>
            </a:r>
          </a:p>
          <a:p>
            <a:endParaRPr lang="fr-FR" dirty="0"/>
          </a:p>
          <a:p>
            <a:r>
              <a:rPr lang="fr-FR" dirty="0"/>
              <a:t>Causal </a:t>
            </a:r>
            <a:r>
              <a:rPr lang="fr-FR" dirty="0" err="1"/>
              <a:t>language</a:t>
            </a:r>
            <a:r>
              <a:rPr lang="fr-FR" dirty="0"/>
              <a:t> model.</a:t>
            </a:r>
          </a:p>
          <a:p>
            <a:endParaRPr lang="fr-FR" dirty="0"/>
          </a:p>
          <a:p>
            <a:r>
              <a:rPr lang="fr-FR" dirty="0" err="1"/>
              <a:t>Based</a:t>
            </a:r>
            <a:r>
              <a:rPr lang="fr-FR" dirty="0"/>
              <a:t> on Byte pair </a:t>
            </a:r>
            <a:r>
              <a:rPr lang="fr-FR" dirty="0" err="1"/>
              <a:t>encoding</a:t>
            </a:r>
            <a:r>
              <a:rPr lang="fr-FR" dirty="0"/>
              <a:t> (BPE) </a:t>
            </a:r>
            <a:r>
              <a:rPr lang="fr-FR" dirty="0" err="1"/>
              <a:t>tokenizer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AGCCTTTCTCT -&gt; AGC</a:t>
            </a:r>
            <a:r>
              <a:rPr lang="en-US" b="1" i="1" dirty="0"/>
              <a:t>Z</a:t>
            </a:r>
            <a:r>
              <a:rPr lang="en-US" dirty="0"/>
              <a:t>TT</a:t>
            </a:r>
            <a:r>
              <a:rPr lang="en-US" b="1" i="1" dirty="0"/>
              <a:t>ZZ</a:t>
            </a:r>
            <a:r>
              <a:rPr lang="en-US" dirty="0"/>
              <a:t>, where </a:t>
            </a:r>
            <a:r>
              <a:rPr lang="en-US" b="1" i="1" dirty="0"/>
              <a:t>Z</a:t>
            </a:r>
            <a:r>
              <a:rPr lang="en-US" dirty="0"/>
              <a:t>=CT</a:t>
            </a:r>
          </a:p>
          <a:p>
            <a:pPr lvl="1"/>
            <a:r>
              <a:rPr lang="en-US" dirty="0"/>
              <a:t>Allows to identify most frequent k-</a:t>
            </a:r>
            <a:r>
              <a:rPr lang="en-US" dirty="0" err="1"/>
              <a:t>mers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Sparse mixture of Experts: reduces number of parameters used during inference (prediction)</a:t>
            </a:r>
          </a:p>
        </p:txBody>
      </p:sp>
    </p:spTree>
    <p:extLst>
      <p:ext uri="{BB962C8B-B14F-4D97-AF65-F5344CB8AC3E}">
        <p14:creationId xmlns:p14="http://schemas.microsoft.com/office/powerpoint/2010/main" val="1277686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BBED-1719-72AA-17CD-620199C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Mistral-DNA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FB487-1554-4523-C129-760708C1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fr-FR" dirty="0" err="1"/>
              <a:t>Prediction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model </a:t>
            </a:r>
            <a:r>
              <a:rPr lang="fr-FR" dirty="0" err="1"/>
              <a:t>is</a:t>
            </a:r>
            <a:r>
              <a:rPr lang="fr-FR" dirty="0"/>
              <a:t> « </a:t>
            </a:r>
            <a:r>
              <a:rPr lang="fr-FR" dirty="0" err="1"/>
              <a:t>pretrained</a:t>
            </a:r>
            <a:r>
              <a:rPr lang="fr-FR" dirty="0"/>
              <a:t> »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. </a:t>
            </a:r>
            <a:r>
              <a:rPr lang="fr-FR" dirty="0" err="1"/>
              <a:t>Given</a:t>
            </a:r>
            <a:r>
              <a:rPr lang="fr-FR" dirty="0"/>
              <a:t> a DNA </a:t>
            </a:r>
            <a:r>
              <a:rPr lang="fr-FR" dirty="0" err="1"/>
              <a:t>sequence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tries to </a:t>
            </a:r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k-mer (=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).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A1ACC5-0F5C-3361-6BB9-15BCC057860C}"/>
              </a:ext>
            </a:extLst>
          </p:cNvPr>
          <p:cNvSpPr txBox="1"/>
          <p:nvPr/>
        </p:nvSpPr>
        <p:spPr>
          <a:xfrm>
            <a:off x="1066800" y="2743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ATGT  GTA  CGG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5584EC-24AD-22CA-74C2-C5A833DA7032}"/>
              </a:ext>
            </a:extLst>
          </p:cNvPr>
          <p:cNvSpPr txBox="1"/>
          <p:nvPr/>
        </p:nvSpPr>
        <p:spPr>
          <a:xfrm>
            <a:off x="5486400" y="2743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TGGG</a:t>
            </a:r>
            <a:endParaRPr lang="en-US" sz="2400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1BB91B3-B738-1601-66DB-D9CA032CB489}"/>
              </a:ext>
            </a:extLst>
          </p:cNvPr>
          <p:cNvSpPr/>
          <p:nvPr/>
        </p:nvSpPr>
        <p:spPr>
          <a:xfrm>
            <a:off x="4267200" y="2831068"/>
            <a:ext cx="990600" cy="2931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8A2FE0-51B5-4989-212B-7D9CE5A1383C}"/>
              </a:ext>
            </a:extLst>
          </p:cNvPr>
          <p:cNvSpPr txBox="1"/>
          <p:nvPr/>
        </p:nvSpPr>
        <p:spPr>
          <a:xfrm>
            <a:off x="17526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</a:t>
            </a:r>
            <a:r>
              <a:rPr lang="fr-FR" dirty="0" err="1"/>
              <a:t>sequence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F0E2CD-0D5B-842F-D24B-909DEFF01794}"/>
              </a:ext>
            </a:extLst>
          </p:cNvPr>
          <p:cNvSpPr txBox="1"/>
          <p:nvPr/>
        </p:nvSpPr>
        <p:spPr>
          <a:xfrm>
            <a:off x="5257800" y="3429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to </a:t>
            </a:r>
            <a:r>
              <a:rPr lang="fr-FR" dirty="0" err="1"/>
              <a:t>predict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D2C11E7-B86C-B74D-D1EC-7562C7B037DE}"/>
              </a:ext>
            </a:extLst>
          </p:cNvPr>
          <p:cNvSpPr/>
          <p:nvPr/>
        </p:nvSpPr>
        <p:spPr>
          <a:xfrm>
            <a:off x="1219200" y="2743200"/>
            <a:ext cx="8382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93503B3-BA1B-F339-370E-306B6AC31E9D}"/>
              </a:ext>
            </a:extLst>
          </p:cNvPr>
          <p:cNvSpPr/>
          <p:nvPr/>
        </p:nvSpPr>
        <p:spPr>
          <a:xfrm>
            <a:off x="2203580" y="2743200"/>
            <a:ext cx="615820" cy="4616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EA777AF-EC8C-5E37-FDB4-2E935553E218}"/>
              </a:ext>
            </a:extLst>
          </p:cNvPr>
          <p:cNvSpPr/>
          <p:nvPr/>
        </p:nvSpPr>
        <p:spPr>
          <a:xfrm>
            <a:off x="2962470" y="2743200"/>
            <a:ext cx="692020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53EEC91-E29E-D8DA-62EE-4A2CDAAF2A6C}"/>
              </a:ext>
            </a:extLst>
          </p:cNvPr>
          <p:cNvSpPr/>
          <p:nvPr/>
        </p:nvSpPr>
        <p:spPr>
          <a:xfrm>
            <a:off x="5708780" y="2743200"/>
            <a:ext cx="92062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1DB6C8-30C5-CAD9-1209-F6677AA42DDB}"/>
              </a:ext>
            </a:extLst>
          </p:cNvPr>
          <p:cNvSpPr txBox="1"/>
          <p:nvPr/>
        </p:nvSpPr>
        <p:spPr>
          <a:xfrm>
            <a:off x="121920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1</a:t>
            </a:r>
            <a:endParaRPr lang="en-US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9FFFE6-E438-06BE-64D6-A1D08DE9342A}"/>
              </a:ext>
            </a:extLst>
          </p:cNvPr>
          <p:cNvSpPr txBox="1"/>
          <p:nvPr/>
        </p:nvSpPr>
        <p:spPr>
          <a:xfrm>
            <a:off x="213049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2</a:t>
            </a:r>
            <a:endParaRPr lang="en-US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4C66E0-93A4-5CB9-CEFE-201DAB7C0B43}"/>
              </a:ext>
            </a:extLst>
          </p:cNvPr>
          <p:cNvSpPr txBox="1"/>
          <p:nvPr/>
        </p:nvSpPr>
        <p:spPr>
          <a:xfrm>
            <a:off x="289560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3</a:t>
            </a:r>
            <a:endParaRPr lang="en-US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D3FF8D-7EFC-8BFE-5BC8-788D1586C2DC}"/>
              </a:ext>
            </a:extLst>
          </p:cNvPr>
          <p:cNvSpPr txBox="1"/>
          <p:nvPr/>
        </p:nvSpPr>
        <p:spPr>
          <a:xfrm>
            <a:off x="574999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359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CA888-ED0C-80FA-8F22-8E52DF2AF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1816-C2EF-BA9C-ACAB-D7DE52A1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2432C-C98D-855C-2304-A02D38303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574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04281-6B6C-4811-1BC4-4A70C28A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1) </a:t>
            </a:r>
            <a:r>
              <a:rPr lang="fr-FR" dirty="0" err="1"/>
              <a:t>Finetuning</a:t>
            </a:r>
            <a:r>
              <a:rPr lang="fr-FR" dirty="0"/>
              <a:t> for classification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1EDC0-F1B3-6458-04A4-9CA03FE9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step</a:t>
            </a:r>
            <a:r>
              <a:rPr lang="fr-FR" dirty="0"/>
              <a:t>: </a:t>
            </a:r>
            <a:r>
              <a:rPr lang="fr-FR" dirty="0" err="1"/>
              <a:t>modify</a:t>
            </a:r>
            <a:r>
              <a:rPr lang="fr-FR" dirty="0"/>
              <a:t> the model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sz="800" dirty="0"/>
          </a:p>
          <a:p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: train the model on </a:t>
            </a:r>
            <a:r>
              <a:rPr lang="fr-FR" dirty="0" err="1"/>
              <a:t>labeled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(=</a:t>
            </a:r>
            <a:r>
              <a:rPr lang="fr-FR" dirty="0" err="1"/>
              <a:t>finetuning</a:t>
            </a:r>
            <a:r>
              <a:rPr lang="fr-FR" dirty="0"/>
              <a:t>).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1E27C7-418E-8467-6605-9517D83BF993}"/>
              </a:ext>
            </a:extLst>
          </p:cNvPr>
          <p:cNvGrpSpPr/>
          <p:nvPr/>
        </p:nvGrpSpPr>
        <p:grpSpPr>
          <a:xfrm>
            <a:off x="2076450" y="2133600"/>
            <a:ext cx="6019801" cy="1562100"/>
            <a:chOff x="2133600" y="2263624"/>
            <a:chExt cx="6019801" cy="15621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C2B0F59-1449-7394-9624-6065CE7B3A67}"/>
                </a:ext>
              </a:extLst>
            </p:cNvPr>
            <p:cNvSpPr/>
            <p:nvPr/>
          </p:nvSpPr>
          <p:spPr>
            <a:xfrm>
              <a:off x="2324100" y="3216124"/>
              <a:ext cx="2133600" cy="609600"/>
            </a:xfrm>
            <a:prstGeom prst="roundRect">
              <a:avLst/>
            </a:prstGeom>
            <a:solidFill>
              <a:srgbClr val="F891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rgbClr val="000000"/>
                  </a:solidFill>
                </a:rPr>
                <a:t>Pretrained</a:t>
              </a:r>
              <a:r>
                <a:rPr lang="fr-FR" dirty="0">
                  <a:solidFill>
                    <a:srgbClr val="000000"/>
                  </a:solidFill>
                </a:rPr>
                <a:t> LLM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C5F3858-39CE-971F-2521-ECF8BF587B7A}"/>
                </a:ext>
              </a:extLst>
            </p:cNvPr>
            <p:cNvSpPr/>
            <p:nvPr/>
          </p:nvSpPr>
          <p:spPr>
            <a:xfrm>
              <a:off x="2133600" y="2263624"/>
              <a:ext cx="2514600" cy="609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Classification </a:t>
              </a:r>
              <a:r>
                <a:rPr lang="fr-FR" dirty="0" err="1"/>
                <a:t>node</a:t>
              </a:r>
              <a:endParaRPr lang="en-US" dirty="0"/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1E2F0536-8F79-5DB7-B1BA-FA953341305F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3390900" y="2873224"/>
              <a:ext cx="0" cy="342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F1319D7-8CA7-9D56-F5F9-1D7E3BF9BB9D}"/>
                </a:ext>
              </a:extLst>
            </p:cNvPr>
            <p:cNvSpPr txBox="1"/>
            <p:nvPr/>
          </p:nvSpPr>
          <p:spPr>
            <a:xfrm>
              <a:off x="4781550" y="2263624"/>
              <a:ext cx="3371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Add</a:t>
              </a:r>
              <a:r>
                <a:rPr lang="fr-FR" dirty="0"/>
                <a:t> classification </a:t>
              </a:r>
              <a:r>
                <a:rPr lang="fr-FR" dirty="0" err="1"/>
                <a:t>node</a:t>
              </a:r>
              <a:r>
                <a:rPr lang="fr-FR" dirty="0"/>
                <a:t> at the top of the LLM.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DC94039-7E3B-6BE1-1A25-E711CE7B61A4}"/>
              </a:ext>
            </a:extLst>
          </p:cNvPr>
          <p:cNvGrpSpPr/>
          <p:nvPr/>
        </p:nvGrpSpPr>
        <p:grpSpPr>
          <a:xfrm>
            <a:off x="1659731" y="4800600"/>
            <a:ext cx="5481637" cy="1747584"/>
            <a:chOff x="1659731" y="4800600"/>
            <a:chExt cx="5481637" cy="174758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044CD59-7021-9321-4E27-A29F25E6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9731" y="4800600"/>
              <a:ext cx="5481637" cy="145445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AC83233-FE9E-1AE5-599F-8CCB68A4DDDE}"/>
                </a:ext>
              </a:extLst>
            </p:cNvPr>
            <p:cNvSpPr txBox="1"/>
            <p:nvPr/>
          </p:nvSpPr>
          <p:spPr>
            <a:xfrm>
              <a:off x="2076450" y="6178852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Label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52A26AE-4009-AEE9-A68D-EAA904B4274D}"/>
                </a:ext>
              </a:extLst>
            </p:cNvPr>
            <p:cNvSpPr txBox="1"/>
            <p:nvPr/>
          </p:nvSpPr>
          <p:spPr>
            <a:xfrm>
              <a:off x="5305425" y="6178852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70C0"/>
                  </a:solidFill>
                </a:rPr>
                <a:t>Label 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62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D6B67-72B5-7805-9C55-CADA2D1C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</a:t>
            </a:r>
            <a:r>
              <a:rPr lang="fr-FR" dirty="0" err="1"/>
              <a:t>Finetuning</a:t>
            </a:r>
            <a:r>
              <a:rPr lang="fr-FR" dirty="0"/>
              <a:t> for classification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FA942-F30A-7B2A-CE84-8A2780F1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65" y="4800600"/>
            <a:ext cx="8229600" cy="1371600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finetuned</a:t>
            </a:r>
            <a:r>
              <a:rPr lang="fr-FR" dirty="0"/>
              <a:t> model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CTCF binding </a:t>
            </a:r>
            <a:r>
              <a:rPr lang="fr-FR" dirty="0" err="1"/>
              <a:t>peaks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</a:t>
            </a:r>
            <a:r>
              <a:rPr lang="fr-FR" dirty="0" err="1"/>
              <a:t>genome</a:t>
            </a:r>
            <a:r>
              <a:rPr lang="fr-FR" dirty="0"/>
              <a:t>. 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E5BDAD8-B80D-538C-ADAB-390F8BC534C2}"/>
              </a:ext>
            </a:extLst>
          </p:cNvPr>
          <p:cNvGrpSpPr/>
          <p:nvPr/>
        </p:nvGrpSpPr>
        <p:grpSpPr>
          <a:xfrm>
            <a:off x="1143001" y="1828800"/>
            <a:ext cx="6705599" cy="1219199"/>
            <a:chOff x="1143001" y="1828800"/>
            <a:chExt cx="6705599" cy="1219199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A861DCF-1893-6E98-5194-1B3132E3B1BC}"/>
                </a:ext>
              </a:extLst>
            </p:cNvPr>
            <p:cNvCxnSpPr/>
            <p:nvPr/>
          </p:nvCxnSpPr>
          <p:spPr>
            <a:xfrm>
              <a:off x="1905000" y="2953433"/>
              <a:ext cx="59436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AC8B2787-46B2-2927-6EC9-BAA93B0EB1E4}"/>
                </a:ext>
              </a:extLst>
            </p:cNvPr>
            <p:cNvSpPr/>
            <p:nvPr/>
          </p:nvSpPr>
          <p:spPr>
            <a:xfrm>
              <a:off x="3200400" y="2420034"/>
              <a:ext cx="381000" cy="53339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A9200820-6B6C-FAC9-AFD6-4A377E825504}"/>
                </a:ext>
              </a:extLst>
            </p:cNvPr>
            <p:cNvSpPr/>
            <p:nvPr/>
          </p:nvSpPr>
          <p:spPr>
            <a:xfrm>
              <a:off x="4648200" y="2648634"/>
              <a:ext cx="381000" cy="304798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EBD299CC-8489-72A9-A386-81DB6088251D}"/>
                </a:ext>
              </a:extLst>
            </p:cNvPr>
            <p:cNvSpPr/>
            <p:nvPr/>
          </p:nvSpPr>
          <p:spPr>
            <a:xfrm>
              <a:off x="6858000" y="2191435"/>
              <a:ext cx="381000" cy="761998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5DBE09-BFD2-968B-165A-E4659D54F34C}"/>
                </a:ext>
              </a:extLst>
            </p:cNvPr>
            <p:cNvSpPr txBox="1"/>
            <p:nvPr/>
          </p:nvSpPr>
          <p:spPr>
            <a:xfrm rot="16200000">
              <a:off x="856567" y="2115234"/>
              <a:ext cx="1219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CTCF</a:t>
              </a:r>
            </a:p>
            <a:p>
              <a:pPr algn="ctr"/>
              <a:r>
                <a:rPr lang="fr-FR" dirty="0" err="1"/>
                <a:t>ChIP-seq</a:t>
              </a:r>
              <a:endParaRPr lang="en-US" dirty="0"/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CD49326-0192-FA4C-B426-3BB15F80BDFB}"/>
                </a:ext>
              </a:extLst>
            </p:cNvPr>
            <p:cNvCxnSpPr/>
            <p:nvPr/>
          </p:nvCxnSpPr>
          <p:spPr>
            <a:xfrm flipV="1">
              <a:off x="1905000" y="1981200"/>
              <a:ext cx="0" cy="9722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107A921D-C50E-A9A5-83EB-FDBE95D5E35C}"/>
              </a:ext>
            </a:extLst>
          </p:cNvPr>
          <p:cNvSpPr txBox="1"/>
          <p:nvPr/>
        </p:nvSpPr>
        <p:spPr>
          <a:xfrm rot="16200000">
            <a:off x="847236" y="3410634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Predicted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dirty="0" err="1">
                <a:solidFill>
                  <a:srgbClr val="FF0000"/>
                </a:solidFill>
              </a:rPr>
              <a:t>peaks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E86F550-A8B2-84D2-67DE-404EB8E9E529}"/>
              </a:ext>
            </a:extLst>
          </p:cNvPr>
          <p:cNvCxnSpPr/>
          <p:nvPr/>
        </p:nvCxnSpPr>
        <p:spPr>
          <a:xfrm>
            <a:off x="3200400" y="3962400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67F3781-479C-823D-6741-090329F24BE6}"/>
              </a:ext>
            </a:extLst>
          </p:cNvPr>
          <p:cNvCxnSpPr/>
          <p:nvPr/>
        </p:nvCxnSpPr>
        <p:spPr>
          <a:xfrm>
            <a:off x="6858000" y="3962400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6EDF1EE-A7C6-9C6E-BAD3-B8F8D77AAD0C}"/>
              </a:ext>
            </a:extLst>
          </p:cNvPr>
          <p:cNvSpPr txBox="1"/>
          <p:nvPr/>
        </p:nvSpPr>
        <p:spPr>
          <a:xfrm>
            <a:off x="3733800" y="1828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Chromosome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6660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E5D3D-54A0-C6D7-741D-5E1D5045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</a:t>
            </a:r>
            <a:r>
              <a:rPr lang="fr-FR" dirty="0" err="1"/>
              <a:t>Assessing</a:t>
            </a:r>
            <a:r>
              <a:rPr lang="fr-FR" dirty="0"/>
              <a:t> the impact of a SNP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210FB8-D05A-07CB-3A09-8B1DF02A8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41106"/>
            <a:ext cx="6400800" cy="2133600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2445F1D-88DC-3D12-FA33-29A690FCEAD5}"/>
              </a:ext>
            </a:extLst>
          </p:cNvPr>
          <p:cNvSpPr txBox="1">
            <a:spLocks/>
          </p:cNvSpPr>
          <p:nvPr/>
        </p:nvSpPr>
        <p:spPr>
          <a:xfrm>
            <a:off x="457200" y="38862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The LLM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convert</a:t>
            </a:r>
            <a:r>
              <a:rPr lang="fr-FR" dirty="0"/>
              <a:t> a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vector</a:t>
            </a:r>
            <a:r>
              <a:rPr lang="fr-FR" dirty="0"/>
              <a:t> of </a:t>
            </a:r>
            <a:r>
              <a:rPr lang="fr-FR" dirty="0" err="1"/>
              <a:t>numbers</a:t>
            </a:r>
            <a:r>
              <a:rPr lang="fr-FR" dirty="0"/>
              <a:t> (an </a:t>
            </a:r>
            <a:r>
              <a:rPr lang="fr-FR" dirty="0" err="1"/>
              <a:t>embedding</a:t>
            </a:r>
            <a:r>
              <a:rPr lang="fr-FR" dirty="0"/>
              <a:t>). 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can assume </a:t>
            </a:r>
            <a:r>
              <a:rPr lang="fr-FR" dirty="0" err="1"/>
              <a:t>that</a:t>
            </a:r>
            <a:r>
              <a:rPr lang="fr-FR" dirty="0"/>
              <a:t> if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are </a:t>
            </a:r>
            <a:r>
              <a:rPr lang="fr-FR" dirty="0" err="1"/>
              <a:t>functionally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have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embeddings</a:t>
            </a:r>
            <a:r>
              <a:rPr lang="fr-FR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9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08BB5-3DB9-46FF-AFE9-1725FB97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as a </a:t>
            </a:r>
            <a:r>
              <a:rPr lang="fr-FR" dirty="0" err="1"/>
              <a:t>branch</a:t>
            </a:r>
            <a:r>
              <a:rPr lang="fr-FR" dirty="0"/>
              <a:t> of AI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074E2E-225D-4BD0-BAB4-766BEAAFB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9" y="1828800"/>
            <a:ext cx="6625382" cy="4343400"/>
          </a:xfrm>
        </p:spPr>
      </p:pic>
    </p:spTree>
    <p:extLst>
      <p:ext uri="{BB962C8B-B14F-4D97-AF65-F5344CB8AC3E}">
        <p14:creationId xmlns:p14="http://schemas.microsoft.com/office/powerpoint/2010/main" val="1363182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65F60-DDC6-6968-7765-E648F6BD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</a:t>
            </a:r>
            <a:r>
              <a:rPr lang="fr-FR" dirty="0" err="1"/>
              <a:t>Assessing</a:t>
            </a:r>
            <a:r>
              <a:rPr lang="fr-FR" dirty="0"/>
              <a:t> the impact of a SNP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ED7C4-BA94-6ECA-903A-3ADA0F5B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the impact of a SNP:</a:t>
            </a:r>
          </a:p>
          <a:p>
            <a:pPr lvl="1"/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embedding</a:t>
            </a:r>
            <a:r>
              <a:rPr lang="fr-FR" dirty="0"/>
              <a:t> for 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allele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C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ATGTAGTGGGTACC</a:t>
            </a:r>
            <a:r>
              <a:rPr lang="fr-FR" b="1" dirty="0">
                <a:solidFill>
                  <a:srgbClr val="FF0000"/>
                </a:solidFill>
              </a:rPr>
              <a:t>C</a:t>
            </a:r>
            <a:r>
              <a:rPr lang="fr-FR" dirty="0"/>
              <a:t>TGTGTAGAAGCCA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embedding</a:t>
            </a:r>
            <a:r>
              <a:rPr lang="fr-FR" dirty="0"/>
              <a:t> for 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allele</a:t>
            </a:r>
            <a:r>
              <a:rPr lang="fr-FR" dirty="0"/>
              <a:t> </a:t>
            </a:r>
            <a:r>
              <a:rPr lang="fr-FR" b="1" dirty="0">
                <a:solidFill>
                  <a:srgbClr val="0070C0"/>
                </a:solidFill>
              </a:rPr>
              <a:t>T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ATGTAGTGGGTACC</a:t>
            </a:r>
            <a:r>
              <a:rPr lang="fr-FR" b="1" dirty="0">
                <a:solidFill>
                  <a:srgbClr val="0070C0"/>
                </a:solidFill>
              </a:rPr>
              <a:t>T</a:t>
            </a:r>
            <a:r>
              <a:rPr lang="fr-FR" dirty="0"/>
              <a:t>TGTGTAGAAGCCA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6EDA84-4CF1-E2BC-6062-581289A3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99" y="3948125"/>
            <a:ext cx="3320801" cy="25257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98D8BA-E3E8-4048-AE87-73C502427453}"/>
              </a:ext>
            </a:extLst>
          </p:cNvPr>
          <p:cNvSpPr txBox="1"/>
          <p:nvPr/>
        </p:nvSpPr>
        <p:spPr>
          <a:xfrm>
            <a:off x="838200" y="41910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the L2 distance (for instance) between the two embeddings.</a:t>
            </a:r>
          </a:p>
          <a:p>
            <a:endParaRPr lang="en-US" dirty="0"/>
          </a:p>
          <a:p>
            <a:r>
              <a:rPr lang="en-US" dirty="0"/>
              <a:t>On the right, L2 distances computed for a set of SNPs inside exons and a set of SNPs inside introns.</a:t>
            </a:r>
          </a:p>
        </p:txBody>
      </p:sp>
    </p:spTree>
    <p:extLst>
      <p:ext uri="{BB962C8B-B14F-4D97-AF65-F5344CB8AC3E}">
        <p14:creationId xmlns:p14="http://schemas.microsoft.com/office/powerpoint/2010/main" val="995915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361B1-7605-6EC1-4982-92D119D2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3) </a:t>
            </a:r>
            <a:r>
              <a:rPr lang="fr-FR" dirty="0" err="1"/>
              <a:t>Synthetic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generation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CLM </a:t>
            </a:r>
            <a:r>
              <a:rPr lang="fr-FR" dirty="0" err="1"/>
              <a:t>models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5C398-2F23-055F-86F7-D28DE663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dirty="0" err="1"/>
              <a:t>synthetic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iteratively</a:t>
            </a:r>
            <a:r>
              <a:rPr lang="fr-FR" dirty="0"/>
              <a:t>:</a:t>
            </a:r>
          </a:p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2805B7-356C-3F1F-F484-4499595DF862}"/>
              </a:ext>
            </a:extLst>
          </p:cNvPr>
          <p:cNvSpPr txBox="1"/>
          <p:nvPr/>
        </p:nvSpPr>
        <p:spPr>
          <a:xfrm>
            <a:off x="1066800" y="28956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Beginning</a:t>
            </a:r>
            <a:r>
              <a:rPr lang="fr-FR" sz="2400" dirty="0"/>
              <a:t> of sentence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E841F7-D1CE-CDFD-EE74-A302E85C2009}"/>
              </a:ext>
            </a:extLst>
          </p:cNvPr>
          <p:cNvSpPr txBox="1"/>
          <p:nvPr/>
        </p:nvSpPr>
        <p:spPr>
          <a:xfrm>
            <a:off x="5486400" y="2895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TGA</a:t>
            </a:r>
            <a:endParaRPr lang="en-US" sz="2400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A35BF9F-E406-04C4-F7D0-5CE69B3D0680}"/>
              </a:ext>
            </a:extLst>
          </p:cNvPr>
          <p:cNvSpPr/>
          <p:nvPr/>
        </p:nvSpPr>
        <p:spPr>
          <a:xfrm>
            <a:off x="4641980" y="2983468"/>
            <a:ext cx="615820" cy="2931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F09307-12E4-57E1-68D4-14A62C3DB330}"/>
              </a:ext>
            </a:extLst>
          </p:cNvPr>
          <p:cNvSpPr txBox="1"/>
          <p:nvPr/>
        </p:nvSpPr>
        <p:spPr>
          <a:xfrm>
            <a:off x="1752600" y="3581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</a:t>
            </a:r>
            <a:r>
              <a:rPr lang="fr-FR" dirty="0" err="1"/>
              <a:t>sequence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C2EB43-9237-5748-41D0-146D7B4B816A}"/>
              </a:ext>
            </a:extLst>
          </p:cNvPr>
          <p:cNvSpPr txBox="1"/>
          <p:nvPr/>
        </p:nvSpPr>
        <p:spPr>
          <a:xfrm>
            <a:off x="5257800" y="3581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to </a:t>
            </a:r>
            <a:r>
              <a:rPr lang="fr-FR" dirty="0" err="1"/>
              <a:t>predict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AB8723-0DB3-4DF7-A09B-64DE89AA174B}"/>
              </a:ext>
            </a:extLst>
          </p:cNvPr>
          <p:cNvSpPr/>
          <p:nvPr/>
        </p:nvSpPr>
        <p:spPr>
          <a:xfrm>
            <a:off x="1219200" y="2895600"/>
            <a:ext cx="31242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2340018-577A-D81E-DEB4-ACE96AE18889}"/>
              </a:ext>
            </a:extLst>
          </p:cNvPr>
          <p:cNvSpPr/>
          <p:nvPr/>
        </p:nvSpPr>
        <p:spPr>
          <a:xfrm>
            <a:off x="5708780" y="2895600"/>
            <a:ext cx="92062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76F3EE-453A-6C54-1EE2-3C30C1C47816}"/>
              </a:ext>
            </a:extLst>
          </p:cNvPr>
          <p:cNvSpPr txBox="1"/>
          <p:nvPr/>
        </p:nvSpPr>
        <p:spPr>
          <a:xfrm>
            <a:off x="2362200" y="2514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1</a:t>
            </a:r>
            <a:endParaRPr lang="en-US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A766EF6-0636-0890-00BB-958A159BC114}"/>
              </a:ext>
            </a:extLst>
          </p:cNvPr>
          <p:cNvSpPr txBox="1"/>
          <p:nvPr/>
        </p:nvSpPr>
        <p:spPr>
          <a:xfrm>
            <a:off x="5749990" y="2514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2</a:t>
            </a:r>
            <a:endParaRPr lang="en-US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137A6A-2E87-A74F-7C2D-D7FB25D3897F}"/>
              </a:ext>
            </a:extLst>
          </p:cNvPr>
          <p:cNvSpPr txBox="1"/>
          <p:nvPr/>
        </p:nvSpPr>
        <p:spPr>
          <a:xfrm>
            <a:off x="152400" y="5345668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Beginning</a:t>
            </a:r>
            <a:r>
              <a:rPr lang="fr-FR" sz="2400" dirty="0"/>
              <a:t> of sentence</a:t>
            </a:r>
            <a:endParaRPr lang="en-US" sz="2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F51CCB6-0777-12E0-4108-32AC61EBC2F8}"/>
              </a:ext>
            </a:extLst>
          </p:cNvPr>
          <p:cNvSpPr txBox="1"/>
          <p:nvPr/>
        </p:nvSpPr>
        <p:spPr>
          <a:xfrm>
            <a:off x="3276600" y="53456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TGA</a:t>
            </a:r>
            <a:endParaRPr lang="en-US" sz="2400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9436D0D2-A75E-820A-9CBE-314E3D9E8FFC}"/>
              </a:ext>
            </a:extLst>
          </p:cNvPr>
          <p:cNvSpPr/>
          <p:nvPr/>
        </p:nvSpPr>
        <p:spPr>
          <a:xfrm>
            <a:off x="4641980" y="5433536"/>
            <a:ext cx="615820" cy="2931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6535989-9CDC-4852-2B32-C9A115B51742}"/>
              </a:ext>
            </a:extLst>
          </p:cNvPr>
          <p:cNvSpPr txBox="1"/>
          <p:nvPr/>
        </p:nvSpPr>
        <p:spPr>
          <a:xfrm>
            <a:off x="1752600" y="6031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</a:t>
            </a:r>
            <a:r>
              <a:rPr lang="fr-FR" dirty="0" err="1"/>
              <a:t>sequence</a:t>
            </a:r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5C323B6-5993-0169-2FB3-63B3658ED10D}"/>
              </a:ext>
            </a:extLst>
          </p:cNvPr>
          <p:cNvSpPr txBox="1"/>
          <p:nvPr/>
        </p:nvSpPr>
        <p:spPr>
          <a:xfrm>
            <a:off x="5257800" y="6031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to </a:t>
            </a:r>
            <a:r>
              <a:rPr lang="fr-FR" dirty="0" err="1"/>
              <a:t>predict</a:t>
            </a:r>
            <a:endParaRPr 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784133E-6224-5C3D-D1A1-29CFD9C82EAD}"/>
              </a:ext>
            </a:extLst>
          </p:cNvPr>
          <p:cNvSpPr/>
          <p:nvPr/>
        </p:nvSpPr>
        <p:spPr>
          <a:xfrm>
            <a:off x="304800" y="5345668"/>
            <a:ext cx="31242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E9BE44D-1BA2-AFDF-74A1-EE0B1C36FBB7}"/>
              </a:ext>
            </a:extLst>
          </p:cNvPr>
          <p:cNvSpPr/>
          <p:nvPr/>
        </p:nvSpPr>
        <p:spPr>
          <a:xfrm>
            <a:off x="3498980" y="5345668"/>
            <a:ext cx="920620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DA05481-7111-EEE5-76EF-7EA140702A14}"/>
              </a:ext>
            </a:extLst>
          </p:cNvPr>
          <p:cNvSpPr txBox="1"/>
          <p:nvPr/>
        </p:nvSpPr>
        <p:spPr>
          <a:xfrm>
            <a:off x="1447800" y="496466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1</a:t>
            </a:r>
            <a:endParaRPr lang="en-US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CD0A15-30BC-8A13-7E09-09880953FEB3}"/>
              </a:ext>
            </a:extLst>
          </p:cNvPr>
          <p:cNvSpPr txBox="1"/>
          <p:nvPr/>
        </p:nvSpPr>
        <p:spPr>
          <a:xfrm>
            <a:off x="3540190" y="496466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2</a:t>
            </a:r>
            <a:endParaRPr lang="en-US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8412E72-9473-762C-AC1E-F93B80349237}"/>
              </a:ext>
            </a:extLst>
          </p:cNvPr>
          <p:cNvSpPr txBox="1"/>
          <p:nvPr/>
        </p:nvSpPr>
        <p:spPr>
          <a:xfrm>
            <a:off x="5410200" y="53456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GCC</a:t>
            </a:r>
            <a:endParaRPr lang="en-US" sz="24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F1E6413-FEBA-7AA9-6BD8-216878785B70}"/>
              </a:ext>
            </a:extLst>
          </p:cNvPr>
          <p:cNvSpPr/>
          <p:nvPr/>
        </p:nvSpPr>
        <p:spPr>
          <a:xfrm>
            <a:off x="5632580" y="5345668"/>
            <a:ext cx="920620" cy="4616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3D3C953-69F7-4D9D-3720-74367907E501}"/>
              </a:ext>
            </a:extLst>
          </p:cNvPr>
          <p:cNvSpPr txBox="1"/>
          <p:nvPr/>
        </p:nvSpPr>
        <p:spPr>
          <a:xfrm>
            <a:off x="5673790" y="496466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3</a:t>
            </a:r>
            <a:endParaRPr lang="en-US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CB29C9-01B4-8392-FA03-E1C749C30334}"/>
              </a:ext>
            </a:extLst>
          </p:cNvPr>
          <p:cNvSpPr txBox="1"/>
          <p:nvPr/>
        </p:nvSpPr>
        <p:spPr>
          <a:xfrm>
            <a:off x="4419600" y="230052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CLM model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FBC3EA-3DF2-0A18-2C08-00D64A682E39}"/>
              </a:ext>
            </a:extLst>
          </p:cNvPr>
          <p:cNvSpPr txBox="1"/>
          <p:nvPr/>
        </p:nvSpPr>
        <p:spPr>
          <a:xfrm>
            <a:off x="4419600" y="480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65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53CB9-CF53-C830-2F02-8BF413A5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3) </a:t>
            </a:r>
            <a:r>
              <a:rPr lang="fr-FR" dirty="0" err="1"/>
              <a:t>Synthetic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76440-CC95-E579-10A1-A1AA624C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200400"/>
          </a:xfrm>
        </p:spPr>
        <p:txBody>
          <a:bodyPr/>
          <a:lstStyle/>
          <a:p>
            <a:r>
              <a:rPr lang="fr-FR" dirty="0"/>
              <a:t>For instance, for the 1st </a:t>
            </a:r>
            <a:r>
              <a:rPr lang="fr-FR" dirty="0" err="1"/>
              <a:t>sequence</a:t>
            </a:r>
            <a:r>
              <a:rPr lang="fr-FR" dirty="0"/>
              <a:t>, BLAST shows no </a:t>
            </a:r>
            <a:r>
              <a:rPr lang="fr-FR" dirty="0" err="1"/>
              <a:t>matching</a:t>
            </a:r>
            <a:r>
              <a:rPr lang="fr-FR" dirty="0"/>
              <a:t> to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: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526BED-C68E-44F8-E549-8785971B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4" y="1625256"/>
            <a:ext cx="8249510" cy="13465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543250-7AAA-A2E5-7B5F-48A2F258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338398"/>
            <a:ext cx="7890299" cy="18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37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DA8C1-8CB9-3C74-61AD-2C9EC48E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F60A2-CE0B-61F7-5954-F1D91BDC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in </a:t>
            </a:r>
            <a:r>
              <a:rPr lang="fr-FR" dirty="0" err="1"/>
              <a:t>finding</a:t>
            </a:r>
            <a:r>
              <a:rPr lang="fr-FR" dirty="0"/>
              <a:t> the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highest</a:t>
            </a:r>
            <a:r>
              <a:rPr lang="fr-FR" dirty="0"/>
              <a:t> (or </a:t>
            </a:r>
            <a:r>
              <a:rPr lang="fr-FR" dirty="0" err="1"/>
              <a:t>lowest</a:t>
            </a:r>
            <a:r>
              <a:rPr lang="fr-FR" dirty="0"/>
              <a:t>) score </a:t>
            </a:r>
            <a:r>
              <a:rPr lang="fr-FR" dirty="0" err="1"/>
              <a:t>predicted</a:t>
            </a:r>
            <a:r>
              <a:rPr lang="fr-FR" dirty="0"/>
              <a:t> by a </a:t>
            </a:r>
            <a:r>
              <a:rPr lang="fr-FR" dirty="0" err="1"/>
              <a:t>previously</a:t>
            </a:r>
            <a:r>
              <a:rPr lang="fr-FR" dirty="0"/>
              <a:t> training model.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For instance,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finetuned</a:t>
            </a:r>
            <a:r>
              <a:rPr lang="fr-FR" dirty="0"/>
              <a:t> an LLM for </a:t>
            </a:r>
            <a:r>
              <a:rPr lang="fr-FR" dirty="0" err="1"/>
              <a:t>promoter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strong</a:t>
            </a:r>
            <a:r>
              <a:rPr lang="fr-FR" dirty="0"/>
              <a:t> </a:t>
            </a:r>
            <a:r>
              <a:rPr lang="fr-FR" dirty="0" err="1"/>
              <a:t>promoter</a:t>
            </a:r>
            <a:r>
              <a:rPr lang="fr-FR" dirty="0"/>
              <a:t> (high score). </a:t>
            </a:r>
            <a:endParaRPr lang="en-US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0CFF06-BDB8-0F7F-625F-FE79701D43CD}"/>
              </a:ext>
            </a:extLst>
          </p:cNvPr>
          <p:cNvCxnSpPr/>
          <p:nvPr/>
        </p:nvCxnSpPr>
        <p:spPr>
          <a:xfrm flipV="1">
            <a:off x="1905000" y="2971800"/>
            <a:ext cx="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04F2CE2-A9EF-5EDB-D75D-9667EF02CB76}"/>
              </a:ext>
            </a:extLst>
          </p:cNvPr>
          <p:cNvCxnSpPr>
            <a:cxnSpLocks/>
          </p:cNvCxnSpPr>
          <p:nvPr/>
        </p:nvCxnSpPr>
        <p:spPr>
          <a:xfrm>
            <a:off x="1905000" y="4341845"/>
            <a:ext cx="556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0394BFB-2567-2E8A-6887-A333B402344A}"/>
              </a:ext>
            </a:extLst>
          </p:cNvPr>
          <p:cNvSpPr txBox="1"/>
          <p:nvPr/>
        </p:nvSpPr>
        <p:spPr>
          <a:xfrm rot="16200000">
            <a:off x="695668" y="337097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Predicted</a:t>
            </a:r>
            <a:r>
              <a:rPr lang="fr-FR" dirty="0"/>
              <a:t> score</a:t>
            </a:r>
            <a:endParaRPr lang="en-US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89D1E825-CF82-7D10-ABA9-D6D65275A98A}"/>
              </a:ext>
            </a:extLst>
          </p:cNvPr>
          <p:cNvSpPr/>
          <p:nvPr/>
        </p:nvSpPr>
        <p:spPr>
          <a:xfrm>
            <a:off x="2127380" y="3046444"/>
            <a:ext cx="5111618" cy="1133670"/>
          </a:xfrm>
          <a:custGeom>
            <a:avLst/>
            <a:gdLst>
              <a:gd name="connsiteX0" fmla="*/ 0 w 3685591"/>
              <a:gd name="connsiteY0" fmla="*/ 139972 h 1175670"/>
              <a:gd name="connsiteX1" fmla="*/ 326571 w 3685591"/>
              <a:gd name="connsiteY1" fmla="*/ 149303 h 1175670"/>
              <a:gd name="connsiteX2" fmla="*/ 438538 w 3685591"/>
              <a:gd name="connsiteY2" fmla="*/ 214617 h 1175670"/>
              <a:gd name="connsiteX3" fmla="*/ 494522 w 3685591"/>
              <a:gd name="connsiteY3" fmla="*/ 279932 h 1175670"/>
              <a:gd name="connsiteX4" fmla="*/ 541175 w 3685591"/>
              <a:gd name="connsiteY4" fmla="*/ 391899 h 1175670"/>
              <a:gd name="connsiteX5" fmla="*/ 569167 w 3685591"/>
              <a:gd name="connsiteY5" fmla="*/ 438552 h 1175670"/>
              <a:gd name="connsiteX6" fmla="*/ 625151 w 3685591"/>
              <a:gd name="connsiteY6" fmla="*/ 541189 h 1175670"/>
              <a:gd name="connsiteX7" fmla="*/ 662473 w 3685591"/>
              <a:gd name="connsiteY7" fmla="*/ 587842 h 1175670"/>
              <a:gd name="connsiteX8" fmla="*/ 699796 w 3685591"/>
              <a:gd name="connsiteY8" fmla="*/ 606503 h 1175670"/>
              <a:gd name="connsiteX9" fmla="*/ 802432 w 3685591"/>
              <a:gd name="connsiteY9" fmla="*/ 578511 h 1175670"/>
              <a:gd name="connsiteX10" fmla="*/ 839755 w 3685591"/>
              <a:gd name="connsiteY10" fmla="*/ 531858 h 1175670"/>
              <a:gd name="connsiteX11" fmla="*/ 867747 w 3685591"/>
              <a:gd name="connsiteY11" fmla="*/ 485205 h 1175670"/>
              <a:gd name="connsiteX12" fmla="*/ 905069 w 3685591"/>
              <a:gd name="connsiteY12" fmla="*/ 475874 h 1175670"/>
              <a:gd name="connsiteX13" fmla="*/ 989044 w 3685591"/>
              <a:gd name="connsiteY13" fmla="*/ 503866 h 1175670"/>
              <a:gd name="connsiteX14" fmla="*/ 1017036 w 3685591"/>
              <a:gd name="connsiteY14" fmla="*/ 522527 h 1175670"/>
              <a:gd name="connsiteX15" fmla="*/ 1026367 w 3685591"/>
              <a:gd name="connsiteY15" fmla="*/ 559850 h 1175670"/>
              <a:gd name="connsiteX16" fmla="*/ 1045028 w 3685591"/>
              <a:gd name="connsiteY16" fmla="*/ 615834 h 1175670"/>
              <a:gd name="connsiteX17" fmla="*/ 1073020 w 3685591"/>
              <a:gd name="connsiteY17" fmla="*/ 858429 h 1175670"/>
              <a:gd name="connsiteX18" fmla="*/ 1091681 w 3685591"/>
              <a:gd name="connsiteY18" fmla="*/ 886421 h 1175670"/>
              <a:gd name="connsiteX19" fmla="*/ 1101012 w 3685591"/>
              <a:gd name="connsiteY19" fmla="*/ 923744 h 1175670"/>
              <a:gd name="connsiteX20" fmla="*/ 1166326 w 3685591"/>
              <a:gd name="connsiteY20" fmla="*/ 979727 h 1175670"/>
              <a:gd name="connsiteX21" fmla="*/ 1184987 w 3685591"/>
              <a:gd name="connsiteY21" fmla="*/ 1007719 h 1175670"/>
              <a:gd name="connsiteX22" fmla="*/ 1231640 w 3685591"/>
              <a:gd name="connsiteY22" fmla="*/ 1017050 h 1175670"/>
              <a:gd name="connsiteX23" fmla="*/ 1259632 w 3685591"/>
              <a:gd name="connsiteY23" fmla="*/ 1026380 h 1175670"/>
              <a:gd name="connsiteX24" fmla="*/ 1296955 w 3685591"/>
              <a:gd name="connsiteY24" fmla="*/ 1035711 h 1175670"/>
              <a:gd name="connsiteX25" fmla="*/ 1399591 w 3685591"/>
              <a:gd name="connsiteY25" fmla="*/ 1026380 h 1175670"/>
              <a:gd name="connsiteX26" fmla="*/ 1464906 w 3685591"/>
              <a:gd name="connsiteY26" fmla="*/ 989058 h 1175670"/>
              <a:gd name="connsiteX27" fmla="*/ 1586204 w 3685591"/>
              <a:gd name="connsiteY27" fmla="*/ 1007719 h 1175670"/>
              <a:gd name="connsiteX28" fmla="*/ 1623526 w 3685591"/>
              <a:gd name="connsiteY28" fmla="*/ 1035711 h 1175670"/>
              <a:gd name="connsiteX29" fmla="*/ 1660849 w 3685591"/>
              <a:gd name="connsiteY29" fmla="*/ 1045042 h 1175670"/>
              <a:gd name="connsiteX30" fmla="*/ 1688840 w 3685591"/>
              <a:gd name="connsiteY30" fmla="*/ 1073034 h 1175670"/>
              <a:gd name="connsiteX31" fmla="*/ 1763485 w 3685591"/>
              <a:gd name="connsiteY31" fmla="*/ 1110356 h 1175670"/>
              <a:gd name="connsiteX32" fmla="*/ 1978089 w 3685591"/>
              <a:gd name="connsiteY32" fmla="*/ 1138348 h 1175670"/>
              <a:gd name="connsiteX33" fmla="*/ 2080726 w 3685591"/>
              <a:gd name="connsiteY33" fmla="*/ 1157009 h 1175670"/>
              <a:gd name="connsiteX34" fmla="*/ 2164702 w 3685591"/>
              <a:gd name="connsiteY34" fmla="*/ 1175670 h 1175670"/>
              <a:gd name="connsiteX35" fmla="*/ 2341983 w 3685591"/>
              <a:gd name="connsiteY35" fmla="*/ 1166340 h 1175670"/>
              <a:gd name="connsiteX36" fmla="*/ 2360644 w 3685591"/>
              <a:gd name="connsiteY36" fmla="*/ 1147678 h 1175670"/>
              <a:gd name="connsiteX37" fmla="*/ 2388636 w 3685591"/>
              <a:gd name="connsiteY37" fmla="*/ 1129017 h 1175670"/>
              <a:gd name="connsiteX38" fmla="*/ 2463281 w 3685591"/>
              <a:gd name="connsiteY38" fmla="*/ 1017050 h 1175670"/>
              <a:gd name="connsiteX39" fmla="*/ 2500604 w 3685591"/>
              <a:gd name="connsiteY39" fmla="*/ 942405 h 1175670"/>
              <a:gd name="connsiteX40" fmla="*/ 2528596 w 3685591"/>
              <a:gd name="connsiteY40" fmla="*/ 877091 h 1175670"/>
              <a:gd name="connsiteX41" fmla="*/ 2565918 w 3685591"/>
              <a:gd name="connsiteY41" fmla="*/ 839768 h 1175670"/>
              <a:gd name="connsiteX42" fmla="*/ 2603240 w 3685591"/>
              <a:gd name="connsiteY42" fmla="*/ 765123 h 1175670"/>
              <a:gd name="connsiteX43" fmla="*/ 2771191 w 3685591"/>
              <a:gd name="connsiteY43" fmla="*/ 615834 h 1175670"/>
              <a:gd name="connsiteX44" fmla="*/ 2817844 w 3685591"/>
              <a:gd name="connsiteY44" fmla="*/ 606503 h 1175670"/>
              <a:gd name="connsiteX45" fmla="*/ 3135085 w 3685591"/>
              <a:gd name="connsiteY45" fmla="*/ 578511 h 1175670"/>
              <a:gd name="connsiteX46" fmla="*/ 3163077 w 3685591"/>
              <a:gd name="connsiteY46" fmla="*/ 550519 h 1175670"/>
              <a:gd name="connsiteX47" fmla="*/ 3200400 w 3685591"/>
              <a:gd name="connsiteY47" fmla="*/ 429221 h 1175670"/>
              <a:gd name="connsiteX48" fmla="*/ 3209730 w 3685591"/>
              <a:gd name="connsiteY48" fmla="*/ 373238 h 1175670"/>
              <a:gd name="connsiteX49" fmla="*/ 3256383 w 3685591"/>
              <a:gd name="connsiteY49" fmla="*/ 289262 h 1175670"/>
              <a:gd name="connsiteX50" fmla="*/ 3275044 w 3685591"/>
              <a:gd name="connsiteY50" fmla="*/ 261270 h 1175670"/>
              <a:gd name="connsiteX51" fmla="*/ 3368351 w 3685591"/>
              <a:gd name="connsiteY51" fmla="*/ 167964 h 1175670"/>
              <a:gd name="connsiteX52" fmla="*/ 3452326 w 3685591"/>
              <a:gd name="connsiteY52" fmla="*/ 130642 h 1175670"/>
              <a:gd name="connsiteX53" fmla="*/ 3517640 w 3685591"/>
              <a:gd name="connsiteY53" fmla="*/ 93319 h 1175670"/>
              <a:gd name="connsiteX54" fmla="*/ 3629608 w 3685591"/>
              <a:gd name="connsiteY54" fmla="*/ 55997 h 1175670"/>
              <a:gd name="connsiteX55" fmla="*/ 3685591 w 3685591"/>
              <a:gd name="connsiteY55" fmla="*/ 13 h 11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685591" h="1175670">
                <a:moveTo>
                  <a:pt x="0" y="139972"/>
                </a:moveTo>
                <a:cubicBezTo>
                  <a:pt x="108857" y="143082"/>
                  <a:pt x="219214" y="131029"/>
                  <a:pt x="326571" y="149303"/>
                </a:cubicBezTo>
                <a:cubicBezTo>
                  <a:pt x="369167" y="156553"/>
                  <a:pt x="407985" y="184064"/>
                  <a:pt x="438538" y="214617"/>
                </a:cubicBezTo>
                <a:cubicBezTo>
                  <a:pt x="462292" y="238371"/>
                  <a:pt x="476566" y="250006"/>
                  <a:pt x="494522" y="279932"/>
                </a:cubicBezTo>
                <a:cubicBezTo>
                  <a:pt x="548507" y="369906"/>
                  <a:pt x="499704" y="300662"/>
                  <a:pt x="541175" y="391899"/>
                </a:cubicBezTo>
                <a:cubicBezTo>
                  <a:pt x="548679" y="408409"/>
                  <a:pt x="560483" y="422631"/>
                  <a:pt x="569167" y="438552"/>
                </a:cubicBezTo>
                <a:cubicBezTo>
                  <a:pt x="593929" y="483950"/>
                  <a:pt x="596281" y="499947"/>
                  <a:pt x="625151" y="541189"/>
                </a:cubicBezTo>
                <a:cubicBezTo>
                  <a:pt x="636571" y="557504"/>
                  <a:pt x="647485" y="574728"/>
                  <a:pt x="662473" y="587842"/>
                </a:cubicBezTo>
                <a:cubicBezTo>
                  <a:pt x="672941" y="597001"/>
                  <a:pt x="687355" y="600283"/>
                  <a:pt x="699796" y="606503"/>
                </a:cubicBezTo>
                <a:cubicBezTo>
                  <a:pt x="734008" y="597172"/>
                  <a:pt x="771142" y="595199"/>
                  <a:pt x="802432" y="578511"/>
                </a:cubicBezTo>
                <a:cubicBezTo>
                  <a:pt x="820004" y="569139"/>
                  <a:pt x="829200" y="548746"/>
                  <a:pt x="839755" y="531858"/>
                </a:cubicBezTo>
                <a:cubicBezTo>
                  <a:pt x="854267" y="508639"/>
                  <a:pt x="839983" y="499087"/>
                  <a:pt x="867747" y="485205"/>
                </a:cubicBezTo>
                <a:cubicBezTo>
                  <a:pt x="879217" y="479470"/>
                  <a:pt x="892628" y="478984"/>
                  <a:pt x="905069" y="475874"/>
                </a:cubicBezTo>
                <a:cubicBezTo>
                  <a:pt x="933061" y="485205"/>
                  <a:pt x="961808" y="492518"/>
                  <a:pt x="989044" y="503866"/>
                </a:cubicBezTo>
                <a:cubicBezTo>
                  <a:pt x="999395" y="508179"/>
                  <a:pt x="1010816" y="513196"/>
                  <a:pt x="1017036" y="522527"/>
                </a:cubicBezTo>
                <a:cubicBezTo>
                  <a:pt x="1024149" y="533197"/>
                  <a:pt x="1022682" y="547567"/>
                  <a:pt x="1026367" y="559850"/>
                </a:cubicBezTo>
                <a:cubicBezTo>
                  <a:pt x="1032019" y="578691"/>
                  <a:pt x="1045028" y="615834"/>
                  <a:pt x="1045028" y="615834"/>
                </a:cubicBezTo>
                <a:cubicBezTo>
                  <a:pt x="1050076" y="701640"/>
                  <a:pt x="1046100" y="777668"/>
                  <a:pt x="1073020" y="858429"/>
                </a:cubicBezTo>
                <a:cubicBezTo>
                  <a:pt x="1076566" y="869068"/>
                  <a:pt x="1085461" y="877090"/>
                  <a:pt x="1091681" y="886421"/>
                </a:cubicBezTo>
                <a:cubicBezTo>
                  <a:pt x="1094791" y="898862"/>
                  <a:pt x="1094650" y="912610"/>
                  <a:pt x="1101012" y="923744"/>
                </a:cubicBezTo>
                <a:cubicBezTo>
                  <a:pt x="1110759" y="940802"/>
                  <a:pt x="1152907" y="969663"/>
                  <a:pt x="1166326" y="979727"/>
                </a:cubicBezTo>
                <a:cubicBezTo>
                  <a:pt x="1172546" y="989058"/>
                  <a:pt x="1175251" y="1002155"/>
                  <a:pt x="1184987" y="1007719"/>
                </a:cubicBezTo>
                <a:cubicBezTo>
                  <a:pt x="1198756" y="1015587"/>
                  <a:pt x="1216255" y="1013204"/>
                  <a:pt x="1231640" y="1017050"/>
                </a:cubicBezTo>
                <a:cubicBezTo>
                  <a:pt x="1241182" y="1019435"/>
                  <a:pt x="1250175" y="1023678"/>
                  <a:pt x="1259632" y="1026380"/>
                </a:cubicBezTo>
                <a:cubicBezTo>
                  <a:pt x="1271963" y="1029903"/>
                  <a:pt x="1284514" y="1032601"/>
                  <a:pt x="1296955" y="1035711"/>
                </a:cubicBezTo>
                <a:cubicBezTo>
                  <a:pt x="1331167" y="1032601"/>
                  <a:pt x="1365905" y="1033117"/>
                  <a:pt x="1399591" y="1026380"/>
                </a:cubicBezTo>
                <a:cubicBezTo>
                  <a:pt x="1416503" y="1022997"/>
                  <a:pt x="1449882" y="999074"/>
                  <a:pt x="1464906" y="989058"/>
                </a:cubicBezTo>
                <a:cubicBezTo>
                  <a:pt x="1505339" y="995278"/>
                  <a:pt x="1546958" y="996176"/>
                  <a:pt x="1586204" y="1007719"/>
                </a:cubicBezTo>
                <a:cubicBezTo>
                  <a:pt x="1601123" y="1012107"/>
                  <a:pt x="1609617" y="1028756"/>
                  <a:pt x="1623526" y="1035711"/>
                </a:cubicBezTo>
                <a:cubicBezTo>
                  <a:pt x="1634996" y="1041446"/>
                  <a:pt x="1648408" y="1041932"/>
                  <a:pt x="1660849" y="1045042"/>
                </a:cubicBezTo>
                <a:cubicBezTo>
                  <a:pt x="1670179" y="1054373"/>
                  <a:pt x="1677708" y="1065950"/>
                  <a:pt x="1688840" y="1073034"/>
                </a:cubicBezTo>
                <a:cubicBezTo>
                  <a:pt x="1712309" y="1087969"/>
                  <a:pt x="1736207" y="1104900"/>
                  <a:pt x="1763485" y="1110356"/>
                </a:cubicBezTo>
                <a:cubicBezTo>
                  <a:pt x="1865372" y="1130734"/>
                  <a:pt x="1794376" y="1117936"/>
                  <a:pt x="1978089" y="1138348"/>
                </a:cubicBezTo>
                <a:cubicBezTo>
                  <a:pt x="2069245" y="1161135"/>
                  <a:pt x="1946985" y="1131932"/>
                  <a:pt x="2080726" y="1157009"/>
                </a:cubicBezTo>
                <a:cubicBezTo>
                  <a:pt x="2108910" y="1162293"/>
                  <a:pt x="2136710" y="1169450"/>
                  <a:pt x="2164702" y="1175670"/>
                </a:cubicBezTo>
                <a:cubicBezTo>
                  <a:pt x="2223796" y="1172560"/>
                  <a:pt x="2283402" y="1174709"/>
                  <a:pt x="2341983" y="1166340"/>
                </a:cubicBezTo>
                <a:cubicBezTo>
                  <a:pt x="2350692" y="1165096"/>
                  <a:pt x="2353775" y="1153174"/>
                  <a:pt x="2360644" y="1147678"/>
                </a:cubicBezTo>
                <a:cubicBezTo>
                  <a:pt x="2369401" y="1140673"/>
                  <a:pt x="2379305" y="1135237"/>
                  <a:pt x="2388636" y="1129017"/>
                </a:cubicBezTo>
                <a:cubicBezTo>
                  <a:pt x="2443531" y="1041185"/>
                  <a:pt x="2417684" y="1077845"/>
                  <a:pt x="2463281" y="1017050"/>
                </a:cubicBezTo>
                <a:cubicBezTo>
                  <a:pt x="2486194" y="925400"/>
                  <a:pt x="2453021" y="1037571"/>
                  <a:pt x="2500604" y="942405"/>
                </a:cubicBezTo>
                <a:cubicBezTo>
                  <a:pt x="2529789" y="884036"/>
                  <a:pt x="2487836" y="924644"/>
                  <a:pt x="2528596" y="877091"/>
                </a:cubicBezTo>
                <a:cubicBezTo>
                  <a:pt x="2540046" y="863733"/>
                  <a:pt x="2556159" y="854407"/>
                  <a:pt x="2565918" y="839768"/>
                </a:cubicBezTo>
                <a:cubicBezTo>
                  <a:pt x="2581349" y="816622"/>
                  <a:pt x="2585862" y="786846"/>
                  <a:pt x="2603240" y="765123"/>
                </a:cubicBezTo>
                <a:cubicBezTo>
                  <a:pt x="2628196" y="733928"/>
                  <a:pt x="2715002" y="641375"/>
                  <a:pt x="2771191" y="615834"/>
                </a:cubicBezTo>
                <a:cubicBezTo>
                  <a:pt x="2785628" y="609271"/>
                  <a:pt x="2802293" y="609613"/>
                  <a:pt x="2817844" y="606503"/>
                </a:cubicBezTo>
                <a:cubicBezTo>
                  <a:pt x="2982211" y="613975"/>
                  <a:pt x="3004206" y="639589"/>
                  <a:pt x="3135085" y="578511"/>
                </a:cubicBezTo>
                <a:cubicBezTo>
                  <a:pt x="3147043" y="572931"/>
                  <a:pt x="3153746" y="559850"/>
                  <a:pt x="3163077" y="550519"/>
                </a:cubicBezTo>
                <a:cubicBezTo>
                  <a:pt x="3188749" y="422164"/>
                  <a:pt x="3148191" y="611954"/>
                  <a:pt x="3200400" y="429221"/>
                </a:cubicBezTo>
                <a:cubicBezTo>
                  <a:pt x="3205597" y="411031"/>
                  <a:pt x="3204752" y="391490"/>
                  <a:pt x="3209730" y="373238"/>
                </a:cubicBezTo>
                <a:cubicBezTo>
                  <a:pt x="3222794" y="325336"/>
                  <a:pt x="3228901" y="327737"/>
                  <a:pt x="3256383" y="289262"/>
                </a:cubicBezTo>
                <a:cubicBezTo>
                  <a:pt x="3262901" y="280137"/>
                  <a:pt x="3268316" y="270241"/>
                  <a:pt x="3275044" y="261270"/>
                </a:cubicBezTo>
                <a:cubicBezTo>
                  <a:pt x="3302981" y="224021"/>
                  <a:pt x="3327026" y="192759"/>
                  <a:pt x="3368351" y="167964"/>
                </a:cubicBezTo>
                <a:cubicBezTo>
                  <a:pt x="3394618" y="152204"/>
                  <a:pt x="3424928" y="144341"/>
                  <a:pt x="3452326" y="130642"/>
                </a:cubicBezTo>
                <a:cubicBezTo>
                  <a:pt x="3474754" y="119428"/>
                  <a:pt x="3494358" y="102632"/>
                  <a:pt x="3517640" y="93319"/>
                </a:cubicBezTo>
                <a:cubicBezTo>
                  <a:pt x="3738015" y="5168"/>
                  <a:pt x="3497630" y="121984"/>
                  <a:pt x="3629608" y="55997"/>
                </a:cubicBezTo>
                <a:cubicBezTo>
                  <a:pt x="3678252" y="-2376"/>
                  <a:pt x="3651969" y="13"/>
                  <a:pt x="3685591" y="1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9FEA24-CFA4-0134-CABC-7AFD75AAF128}"/>
              </a:ext>
            </a:extLst>
          </p:cNvPr>
          <p:cNvSpPr txBox="1"/>
          <p:nvPr/>
        </p:nvSpPr>
        <p:spPr>
          <a:xfrm>
            <a:off x="3657600" y="4425822"/>
            <a:ext cx="25908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en-US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743C880-8646-33B2-F839-3A8F247DDFB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391151" y="3278863"/>
            <a:ext cx="0" cy="815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BD48ACF-D9FD-5755-573C-C2A90B9F43EA}"/>
              </a:ext>
            </a:extLst>
          </p:cNvPr>
          <p:cNvSpPr txBox="1"/>
          <p:nvPr/>
        </p:nvSpPr>
        <p:spPr>
          <a:xfrm>
            <a:off x="4381502" y="2755643"/>
            <a:ext cx="201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Best </a:t>
            </a:r>
            <a:r>
              <a:rPr lang="fr-FR" sz="1400" dirty="0" err="1"/>
              <a:t>sequence</a:t>
            </a:r>
            <a:r>
              <a:rPr lang="fr-FR" sz="1400" dirty="0"/>
              <a:t>:</a:t>
            </a:r>
          </a:p>
          <a:p>
            <a:pPr algn="ctr"/>
            <a:r>
              <a:rPr lang="fr-FR" sz="1400" dirty="0"/>
              <a:t>TGGATCGT</a:t>
            </a:r>
            <a:endParaRPr lang="en-US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E4AB59C-FD83-A106-F337-85C8C5BD17F7}"/>
              </a:ext>
            </a:extLst>
          </p:cNvPr>
          <p:cNvSpPr txBox="1"/>
          <p:nvPr/>
        </p:nvSpPr>
        <p:spPr>
          <a:xfrm>
            <a:off x="2428535" y="2757198"/>
            <a:ext cx="201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Initial </a:t>
            </a:r>
            <a:r>
              <a:rPr lang="fr-FR" sz="1400" dirty="0" err="1"/>
              <a:t>sequence</a:t>
            </a:r>
            <a:r>
              <a:rPr lang="fr-FR" sz="1400" dirty="0"/>
              <a:t>:</a:t>
            </a:r>
          </a:p>
          <a:p>
            <a:pPr algn="ctr"/>
            <a:r>
              <a:rPr lang="fr-FR" sz="1400" dirty="0"/>
              <a:t>TCCGATGT</a:t>
            </a:r>
            <a:endParaRPr lang="en-US" sz="14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B78D6B5-B4AA-5959-727A-8CDB2C8F3DF1}"/>
              </a:ext>
            </a:extLst>
          </p:cNvPr>
          <p:cNvCxnSpPr>
            <a:cxnSpLocks/>
          </p:cNvCxnSpPr>
          <p:nvPr/>
        </p:nvCxnSpPr>
        <p:spPr>
          <a:xfrm>
            <a:off x="3352800" y="3250163"/>
            <a:ext cx="0" cy="178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80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5651-7497-F308-4654-6B393CCB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5D0C4-F9F9-B153-FFD4-3262CC9E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can use black box </a:t>
            </a:r>
            <a:r>
              <a:rPr lang="fr-FR" dirty="0" err="1"/>
              <a:t>optimization</a:t>
            </a:r>
            <a:r>
              <a:rPr lang="fr-FR" dirty="0"/>
              <a:t> algos:</a:t>
            </a:r>
          </a:p>
          <a:p>
            <a:pPr lvl="1"/>
            <a:r>
              <a:rPr lang="fr-FR" dirty="0"/>
              <a:t>For instance, </a:t>
            </a:r>
            <a:r>
              <a:rPr lang="fr-FR" dirty="0" err="1"/>
              <a:t>evolutionary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;</a:t>
            </a:r>
          </a:p>
          <a:p>
            <a:pPr lvl="1"/>
            <a:r>
              <a:rPr lang="en-US" dirty="0"/>
              <a:t>Discrete optimization: A T G or C are not quantitative variables;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2C3B7A-B721-996A-A576-1730407F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96704"/>
            <a:ext cx="4648200" cy="35019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0B36B7D-EE42-DB82-786D-DF52D82ED3C8}"/>
              </a:ext>
            </a:extLst>
          </p:cNvPr>
          <p:cNvSpPr txBox="1"/>
          <p:nvPr/>
        </p:nvSpPr>
        <p:spPr>
          <a:xfrm>
            <a:off x="2628900" y="48738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Here</a:t>
            </a:r>
            <a:r>
              <a:rPr lang="fr-FR" sz="1400" dirty="0"/>
              <a:t> the classifier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87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5D273-FB9D-4E5C-AA68-E06B904F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Success</a:t>
            </a:r>
            <a:r>
              <a:rPr lang="fr-FR" dirty="0"/>
              <a:t> of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2012:</a:t>
            </a:r>
            <a:br>
              <a:rPr lang="fr-FR" dirty="0"/>
            </a:br>
            <a:r>
              <a:rPr lang="fr-FR" dirty="0"/>
              <a:t>Example of computer 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36E8E-9588-4FDC-9D71-13D04E02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905000"/>
            <a:ext cx="3810000" cy="3821668"/>
          </a:xfrm>
        </p:spPr>
        <p:txBody>
          <a:bodyPr/>
          <a:lstStyle/>
          <a:p>
            <a:r>
              <a:rPr lang="fr-FR" dirty="0"/>
              <a:t>2012: </a:t>
            </a:r>
            <a:r>
              <a:rPr lang="fr-FR" dirty="0" err="1"/>
              <a:t>AlexNet</a:t>
            </a:r>
            <a:r>
              <a:rPr lang="fr-FR" dirty="0"/>
              <a:t> (</a:t>
            </a:r>
            <a:r>
              <a:rPr lang="fr-FR" dirty="0" err="1"/>
              <a:t>convNet</a:t>
            </a:r>
            <a:r>
              <a:rPr lang="fr-FR" dirty="0"/>
              <a:t>)</a:t>
            </a:r>
          </a:p>
          <a:p>
            <a:r>
              <a:rPr lang="fr-FR" dirty="0"/>
              <a:t>2013: </a:t>
            </a:r>
            <a:r>
              <a:rPr lang="fr-FR" dirty="0" err="1"/>
              <a:t>ZFNet</a:t>
            </a:r>
            <a:endParaRPr lang="fr-FR" dirty="0"/>
          </a:p>
          <a:p>
            <a:r>
              <a:rPr lang="fr-FR" dirty="0"/>
              <a:t>2014: </a:t>
            </a:r>
          </a:p>
          <a:p>
            <a:pPr lvl="1"/>
            <a:r>
              <a:rPr lang="fr-FR" dirty="0" err="1"/>
              <a:t>VGGNet</a:t>
            </a:r>
            <a:r>
              <a:rPr lang="fr-FR" dirty="0"/>
              <a:t> (</a:t>
            </a:r>
            <a:r>
              <a:rPr lang="fr-FR" dirty="0" err="1"/>
              <a:t>deeper</a:t>
            </a:r>
            <a:r>
              <a:rPr lang="fr-FR" dirty="0"/>
              <a:t>, </a:t>
            </a:r>
            <a:r>
              <a:rPr lang="fr-FR" dirty="0" err="1"/>
              <a:t>simpler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InceptionNet</a:t>
            </a:r>
            <a:r>
              <a:rPr lang="fr-FR" dirty="0"/>
              <a:t> (</a:t>
            </a:r>
            <a:r>
              <a:rPr lang="fr-FR" dirty="0" err="1"/>
              <a:t>faster</a:t>
            </a:r>
            <a:r>
              <a:rPr lang="fr-FR" dirty="0"/>
              <a:t>)</a:t>
            </a:r>
          </a:p>
          <a:p>
            <a:r>
              <a:rPr lang="fr-FR" dirty="0"/>
              <a:t>2015: </a:t>
            </a:r>
            <a:r>
              <a:rPr lang="fr-FR" dirty="0" err="1"/>
              <a:t>ResNet</a:t>
            </a:r>
            <a:r>
              <a:rPr lang="fr-FR" dirty="0"/>
              <a:t> (</a:t>
            </a:r>
            <a:r>
              <a:rPr lang="fr-FR" dirty="0" err="1"/>
              <a:t>deeper</a:t>
            </a:r>
            <a:r>
              <a:rPr lang="fr-FR" dirty="0"/>
              <a:t>)</a:t>
            </a:r>
          </a:p>
          <a:p>
            <a:r>
              <a:rPr lang="fr-FR" dirty="0"/>
              <a:t>2016: Ensemble networks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ACD3750-52B3-47CA-9F50-4CA150BC0F57}"/>
              </a:ext>
            </a:extLst>
          </p:cNvPr>
          <p:cNvGrpSpPr/>
          <p:nvPr/>
        </p:nvGrpSpPr>
        <p:grpSpPr>
          <a:xfrm>
            <a:off x="304800" y="2133600"/>
            <a:ext cx="4407718" cy="3716001"/>
            <a:chOff x="304800" y="2133600"/>
            <a:chExt cx="4407718" cy="3716001"/>
          </a:xfrm>
        </p:grpSpPr>
        <p:sp>
          <p:nvSpPr>
            <p:cNvPr id="10" name="Accolade ouvrante 9">
              <a:extLst>
                <a:ext uri="{FF2B5EF4-FFF2-40B4-BE49-F238E27FC236}">
                  <a16:creationId xmlns:a16="http://schemas.microsoft.com/office/drawing/2014/main" id="{1AA822E8-CF76-4B38-AD0A-0D08F4ED33E6}"/>
                </a:ext>
              </a:extLst>
            </p:cNvPr>
            <p:cNvSpPr/>
            <p:nvPr/>
          </p:nvSpPr>
          <p:spPr>
            <a:xfrm rot="16200000">
              <a:off x="3103534" y="3997434"/>
              <a:ext cx="298668" cy="266700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3319FA5-47B6-45AA-AB00-E5B014664509}"/>
                </a:ext>
              </a:extLst>
            </p:cNvPr>
            <p:cNvSpPr txBox="1"/>
            <p:nvPr/>
          </p:nvSpPr>
          <p:spPr>
            <a:xfrm>
              <a:off x="2209797" y="5480269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With</a:t>
              </a:r>
              <a:r>
                <a:rPr lang="fr-FR" dirty="0"/>
                <a:t> </a:t>
              </a:r>
              <a:r>
                <a:rPr lang="fr-FR" dirty="0" err="1"/>
                <a:t>deep</a:t>
              </a:r>
              <a:r>
                <a:rPr lang="fr-FR" dirty="0"/>
                <a:t> </a:t>
              </a:r>
              <a:r>
                <a:rPr lang="fr-FR" dirty="0" err="1"/>
                <a:t>learning</a:t>
              </a:r>
              <a:endParaRPr lang="en-US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F2363BF-07A8-45E8-984B-DF8EA999980D}"/>
                </a:ext>
              </a:extLst>
            </p:cNvPr>
            <p:cNvSpPr txBox="1"/>
            <p:nvPr/>
          </p:nvSpPr>
          <p:spPr>
            <a:xfrm>
              <a:off x="1136778" y="2133600"/>
              <a:ext cx="3200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Image classification</a:t>
              </a:r>
            </a:p>
            <a:p>
              <a:pPr algn="ctr"/>
              <a:r>
                <a:rPr lang="fr-FR" sz="2400" dirty="0"/>
                <a:t>(</a:t>
              </a:r>
              <a:r>
                <a:rPr lang="fr-FR" sz="2400" dirty="0" err="1"/>
                <a:t>ImageNet</a:t>
              </a:r>
              <a:r>
                <a:rPr lang="fr-FR" sz="2400" dirty="0"/>
                <a:t> challenge)</a:t>
              </a:r>
              <a:endParaRPr lang="en-US" sz="2400" dirty="0"/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72CE319-C657-4E0E-9088-10FFDB241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3048000"/>
              <a:ext cx="4407718" cy="2244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5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495DA-6BF5-4412-9AC8-D5A78435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machine and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950157-C9A9-44C4-A1A6-368A0CB83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5075"/>
            <a:ext cx="8229600" cy="4547050"/>
          </a:xfrm>
        </p:spPr>
      </p:pic>
    </p:spTree>
    <p:extLst>
      <p:ext uri="{BB962C8B-B14F-4D97-AF65-F5344CB8AC3E}">
        <p14:creationId xmlns:p14="http://schemas.microsoft.com/office/powerpoint/2010/main" val="19843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5D273-FB9D-4E5C-AA68-E06B904F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as neural networks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36E8E-9588-4FDC-9D71-13D04E02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a </a:t>
            </a:r>
            <a:r>
              <a:rPr lang="fr-FR" b="1" dirty="0" err="1"/>
              <a:t>deep</a:t>
            </a:r>
            <a:r>
              <a:rPr lang="fr-FR" dirty="0"/>
              <a:t> neural network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stacking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neuronal </a:t>
            </a:r>
            <a:r>
              <a:rPr lang="fr-FR" dirty="0" err="1"/>
              <a:t>layers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a final output. </a:t>
            </a:r>
          </a:p>
        </p:txBody>
      </p:sp>
      <p:pic>
        <p:nvPicPr>
          <p:cNvPr id="4" name="Google Shape;258;p26">
            <a:extLst>
              <a:ext uri="{FF2B5EF4-FFF2-40B4-BE49-F238E27FC236}">
                <a16:creationId xmlns:a16="http://schemas.microsoft.com/office/drawing/2014/main" id="{1AE8E23B-4D12-438B-8393-F561C9E69F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8300" y="1836575"/>
            <a:ext cx="5867400" cy="31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0;p26">
            <a:extLst>
              <a:ext uri="{FF2B5EF4-FFF2-40B4-BE49-F238E27FC236}">
                <a16:creationId xmlns:a16="http://schemas.microsoft.com/office/drawing/2014/main" id="{555C9E37-2D01-4185-AFB1-6DC5721F33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2958" y="4216669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r"/>
            <a:fld id="{00000000-1234-1234-1234-123412341234}" type="slidenum">
              <a:rPr lang="en-GB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B5BB-176F-45B6-A6A8-42297F6C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B3146E7-8F8C-4EE5-8BC6-F53D777613A5}"/>
              </a:ext>
            </a:extLst>
          </p:cNvPr>
          <p:cNvSpPr txBox="1">
            <a:spLocks/>
          </p:cNvSpPr>
          <p:nvPr/>
        </p:nvSpPr>
        <p:spPr>
          <a:xfrm>
            <a:off x="457200" y="48006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a neural network, multiple inputs x</a:t>
            </a:r>
            <a:r>
              <a:rPr lang="en-US" baseline="-25000" dirty="0"/>
              <a:t>i</a:t>
            </a:r>
            <a:r>
              <a:rPr lang="en-US" dirty="0"/>
              <a:t> are combined through a linear combination (with weights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), and then an activation function is used for a non-linear transformation to obtain the output. </a:t>
            </a:r>
            <a:endParaRPr lang="fr-FR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1AB1936F-8AC1-4A5C-B36B-CF5DF129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48" y="1589314"/>
            <a:ext cx="7029304" cy="3200400"/>
          </a:xfrm>
        </p:spPr>
      </p:pic>
    </p:spTree>
    <p:extLst>
      <p:ext uri="{BB962C8B-B14F-4D97-AF65-F5344CB8AC3E}">
        <p14:creationId xmlns:p14="http://schemas.microsoft.com/office/powerpoint/2010/main" val="8453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B5BB-176F-45B6-A6A8-42297F6C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neural networks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B3146E7-8F8C-4EE5-8BC6-F53D777613A5}"/>
              </a:ext>
            </a:extLst>
          </p:cNvPr>
          <p:cNvSpPr txBox="1">
            <a:spLocks/>
          </p:cNvSpPr>
          <p:nvPr/>
        </p:nvSpPr>
        <p:spPr>
          <a:xfrm>
            <a:off x="457200" y="5029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deep neural network (DNN) is an neural network (NN) with multiple layers between the input and output layers.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layer </a:t>
            </a:r>
            <a:r>
              <a:rPr lang="fr-FR" dirty="0" err="1"/>
              <a:t>linearly</a:t>
            </a:r>
            <a:r>
              <a:rPr lang="fr-FR" dirty="0"/>
              <a:t> combines the output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layer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a non-</a:t>
            </a:r>
            <a:r>
              <a:rPr lang="fr-FR" dirty="0" err="1"/>
              <a:t>linear</a:t>
            </a:r>
            <a:r>
              <a:rPr lang="fr-FR" dirty="0"/>
              <a:t> transformation. 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31D618-3C6D-4D3C-BAB9-FD511036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05137"/>
            <a:ext cx="5362575" cy="32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CC5D5-E3F7-4563-A771-293713B0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Principle</a:t>
            </a:r>
            <a:r>
              <a:rPr lang="fr-FR" dirty="0"/>
              <a:t> of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: </a:t>
            </a:r>
            <a:r>
              <a:rPr lang="fr-FR" dirty="0" err="1"/>
              <a:t>stacking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sorts of </a:t>
            </a:r>
            <a:r>
              <a:rPr lang="fr-FR" dirty="0" err="1"/>
              <a:t>layers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039A74-D363-4E0A-A4DB-EB435B720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277069" cy="2971800"/>
          </a:xfr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55BCF77-0641-42FF-A532-CE32E1FA3E12}"/>
              </a:ext>
            </a:extLst>
          </p:cNvPr>
          <p:cNvSpPr txBox="1">
            <a:spLocks/>
          </p:cNvSpPr>
          <p:nvPr/>
        </p:nvSpPr>
        <p:spPr>
          <a:xfrm>
            <a:off x="4572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a deep neural network is like assembling a </a:t>
            </a:r>
            <a:r>
              <a:rPr lang="en-US" dirty="0" err="1"/>
              <a:t>lego</a:t>
            </a:r>
            <a:r>
              <a:rPr lang="en-US" dirty="0"/>
              <a:t> toy where every </a:t>
            </a:r>
            <a:r>
              <a:rPr lang="en-US" dirty="0" err="1"/>
              <a:t>lego</a:t>
            </a:r>
            <a:r>
              <a:rPr lang="en-US" dirty="0"/>
              <a:t> brick is a layer.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35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7889</TotalTime>
  <Words>1138</Words>
  <Application>Microsoft Office PowerPoint</Application>
  <PresentationFormat>Affichage à l'écran (4:3)</PresentationFormat>
  <Paragraphs>182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7" baseType="lpstr">
      <vt:lpstr>Arial</vt:lpstr>
      <vt:lpstr>Calibri</vt:lpstr>
      <vt:lpstr>Clarity</vt:lpstr>
      <vt:lpstr>Large language models for genomics</vt:lpstr>
      <vt:lpstr>Quick intro to large language models</vt:lpstr>
      <vt:lpstr>Deep learning as a branch of AI</vt:lpstr>
      <vt:lpstr>Success of deep learning since 2012: Example of computer vision</vt:lpstr>
      <vt:lpstr>Difference between machine and deep learning</vt:lpstr>
      <vt:lpstr>Deep learning as neural networks</vt:lpstr>
      <vt:lpstr>Neural networks</vt:lpstr>
      <vt:lpstr>Deep neural networks</vt:lpstr>
      <vt:lpstr>Principle of deep learning : stacking many different sorts of layers</vt:lpstr>
      <vt:lpstr>Attention</vt:lpstr>
      <vt:lpstr>Self-attention in transformer model</vt:lpstr>
      <vt:lpstr>How to compute self-attention weights</vt:lpstr>
      <vt:lpstr>Causal language modeling (CLM) vs masked language modeling (MLM)</vt:lpstr>
      <vt:lpstr>BERT model (masked language model)</vt:lpstr>
      <vt:lpstr>GPT-1 model (causal language model)</vt:lpstr>
      <vt:lpstr>GPT-1, GPT-2 and GPT-3</vt:lpstr>
      <vt:lpstr>GPT-3 training data</vt:lpstr>
      <vt:lpstr>chatGPT</vt:lpstr>
      <vt:lpstr>Deep learning for genomics</vt:lpstr>
      <vt:lpstr>Human genome</vt:lpstr>
      <vt:lpstr>How to represent a DNA sequence for a large language model?</vt:lpstr>
      <vt:lpstr>DNABERT</vt:lpstr>
      <vt:lpstr>Nucleotide Transformer</vt:lpstr>
      <vt:lpstr>Mistral-DNA</vt:lpstr>
      <vt:lpstr>Mistral-DNA</vt:lpstr>
      <vt:lpstr>applications</vt:lpstr>
      <vt:lpstr>1) Finetuning for classification</vt:lpstr>
      <vt:lpstr>1) Finetuning for classification</vt:lpstr>
      <vt:lpstr>2) Assessing the impact of a SNP</vt:lpstr>
      <vt:lpstr>2) Assessing the impact of a SNP</vt:lpstr>
      <vt:lpstr>3) Synthetic DNA sequence generation (only works with CLM models)</vt:lpstr>
      <vt:lpstr>3) Synthetic DNA sequence generation</vt:lpstr>
      <vt:lpstr>4) DNA sequence optimization</vt:lpstr>
      <vt:lpstr>4) DNA sequence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Mourad</dc:title>
  <dc:creator>raphael</dc:creator>
  <cp:lastModifiedBy>Raphael</cp:lastModifiedBy>
  <cp:revision>1552</cp:revision>
  <dcterms:created xsi:type="dcterms:W3CDTF">2006-08-16T00:00:00Z</dcterms:created>
  <dcterms:modified xsi:type="dcterms:W3CDTF">2025-03-04T15:36:29Z</dcterms:modified>
</cp:coreProperties>
</file>