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70" r:id="rId6"/>
    <p:sldId id="271" r:id="rId7"/>
    <p:sldId id="272"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Estilo Claro 2 - Ênfas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Estilo Médio 3 - Ênfase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F6ADE87-A8CC-4A85-B0A0-AC4168C18F2F}" type="datetimeFigureOut">
              <a:rPr lang="pt-BR" smtClean="0"/>
              <a:t>10/06/2022</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B6F54FAB-EE25-41E6-A005-2271D39F90E2}" type="slidenum">
              <a:rPr lang="pt-BR" smtClean="0"/>
              <a:t>‹nº›</a:t>
            </a:fld>
            <a:endParaRPr lang="pt-BR" dirty="0"/>
          </a:p>
        </p:txBody>
      </p:sp>
    </p:spTree>
    <p:extLst>
      <p:ext uri="{BB962C8B-B14F-4D97-AF65-F5344CB8AC3E}">
        <p14:creationId xmlns:p14="http://schemas.microsoft.com/office/powerpoint/2010/main" val="1632057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F6ADE87-A8CC-4A85-B0A0-AC4168C18F2F}" type="datetimeFigureOut">
              <a:rPr lang="pt-BR" smtClean="0"/>
              <a:t>10/06/2022</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B6F54FAB-EE25-41E6-A005-2271D39F90E2}" type="slidenum">
              <a:rPr lang="pt-BR" smtClean="0"/>
              <a:t>‹nº›</a:t>
            </a:fld>
            <a:endParaRPr lang="pt-BR" dirty="0"/>
          </a:p>
        </p:txBody>
      </p:sp>
    </p:spTree>
    <p:extLst>
      <p:ext uri="{BB962C8B-B14F-4D97-AF65-F5344CB8AC3E}">
        <p14:creationId xmlns:p14="http://schemas.microsoft.com/office/powerpoint/2010/main" val="943065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F6ADE87-A8CC-4A85-B0A0-AC4168C18F2F}" type="datetimeFigureOut">
              <a:rPr lang="pt-BR" smtClean="0"/>
              <a:t>10/06/2022</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B6F54FAB-EE25-41E6-A005-2271D39F90E2}" type="slidenum">
              <a:rPr lang="pt-BR" smtClean="0"/>
              <a:t>‹nº›</a:t>
            </a:fld>
            <a:endParaRPr lang="pt-BR" dirty="0"/>
          </a:p>
        </p:txBody>
      </p:sp>
    </p:spTree>
    <p:extLst>
      <p:ext uri="{BB962C8B-B14F-4D97-AF65-F5344CB8AC3E}">
        <p14:creationId xmlns:p14="http://schemas.microsoft.com/office/powerpoint/2010/main" val="3256393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F6ADE87-A8CC-4A85-B0A0-AC4168C18F2F}" type="datetimeFigureOut">
              <a:rPr lang="pt-BR" smtClean="0"/>
              <a:t>10/06/2022</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B6F54FAB-EE25-41E6-A005-2271D39F90E2}" type="slidenum">
              <a:rPr lang="pt-BR" smtClean="0"/>
              <a:t>‹nº›</a:t>
            </a:fld>
            <a:endParaRPr lang="pt-BR" dirty="0"/>
          </a:p>
        </p:txBody>
      </p:sp>
    </p:spTree>
    <p:extLst>
      <p:ext uri="{BB962C8B-B14F-4D97-AF65-F5344CB8AC3E}">
        <p14:creationId xmlns:p14="http://schemas.microsoft.com/office/powerpoint/2010/main" val="2111014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F6ADE87-A8CC-4A85-B0A0-AC4168C18F2F}" type="datetimeFigureOut">
              <a:rPr lang="pt-BR" smtClean="0"/>
              <a:t>10/06/2022</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B6F54FAB-EE25-41E6-A005-2271D39F90E2}" type="slidenum">
              <a:rPr lang="pt-BR" smtClean="0"/>
              <a:t>‹nº›</a:t>
            </a:fld>
            <a:endParaRPr lang="pt-BR" dirty="0"/>
          </a:p>
        </p:txBody>
      </p:sp>
    </p:spTree>
    <p:extLst>
      <p:ext uri="{BB962C8B-B14F-4D97-AF65-F5344CB8AC3E}">
        <p14:creationId xmlns:p14="http://schemas.microsoft.com/office/powerpoint/2010/main" val="3761863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F6ADE87-A8CC-4A85-B0A0-AC4168C18F2F}" type="datetimeFigureOut">
              <a:rPr lang="pt-BR" smtClean="0"/>
              <a:t>10/06/2022</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B6F54FAB-EE25-41E6-A005-2271D39F90E2}" type="slidenum">
              <a:rPr lang="pt-BR" smtClean="0"/>
              <a:t>‹nº›</a:t>
            </a:fld>
            <a:endParaRPr lang="pt-BR" dirty="0"/>
          </a:p>
        </p:txBody>
      </p:sp>
    </p:spTree>
    <p:extLst>
      <p:ext uri="{BB962C8B-B14F-4D97-AF65-F5344CB8AC3E}">
        <p14:creationId xmlns:p14="http://schemas.microsoft.com/office/powerpoint/2010/main" val="2460019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F6ADE87-A8CC-4A85-B0A0-AC4168C18F2F}" type="datetimeFigureOut">
              <a:rPr lang="pt-BR" smtClean="0"/>
              <a:t>10/06/2022</a:t>
            </a:fld>
            <a:endParaRPr lang="pt-BR" dirty="0"/>
          </a:p>
        </p:txBody>
      </p:sp>
      <p:sp>
        <p:nvSpPr>
          <p:cNvPr id="8" name="Footer Placeholder 7"/>
          <p:cNvSpPr>
            <a:spLocks noGrp="1"/>
          </p:cNvSpPr>
          <p:nvPr>
            <p:ph type="ftr" sz="quarter" idx="11"/>
          </p:nvPr>
        </p:nvSpPr>
        <p:spPr/>
        <p:txBody>
          <a:bodyPr/>
          <a:lstStyle/>
          <a:p>
            <a:endParaRPr lang="pt-BR" dirty="0"/>
          </a:p>
        </p:txBody>
      </p:sp>
      <p:sp>
        <p:nvSpPr>
          <p:cNvPr id="9" name="Slide Number Placeholder 8"/>
          <p:cNvSpPr>
            <a:spLocks noGrp="1"/>
          </p:cNvSpPr>
          <p:nvPr>
            <p:ph type="sldNum" sz="quarter" idx="12"/>
          </p:nvPr>
        </p:nvSpPr>
        <p:spPr/>
        <p:txBody>
          <a:bodyPr/>
          <a:lstStyle/>
          <a:p>
            <a:fld id="{B6F54FAB-EE25-41E6-A005-2271D39F90E2}" type="slidenum">
              <a:rPr lang="pt-BR" smtClean="0"/>
              <a:t>‹nº›</a:t>
            </a:fld>
            <a:endParaRPr lang="pt-BR" dirty="0"/>
          </a:p>
        </p:txBody>
      </p:sp>
    </p:spTree>
    <p:extLst>
      <p:ext uri="{BB962C8B-B14F-4D97-AF65-F5344CB8AC3E}">
        <p14:creationId xmlns:p14="http://schemas.microsoft.com/office/powerpoint/2010/main" val="2729209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F6ADE87-A8CC-4A85-B0A0-AC4168C18F2F}" type="datetimeFigureOut">
              <a:rPr lang="pt-BR" smtClean="0"/>
              <a:t>10/06/2022</a:t>
            </a:fld>
            <a:endParaRPr lang="pt-BR" dirty="0"/>
          </a:p>
        </p:txBody>
      </p:sp>
      <p:sp>
        <p:nvSpPr>
          <p:cNvPr id="4" name="Footer Placeholder 3"/>
          <p:cNvSpPr>
            <a:spLocks noGrp="1"/>
          </p:cNvSpPr>
          <p:nvPr>
            <p:ph type="ftr" sz="quarter" idx="11"/>
          </p:nvPr>
        </p:nvSpPr>
        <p:spPr/>
        <p:txBody>
          <a:bodyPr/>
          <a:lstStyle/>
          <a:p>
            <a:endParaRPr lang="pt-BR" dirty="0"/>
          </a:p>
        </p:txBody>
      </p:sp>
      <p:sp>
        <p:nvSpPr>
          <p:cNvPr id="5" name="Slide Number Placeholder 4"/>
          <p:cNvSpPr>
            <a:spLocks noGrp="1"/>
          </p:cNvSpPr>
          <p:nvPr>
            <p:ph type="sldNum" sz="quarter" idx="12"/>
          </p:nvPr>
        </p:nvSpPr>
        <p:spPr/>
        <p:txBody>
          <a:bodyPr/>
          <a:lstStyle/>
          <a:p>
            <a:fld id="{B6F54FAB-EE25-41E6-A005-2271D39F90E2}" type="slidenum">
              <a:rPr lang="pt-BR" smtClean="0"/>
              <a:t>‹nº›</a:t>
            </a:fld>
            <a:endParaRPr lang="pt-BR" dirty="0"/>
          </a:p>
        </p:txBody>
      </p:sp>
    </p:spTree>
    <p:extLst>
      <p:ext uri="{BB962C8B-B14F-4D97-AF65-F5344CB8AC3E}">
        <p14:creationId xmlns:p14="http://schemas.microsoft.com/office/powerpoint/2010/main" val="501384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6ADE87-A8CC-4A85-B0A0-AC4168C18F2F}" type="datetimeFigureOut">
              <a:rPr lang="pt-BR" smtClean="0"/>
              <a:t>10/06/2022</a:t>
            </a:fld>
            <a:endParaRPr lang="pt-BR" dirty="0"/>
          </a:p>
        </p:txBody>
      </p:sp>
      <p:sp>
        <p:nvSpPr>
          <p:cNvPr id="3" name="Footer Placeholder 2"/>
          <p:cNvSpPr>
            <a:spLocks noGrp="1"/>
          </p:cNvSpPr>
          <p:nvPr>
            <p:ph type="ftr" sz="quarter" idx="11"/>
          </p:nvPr>
        </p:nvSpPr>
        <p:spPr/>
        <p:txBody>
          <a:bodyPr/>
          <a:lstStyle/>
          <a:p>
            <a:endParaRPr lang="pt-BR" dirty="0"/>
          </a:p>
        </p:txBody>
      </p:sp>
      <p:sp>
        <p:nvSpPr>
          <p:cNvPr id="4" name="Slide Number Placeholder 3"/>
          <p:cNvSpPr>
            <a:spLocks noGrp="1"/>
          </p:cNvSpPr>
          <p:nvPr>
            <p:ph type="sldNum" sz="quarter" idx="12"/>
          </p:nvPr>
        </p:nvSpPr>
        <p:spPr/>
        <p:txBody>
          <a:bodyPr/>
          <a:lstStyle/>
          <a:p>
            <a:fld id="{B6F54FAB-EE25-41E6-A005-2271D39F90E2}" type="slidenum">
              <a:rPr lang="pt-BR" smtClean="0"/>
              <a:t>‹nº›</a:t>
            </a:fld>
            <a:endParaRPr lang="pt-BR" dirty="0"/>
          </a:p>
        </p:txBody>
      </p:sp>
    </p:spTree>
    <p:extLst>
      <p:ext uri="{BB962C8B-B14F-4D97-AF65-F5344CB8AC3E}">
        <p14:creationId xmlns:p14="http://schemas.microsoft.com/office/powerpoint/2010/main" val="3007141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F6ADE87-A8CC-4A85-B0A0-AC4168C18F2F}" type="datetimeFigureOut">
              <a:rPr lang="pt-BR" smtClean="0"/>
              <a:t>10/06/2022</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B6F54FAB-EE25-41E6-A005-2271D39F90E2}" type="slidenum">
              <a:rPr lang="pt-BR" smtClean="0"/>
              <a:t>‹nº›</a:t>
            </a:fld>
            <a:endParaRPr lang="pt-BR" dirty="0"/>
          </a:p>
        </p:txBody>
      </p:sp>
    </p:spTree>
    <p:extLst>
      <p:ext uri="{BB962C8B-B14F-4D97-AF65-F5344CB8AC3E}">
        <p14:creationId xmlns:p14="http://schemas.microsoft.com/office/powerpoint/2010/main" val="1156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F6ADE87-A8CC-4A85-B0A0-AC4168C18F2F}" type="datetimeFigureOut">
              <a:rPr lang="pt-BR" smtClean="0"/>
              <a:t>10/06/2022</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B6F54FAB-EE25-41E6-A005-2271D39F90E2}" type="slidenum">
              <a:rPr lang="pt-BR" smtClean="0"/>
              <a:t>‹nº›</a:t>
            </a:fld>
            <a:endParaRPr lang="pt-BR" dirty="0"/>
          </a:p>
        </p:txBody>
      </p:sp>
    </p:spTree>
    <p:extLst>
      <p:ext uri="{BB962C8B-B14F-4D97-AF65-F5344CB8AC3E}">
        <p14:creationId xmlns:p14="http://schemas.microsoft.com/office/powerpoint/2010/main" val="3443473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6ADE87-A8CC-4A85-B0A0-AC4168C18F2F}" type="datetimeFigureOut">
              <a:rPr lang="pt-BR" smtClean="0"/>
              <a:t>10/06/2022</a:t>
            </a:fld>
            <a:endParaRPr lang="pt-BR"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54FAB-EE25-41E6-A005-2271D39F90E2}" type="slidenum">
              <a:rPr lang="pt-BR" smtClean="0"/>
              <a:t>‹nº›</a:t>
            </a:fld>
            <a:endParaRPr lang="pt-BR" dirty="0"/>
          </a:p>
        </p:txBody>
      </p:sp>
    </p:spTree>
    <p:extLst>
      <p:ext uri="{BB962C8B-B14F-4D97-AF65-F5344CB8AC3E}">
        <p14:creationId xmlns:p14="http://schemas.microsoft.com/office/powerpoint/2010/main" val="10866254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www.analyticsvidhya.com/blog/2021/06/random-forest-for-time-series-forecasting/" TargetMode="External"/><Relationship Id="rId13" Type="http://schemas.openxmlformats.org/officeDocument/2006/relationships/hyperlink" Target="https://www.askpython.com/python/examples/mape-mean-absolute-percentage-error#:~:text=What%20is%20MAPE%3F,termed%20by%20the%20model%20evaluation." TargetMode="External"/><Relationship Id="rId3" Type="http://schemas.openxmlformats.org/officeDocument/2006/relationships/hyperlink" Target="https://ivanildo-batista13.medium.com/modelos-de-suaviza%C3%A7%C3%A3o-exponencial-em-python-c495a21d230b" TargetMode="External"/><Relationship Id="rId7" Type="http://schemas.openxmlformats.org/officeDocument/2006/relationships/hyperlink" Target="https://github.com/SushmithaPulagam/TimeSeries_Auto-ARIMA/blob/master/TimeSeries_AutoARIMA.py" TargetMode="External"/><Relationship Id="rId12" Type="http://schemas.openxmlformats.org/officeDocument/2006/relationships/hyperlink" Target="https://machinelearningmastery.com/time-series-prediction-lstm-recurrent-neural-networks-python-keras/" TargetMode="External"/><Relationship Id="rId2" Type="http://schemas.openxmlformats.org/officeDocument/2006/relationships/hyperlink" Target="https://operdata.com.br/blog/caracteristicas-das-series-temporais/#:~:text=S%C3%A9ries%20Temporais%3A%20Estacionariedade,redor%20de%20uma%20m%C3%A9dia%20constante." TargetMode="External"/><Relationship Id="rId1" Type="http://schemas.openxmlformats.org/officeDocument/2006/relationships/slideLayout" Target="../slideLayouts/slideLayout2.xml"/><Relationship Id="rId6" Type="http://schemas.openxmlformats.org/officeDocument/2006/relationships/hyperlink" Target="https://datapane.com/reports/9Armyrk/arima-for-hierarchical-time-series-forecasting/#:~:text=The%20Python%20framework%20scikit%2Dhts,Top%2DDown%2C%20OLS%20etc." TargetMode="External"/><Relationship Id="rId11" Type="http://schemas.openxmlformats.org/officeDocument/2006/relationships/hyperlink" Target="https://stringfixer.com/pt/Recurrent_neural_networks" TargetMode="External"/><Relationship Id="rId5" Type="http://schemas.openxmlformats.org/officeDocument/2006/relationships/hyperlink" Target="https://machinelearningmastery.com/moving-average-smoothing-for-time-series-forecasting-python/" TargetMode="External"/><Relationship Id="rId10" Type="http://schemas.openxmlformats.org/officeDocument/2006/relationships/hyperlink" Target="https://www.statology.org/sst-ssr-sse-in-python/" TargetMode="External"/><Relationship Id="rId4" Type="http://schemas.openxmlformats.org/officeDocument/2006/relationships/hyperlink" Target="https://blog.curso-r.com/posts/2019-02-10-ses/" TargetMode="External"/><Relationship Id="rId9" Type="http://schemas.openxmlformats.org/officeDocument/2006/relationships/hyperlink" Target="https://didatica.tech/o-que-e-e-como-funciona-o-algoritmo-randomforest/#:~:text=Em%20portugu%C3%AAs%2C%20Random%20Forest%20significa,na%20escolha%20do%20resultado%20fina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1B719AFA-6B16-E0B6-0EFC-620E7CF26A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408" y="5059362"/>
            <a:ext cx="2247900" cy="1628775"/>
          </a:xfrm>
          <a:prstGeom prst="rect">
            <a:avLst/>
          </a:prstGeom>
        </p:spPr>
      </p:pic>
      <p:sp>
        <p:nvSpPr>
          <p:cNvPr id="2" name="Título 1">
            <a:extLst>
              <a:ext uri="{FF2B5EF4-FFF2-40B4-BE49-F238E27FC236}">
                <a16:creationId xmlns:a16="http://schemas.microsoft.com/office/drawing/2014/main" id="{CE7C586E-8F71-37F6-AE5C-50A6E41AFF20}"/>
              </a:ext>
            </a:extLst>
          </p:cNvPr>
          <p:cNvSpPr>
            <a:spLocks noGrp="1"/>
          </p:cNvSpPr>
          <p:nvPr>
            <p:ph type="ctrTitle"/>
          </p:nvPr>
        </p:nvSpPr>
        <p:spPr/>
        <p:txBody>
          <a:bodyPr/>
          <a:lstStyle/>
          <a:p>
            <a:r>
              <a:rPr lang="pt-BR" dirty="0"/>
              <a:t>Desafio Forecast</a:t>
            </a:r>
          </a:p>
        </p:txBody>
      </p:sp>
      <p:sp>
        <p:nvSpPr>
          <p:cNvPr id="3" name="Subtítulo 2">
            <a:extLst>
              <a:ext uri="{FF2B5EF4-FFF2-40B4-BE49-F238E27FC236}">
                <a16:creationId xmlns:a16="http://schemas.microsoft.com/office/drawing/2014/main" id="{68915655-0AFC-A716-DDC5-17B0883FAAB9}"/>
              </a:ext>
            </a:extLst>
          </p:cNvPr>
          <p:cNvSpPr>
            <a:spLocks noGrp="1"/>
          </p:cNvSpPr>
          <p:nvPr>
            <p:ph type="subTitle" idx="1"/>
          </p:nvPr>
        </p:nvSpPr>
        <p:spPr/>
        <p:txBody>
          <a:bodyPr/>
          <a:lstStyle/>
          <a:p>
            <a:r>
              <a:rPr lang="pt-BR" dirty="0"/>
              <a:t>Grupo Boticário</a:t>
            </a:r>
          </a:p>
          <a:p>
            <a:r>
              <a:rPr lang="pt-BR" dirty="0"/>
              <a:t>Raphael Paes Pinto</a:t>
            </a:r>
          </a:p>
          <a:p>
            <a:r>
              <a:rPr lang="pt-BR" dirty="0"/>
              <a:t>09/06/2022</a:t>
            </a:r>
          </a:p>
        </p:txBody>
      </p:sp>
      <p:pic>
        <p:nvPicPr>
          <p:cNvPr id="5" name="Imagem 4">
            <a:extLst>
              <a:ext uri="{FF2B5EF4-FFF2-40B4-BE49-F238E27FC236}">
                <a16:creationId xmlns:a16="http://schemas.microsoft.com/office/drawing/2014/main" id="{D9CCE080-D24C-FC14-2085-0766A5B0E9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4592" y="4783137"/>
            <a:ext cx="1905000" cy="1905000"/>
          </a:xfrm>
          <a:prstGeom prst="rect">
            <a:avLst/>
          </a:prstGeom>
        </p:spPr>
      </p:pic>
    </p:spTree>
    <p:extLst>
      <p:ext uri="{BB962C8B-B14F-4D97-AF65-F5344CB8AC3E}">
        <p14:creationId xmlns:p14="http://schemas.microsoft.com/office/powerpoint/2010/main" val="3519467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608633-FABB-7716-DD13-BEEA1B048542}"/>
              </a:ext>
            </a:extLst>
          </p:cNvPr>
          <p:cNvSpPr>
            <a:spLocks noGrp="1"/>
          </p:cNvSpPr>
          <p:nvPr>
            <p:ph type="title"/>
          </p:nvPr>
        </p:nvSpPr>
        <p:spPr/>
        <p:txBody>
          <a:bodyPr/>
          <a:lstStyle/>
          <a:p>
            <a:r>
              <a:rPr lang="pt-BR" b="1" dirty="0"/>
              <a:t>Suavização de Média Móvel – Modelo 2</a:t>
            </a:r>
          </a:p>
        </p:txBody>
      </p:sp>
      <p:sp>
        <p:nvSpPr>
          <p:cNvPr id="3" name="Espaço Reservado para Conteúdo 2">
            <a:extLst>
              <a:ext uri="{FF2B5EF4-FFF2-40B4-BE49-F238E27FC236}">
                <a16:creationId xmlns:a16="http://schemas.microsoft.com/office/drawing/2014/main" id="{3AA32736-FA72-54F2-664F-E8F1B7863D26}"/>
              </a:ext>
            </a:extLst>
          </p:cNvPr>
          <p:cNvSpPr>
            <a:spLocks noGrp="1"/>
          </p:cNvSpPr>
          <p:nvPr>
            <p:ph idx="1"/>
          </p:nvPr>
        </p:nvSpPr>
        <p:spPr>
          <a:xfrm>
            <a:off x="838200" y="1690688"/>
            <a:ext cx="10515600" cy="724392"/>
          </a:xfrm>
        </p:spPr>
        <p:txBody>
          <a:bodyPr/>
          <a:lstStyle/>
          <a:p>
            <a:r>
              <a:rPr lang="pt-BR" sz="1400" b="0" i="0" dirty="0">
                <a:solidFill>
                  <a:srgbClr val="000000"/>
                </a:solidFill>
                <a:effectLst/>
                <a:latin typeface="Helvetica Neue"/>
              </a:rPr>
              <a:t>A suavização é uma técnica aplicada a séries temporais para remover a variação refinada entre etapas de tempo. A expectativa da suavização é remover o ruído e expor melhor o sinal dos processos causais subjacentes. As médias móveis são um tipo simples e comum de suavização usado na análise de séries temporais e na previsão de séries temporais.</a:t>
            </a:r>
          </a:p>
          <a:p>
            <a:endParaRPr lang="pt-BR" dirty="0"/>
          </a:p>
        </p:txBody>
      </p:sp>
      <p:pic>
        <p:nvPicPr>
          <p:cNvPr id="5" name="Imagem 4">
            <a:extLst>
              <a:ext uri="{FF2B5EF4-FFF2-40B4-BE49-F238E27FC236}">
                <a16:creationId xmlns:a16="http://schemas.microsoft.com/office/drawing/2014/main" id="{5419D701-F6A4-2019-638D-1800979FA294}"/>
              </a:ext>
            </a:extLst>
          </p:cNvPr>
          <p:cNvPicPr>
            <a:picLocks noChangeAspect="1"/>
          </p:cNvPicPr>
          <p:nvPr/>
        </p:nvPicPr>
        <p:blipFill rotWithShape="1">
          <a:blip r:embed="rId2">
            <a:extLst>
              <a:ext uri="{28A0092B-C50C-407E-A947-70E740481C1C}">
                <a14:useLocalDpi xmlns:a14="http://schemas.microsoft.com/office/drawing/2010/main" val="0"/>
              </a:ext>
            </a:extLst>
          </a:blip>
          <a:srcRect l="7712" t="7483" r="9050" b="6321"/>
          <a:stretch/>
        </p:blipFill>
        <p:spPr>
          <a:xfrm>
            <a:off x="1924231" y="2415080"/>
            <a:ext cx="8343538" cy="4320000"/>
          </a:xfrm>
          <a:prstGeom prst="rect">
            <a:avLst/>
          </a:prstGeom>
        </p:spPr>
      </p:pic>
    </p:spTree>
    <p:extLst>
      <p:ext uri="{BB962C8B-B14F-4D97-AF65-F5344CB8AC3E}">
        <p14:creationId xmlns:p14="http://schemas.microsoft.com/office/powerpoint/2010/main" val="2785029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AE8173-350C-BDCD-B476-350C6F3A1857}"/>
              </a:ext>
            </a:extLst>
          </p:cNvPr>
          <p:cNvSpPr>
            <a:spLocks noGrp="1"/>
          </p:cNvSpPr>
          <p:nvPr>
            <p:ph type="title"/>
          </p:nvPr>
        </p:nvSpPr>
        <p:spPr/>
        <p:txBody>
          <a:bodyPr/>
          <a:lstStyle/>
          <a:p>
            <a:r>
              <a:rPr lang="pt-BR" b="1" dirty="0"/>
              <a:t>Auto ARIMA – Modelo 3</a:t>
            </a:r>
          </a:p>
        </p:txBody>
      </p:sp>
      <p:sp>
        <p:nvSpPr>
          <p:cNvPr id="3" name="Espaço Reservado para Conteúdo 2">
            <a:extLst>
              <a:ext uri="{FF2B5EF4-FFF2-40B4-BE49-F238E27FC236}">
                <a16:creationId xmlns:a16="http://schemas.microsoft.com/office/drawing/2014/main" id="{FC841A3A-1F70-9B08-44A0-FA120FC093F1}"/>
              </a:ext>
            </a:extLst>
          </p:cNvPr>
          <p:cNvSpPr>
            <a:spLocks noGrp="1"/>
          </p:cNvSpPr>
          <p:nvPr>
            <p:ph idx="1"/>
          </p:nvPr>
        </p:nvSpPr>
        <p:spPr>
          <a:xfrm>
            <a:off x="838200" y="1690688"/>
            <a:ext cx="10515600" cy="569845"/>
          </a:xfrm>
        </p:spPr>
        <p:txBody>
          <a:bodyPr/>
          <a:lstStyle/>
          <a:p>
            <a:r>
              <a:rPr lang="pt-BR" sz="1600" b="0" i="0" dirty="0">
                <a:solidFill>
                  <a:srgbClr val="000000"/>
                </a:solidFill>
                <a:effectLst/>
                <a:latin typeface="Helvetica Neue"/>
              </a:rPr>
              <a:t>Basicamente, o ARIMA utiliza dados passados para prever o futuro, usando dois principais recursos: a autocorrelação e médias móveis. O Auto_arima retorna o melhor ajuste ao modelo ARIMA.</a:t>
            </a:r>
          </a:p>
          <a:p>
            <a:endParaRPr lang="pt-BR" dirty="0"/>
          </a:p>
        </p:txBody>
      </p:sp>
      <p:pic>
        <p:nvPicPr>
          <p:cNvPr id="5" name="Imagem 4">
            <a:extLst>
              <a:ext uri="{FF2B5EF4-FFF2-40B4-BE49-F238E27FC236}">
                <a16:creationId xmlns:a16="http://schemas.microsoft.com/office/drawing/2014/main" id="{A2A1E8E6-88CA-E738-FB7E-6EE612FAA3C0}"/>
              </a:ext>
            </a:extLst>
          </p:cNvPr>
          <p:cNvPicPr>
            <a:picLocks noChangeAspect="1"/>
          </p:cNvPicPr>
          <p:nvPr/>
        </p:nvPicPr>
        <p:blipFill rotWithShape="1">
          <a:blip r:embed="rId2">
            <a:extLst>
              <a:ext uri="{28A0092B-C50C-407E-A947-70E740481C1C}">
                <a14:useLocalDpi xmlns:a14="http://schemas.microsoft.com/office/drawing/2010/main" val="0"/>
              </a:ext>
            </a:extLst>
          </a:blip>
          <a:srcRect l="7923" t="7693" r="9155" b="6320"/>
          <a:stretch/>
        </p:blipFill>
        <p:spPr>
          <a:xfrm>
            <a:off x="1895190" y="2260533"/>
            <a:ext cx="8401620" cy="4356000"/>
          </a:xfrm>
          <a:prstGeom prst="rect">
            <a:avLst/>
          </a:prstGeom>
        </p:spPr>
      </p:pic>
    </p:spTree>
    <p:extLst>
      <p:ext uri="{BB962C8B-B14F-4D97-AF65-F5344CB8AC3E}">
        <p14:creationId xmlns:p14="http://schemas.microsoft.com/office/powerpoint/2010/main" val="3243901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557957-9E28-FD1D-8CE2-68A892525C5A}"/>
              </a:ext>
            </a:extLst>
          </p:cNvPr>
          <p:cNvSpPr>
            <a:spLocks noGrp="1"/>
          </p:cNvSpPr>
          <p:nvPr>
            <p:ph type="title"/>
          </p:nvPr>
        </p:nvSpPr>
        <p:spPr/>
        <p:txBody>
          <a:bodyPr/>
          <a:lstStyle/>
          <a:p>
            <a:r>
              <a:rPr lang="pt-BR" b="1" dirty="0"/>
              <a:t>Random Forest – Modelo 4</a:t>
            </a:r>
          </a:p>
        </p:txBody>
      </p:sp>
      <p:sp>
        <p:nvSpPr>
          <p:cNvPr id="3" name="Espaço Reservado para Conteúdo 2">
            <a:extLst>
              <a:ext uri="{FF2B5EF4-FFF2-40B4-BE49-F238E27FC236}">
                <a16:creationId xmlns:a16="http://schemas.microsoft.com/office/drawing/2014/main" id="{757D30DA-E47F-2D2D-707A-A716DBF99FB4}"/>
              </a:ext>
            </a:extLst>
          </p:cNvPr>
          <p:cNvSpPr>
            <a:spLocks noGrp="1"/>
          </p:cNvSpPr>
          <p:nvPr>
            <p:ph idx="1"/>
          </p:nvPr>
        </p:nvSpPr>
        <p:spPr>
          <a:xfrm>
            <a:off x="838200" y="1690688"/>
            <a:ext cx="10515600" cy="479693"/>
          </a:xfrm>
        </p:spPr>
        <p:txBody>
          <a:bodyPr>
            <a:normAutofit/>
          </a:bodyPr>
          <a:lstStyle/>
          <a:p>
            <a:r>
              <a:rPr lang="pt-BR" sz="1200" b="0" i="0" dirty="0">
                <a:solidFill>
                  <a:srgbClr val="000000"/>
                </a:solidFill>
                <a:effectLst/>
                <a:latin typeface="Helvetica Neue"/>
              </a:rPr>
              <a:t>Em português, Random Forest significa floresta aleatória. Este nome explica muito bem o funcionamento do algoritmo, que irá criar muitas árvores de decisão, de maneira aleatória, formando o que podemos enxergar como uma floresta, onde cada árvore será utilizada na escolha do resultado final.</a:t>
            </a:r>
            <a:endParaRPr lang="pt-BR" sz="1200" dirty="0"/>
          </a:p>
        </p:txBody>
      </p:sp>
      <p:pic>
        <p:nvPicPr>
          <p:cNvPr id="5" name="Imagem 4">
            <a:extLst>
              <a:ext uri="{FF2B5EF4-FFF2-40B4-BE49-F238E27FC236}">
                <a16:creationId xmlns:a16="http://schemas.microsoft.com/office/drawing/2014/main" id="{B9D7C3C2-BDFB-C3B1-3CCF-B4152B775F96}"/>
              </a:ext>
            </a:extLst>
          </p:cNvPr>
          <p:cNvPicPr>
            <a:picLocks noChangeAspect="1"/>
          </p:cNvPicPr>
          <p:nvPr/>
        </p:nvPicPr>
        <p:blipFill rotWithShape="1">
          <a:blip r:embed="rId2">
            <a:extLst>
              <a:ext uri="{28A0092B-C50C-407E-A947-70E740481C1C}">
                <a14:useLocalDpi xmlns:a14="http://schemas.microsoft.com/office/drawing/2010/main" val="0"/>
              </a:ext>
            </a:extLst>
          </a:blip>
          <a:srcRect l="8134" t="8750" r="9261" b="5898"/>
          <a:stretch/>
        </p:blipFill>
        <p:spPr>
          <a:xfrm>
            <a:off x="1915008" y="2172875"/>
            <a:ext cx="8361984" cy="4320000"/>
          </a:xfrm>
          <a:prstGeom prst="rect">
            <a:avLst/>
          </a:prstGeom>
        </p:spPr>
      </p:pic>
    </p:spTree>
    <p:extLst>
      <p:ext uri="{BB962C8B-B14F-4D97-AF65-F5344CB8AC3E}">
        <p14:creationId xmlns:p14="http://schemas.microsoft.com/office/powerpoint/2010/main" val="360466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E9DC2D-2FEB-C38E-27F5-22F4EC502DA4}"/>
              </a:ext>
            </a:extLst>
          </p:cNvPr>
          <p:cNvSpPr>
            <a:spLocks noGrp="1"/>
          </p:cNvSpPr>
          <p:nvPr>
            <p:ph type="title"/>
          </p:nvPr>
        </p:nvSpPr>
        <p:spPr/>
        <p:txBody>
          <a:bodyPr/>
          <a:lstStyle/>
          <a:p>
            <a:r>
              <a:rPr lang="pt-BR" b="1" dirty="0"/>
              <a:t>Redes Neurais (RNN) – Modelo 5</a:t>
            </a:r>
          </a:p>
        </p:txBody>
      </p:sp>
      <p:sp>
        <p:nvSpPr>
          <p:cNvPr id="3" name="Espaço Reservado para Conteúdo 2">
            <a:extLst>
              <a:ext uri="{FF2B5EF4-FFF2-40B4-BE49-F238E27FC236}">
                <a16:creationId xmlns:a16="http://schemas.microsoft.com/office/drawing/2014/main" id="{A273D454-E7B6-160D-2A66-7AE70E81174E}"/>
              </a:ext>
            </a:extLst>
          </p:cNvPr>
          <p:cNvSpPr>
            <a:spLocks noGrp="1"/>
          </p:cNvSpPr>
          <p:nvPr>
            <p:ph idx="1"/>
          </p:nvPr>
        </p:nvSpPr>
        <p:spPr>
          <a:xfrm>
            <a:off x="838200" y="1690688"/>
            <a:ext cx="10515600" cy="518330"/>
          </a:xfrm>
        </p:spPr>
        <p:txBody>
          <a:bodyPr>
            <a:normAutofit/>
          </a:bodyPr>
          <a:lstStyle/>
          <a:p>
            <a:r>
              <a:rPr lang="pt-BR" sz="1400" b="0" i="0" dirty="0">
                <a:solidFill>
                  <a:srgbClr val="000000"/>
                </a:solidFill>
                <a:effectLst/>
                <a:latin typeface="Helvetica Neue"/>
              </a:rPr>
              <a:t>Uma rede neural recorrente ( RNN ) é uma classe de redes neurais artificiais onde as conexões entre os nós formam um gráfico direcionado ao longo de uma sequência temporal. Isso permite que ele exiba um comportamento dinâmico temporal.</a:t>
            </a:r>
            <a:endParaRPr lang="pt-BR" sz="1400" dirty="0"/>
          </a:p>
        </p:txBody>
      </p:sp>
      <p:pic>
        <p:nvPicPr>
          <p:cNvPr id="5" name="Imagem 4">
            <a:extLst>
              <a:ext uri="{FF2B5EF4-FFF2-40B4-BE49-F238E27FC236}">
                <a16:creationId xmlns:a16="http://schemas.microsoft.com/office/drawing/2014/main" id="{0E3C3CA0-8B3A-C0DB-7CE6-68494F8E4BC4}"/>
              </a:ext>
            </a:extLst>
          </p:cNvPr>
          <p:cNvPicPr>
            <a:picLocks noChangeAspect="1"/>
          </p:cNvPicPr>
          <p:nvPr/>
        </p:nvPicPr>
        <p:blipFill rotWithShape="1">
          <a:blip r:embed="rId2">
            <a:extLst>
              <a:ext uri="{28A0092B-C50C-407E-A947-70E740481C1C}">
                <a14:useLocalDpi xmlns:a14="http://schemas.microsoft.com/office/drawing/2010/main" val="0"/>
              </a:ext>
            </a:extLst>
          </a:blip>
          <a:srcRect l="7711" t="8328" r="9261" b="6108"/>
          <a:stretch/>
        </p:blipFill>
        <p:spPr>
          <a:xfrm>
            <a:off x="1904004" y="2209018"/>
            <a:ext cx="8383991" cy="4320000"/>
          </a:xfrm>
          <a:prstGeom prst="rect">
            <a:avLst/>
          </a:prstGeom>
        </p:spPr>
      </p:pic>
    </p:spTree>
    <p:extLst>
      <p:ext uri="{BB962C8B-B14F-4D97-AF65-F5344CB8AC3E}">
        <p14:creationId xmlns:p14="http://schemas.microsoft.com/office/powerpoint/2010/main" val="2121852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196EF5-7934-C953-8039-E09EA3F7E6F2}"/>
              </a:ext>
            </a:extLst>
          </p:cNvPr>
          <p:cNvSpPr>
            <a:spLocks noGrp="1"/>
          </p:cNvSpPr>
          <p:nvPr>
            <p:ph type="title"/>
          </p:nvPr>
        </p:nvSpPr>
        <p:spPr/>
        <p:txBody>
          <a:bodyPr/>
          <a:lstStyle/>
          <a:p>
            <a:r>
              <a:rPr lang="pt-BR" b="1" dirty="0"/>
              <a:t>Métricas dos modelos</a:t>
            </a:r>
          </a:p>
        </p:txBody>
      </p:sp>
      <p:graphicFrame>
        <p:nvGraphicFramePr>
          <p:cNvPr id="4" name="Espaço Reservado para Conteúdo 3">
            <a:extLst>
              <a:ext uri="{FF2B5EF4-FFF2-40B4-BE49-F238E27FC236}">
                <a16:creationId xmlns:a16="http://schemas.microsoft.com/office/drawing/2014/main" id="{DED70C43-0687-8404-CFB6-0926088DDC1D}"/>
              </a:ext>
            </a:extLst>
          </p:cNvPr>
          <p:cNvGraphicFramePr>
            <a:graphicFrameLocks noGrp="1"/>
          </p:cNvGraphicFramePr>
          <p:nvPr>
            <p:ph idx="1"/>
            <p:extLst>
              <p:ext uri="{D42A27DB-BD31-4B8C-83A1-F6EECF244321}">
                <p14:modId xmlns:p14="http://schemas.microsoft.com/office/powerpoint/2010/main" val="1230530796"/>
              </p:ext>
            </p:extLst>
          </p:nvPr>
        </p:nvGraphicFramePr>
        <p:xfrm>
          <a:off x="758243" y="2559844"/>
          <a:ext cx="10675514" cy="2074292"/>
        </p:xfrm>
        <a:graphic>
          <a:graphicData uri="http://schemas.openxmlformats.org/drawingml/2006/table">
            <a:tbl>
              <a:tblPr firstRow="1" firstCol="1" bandRow="1">
                <a:tableStyleId>{85BE263C-DBD7-4A20-BB59-AAB30ACAA65A}</a:tableStyleId>
              </a:tblPr>
              <a:tblGrid>
                <a:gridCol w="2346502">
                  <a:extLst>
                    <a:ext uri="{9D8B030D-6E8A-4147-A177-3AD203B41FA5}">
                      <a16:colId xmlns:a16="http://schemas.microsoft.com/office/drawing/2014/main" val="524671078"/>
                    </a:ext>
                  </a:extLst>
                </a:gridCol>
                <a:gridCol w="1731911">
                  <a:extLst>
                    <a:ext uri="{9D8B030D-6E8A-4147-A177-3AD203B41FA5}">
                      <a16:colId xmlns:a16="http://schemas.microsoft.com/office/drawing/2014/main" val="3509738776"/>
                    </a:ext>
                  </a:extLst>
                </a:gridCol>
                <a:gridCol w="1730655">
                  <a:extLst>
                    <a:ext uri="{9D8B030D-6E8A-4147-A177-3AD203B41FA5}">
                      <a16:colId xmlns:a16="http://schemas.microsoft.com/office/drawing/2014/main" val="461481881"/>
                    </a:ext>
                  </a:extLst>
                </a:gridCol>
                <a:gridCol w="1730655">
                  <a:extLst>
                    <a:ext uri="{9D8B030D-6E8A-4147-A177-3AD203B41FA5}">
                      <a16:colId xmlns:a16="http://schemas.microsoft.com/office/drawing/2014/main" val="3303276511"/>
                    </a:ext>
                  </a:extLst>
                </a:gridCol>
                <a:gridCol w="1730655">
                  <a:extLst>
                    <a:ext uri="{9D8B030D-6E8A-4147-A177-3AD203B41FA5}">
                      <a16:colId xmlns:a16="http://schemas.microsoft.com/office/drawing/2014/main" val="321459755"/>
                    </a:ext>
                  </a:extLst>
                </a:gridCol>
                <a:gridCol w="1405136">
                  <a:extLst>
                    <a:ext uri="{9D8B030D-6E8A-4147-A177-3AD203B41FA5}">
                      <a16:colId xmlns:a16="http://schemas.microsoft.com/office/drawing/2014/main" val="1407689969"/>
                    </a:ext>
                  </a:extLst>
                </a:gridCol>
              </a:tblGrid>
              <a:tr h="501524">
                <a:tc>
                  <a:txBody>
                    <a:bodyPr/>
                    <a:lstStyle/>
                    <a:p>
                      <a:pPr algn="ctr">
                        <a:lnSpc>
                          <a:spcPct val="107000"/>
                        </a:lnSpc>
                        <a:spcAft>
                          <a:spcPts val="800"/>
                        </a:spcAft>
                      </a:pPr>
                      <a:r>
                        <a:rPr lang="pt-BR" sz="2000" dirty="0">
                          <a:effectLst/>
                        </a:rPr>
                        <a:t>Métricas/Modelos</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pt-BR" sz="2000" dirty="0">
                          <a:effectLst/>
                        </a:rPr>
                        <a:t>Modelo 1</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pt-BR" sz="2000" dirty="0">
                          <a:effectLst/>
                        </a:rPr>
                        <a:t>Modelo 2 (14 passos)</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pt-BR" sz="2000" dirty="0">
                          <a:effectLst/>
                        </a:rPr>
                        <a:t>Modelo 3</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pt-BR" sz="2000" dirty="0">
                          <a:effectLst/>
                        </a:rPr>
                        <a:t>Modelo 4</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pt-BR" sz="2000" dirty="0">
                          <a:effectLst/>
                        </a:rPr>
                        <a:t>Modelo 5</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2794066"/>
                  </a:ext>
                </a:extLst>
              </a:tr>
              <a:tr h="245088">
                <a:tc>
                  <a:txBody>
                    <a:bodyPr/>
                    <a:lstStyle/>
                    <a:p>
                      <a:pPr algn="just">
                        <a:lnSpc>
                          <a:spcPct val="107000"/>
                        </a:lnSpc>
                        <a:spcAft>
                          <a:spcPts val="800"/>
                        </a:spcAft>
                      </a:pPr>
                      <a:r>
                        <a:rPr lang="pt-BR" sz="2000" dirty="0">
                          <a:effectLst/>
                        </a:rPr>
                        <a:t>MSE</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pt-BR" sz="2000" dirty="0">
                          <a:effectLst/>
                        </a:rPr>
                        <a:t>2,631</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pt-BR" sz="2000" dirty="0">
                          <a:effectLst/>
                        </a:rPr>
                        <a:t>2,664</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pt-BR" sz="2000" dirty="0">
                          <a:effectLst/>
                        </a:rPr>
                        <a:t>2,623</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pt-BR" sz="2000" dirty="0">
                          <a:effectLst/>
                        </a:rPr>
                        <a:t>2,614</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pt-BR" sz="2000" dirty="0">
                          <a:effectLst/>
                        </a:rPr>
                        <a:t>2,638</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5732173"/>
                  </a:ext>
                </a:extLst>
              </a:tr>
              <a:tr h="245088">
                <a:tc>
                  <a:txBody>
                    <a:bodyPr/>
                    <a:lstStyle/>
                    <a:p>
                      <a:pPr algn="just">
                        <a:lnSpc>
                          <a:spcPct val="107000"/>
                        </a:lnSpc>
                        <a:spcAft>
                          <a:spcPts val="800"/>
                        </a:spcAft>
                      </a:pPr>
                      <a:r>
                        <a:rPr lang="pt-BR" sz="2000" dirty="0">
                          <a:effectLst/>
                        </a:rPr>
                        <a:t>RMSE</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pt-BR" sz="2000" dirty="0">
                          <a:effectLst/>
                        </a:rPr>
                        <a:t>3,345</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pt-BR" sz="2000" dirty="0">
                          <a:effectLst/>
                        </a:rPr>
                        <a:t>3,387</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pt-BR" sz="2000" dirty="0">
                          <a:effectLst/>
                        </a:rPr>
                        <a:t>3,365</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pt-BR" sz="2000" dirty="0">
                          <a:effectLst/>
                        </a:rPr>
                        <a:t>3,343</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pt-BR" sz="2000" dirty="0">
                          <a:effectLst/>
                        </a:rPr>
                        <a:t>3,353</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6525752"/>
                  </a:ext>
                </a:extLst>
              </a:tr>
              <a:tr h="501524">
                <a:tc>
                  <a:txBody>
                    <a:bodyPr/>
                    <a:lstStyle/>
                    <a:p>
                      <a:pPr algn="just">
                        <a:lnSpc>
                          <a:spcPct val="107000"/>
                        </a:lnSpc>
                        <a:spcAft>
                          <a:spcPts val="800"/>
                        </a:spcAft>
                      </a:pPr>
                      <a:r>
                        <a:rPr lang="pt-BR" sz="2000" dirty="0">
                          <a:effectLst/>
                        </a:rPr>
                        <a:t>SSE</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pt-BR" sz="2000" dirty="0">
                          <a:effectLst/>
                        </a:rPr>
                        <a:t>1490702,708</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pt-BR" sz="2000" dirty="0">
                          <a:effectLst/>
                        </a:rPr>
                        <a:t>4186,837</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pt-BR" sz="2000" dirty="0">
                          <a:effectLst/>
                        </a:rPr>
                        <a:t>4132,309</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pt-BR" sz="2000" dirty="0">
                          <a:effectLst/>
                        </a:rPr>
                        <a:t>4079,01</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pt-BR" sz="2000" dirty="0">
                          <a:effectLst/>
                        </a:rPr>
                        <a:t>4103,163</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3509578"/>
                  </a:ext>
                </a:extLst>
              </a:tr>
              <a:tr h="245088">
                <a:tc>
                  <a:txBody>
                    <a:bodyPr/>
                    <a:lstStyle/>
                    <a:p>
                      <a:pPr algn="just">
                        <a:lnSpc>
                          <a:spcPct val="107000"/>
                        </a:lnSpc>
                        <a:spcAft>
                          <a:spcPts val="800"/>
                        </a:spcAft>
                      </a:pPr>
                      <a:r>
                        <a:rPr lang="pt-BR" sz="2000" dirty="0">
                          <a:effectLst/>
                        </a:rPr>
                        <a:t>MAPE</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pt-BR" sz="2000" dirty="0">
                          <a:effectLst/>
                        </a:rPr>
                        <a:t>inf</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pt-BR" sz="2000" dirty="0">
                          <a:effectLst/>
                        </a:rPr>
                        <a:t>inf</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pt-BR" sz="2000" dirty="0">
                          <a:effectLst/>
                        </a:rPr>
                        <a:t>inf</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pt-BR" sz="2000" dirty="0">
                          <a:effectLst/>
                        </a:rPr>
                        <a:t>inf</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pt-BR" sz="2000" dirty="0">
                          <a:effectLst/>
                        </a:rPr>
                        <a:t>inf</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2000670"/>
                  </a:ext>
                </a:extLst>
              </a:tr>
            </a:tbl>
          </a:graphicData>
        </a:graphic>
      </p:graphicFrame>
      <p:sp>
        <p:nvSpPr>
          <p:cNvPr id="5" name="CaixaDeTexto 4">
            <a:extLst>
              <a:ext uri="{FF2B5EF4-FFF2-40B4-BE49-F238E27FC236}">
                <a16:creationId xmlns:a16="http://schemas.microsoft.com/office/drawing/2014/main" id="{51B13E41-3FB0-0C23-51D9-0CBC2B926E38}"/>
              </a:ext>
            </a:extLst>
          </p:cNvPr>
          <p:cNvSpPr txBox="1"/>
          <p:nvPr/>
        </p:nvSpPr>
        <p:spPr>
          <a:xfrm>
            <a:off x="758244" y="4997003"/>
            <a:ext cx="10675514" cy="1200329"/>
          </a:xfrm>
          <a:prstGeom prst="rect">
            <a:avLst/>
          </a:prstGeom>
          <a:noFill/>
        </p:spPr>
        <p:txBody>
          <a:bodyPr wrap="square" rtlCol="0">
            <a:spAutoFit/>
          </a:bodyPr>
          <a:lstStyle/>
          <a:p>
            <a:r>
              <a:rPr lang="pt-BR" dirty="0"/>
              <a:t>MSE - Erro médio absoluto</a:t>
            </a:r>
          </a:p>
          <a:p>
            <a:r>
              <a:rPr lang="pt-BR" dirty="0"/>
              <a:t>RMSE - Raiz do erro médio quadrado</a:t>
            </a:r>
          </a:p>
          <a:p>
            <a:r>
              <a:rPr lang="pt-BR" dirty="0"/>
              <a:t>SSE - Soma quadrática dos erros</a:t>
            </a:r>
          </a:p>
          <a:p>
            <a:r>
              <a:rPr lang="pt-BR" dirty="0"/>
              <a:t>MAPE - Erro médio percentual absoluto</a:t>
            </a:r>
          </a:p>
        </p:txBody>
      </p:sp>
    </p:spTree>
    <p:extLst>
      <p:ext uri="{BB962C8B-B14F-4D97-AF65-F5344CB8AC3E}">
        <p14:creationId xmlns:p14="http://schemas.microsoft.com/office/powerpoint/2010/main" val="1698499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520C3F-9504-25B7-E146-83622129A41D}"/>
              </a:ext>
            </a:extLst>
          </p:cNvPr>
          <p:cNvSpPr>
            <a:spLocks noGrp="1"/>
          </p:cNvSpPr>
          <p:nvPr>
            <p:ph type="title"/>
          </p:nvPr>
        </p:nvSpPr>
        <p:spPr/>
        <p:txBody>
          <a:bodyPr/>
          <a:lstStyle/>
          <a:p>
            <a:r>
              <a:rPr lang="pt-BR" b="1" dirty="0"/>
              <a:t>Considerações</a:t>
            </a:r>
          </a:p>
        </p:txBody>
      </p:sp>
      <p:sp>
        <p:nvSpPr>
          <p:cNvPr id="3" name="Espaço Reservado para Conteúdo 2">
            <a:extLst>
              <a:ext uri="{FF2B5EF4-FFF2-40B4-BE49-F238E27FC236}">
                <a16:creationId xmlns:a16="http://schemas.microsoft.com/office/drawing/2014/main" id="{C2758985-6BEF-D85B-7455-9E53F597E928}"/>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pt-BR" sz="3100" b="0" i="0" dirty="0">
                <a:solidFill>
                  <a:srgbClr val="000000"/>
                </a:solidFill>
                <a:effectLst/>
              </a:rPr>
              <a:t>Tomando como parâmetro os resultados para os testes aplicados em cada modelo, a melhor escolha seria pelo modelo 3 (Auto Arima), que apresentou as menores métricas. Porém observando os valores previstos, a maioria apresenta valores repetidos a partir de um determinado período. Não que haja um erro nisso, mas no meu ponto de vista, escapa um pouco do dinamismo presente nos dados reais das notificações dessas </a:t>
            </a:r>
            <a:r>
              <a:rPr lang="pt-BR" sz="3100" b="0" i="0" dirty="0" err="1">
                <a:solidFill>
                  <a:srgbClr val="000000"/>
                </a:solidFill>
                <a:effectLst/>
              </a:rPr>
              <a:t>ocorrencias</a:t>
            </a:r>
            <a:r>
              <a:rPr lang="pt-BR" sz="3100" b="0" i="0" dirty="0">
                <a:solidFill>
                  <a:srgbClr val="000000"/>
                </a:solidFill>
                <a:effectLst/>
              </a:rPr>
              <a:t>. De toda forma, é uma boa escolha como modelo para previsões dado os dados que foram </a:t>
            </a:r>
            <a:r>
              <a:rPr lang="pt-BR" sz="3100" b="0" i="0" dirty="0" err="1">
                <a:solidFill>
                  <a:srgbClr val="000000"/>
                </a:solidFill>
                <a:effectLst/>
              </a:rPr>
              <a:t>analizados</a:t>
            </a:r>
            <a:r>
              <a:rPr lang="pt-BR" sz="3100" b="0" i="0" dirty="0">
                <a:solidFill>
                  <a:srgbClr val="000000"/>
                </a:solidFill>
                <a:effectLst/>
              </a:rPr>
              <a:t>.</a:t>
            </a:r>
          </a:p>
          <a:p>
            <a:pPr algn="l">
              <a:buFont typeface="Arial" panose="020B0604020202020204" pitchFamily="34" charset="0"/>
              <a:buChar char="•"/>
            </a:pPr>
            <a:r>
              <a:rPr lang="pt-BR" sz="3100" b="0" i="0" dirty="0">
                <a:solidFill>
                  <a:srgbClr val="000000"/>
                </a:solidFill>
                <a:effectLst/>
              </a:rPr>
              <a:t>Com base no cenário dos 5 modelos e todos apresentando métricas bem parecidas, aparentemente qualquer escolha possivelmente, satisfaz e chega na solução do problema. Contudo, caso houvesse uma situação onde fosse </a:t>
            </a:r>
            <a:r>
              <a:rPr lang="pt-BR" sz="3100" b="0" i="0" dirty="0" err="1">
                <a:solidFill>
                  <a:srgbClr val="000000"/>
                </a:solidFill>
                <a:effectLst/>
              </a:rPr>
              <a:t>necesssário</a:t>
            </a:r>
            <a:r>
              <a:rPr lang="pt-BR" sz="3100" b="0" i="0" dirty="0">
                <a:solidFill>
                  <a:srgbClr val="000000"/>
                </a:solidFill>
                <a:effectLst/>
              </a:rPr>
              <a:t> explicar para outra pessoa com pouco conhecimento em previsões e escolha de modelos, o modelo 1 é mais simples de ser explicado e poderia trazer um entendimento mais claro e direto para o tema em questão. </a:t>
            </a:r>
            <a:r>
              <a:rPr lang="pt-BR" sz="3100" b="0" i="0" dirty="0" err="1">
                <a:solidFill>
                  <a:srgbClr val="000000"/>
                </a:solidFill>
                <a:effectLst/>
              </a:rPr>
              <a:t>Equanto</a:t>
            </a:r>
            <a:r>
              <a:rPr lang="pt-BR" sz="3100" b="0" i="0" dirty="0">
                <a:solidFill>
                  <a:srgbClr val="000000"/>
                </a:solidFill>
                <a:effectLst/>
              </a:rPr>
              <a:t> o modelo 5 por ser mais “robusto” e ter mais etapas no processo de previsões, poderia ser uma escolha interessante como uma proposta de metodologia mais técnica e talvez até mais atual.</a:t>
            </a:r>
          </a:p>
          <a:p>
            <a:pPr algn="l">
              <a:buFont typeface="Arial" panose="020B0604020202020204" pitchFamily="34" charset="0"/>
              <a:buChar char="•"/>
            </a:pPr>
            <a:r>
              <a:rPr lang="pt-BR" sz="3100" b="0" i="0" dirty="0">
                <a:solidFill>
                  <a:srgbClr val="000000"/>
                </a:solidFill>
                <a:effectLst/>
              </a:rPr>
              <a:t>Resumindo, os modelos 3 e 5 aparentam ser ótimas escolhas.</a:t>
            </a:r>
          </a:p>
          <a:p>
            <a:endParaRPr lang="pt-BR" dirty="0"/>
          </a:p>
        </p:txBody>
      </p:sp>
    </p:spTree>
    <p:extLst>
      <p:ext uri="{BB962C8B-B14F-4D97-AF65-F5344CB8AC3E}">
        <p14:creationId xmlns:p14="http://schemas.microsoft.com/office/powerpoint/2010/main" val="3787942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288477-CA75-A577-6F2D-228A82D32D1C}"/>
              </a:ext>
            </a:extLst>
          </p:cNvPr>
          <p:cNvSpPr>
            <a:spLocks noGrp="1"/>
          </p:cNvSpPr>
          <p:nvPr>
            <p:ph type="title"/>
          </p:nvPr>
        </p:nvSpPr>
        <p:spPr/>
        <p:txBody>
          <a:bodyPr>
            <a:normAutofit fontScale="90000"/>
          </a:bodyPr>
          <a:lstStyle/>
          <a:p>
            <a:r>
              <a:rPr lang="pt-BR" b="1" dirty="0"/>
              <a:t>Pergunta Extra</a:t>
            </a:r>
            <a:r>
              <a:rPr lang="pt-BR" dirty="0"/>
              <a:t>:</a:t>
            </a:r>
            <a:br>
              <a:rPr lang="pt-BR" dirty="0"/>
            </a:br>
            <a:r>
              <a:rPr lang="pt-BR" sz="2000" b="1" i="0" dirty="0">
                <a:solidFill>
                  <a:srgbClr val="000000"/>
                </a:solidFill>
                <a:effectLst/>
              </a:rPr>
              <a:t>É possível adicionar outras variáveis para ajudar no processo de previsão? Quais? melhoraram os resultados?</a:t>
            </a:r>
            <a:br>
              <a:rPr lang="pt-BR" b="1" i="0" dirty="0">
                <a:solidFill>
                  <a:srgbClr val="000000"/>
                </a:solidFill>
                <a:effectLst/>
                <a:latin typeface="Helvetica Neue"/>
              </a:rPr>
            </a:br>
            <a:endParaRPr lang="pt-BR" dirty="0"/>
          </a:p>
        </p:txBody>
      </p:sp>
      <p:sp>
        <p:nvSpPr>
          <p:cNvPr id="3" name="Espaço Reservado para Conteúdo 2">
            <a:extLst>
              <a:ext uri="{FF2B5EF4-FFF2-40B4-BE49-F238E27FC236}">
                <a16:creationId xmlns:a16="http://schemas.microsoft.com/office/drawing/2014/main" id="{5C3821F7-0602-DDB5-08C8-1092C0D8C630}"/>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pt-BR" sz="2600" b="0" i="0" dirty="0">
                <a:solidFill>
                  <a:srgbClr val="000000"/>
                </a:solidFill>
                <a:effectLst/>
              </a:rPr>
              <a:t>Quando falamos de processo de previsão, na maioria dos casos, é sempre viável e plausível a incorporação de mais variáveis. Nesse contexto, com um tratamento prévio dos dados, as variáveis que descrevem por qual veículo ocorreu o acidente (moto, carro etc), poderia ser um incremento interessante pro modelo, talvez uma possível variável dummy (sim e não) ou um parâmetro para contabilizar o total de vítimas.</a:t>
            </a:r>
          </a:p>
          <a:p>
            <a:pPr algn="l">
              <a:buFont typeface="Arial" panose="020B0604020202020204" pitchFamily="34" charset="0"/>
              <a:buChar char="•"/>
            </a:pPr>
            <a:r>
              <a:rPr lang="pt-BR" sz="2600" b="0" i="0" dirty="0">
                <a:solidFill>
                  <a:srgbClr val="000000"/>
                </a:solidFill>
                <a:effectLst/>
              </a:rPr>
              <a:t>A variável vítima fatal ou não-fatal, me pareceu interessante e poderia trazer mais profundidade para a interpretação final das análises. </a:t>
            </a:r>
          </a:p>
          <a:p>
            <a:pPr algn="l">
              <a:buFont typeface="Arial" panose="020B0604020202020204" pitchFamily="34" charset="0"/>
              <a:buChar char="•"/>
            </a:pPr>
            <a:r>
              <a:rPr lang="pt-BR" sz="2600" b="0" i="0" dirty="0">
                <a:solidFill>
                  <a:srgbClr val="000000"/>
                </a:solidFill>
                <a:effectLst/>
              </a:rPr>
              <a:t>Geralmente utilizam-se variáveis demográficas, que em geral são interessantes e como técnica para averiguar compatibilidade com o estudo, a correlação com os dados de notificação, seria interessante para dar um início as análises e quem sabe incorporar no modelo. Além de dados de clima/tempo (precipitação, chuvas etc) que poderia trazer uma abordagem interessante pros resultados.</a:t>
            </a:r>
          </a:p>
          <a:p>
            <a:endParaRPr lang="pt-BR" dirty="0"/>
          </a:p>
        </p:txBody>
      </p:sp>
    </p:spTree>
    <p:extLst>
      <p:ext uri="{BB962C8B-B14F-4D97-AF65-F5344CB8AC3E}">
        <p14:creationId xmlns:p14="http://schemas.microsoft.com/office/powerpoint/2010/main" val="189348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16DFA7-49B1-3446-8F88-DC0AB25C3A6C}"/>
              </a:ext>
            </a:extLst>
          </p:cNvPr>
          <p:cNvSpPr>
            <a:spLocks noGrp="1"/>
          </p:cNvSpPr>
          <p:nvPr>
            <p:ph type="title"/>
          </p:nvPr>
        </p:nvSpPr>
        <p:spPr/>
        <p:txBody>
          <a:bodyPr/>
          <a:lstStyle/>
          <a:p>
            <a:r>
              <a:rPr lang="pt-BR" b="1" dirty="0"/>
              <a:t>Referências</a:t>
            </a:r>
          </a:p>
        </p:txBody>
      </p:sp>
      <p:sp>
        <p:nvSpPr>
          <p:cNvPr id="3" name="Espaço Reservado para Conteúdo 2">
            <a:extLst>
              <a:ext uri="{FF2B5EF4-FFF2-40B4-BE49-F238E27FC236}">
                <a16:creationId xmlns:a16="http://schemas.microsoft.com/office/drawing/2014/main" id="{36EAA14D-4410-7CDE-F56A-A38AFA3CFB9C}"/>
              </a:ext>
            </a:extLst>
          </p:cNvPr>
          <p:cNvSpPr>
            <a:spLocks noGrp="1"/>
          </p:cNvSpPr>
          <p:nvPr>
            <p:ph idx="1"/>
          </p:nvPr>
        </p:nvSpPr>
        <p:spPr/>
        <p:txBody>
          <a:bodyPr>
            <a:normAutofit fontScale="77500" lnSpcReduction="20000"/>
          </a:bodyPr>
          <a:lstStyle/>
          <a:p>
            <a:r>
              <a:rPr lang="pt-BR" dirty="0">
                <a:hlinkClick r:id="rId2"/>
              </a:rPr>
              <a:t>Características das series temporais</a:t>
            </a:r>
            <a:endParaRPr lang="pt-BR" dirty="0"/>
          </a:p>
          <a:p>
            <a:r>
              <a:rPr lang="pt-BR" dirty="0">
                <a:hlinkClick r:id="rId3"/>
              </a:rPr>
              <a:t>Modelos de suavização exponencial em python</a:t>
            </a:r>
            <a:endParaRPr lang="pt-BR" dirty="0"/>
          </a:p>
          <a:p>
            <a:r>
              <a:rPr lang="pt-BR" dirty="0">
                <a:hlinkClick r:id="rId4"/>
              </a:rPr>
              <a:t>Suavização exponencial simples com R</a:t>
            </a:r>
            <a:endParaRPr lang="pt-BR" dirty="0"/>
          </a:p>
          <a:p>
            <a:r>
              <a:rPr lang="en-US" dirty="0">
                <a:hlinkClick r:id="rId5"/>
              </a:rPr>
              <a:t>Moving average smoothing for time series forecasting python</a:t>
            </a:r>
            <a:endParaRPr lang="en-US" dirty="0"/>
          </a:p>
          <a:p>
            <a:r>
              <a:rPr lang="en-US" dirty="0">
                <a:hlinkClick r:id="rId6"/>
              </a:rPr>
              <a:t>Arima for hierarchical time series forecasting</a:t>
            </a:r>
            <a:endParaRPr lang="en-US" dirty="0"/>
          </a:p>
          <a:p>
            <a:r>
              <a:rPr lang="pt-BR" dirty="0">
                <a:hlinkClick r:id="rId7"/>
              </a:rPr>
              <a:t>Time Series Auto-ARIMA – GitHub</a:t>
            </a:r>
            <a:endParaRPr lang="pt-BR" dirty="0"/>
          </a:p>
          <a:p>
            <a:r>
              <a:rPr lang="pt-BR" dirty="0">
                <a:hlinkClick r:id="rId8"/>
              </a:rPr>
              <a:t>Random forest for time series forecasting</a:t>
            </a:r>
            <a:endParaRPr lang="pt-BR" dirty="0"/>
          </a:p>
          <a:p>
            <a:r>
              <a:rPr lang="pt-BR" dirty="0">
                <a:hlinkClick r:id="rId9"/>
              </a:rPr>
              <a:t>O que é e como funciona o algoritmo RandomForest</a:t>
            </a:r>
            <a:endParaRPr lang="pt-BR" dirty="0"/>
          </a:p>
          <a:p>
            <a:r>
              <a:rPr lang="de-DE" dirty="0">
                <a:hlinkClick r:id="rId10"/>
              </a:rPr>
              <a:t>SST SSR SSE in python</a:t>
            </a:r>
            <a:endParaRPr lang="de-DE" dirty="0"/>
          </a:p>
          <a:p>
            <a:r>
              <a:rPr lang="de-DE" dirty="0">
                <a:hlinkClick r:id="rId11"/>
              </a:rPr>
              <a:t>Rede neural recorrente</a:t>
            </a:r>
            <a:endParaRPr lang="de-DE" dirty="0"/>
          </a:p>
          <a:p>
            <a:r>
              <a:rPr lang="en-US" dirty="0">
                <a:hlinkClick r:id="rId12"/>
              </a:rPr>
              <a:t>Time series prediction lstm recurrent neural networks python keras</a:t>
            </a:r>
            <a:endParaRPr lang="en-US" dirty="0"/>
          </a:p>
          <a:p>
            <a:r>
              <a:rPr lang="pt-BR" dirty="0">
                <a:hlinkClick r:id="rId13"/>
              </a:rPr>
              <a:t>Mape mean absolute percentage error</a:t>
            </a:r>
            <a:endParaRPr lang="pt-BR" dirty="0"/>
          </a:p>
        </p:txBody>
      </p:sp>
    </p:spTree>
    <p:extLst>
      <p:ext uri="{BB962C8B-B14F-4D97-AF65-F5344CB8AC3E}">
        <p14:creationId xmlns:p14="http://schemas.microsoft.com/office/powerpoint/2010/main" val="1696651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B91F7B-57C6-D421-C41D-5EC70F496AF7}"/>
              </a:ext>
            </a:extLst>
          </p:cNvPr>
          <p:cNvSpPr>
            <a:spLocks noGrp="1"/>
          </p:cNvSpPr>
          <p:nvPr>
            <p:ph type="title"/>
          </p:nvPr>
        </p:nvSpPr>
        <p:spPr/>
        <p:txBody>
          <a:bodyPr/>
          <a:lstStyle/>
          <a:p>
            <a:r>
              <a:rPr lang="pt-BR" b="1" dirty="0"/>
              <a:t>Objetivo e Dados</a:t>
            </a:r>
          </a:p>
        </p:txBody>
      </p:sp>
      <p:sp>
        <p:nvSpPr>
          <p:cNvPr id="3" name="Espaço Reservado para Conteúdo 2">
            <a:extLst>
              <a:ext uri="{FF2B5EF4-FFF2-40B4-BE49-F238E27FC236}">
                <a16:creationId xmlns:a16="http://schemas.microsoft.com/office/drawing/2014/main" id="{4EA29993-47DC-3045-3A99-5A07BFFB3FBF}"/>
              </a:ext>
            </a:extLst>
          </p:cNvPr>
          <p:cNvSpPr>
            <a:spLocks noGrp="1"/>
          </p:cNvSpPr>
          <p:nvPr>
            <p:ph idx="1"/>
          </p:nvPr>
        </p:nvSpPr>
        <p:spPr/>
        <p:txBody>
          <a:bodyPr/>
          <a:lstStyle/>
          <a:p>
            <a:r>
              <a:rPr lang="pt-BR" dirty="0"/>
              <a:t>O objetivo do desafio é prever a quantidade de ocorrências de acidentes de transito na cidade de Recife</a:t>
            </a:r>
          </a:p>
          <a:p>
            <a:r>
              <a:rPr lang="pt-BR" dirty="0"/>
              <a:t>Os dados são referentes a ocorrências notificadas entre os anos de 2015 e 2019</a:t>
            </a:r>
          </a:p>
          <a:p>
            <a:endParaRPr lang="pt-BR" dirty="0"/>
          </a:p>
        </p:txBody>
      </p:sp>
    </p:spTree>
    <p:extLst>
      <p:ext uri="{BB962C8B-B14F-4D97-AF65-F5344CB8AC3E}">
        <p14:creationId xmlns:p14="http://schemas.microsoft.com/office/powerpoint/2010/main" val="1125488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212E96-5AFB-7CB5-A7E4-70EF89D50698}"/>
              </a:ext>
            </a:extLst>
          </p:cNvPr>
          <p:cNvSpPr>
            <a:spLocks noGrp="1"/>
          </p:cNvSpPr>
          <p:nvPr>
            <p:ph type="title"/>
          </p:nvPr>
        </p:nvSpPr>
        <p:spPr/>
        <p:txBody>
          <a:bodyPr/>
          <a:lstStyle/>
          <a:p>
            <a:r>
              <a:rPr lang="pt-BR" b="1" dirty="0"/>
              <a:t>Tratamento dos dados</a:t>
            </a:r>
          </a:p>
        </p:txBody>
      </p:sp>
      <p:sp>
        <p:nvSpPr>
          <p:cNvPr id="3" name="Espaço Reservado para Conteúdo 2">
            <a:extLst>
              <a:ext uri="{FF2B5EF4-FFF2-40B4-BE49-F238E27FC236}">
                <a16:creationId xmlns:a16="http://schemas.microsoft.com/office/drawing/2014/main" id="{05C2D8B4-5FFE-0552-0B0D-42F362BA0277}"/>
              </a:ext>
            </a:extLst>
          </p:cNvPr>
          <p:cNvSpPr>
            <a:spLocks noGrp="1"/>
          </p:cNvSpPr>
          <p:nvPr>
            <p:ph idx="1"/>
          </p:nvPr>
        </p:nvSpPr>
        <p:spPr/>
        <p:txBody>
          <a:bodyPr/>
          <a:lstStyle/>
          <a:p>
            <a:r>
              <a:rPr lang="pt-BR" dirty="0"/>
              <a:t>O ano de 2015 possuía uma estrutura diferente dos demais anos, por isso foi necessário dedicar um tempo a mais para entender como organizar esse conjunto de dados para que pudesse fazer sentido com os demais anos</a:t>
            </a:r>
          </a:p>
          <a:p>
            <a:r>
              <a:rPr lang="pt-BR" dirty="0"/>
              <a:t>Os anos de 2016 a 2019 possuem mesma estrutura, o que facilitou esta etapa de tratamento</a:t>
            </a:r>
          </a:p>
          <a:p>
            <a:r>
              <a:rPr lang="pt-BR" dirty="0"/>
              <a:t>Foram preenchidos os campos vazios (NaN) e a utilização da coluna </a:t>
            </a:r>
            <a:r>
              <a:rPr lang="pt-BR" i="1" dirty="0"/>
              <a:t>vitimas </a:t>
            </a:r>
            <a:r>
              <a:rPr lang="pt-BR" dirty="0"/>
              <a:t>e</a:t>
            </a:r>
            <a:r>
              <a:rPr lang="pt-BR" i="1" dirty="0"/>
              <a:t> vitimasfatais </a:t>
            </a:r>
            <a:r>
              <a:rPr lang="pt-BR" dirty="0"/>
              <a:t>para somar o total de ocorrências de transito, criando a coluna vitimas_totais</a:t>
            </a:r>
            <a:endParaRPr lang="pt-BR" i="1" dirty="0"/>
          </a:p>
        </p:txBody>
      </p:sp>
    </p:spTree>
    <p:extLst>
      <p:ext uri="{BB962C8B-B14F-4D97-AF65-F5344CB8AC3E}">
        <p14:creationId xmlns:p14="http://schemas.microsoft.com/office/powerpoint/2010/main" val="2064620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4F7354-23D3-7755-9159-D99F9CA227EE}"/>
              </a:ext>
            </a:extLst>
          </p:cNvPr>
          <p:cNvSpPr>
            <a:spLocks noGrp="1"/>
          </p:cNvSpPr>
          <p:nvPr>
            <p:ph type="title"/>
          </p:nvPr>
        </p:nvSpPr>
        <p:spPr/>
        <p:txBody>
          <a:bodyPr/>
          <a:lstStyle/>
          <a:p>
            <a:r>
              <a:rPr lang="pt-BR" b="1" dirty="0"/>
              <a:t>Metodologia – Primeira etapa (Notebook 1)</a:t>
            </a:r>
          </a:p>
        </p:txBody>
      </p:sp>
      <p:sp>
        <p:nvSpPr>
          <p:cNvPr id="3" name="Espaço Reservado para Conteúdo 2">
            <a:extLst>
              <a:ext uri="{FF2B5EF4-FFF2-40B4-BE49-F238E27FC236}">
                <a16:creationId xmlns:a16="http://schemas.microsoft.com/office/drawing/2014/main" id="{AE45DF1D-9241-10B1-FD21-63F40F16EFFE}"/>
              </a:ext>
            </a:extLst>
          </p:cNvPr>
          <p:cNvSpPr>
            <a:spLocks noGrp="1"/>
          </p:cNvSpPr>
          <p:nvPr>
            <p:ph idx="1"/>
          </p:nvPr>
        </p:nvSpPr>
        <p:spPr/>
        <p:txBody>
          <a:bodyPr/>
          <a:lstStyle/>
          <a:p>
            <a:r>
              <a:rPr lang="pt-BR" dirty="0"/>
              <a:t>Foram executadas metodologia de análise para séries temporais, afim de verificar estacionariedade da série em questão.</a:t>
            </a:r>
          </a:p>
          <a:p>
            <a:r>
              <a:rPr lang="pt-BR" dirty="0"/>
              <a:t>Uma série ser estacionária significa que a mesma se comporta de forma aleatória ao longo do tempo ao redor de uma média constante. Para constatar isto foi utilizado o teste de Dickey-Fuller</a:t>
            </a:r>
          </a:p>
          <a:p>
            <a:r>
              <a:rPr lang="pt-BR" dirty="0"/>
              <a:t>Análise de autocorrelação (ACF e PACF)</a:t>
            </a:r>
          </a:p>
          <a:p>
            <a:r>
              <a:rPr lang="pt-BR" dirty="0"/>
              <a:t>Decomposição da série via gráficos</a:t>
            </a:r>
          </a:p>
          <a:p>
            <a:r>
              <a:rPr lang="pt-BR" dirty="0"/>
              <a:t>Avaliação da tendencia via teste de Man Kendall</a:t>
            </a:r>
          </a:p>
        </p:txBody>
      </p:sp>
    </p:spTree>
    <p:extLst>
      <p:ext uri="{BB962C8B-B14F-4D97-AF65-F5344CB8AC3E}">
        <p14:creationId xmlns:p14="http://schemas.microsoft.com/office/powerpoint/2010/main" val="1056578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4F7354-23D3-7755-9159-D99F9CA227EE}"/>
              </a:ext>
            </a:extLst>
          </p:cNvPr>
          <p:cNvSpPr>
            <a:spLocks noGrp="1"/>
          </p:cNvSpPr>
          <p:nvPr>
            <p:ph type="title"/>
          </p:nvPr>
        </p:nvSpPr>
        <p:spPr/>
        <p:txBody>
          <a:bodyPr/>
          <a:lstStyle/>
          <a:p>
            <a:r>
              <a:rPr lang="pt-BR" b="1" dirty="0"/>
              <a:t>Metodologia – Primeira etapa (Notebook 1)</a:t>
            </a:r>
          </a:p>
        </p:txBody>
      </p:sp>
      <p:sp>
        <p:nvSpPr>
          <p:cNvPr id="3" name="Espaço Reservado para Conteúdo 2">
            <a:extLst>
              <a:ext uri="{FF2B5EF4-FFF2-40B4-BE49-F238E27FC236}">
                <a16:creationId xmlns:a16="http://schemas.microsoft.com/office/drawing/2014/main" id="{AE45DF1D-9241-10B1-FD21-63F40F16EFFE}"/>
              </a:ext>
            </a:extLst>
          </p:cNvPr>
          <p:cNvSpPr>
            <a:spLocks noGrp="1"/>
          </p:cNvSpPr>
          <p:nvPr>
            <p:ph idx="1"/>
          </p:nvPr>
        </p:nvSpPr>
        <p:spPr>
          <a:xfrm>
            <a:off x="838200" y="1812746"/>
            <a:ext cx="10515600" cy="904696"/>
          </a:xfrm>
        </p:spPr>
        <p:txBody>
          <a:bodyPr>
            <a:normAutofit/>
          </a:bodyPr>
          <a:lstStyle/>
          <a:p>
            <a:r>
              <a:rPr lang="pt-BR" dirty="0"/>
              <a:t>Série temporal de todas as ocorrências com vitimas na cidade de Recife de 2015 a 2019</a:t>
            </a:r>
          </a:p>
        </p:txBody>
      </p:sp>
      <p:pic>
        <p:nvPicPr>
          <p:cNvPr id="7" name="Imagem 6">
            <a:extLst>
              <a:ext uri="{FF2B5EF4-FFF2-40B4-BE49-F238E27FC236}">
                <a16:creationId xmlns:a16="http://schemas.microsoft.com/office/drawing/2014/main" id="{24BD408E-3502-9753-337C-47A5C3C183FA}"/>
              </a:ext>
            </a:extLst>
          </p:cNvPr>
          <p:cNvPicPr>
            <a:picLocks noChangeAspect="1"/>
          </p:cNvPicPr>
          <p:nvPr/>
        </p:nvPicPr>
        <p:blipFill rotWithShape="1">
          <a:blip r:embed="rId2">
            <a:extLst>
              <a:ext uri="{28A0092B-C50C-407E-A947-70E740481C1C}">
                <a14:useLocalDpi xmlns:a14="http://schemas.microsoft.com/office/drawing/2010/main" val="0"/>
              </a:ext>
            </a:extLst>
          </a:blip>
          <a:srcRect l="8768" t="10017" r="8944" b="5687"/>
          <a:stretch/>
        </p:blipFill>
        <p:spPr>
          <a:xfrm>
            <a:off x="0" y="2717441"/>
            <a:ext cx="12192000" cy="4140559"/>
          </a:xfrm>
          <a:prstGeom prst="rect">
            <a:avLst/>
          </a:prstGeom>
        </p:spPr>
      </p:pic>
    </p:spTree>
    <p:extLst>
      <p:ext uri="{BB962C8B-B14F-4D97-AF65-F5344CB8AC3E}">
        <p14:creationId xmlns:p14="http://schemas.microsoft.com/office/powerpoint/2010/main" val="2396221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4F7354-23D3-7755-9159-D99F9CA227EE}"/>
              </a:ext>
            </a:extLst>
          </p:cNvPr>
          <p:cNvSpPr>
            <a:spLocks noGrp="1"/>
          </p:cNvSpPr>
          <p:nvPr>
            <p:ph type="title"/>
          </p:nvPr>
        </p:nvSpPr>
        <p:spPr/>
        <p:txBody>
          <a:bodyPr/>
          <a:lstStyle/>
          <a:p>
            <a:r>
              <a:rPr lang="pt-BR" b="1" dirty="0"/>
              <a:t>Metodologia – Primeira etapa (Notebook 1)</a:t>
            </a:r>
          </a:p>
        </p:txBody>
      </p:sp>
      <p:sp>
        <p:nvSpPr>
          <p:cNvPr id="3" name="Espaço Reservado para Conteúdo 2">
            <a:extLst>
              <a:ext uri="{FF2B5EF4-FFF2-40B4-BE49-F238E27FC236}">
                <a16:creationId xmlns:a16="http://schemas.microsoft.com/office/drawing/2014/main" id="{AE45DF1D-9241-10B1-FD21-63F40F16EFFE}"/>
              </a:ext>
            </a:extLst>
          </p:cNvPr>
          <p:cNvSpPr>
            <a:spLocks noGrp="1"/>
          </p:cNvSpPr>
          <p:nvPr>
            <p:ph idx="1"/>
          </p:nvPr>
        </p:nvSpPr>
        <p:spPr>
          <a:xfrm>
            <a:off x="838200" y="1812746"/>
            <a:ext cx="10515600" cy="4910026"/>
          </a:xfrm>
        </p:spPr>
        <p:txBody>
          <a:bodyPr>
            <a:normAutofit/>
          </a:bodyPr>
          <a:lstStyle/>
          <a:p>
            <a:r>
              <a:rPr lang="pt-BR" dirty="0"/>
              <a:t>O teste de </a:t>
            </a:r>
            <a:r>
              <a:rPr lang="pt-BR" dirty="0" err="1"/>
              <a:t>Dickey</a:t>
            </a:r>
            <a:r>
              <a:rPr lang="pt-BR" dirty="0"/>
              <a:t>-Fuller apresentou p-valor &lt; 0,05, aceitando a hipótese H1, que define que a serie temporal é estacionária.</a:t>
            </a:r>
          </a:p>
          <a:p>
            <a:r>
              <a:rPr lang="pt-BR" dirty="0"/>
              <a:t>O teste de Man Kendall apresentou p-valor de 0,229, que não é menor que 0,05, portanto, não há tendência na série.</a:t>
            </a:r>
          </a:p>
          <a:p>
            <a:r>
              <a:rPr lang="pt-BR" dirty="0"/>
              <a:t>Tanto o ACF quanto o PACF não apresentaram </a:t>
            </a:r>
            <a:r>
              <a:rPr lang="pt-BR" dirty="0" err="1"/>
              <a:t>lags</a:t>
            </a:r>
            <a:r>
              <a:rPr lang="pt-BR" dirty="0"/>
              <a:t> relevantes, porém o </a:t>
            </a:r>
            <a:r>
              <a:rPr lang="pt-BR" dirty="0" err="1"/>
              <a:t>lag</a:t>
            </a:r>
            <a:r>
              <a:rPr lang="pt-BR" dirty="0"/>
              <a:t> 14 se destacou dos demais. Ele será o passo escolhido para o modelo de médias móveis.</a:t>
            </a:r>
          </a:p>
          <a:p>
            <a:r>
              <a:rPr lang="pt-BR" dirty="0"/>
              <a:t>Foram observados que a média de ocorrências é de 6 notificações por dia. Destaque para um dia com 28 ocorrências no dia 23/10/2017</a:t>
            </a:r>
          </a:p>
          <a:p>
            <a:endParaRPr lang="pt-BR" dirty="0"/>
          </a:p>
        </p:txBody>
      </p:sp>
    </p:spTree>
    <p:extLst>
      <p:ext uri="{BB962C8B-B14F-4D97-AF65-F5344CB8AC3E}">
        <p14:creationId xmlns:p14="http://schemas.microsoft.com/office/powerpoint/2010/main" val="2588239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4F7354-23D3-7755-9159-D99F9CA227EE}"/>
              </a:ext>
            </a:extLst>
          </p:cNvPr>
          <p:cNvSpPr>
            <a:spLocks noGrp="1"/>
          </p:cNvSpPr>
          <p:nvPr>
            <p:ph type="title"/>
          </p:nvPr>
        </p:nvSpPr>
        <p:spPr/>
        <p:txBody>
          <a:bodyPr/>
          <a:lstStyle/>
          <a:p>
            <a:r>
              <a:rPr lang="pt-BR" b="1" dirty="0"/>
              <a:t>Metodologia – Primeira etapa (Notebook 1)</a:t>
            </a:r>
          </a:p>
        </p:txBody>
      </p:sp>
      <p:sp>
        <p:nvSpPr>
          <p:cNvPr id="3" name="Espaço Reservado para Conteúdo 2">
            <a:extLst>
              <a:ext uri="{FF2B5EF4-FFF2-40B4-BE49-F238E27FC236}">
                <a16:creationId xmlns:a16="http://schemas.microsoft.com/office/drawing/2014/main" id="{AE45DF1D-9241-10B1-FD21-63F40F16EFFE}"/>
              </a:ext>
            </a:extLst>
          </p:cNvPr>
          <p:cNvSpPr>
            <a:spLocks noGrp="1"/>
          </p:cNvSpPr>
          <p:nvPr>
            <p:ph idx="1"/>
          </p:nvPr>
        </p:nvSpPr>
        <p:spPr>
          <a:xfrm>
            <a:off x="838200" y="1490774"/>
            <a:ext cx="10515600" cy="698634"/>
          </a:xfrm>
        </p:spPr>
        <p:txBody>
          <a:bodyPr>
            <a:normAutofit/>
          </a:bodyPr>
          <a:lstStyle/>
          <a:p>
            <a:r>
              <a:rPr lang="pt-BR" dirty="0"/>
              <a:t>Decomposição da série temporal</a:t>
            </a:r>
          </a:p>
          <a:p>
            <a:endParaRPr lang="pt-BR" dirty="0"/>
          </a:p>
        </p:txBody>
      </p:sp>
      <p:pic>
        <p:nvPicPr>
          <p:cNvPr id="5" name="Imagem 4">
            <a:extLst>
              <a:ext uri="{FF2B5EF4-FFF2-40B4-BE49-F238E27FC236}">
                <a16:creationId xmlns:a16="http://schemas.microsoft.com/office/drawing/2014/main" id="{F9A81972-FF5C-7163-ADCE-5CAF1FB47C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920875"/>
            <a:ext cx="9144000" cy="4572000"/>
          </a:xfrm>
          <a:prstGeom prst="rect">
            <a:avLst/>
          </a:prstGeom>
        </p:spPr>
      </p:pic>
    </p:spTree>
    <p:extLst>
      <p:ext uri="{BB962C8B-B14F-4D97-AF65-F5344CB8AC3E}">
        <p14:creationId xmlns:p14="http://schemas.microsoft.com/office/powerpoint/2010/main" val="1521730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1E94B1-AC4C-2CC0-8110-395E619DE887}"/>
              </a:ext>
            </a:extLst>
          </p:cNvPr>
          <p:cNvSpPr>
            <a:spLocks noGrp="1"/>
          </p:cNvSpPr>
          <p:nvPr>
            <p:ph type="title"/>
          </p:nvPr>
        </p:nvSpPr>
        <p:spPr/>
        <p:txBody>
          <a:bodyPr/>
          <a:lstStyle/>
          <a:p>
            <a:r>
              <a:rPr lang="pt-BR" b="1" dirty="0"/>
              <a:t>Metodologia – Segunda etapa (Notebook 2)</a:t>
            </a:r>
          </a:p>
        </p:txBody>
      </p:sp>
      <p:sp>
        <p:nvSpPr>
          <p:cNvPr id="3" name="Espaço Reservado para Conteúdo 2">
            <a:extLst>
              <a:ext uri="{FF2B5EF4-FFF2-40B4-BE49-F238E27FC236}">
                <a16:creationId xmlns:a16="http://schemas.microsoft.com/office/drawing/2014/main" id="{25FEF3AB-9114-C22D-7999-620E6C211744}"/>
              </a:ext>
            </a:extLst>
          </p:cNvPr>
          <p:cNvSpPr>
            <a:spLocks noGrp="1"/>
          </p:cNvSpPr>
          <p:nvPr>
            <p:ph idx="1"/>
          </p:nvPr>
        </p:nvSpPr>
        <p:spPr/>
        <p:txBody>
          <a:bodyPr/>
          <a:lstStyle/>
          <a:p>
            <a:r>
              <a:rPr lang="pt-BR" dirty="0"/>
              <a:t>Esta etapa tem como objetivo prever as ocorrências de acidentes de transito, propondo modelos e métricas para avaliar a qualidade dos modelos.</a:t>
            </a:r>
          </a:p>
          <a:p>
            <a:r>
              <a:rPr lang="pt-BR" dirty="0"/>
              <a:t>Foram utilizados cinco modelos para prever a série de acidentes/ocorrências, são eles: Suavização Exponencial Simples, Suavização de Média Móvel, Auto Arima, Random Forest e Redes Neurais (RNN).</a:t>
            </a:r>
          </a:p>
          <a:p>
            <a:r>
              <a:rPr lang="pt-BR" dirty="0"/>
              <a:t>Foram gerados gráficos que comparam os valores previstos com os valores reais.</a:t>
            </a:r>
          </a:p>
          <a:p>
            <a:pPr marL="0" indent="0">
              <a:buNone/>
            </a:pPr>
            <a:endParaRPr lang="pt-BR" dirty="0"/>
          </a:p>
        </p:txBody>
      </p:sp>
    </p:spTree>
    <p:extLst>
      <p:ext uri="{BB962C8B-B14F-4D97-AF65-F5344CB8AC3E}">
        <p14:creationId xmlns:p14="http://schemas.microsoft.com/office/powerpoint/2010/main" val="2520908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DC1807-5928-9912-B84A-C0DDA39B709A}"/>
              </a:ext>
            </a:extLst>
          </p:cNvPr>
          <p:cNvSpPr>
            <a:spLocks noGrp="1"/>
          </p:cNvSpPr>
          <p:nvPr>
            <p:ph type="title"/>
          </p:nvPr>
        </p:nvSpPr>
        <p:spPr/>
        <p:txBody>
          <a:bodyPr/>
          <a:lstStyle/>
          <a:p>
            <a:r>
              <a:rPr lang="pt-BR" b="1" dirty="0"/>
              <a:t>Suavização Exponencial Simples – Modelo 1</a:t>
            </a:r>
          </a:p>
        </p:txBody>
      </p:sp>
      <p:sp>
        <p:nvSpPr>
          <p:cNvPr id="3" name="Espaço Reservado para Conteúdo 2">
            <a:extLst>
              <a:ext uri="{FF2B5EF4-FFF2-40B4-BE49-F238E27FC236}">
                <a16:creationId xmlns:a16="http://schemas.microsoft.com/office/drawing/2014/main" id="{C410D0C2-247F-8E37-EFF1-C94CA3209B36}"/>
              </a:ext>
            </a:extLst>
          </p:cNvPr>
          <p:cNvSpPr>
            <a:spLocks noGrp="1"/>
          </p:cNvSpPr>
          <p:nvPr>
            <p:ph idx="1"/>
          </p:nvPr>
        </p:nvSpPr>
        <p:spPr>
          <a:xfrm>
            <a:off x="838200" y="1648877"/>
            <a:ext cx="10515600" cy="698634"/>
          </a:xfrm>
        </p:spPr>
        <p:txBody>
          <a:bodyPr>
            <a:normAutofit lnSpcReduction="10000"/>
          </a:bodyPr>
          <a:lstStyle/>
          <a:p>
            <a:r>
              <a:rPr lang="pt-BR" sz="1600" b="0" i="0" dirty="0">
                <a:solidFill>
                  <a:srgbClr val="000000"/>
                </a:solidFill>
                <a:effectLst/>
                <a:latin typeface="Helvetica Neue"/>
              </a:rPr>
              <a:t>A suavização exponencial simples, com o próprio nome diz, é o caso particular mais simples de suavização exponencial. Esse tipo de modelo serve para quando não existe nenhum padrão claro de sazonalidade ou tendência na série</a:t>
            </a:r>
            <a:endParaRPr lang="pt-BR" sz="1600" dirty="0"/>
          </a:p>
        </p:txBody>
      </p:sp>
      <p:pic>
        <p:nvPicPr>
          <p:cNvPr id="5" name="Imagem 4">
            <a:extLst>
              <a:ext uri="{FF2B5EF4-FFF2-40B4-BE49-F238E27FC236}">
                <a16:creationId xmlns:a16="http://schemas.microsoft.com/office/drawing/2014/main" id="{B00FC09C-9163-D5C2-3BFB-C03DFEEAB1A5}"/>
              </a:ext>
            </a:extLst>
          </p:cNvPr>
          <p:cNvPicPr>
            <a:picLocks noChangeAspect="1"/>
          </p:cNvPicPr>
          <p:nvPr/>
        </p:nvPicPr>
        <p:blipFill rotWithShape="1">
          <a:blip r:embed="rId2">
            <a:extLst>
              <a:ext uri="{28A0092B-C50C-407E-A947-70E740481C1C}">
                <a14:useLocalDpi xmlns:a14="http://schemas.microsoft.com/office/drawing/2010/main" val="0"/>
              </a:ext>
            </a:extLst>
          </a:blip>
          <a:srcRect l="8135" t="7272" r="9578" b="5686"/>
          <a:stretch/>
        </p:blipFill>
        <p:spPr>
          <a:xfrm>
            <a:off x="1943855" y="2347511"/>
            <a:ext cx="8304290" cy="4392000"/>
          </a:xfrm>
          <a:prstGeom prst="rect">
            <a:avLst/>
          </a:prstGeom>
        </p:spPr>
      </p:pic>
    </p:spTree>
    <p:extLst>
      <p:ext uri="{BB962C8B-B14F-4D97-AF65-F5344CB8AC3E}">
        <p14:creationId xmlns:p14="http://schemas.microsoft.com/office/powerpoint/2010/main" val="2622908645"/>
      </p:ext>
    </p:extLst>
  </p:cSld>
  <p:clrMapOvr>
    <a:masterClrMapping/>
  </p:clrMapOvr>
</p:sld>
</file>

<file path=ppt/theme/theme1.xml><?xml version="1.0" encoding="utf-8"?>
<a:theme xmlns:a="http://schemas.openxmlformats.org/drawingml/2006/main" name="Office Them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116</TotalTime>
  <Words>1245</Words>
  <Application>Microsoft Office PowerPoint</Application>
  <PresentationFormat>Widescreen</PresentationFormat>
  <Paragraphs>96</Paragraphs>
  <Slides>17</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17</vt:i4>
      </vt:variant>
    </vt:vector>
  </HeadingPairs>
  <TitlesOfParts>
    <vt:vector size="22" baseType="lpstr">
      <vt:lpstr>Arial</vt:lpstr>
      <vt:lpstr>Calibri</vt:lpstr>
      <vt:lpstr>Calibri Light</vt:lpstr>
      <vt:lpstr>Helvetica Neue</vt:lpstr>
      <vt:lpstr>Office Theme</vt:lpstr>
      <vt:lpstr>Desafio Forecast</vt:lpstr>
      <vt:lpstr>Objetivo e Dados</vt:lpstr>
      <vt:lpstr>Tratamento dos dados</vt:lpstr>
      <vt:lpstr>Metodologia – Primeira etapa (Notebook 1)</vt:lpstr>
      <vt:lpstr>Metodologia – Primeira etapa (Notebook 1)</vt:lpstr>
      <vt:lpstr>Metodologia – Primeira etapa (Notebook 1)</vt:lpstr>
      <vt:lpstr>Metodologia – Primeira etapa (Notebook 1)</vt:lpstr>
      <vt:lpstr>Metodologia – Segunda etapa (Notebook 2)</vt:lpstr>
      <vt:lpstr>Suavização Exponencial Simples – Modelo 1</vt:lpstr>
      <vt:lpstr>Suavização de Média Móvel – Modelo 2</vt:lpstr>
      <vt:lpstr>Auto ARIMA – Modelo 3</vt:lpstr>
      <vt:lpstr>Random Forest – Modelo 4</vt:lpstr>
      <vt:lpstr>Redes Neurais (RNN) – Modelo 5</vt:lpstr>
      <vt:lpstr>Métricas dos modelos</vt:lpstr>
      <vt:lpstr>Considerações</vt:lpstr>
      <vt:lpstr>Pergunta Extra: É possível adicionar outras variáveis para ajudar no processo de previsão? Quais? melhoraram os resultados? </vt:lpstr>
      <vt:lpstr>Referências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Desafio Forecast</dc:title>
  <dc:creator>Raphael Paes Pinto</dc:creator>
  <cp:lastModifiedBy>Raphael Paes Pinto</cp:lastModifiedBy>
  <cp:revision>16</cp:revision>
  <dcterms:created xsi:type="dcterms:W3CDTF">2022-06-09T22:41:14Z</dcterms:created>
  <dcterms:modified xsi:type="dcterms:W3CDTF">2022-06-10T13:54:49Z</dcterms:modified>
</cp:coreProperties>
</file>