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3.xml" Type="http://schemas.openxmlformats.org/officeDocument/2006/relationships/slide" Id="rId39"/><Relationship Target="slides/slide32.xml" Type="http://schemas.openxmlformats.org/officeDocument/2006/relationships/slide" Id="rId38"/><Relationship Target="slides/slide31.xml" Type="http://schemas.openxmlformats.org/officeDocument/2006/relationships/slide" Id="rId37"/><Relationship Target="slides/slide13.xml" Type="http://schemas.openxmlformats.org/officeDocument/2006/relationships/slide" Id="rId19"/><Relationship Target="slides/slide30.xml" Type="http://schemas.openxmlformats.org/officeDocument/2006/relationships/slide" Id="rId36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24.xml" Type="http://schemas.openxmlformats.org/officeDocument/2006/relationships/slide" Id="rId30"/><Relationship Target="slides/slide6.xml" Type="http://schemas.openxmlformats.org/officeDocument/2006/relationships/slide" Id="rId12"/><Relationship Target="slides/slide25.xml" Type="http://schemas.openxmlformats.org/officeDocument/2006/relationships/slide" Id="rId31"/><Relationship Target="slides/slide7.xml" Type="http://schemas.openxmlformats.org/officeDocument/2006/relationships/slide" Id="rId13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28.xml" Type="http://schemas.openxmlformats.org/officeDocument/2006/relationships/slide" Id="rId34"/><Relationship Target="slides/slide29.xml" Type="http://schemas.openxmlformats.org/officeDocument/2006/relationships/slide" Id="rId35"/><Relationship Target="slides/slide26.xml" Type="http://schemas.openxmlformats.org/officeDocument/2006/relationships/slide" Id="rId32"/><Relationship Target="slides/slide27.xml" Type="http://schemas.openxmlformats.org/officeDocument/2006/relationships/slide" Id="rId33"/><Relationship Target="slides/slide44.xml" Type="http://schemas.openxmlformats.org/officeDocument/2006/relationships/slide" Id="rId50"/><Relationship Target="slides/slide42.xml" Type="http://schemas.openxmlformats.org/officeDocument/2006/relationships/slide" Id="rId48"/><Relationship Target="slides/slide41.xml" Type="http://schemas.openxmlformats.org/officeDocument/2006/relationships/slide" Id="rId47"/><Relationship Target="slides/slide23.xml" Type="http://schemas.openxmlformats.org/officeDocument/2006/relationships/slide" Id="rId29"/><Relationship Target="slides/slide43.xml" Type="http://schemas.openxmlformats.org/officeDocument/2006/relationships/slide" Id="rId49"/><Relationship Target="slides/slide20.xml" Type="http://schemas.openxmlformats.org/officeDocument/2006/relationships/slide" Id="rId26"/><Relationship Target="slides/slide19.xml" Type="http://schemas.openxmlformats.org/officeDocument/2006/relationships/slide" Id="rId25"/><Relationship Target="slides/slide22.xml" Type="http://schemas.openxmlformats.org/officeDocument/2006/relationships/slide" Id="rId28"/><Relationship Target="slides/slide21.xml" Type="http://schemas.openxmlformats.org/officeDocument/2006/relationships/slide" Id="rId27"/><Relationship Target="presProps.xml" Type="http://schemas.openxmlformats.org/officeDocument/2006/relationships/presProps" Id="rId2"/><Relationship Target="slides/slide15.xml" Type="http://schemas.openxmlformats.org/officeDocument/2006/relationships/slide" Id="rId21"/><Relationship Target="slides/slide34.xml" Type="http://schemas.openxmlformats.org/officeDocument/2006/relationships/slide" Id="rId40"/><Relationship Target="theme/theme1.xml" Type="http://schemas.openxmlformats.org/officeDocument/2006/relationships/theme" Id="rId1"/><Relationship Target="slides/slide16.xml" Type="http://schemas.openxmlformats.org/officeDocument/2006/relationships/slide" Id="rId22"/><Relationship Target="slides/slide35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7.xml" Type="http://schemas.openxmlformats.org/officeDocument/2006/relationships/slide" Id="rId23"/><Relationship Target="slides/slide36.xml" Type="http://schemas.openxmlformats.org/officeDocument/2006/relationships/slide" Id="rId42"/><Relationship Target="tableStyles.xml" Type="http://schemas.openxmlformats.org/officeDocument/2006/relationships/tableStyles" Id="rId3"/><Relationship Target="slides/slide18.xml" Type="http://schemas.openxmlformats.org/officeDocument/2006/relationships/slide" Id="rId24"/><Relationship Target="slides/slide37.xml" Type="http://schemas.openxmlformats.org/officeDocument/2006/relationships/slide" Id="rId43"/><Relationship Target="slides/slide38.xml" Type="http://schemas.openxmlformats.org/officeDocument/2006/relationships/slide" Id="rId44"/><Relationship Target="slides/slide39.xml" Type="http://schemas.openxmlformats.org/officeDocument/2006/relationships/slide" Id="rId45"/><Relationship Target="slides/slide40.xml" Type="http://schemas.openxmlformats.org/officeDocument/2006/relationships/slide" Id="rId46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three major layers today are hypervisor, OS, runtime (JVM).  Other minor layers exist.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Need layered cake graphic, or something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three major layers today are hypervisor, OS, runtime (JVM).  Other minor layers exist.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Need layered cake graphic, or something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y="685800" x="1714762"/>
            <a:ext cy="3429000" cx="3429224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y="685800" x="1143212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y="685800" x="1143212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5" name="Shape 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y="685800" x="1143212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2" name="Shape 2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y="685800" x="1143212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y="685800" x="1143212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0" name="Shape 3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three major layers today are hypervisor, OS, runtime (JVM).  Other minor layers exist.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Need layered cake graphic, or something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2" name="Shape 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three major layers today are hypervisor, OS, runtime (JVM).  Other minor layers exist.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Need layered cake graphic, or something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0" name="Shape 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three major layers today are hypervisor, OS, runtime (JVM).  Other minor layers exist.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Need layered cake graphic, or something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9" name="Shape 3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1" name="Shape 3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7" name="Shape 3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5" name="Shape 3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2" name="Shape 3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6" name="Shape 3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5" name="Shape 4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3" name="Shape 4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2" name="Shape 4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0" name="Shape 4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5" name="Shape 4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6" name="Shape 4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3" name="Shape 4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3" name="Shape 4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9" name="Shape 4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5" name="Shape 4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6" name="Shape 4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1" name="Shape 5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1" name="Shape 5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6" name="Shape 5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7" name="Shape 5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4" name="Shape 5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Hypervisors starting to provide more services, e.g. Amazon S3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Hypervisors starting to provide more services, e.g. Amazon S3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_ONLY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_ONLY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1714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algn="ctr" rtl="0" indent="-1714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algn="ctr" rtl="0" indent="-1714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algn="ctr" rtl="0" indent="-1714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algn="ctr" rtl="0" indent="-1714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algn="ctr" rtl="0" indent="-1714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algn="ctr" rtl="0" indent="-1714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algn="ctr" rtl="0" indent="-1714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algn="ctr" rtl="0" indent="-1714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3048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3048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304800" marL="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304800" marL="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304800" marL="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304800" marL="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304800" marL="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304800" marL="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304800" marL="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_AND_BOD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_AND_TWO_COLUMNS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0.xml" Type="http://schemas.openxmlformats.org/officeDocument/2006/relationships/slideLayout" Id="rId4"/><Relationship Target="../slideLayouts/slideLayout9.xml" Type="http://schemas.openxmlformats.org/officeDocument/2006/relationships/slideLayout" Id="rId3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theme/theme4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2286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2286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228600" marL="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228600" marL="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228600" marL="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228600" marL="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228600" marL="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228600" marL="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228600" marL="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52400" marL="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●"/>
              <a:defRPr strike="noStrike" u="none" b="0" cap="none" baseline="0" sz="3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-1333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Courier New"/>
              <a:buChar char="o"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-76200" marL="11430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Wingdings"/>
              <a:buChar char="§"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-114300" marL="1600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●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-114300" marL="2057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-114300" marL="2514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-114300" marL="2971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●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-114300" marL="3429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-114300" marL="3886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3.png" Type="http://schemas.openxmlformats.org/officeDocument/2006/relationships/image" Id="rId4"/><Relationship Target="../media/image17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12.jpg" Type="http://schemas.openxmlformats.org/officeDocument/2006/relationships/image" Id="rId4"/><Relationship Target="../media/image09.jpg" Type="http://schemas.openxmlformats.org/officeDocument/2006/relationships/image" Id="rId3"/><Relationship Target="../media/image16.png" Type="http://schemas.openxmlformats.org/officeDocument/2006/relationships/image" Id="rId6"/><Relationship Target="../media/image08.jpg" Type="http://schemas.openxmlformats.org/officeDocument/2006/relationships/image" Id="rId5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5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8.jpg" Type="http://schemas.openxmlformats.org/officeDocument/2006/relationships/image" Id="rId4"/><Relationship Target="../media/image15.png" Type="http://schemas.openxmlformats.org/officeDocument/2006/relationships/image" Id="rId3"/><Relationship Target="../media/image21.jpg" Type="http://schemas.openxmlformats.org/officeDocument/2006/relationships/image" Id="rId6"/><Relationship Target="../media/image20.jpg" Type="http://schemas.openxmlformats.org/officeDocument/2006/relationships/image" Id="rId5"/><Relationship Target="../media/image19.jpg" Type="http://schemas.openxmlformats.org/officeDocument/2006/relationships/image" Id="rId7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jpg" Type="http://schemas.openxmlformats.org/officeDocument/2006/relationships/image" Id="rId4"/><Relationship Target="../media/image03.jpg" Type="http://schemas.openxmlformats.org/officeDocument/2006/relationships/image" Id="rId3"/><Relationship Target="../media/image02.jpg" Type="http://schemas.openxmlformats.org/officeDocument/2006/relationships/image" Id="rId6"/><Relationship Target="../media/image04.jpg" Type="http://schemas.openxmlformats.org/officeDocument/2006/relationships/image" Id="rId5"/><Relationship Target="../media/image00.jpg" Type="http://schemas.openxmlformats.org/officeDocument/2006/relationships/image" Id="rId7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3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6.png" Type="http://schemas.openxmlformats.org/officeDocument/2006/relationships/image" Id="rId4"/><Relationship Target="../media/image45.png" Type="http://schemas.openxmlformats.org/officeDocument/2006/relationships/image" Id="rId3"/><Relationship Target="../media/image24.png" Type="http://schemas.openxmlformats.org/officeDocument/2006/relationships/image" Id="rId5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9.png" Type="http://schemas.openxmlformats.org/officeDocument/2006/relationships/image" Id="rId4"/><Relationship Target="../media/image45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2.png" Type="http://schemas.openxmlformats.org/officeDocument/2006/relationships/image" Id="rId4"/><Relationship Target="../media/image45.png" Type="http://schemas.openxmlformats.org/officeDocument/2006/relationships/image" Id="rId3"/><Relationship Target="../media/image34.png" Type="http://schemas.openxmlformats.org/officeDocument/2006/relationships/image" Id="rId5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0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7.png" Type="http://schemas.openxmlformats.org/officeDocument/2006/relationships/image" Id="rId4"/><Relationship Target="../media/image28.pn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1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5.png" Type="http://schemas.openxmlformats.org/officeDocument/2006/relationships/image" Id="rId4"/><Relationship Target="../media/image32.pn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3.jp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6.png" Type="http://schemas.openxmlformats.org/officeDocument/2006/relationships/image" Id="rId4"/><Relationship Target="../media/image38.png" Type="http://schemas.openxmlformats.org/officeDocument/2006/relationships/image" Id="rId3"/><Relationship Target="../media/image39.gif" Type="http://schemas.openxmlformats.org/officeDocument/2006/relationships/image" Id="rId5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0.png" Type="http://schemas.openxmlformats.org/officeDocument/2006/relationships/image" Id="rId4"/><Relationship Target="../media/image44.png" Type="http://schemas.openxmlformats.org/officeDocument/2006/relationships/image" Id="rId3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7.jpg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computerworld.com.au/article/352635/there_best_practice_server_system_administrator_ratio_/" Type="http://schemas.openxmlformats.org/officeDocument/2006/relationships/hyperlink" TargetMode="External" Id="rId4"/><Relationship Target="../media/image51.png" Type="http://schemas.openxmlformats.org/officeDocument/2006/relationships/image" Id="rId3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1.jpg" Type="http://schemas.openxmlformats.org/officeDocument/2006/relationships/image" Id="rId4"/><Relationship Target="../media/image64.png" Type="http://schemas.openxmlformats.org/officeDocument/2006/relationships/image" Id="rId3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54.png" Type="http://schemas.openxmlformats.org/officeDocument/2006/relationships/image" Id="rId4"/><Relationship Target="../media/image63.png" Type="http://schemas.openxmlformats.org/officeDocument/2006/relationships/image" Id="rId3"/><Relationship Target="../media/image53.png" Type="http://schemas.openxmlformats.org/officeDocument/2006/relationships/image" Id="rId6"/><Relationship Target="../media/image46.jpg" Type="http://schemas.openxmlformats.org/officeDocument/2006/relationships/image" Id="rId5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media/image59.jpg" Type="http://schemas.openxmlformats.org/officeDocument/2006/relationships/image" Id="rId12"/><Relationship Target="../media/image62.png" Type="http://schemas.openxmlformats.org/officeDocument/2006/relationships/image" Id="rId13"/><Relationship Target="../slideLayouts/slideLayout9.xml" Type="http://schemas.openxmlformats.org/officeDocument/2006/relationships/slideLayout" Id="rId1"/><Relationship Target="../media/image58.png" Type="http://schemas.openxmlformats.org/officeDocument/2006/relationships/image" Id="rId4"/><Relationship Target="../media/image52.jpg" Type="http://schemas.openxmlformats.org/officeDocument/2006/relationships/image" Id="rId10"/><Relationship Target="../media/image60.gif" Type="http://schemas.openxmlformats.org/officeDocument/2006/relationships/image" Id="rId3"/><Relationship Target="../media/image56.jpg" Type="http://schemas.openxmlformats.org/officeDocument/2006/relationships/image" Id="rId11"/><Relationship Target="../media/image49.jpg" Type="http://schemas.openxmlformats.org/officeDocument/2006/relationships/image" Id="rId9"/><Relationship Target="../media/image48.jpg" Type="http://schemas.openxmlformats.org/officeDocument/2006/relationships/image" Id="rId6"/><Relationship Target="../media/image50.jpg" Type="http://schemas.openxmlformats.org/officeDocument/2006/relationships/image" Id="rId5"/><Relationship Target="../media/image65.png" Type="http://schemas.openxmlformats.org/officeDocument/2006/relationships/image" Id="rId8"/><Relationship Target="../media/image47.gif" Type="http://schemas.openxmlformats.org/officeDocument/2006/relationships/image" Id="rId7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github.com/cloudius-systems/osv" Type="http://schemas.openxmlformats.org/officeDocument/2006/relationships/hyperlink" TargetMode="External" Id="rId4"/><Relationship Target="http://osv.io" Type="http://schemas.openxmlformats.org/officeDocument/2006/relationships/hyperlink" TargetMode="External" Id="rId3"/><Relationship Target="../media/image57.jpg" Type="http://schemas.openxmlformats.org/officeDocument/2006/relationships/image" Id="rId6"/><Relationship Target="../media/image55.jpg" Type="http://schemas.openxmlformats.org/officeDocument/2006/relationships/image" Id="rId5"/><Relationship Target="../media/image61.jpg" Type="http://schemas.openxmlformats.org/officeDocument/2006/relationships/image" Id="rId8"/><Relationship Target="../media/image66.jpg" Type="http://schemas.openxmlformats.org/officeDocument/2006/relationships/image" Id="rId7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07.jpg" Type="http://schemas.openxmlformats.org/officeDocument/2006/relationships/image" Id="rId4"/><Relationship Target="../media/image06.jpg" Type="http://schemas.openxmlformats.org/officeDocument/2006/relationships/image" Id="rId3"/><Relationship Target="../media/image13.png" Type="http://schemas.openxmlformats.org/officeDocument/2006/relationships/image" Id="rId6"/><Relationship Target="../media/image11.png" Type="http://schemas.openxmlformats.org/officeDocument/2006/relationships/image" Id="rId5"/><Relationship Target="../media/image14.png" Type="http://schemas.openxmlformats.org/officeDocument/2006/relationships/image" Id="rId8"/><Relationship Target="../media/image10.png" Type="http://schemas.openxmlformats.org/officeDocument/2006/relationships/image" Id="rId7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22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6000" lang="en">
                <a:solidFill>
                  <a:srgbClr val="FF9900"/>
                </a:solidFill>
              </a:rPr>
              <a:t>OS</a:t>
            </a:r>
            <a:r>
              <a:rPr baseline="30000" sz="6000" lang="en">
                <a:solidFill>
                  <a:srgbClr val="FF9900"/>
                </a:solidFill>
              </a:rPr>
              <a:t>V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Raphael S. Carvalho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Cloudius Systems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solidFill>
            <a:srgbClr val="FF9900"/>
          </a:solidFill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Virtualization 2.0, agility!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105982" x="2473816"/>
            <a:ext cy="2366268" cx="6212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924598" x="457200"/>
            <a:ext cy="1758551" cx="754159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y="4205500" x="468600"/>
            <a:ext cy="1973699" cx="190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solidFill>
                  <a:srgbClr val="F3F3F3"/>
                </a:solidFill>
              </a:rPr>
              <a:t>Rolling upgrade within seconds and a fall back option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 marR="0" indent="2286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Virtualization 2.0</a:t>
            </a:r>
          </a:p>
        </p:txBody>
      </p:sp>
      <p:cxnSp>
        <p:nvCxnSpPr>
          <p:cNvPr id="174" name="Shape 174"/>
          <p:cNvCxnSpPr/>
          <p:nvPr/>
        </p:nvCxnSpPr>
        <p:spPr>
          <a:xfrm>
            <a:off y="1665465" x="4654378"/>
            <a:ext cy="4724400" cx="0"/>
          </a:xfrm>
          <a:prstGeom prst="straightConnector1">
            <a:avLst/>
          </a:prstGeom>
          <a:noFill/>
          <a:ln w="9525" cap="flat">
            <a:solidFill>
              <a:schemeClr val="accent5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75" name="Shape 175"/>
          <p:cNvCxnSpPr/>
          <p:nvPr/>
        </p:nvCxnSpPr>
        <p:spPr>
          <a:xfrm>
            <a:off y="2135033" x="533400"/>
            <a:ext cy="0" cx="8077199"/>
          </a:xfrm>
          <a:prstGeom prst="straightConnector1">
            <a:avLst/>
          </a:prstGeom>
          <a:noFill/>
          <a:ln w="9525" cap="flat">
            <a:solidFill>
              <a:schemeClr val="accent5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76" name="Shape 176"/>
          <p:cNvSpPr txBox="1"/>
          <p:nvPr/>
        </p:nvSpPr>
        <p:spPr>
          <a:xfrm>
            <a:off y="1749102" x="4654378"/>
            <a:ext cy="384599" cx="4047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sz="2400" lang="en">
                <a:solidFill>
                  <a:srgbClr val="FFFFFF"/>
                </a:solidFill>
              </a:rPr>
              <a:t>v</a:t>
            </a:r>
            <a:r>
              <a:rPr strike="noStrike" u="none" b="1" cap="none" baseline="0" sz="2400" lang="en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Server OS 1.0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764487" x="8074238"/>
            <a:ext cy="1068424" cx="1068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y="1750313" x="607152"/>
            <a:ext cy="384599" cx="4047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1" cap="none" baseline="0" sz="2400" lang="en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</a:p>
        </p:txBody>
      </p:sp>
      <p:grpSp>
        <p:nvGrpSpPr>
          <p:cNvPr id="179" name="Shape 179"/>
          <p:cNvGrpSpPr/>
          <p:nvPr/>
        </p:nvGrpSpPr>
        <p:grpSpPr>
          <a:xfrm>
            <a:off y="2634173" x="720681"/>
            <a:ext cy="2954890" cx="3546297"/>
            <a:chOff y="1577075" x="912250"/>
            <a:chExt cy="4955375" cx="7319499"/>
          </a:xfrm>
        </p:grpSpPr>
        <p:pic>
          <p:nvPicPr>
            <p:cNvPr id="180" name="Shape 18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y="1577075" x="912250"/>
              <a:ext cy="4955375" cx="7319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Shape 18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y="4822200" x="5496623"/>
              <a:ext cy="549500" cx="5518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Shape 18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y="4822200" x="6487223"/>
              <a:ext cy="549500" cx="5518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Shape 18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y="3577325" x="1519396"/>
              <a:ext cy="711848" cx="7142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Shape 18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y="3684926" x="5550750"/>
              <a:ext cy="423300" cx="443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Shape 18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y="3684926" x="6529125"/>
              <a:ext cy="423300" cx="443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Shape 18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y="3684926" x="7519725"/>
              <a:ext cy="423300" cx="443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Shape 18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y="4827926" x="1664550"/>
              <a:ext cy="423300" cx="443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8" name="Shape 188"/>
          <p:cNvSpPr txBox="1"/>
          <p:nvPr/>
        </p:nvSpPr>
        <p:spPr>
          <a:xfrm>
            <a:off y="2672537" x="5105400"/>
            <a:ext cy="2844000" cx="35463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1" sz="2400" lang="en">
                <a:solidFill>
                  <a:srgbClr val="FFFFFF"/>
                </a:solidFill>
              </a:rPr>
              <a:t>No Hardware</a:t>
            </a:r>
          </a:p>
          <a:p>
            <a:pPr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1" sz="2400" lang="en">
                <a:solidFill>
                  <a:srgbClr val="FFFFFF"/>
                </a:solidFill>
              </a:rPr>
              <a:t>No Users</a:t>
            </a:r>
          </a:p>
          <a:p>
            <a:pPr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1" sz="2400" lang="en">
                <a:solidFill>
                  <a:srgbClr val="FFFFFF"/>
                </a:solidFill>
              </a:rPr>
              <a:t>No app(S)</a:t>
            </a:r>
          </a:p>
          <a:p>
            <a:pPr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1" sz="2400" lang="en">
                <a:solidFill>
                  <a:srgbClr val="FFFFFF"/>
                </a:solidFill>
              </a:rPr>
              <a:t>Yes Complexity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-2878450" x="-1524000"/>
            <a:ext cy="12211050" cx="121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 txBox="1"/>
          <p:nvPr>
            <p:ph idx="1" type="subTitle"/>
          </p:nvPr>
        </p:nvSpPr>
        <p:spPr>
          <a:xfrm>
            <a:off y="1821362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4800" lang="en"/>
              <a:t>Be the </a:t>
            </a:r>
            <a:r>
              <a:rPr b="1" sz="4800" lang="en">
                <a:solidFill>
                  <a:srgbClr val="FF9900"/>
                </a:solidFill>
              </a:rPr>
              <a:t>best OS</a:t>
            </a:r>
          </a:p>
          <a:p>
            <a:pPr rtl="0" lvl="0">
              <a:spcBef>
                <a:spcPts val="0"/>
              </a:spcBef>
              <a:buNone/>
            </a:pPr>
            <a:r>
              <a:rPr sz="4800" lang="en"/>
              <a:t>powering virtual machines</a:t>
            </a:r>
          </a:p>
          <a:p>
            <a:pPr rtl="0" lvl="0">
              <a:spcBef>
                <a:spcPts val="0"/>
              </a:spcBef>
              <a:buNone/>
            </a:pPr>
            <a:r>
              <a:rPr sz="4800" lang="en"/>
              <a:t>in the </a:t>
            </a:r>
            <a:r>
              <a:rPr sz="4800" lang="en">
                <a:solidFill>
                  <a:srgbClr val="FF9900"/>
                </a:solidFill>
              </a:rPr>
              <a:t>cloud</a:t>
            </a:r>
          </a:p>
        </p:txBody>
      </p:sp>
      <p:sp>
        <p:nvSpPr>
          <p:cNvPr id="201" name="Shape 201"/>
          <p:cNvSpPr txBox="1"/>
          <p:nvPr>
            <p:ph type="title"/>
          </p:nvPr>
        </p:nvSpPr>
        <p:spPr>
          <a:xfrm>
            <a:off y="276387" x="457200"/>
            <a:ext cy="1143000" cx="8229600"/>
          </a:xfrm>
          <a:prstGeom prst="rect">
            <a:avLst/>
          </a:prstGeom>
          <a:solidFill>
            <a:srgbClr val="FF9900"/>
          </a:solidFill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Mission statement</a:t>
            </a:r>
          </a:p>
        </p:txBody>
      </p:sp>
      <p:grpSp>
        <p:nvGrpSpPr>
          <p:cNvPr id="202" name="Shape 202"/>
          <p:cNvGrpSpPr/>
          <p:nvPr/>
        </p:nvGrpSpPr>
        <p:grpSpPr>
          <a:xfrm>
            <a:off y="5129338" x="414124"/>
            <a:ext cy="1447045" cx="1340825"/>
            <a:chOff y="5013830" x="1888436"/>
            <a:chExt cy="1447045" cx="1340825"/>
          </a:xfrm>
        </p:grpSpPr>
        <p:sp>
          <p:nvSpPr>
            <p:cNvPr id="203" name="Shape 203"/>
            <p:cNvSpPr/>
            <p:nvPr/>
          </p:nvSpPr>
          <p:spPr>
            <a:xfrm>
              <a:off y="6268876" x="1905000"/>
              <a:ext cy="192000" cx="1307700"/>
            </a:xfrm>
            <a:prstGeom prst="roundRect">
              <a:avLst>
                <a:gd fmla="val 27502" name="adj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strike="noStrike" u="none" b="1" cap="none" baseline="0" sz="1200" lang="en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Hardware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y="5945882" x="1905000"/>
              <a:ext cy="192000" cx="1307700"/>
            </a:xfrm>
            <a:prstGeom prst="roundRect">
              <a:avLst>
                <a:gd fmla="val 27502" name="adj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strike="noStrike" u="none" b="1" cap="none" baseline="0" sz="1200" lang="en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Hypervisor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y="5630291" x="1905000"/>
              <a:ext cy="192000" cx="1307700"/>
            </a:xfrm>
            <a:prstGeom prst="roundRect">
              <a:avLst>
                <a:gd fmla="val 27502" name="adj"/>
              </a:avLst>
            </a:prstGeom>
            <a:solidFill>
              <a:srgbClr val="FF9900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strike="noStrike" u="none" b="1" cap="none" baseline="0" sz="1200" lang="en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OSv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y="5013830" x="1921561"/>
              <a:ext cy="192000" cx="1307700"/>
            </a:xfrm>
            <a:prstGeom prst="roundRect">
              <a:avLst>
                <a:gd fmla="val 27502" name="adj"/>
              </a:avLst>
            </a:prstGeom>
            <a:solidFill>
              <a:srgbClr val="CCCCCC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strike="noStrike" u="none" b="1" cap="none" baseline="0" sz="1200" lang="en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Your App</a:t>
              </a:r>
            </a:p>
          </p:txBody>
        </p:sp>
        <p:pic>
          <p:nvPicPr>
            <p:cNvPr id="207" name="Shape 20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5311851" x="1888436"/>
              <a:ext cy="242608" cx="134071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8" name="Shape 208"/>
          <p:cNvGrpSpPr/>
          <p:nvPr/>
        </p:nvGrpSpPr>
        <p:grpSpPr>
          <a:xfrm>
            <a:off y="5039949" x="3903642"/>
            <a:ext cy="1535427" cx="1353966"/>
            <a:chOff y="4925448" x="4990187"/>
            <a:chExt cy="1535427" cx="1353966"/>
          </a:xfrm>
        </p:grpSpPr>
        <p:sp>
          <p:nvSpPr>
            <p:cNvPr id="209" name="Shape 209"/>
            <p:cNvSpPr/>
            <p:nvPr/>
          </p:nvSpPr>
          <p:spPr>
            <a:xfrm>
              <a:off y="6268876" x="5029200"/>
              <a:ext cy="192000" cx="1307700"/>
            </a:xfrm>
            <a:prstGeom prst="roundRect">
              <a:avLst>
                <a:gd fmla="val 27502" name="adj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strike="noStrike" u="none" b="1" cap="none" baseline="0" sz="1200" lang="en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Hardware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y="5946307" x="5029200"/>
              <a:ext cy="192000" cx="1307700"/>
            </a:xfrm>
            <a:prstGeom prst="roundRect">
              <a:avLst>
                <a:gd fmla="val 27502" name="adj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strike="noStrike" u="none" b="1" cap="none" baseline="0" sz="1200" lang="en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Hypervisor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y="5637692" x="5029200"/>
              <a:ext cy="192000" cx="1307700"/>
            </a:xfrm>
            <a:prstGeom prst="roundRect">
              <a:avLst>
                <a:gd fmla="val 27502" name="adj"/>
              </a:avLst>
            </a:prstGeom>
            <a:solidFill>
              <a:srgbClr val="FF9900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strike="noStrike" u="none" b="1" cap="none" baseline="0" sz="1100" lang="en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OS</a:t>
              </a:r>
              <a:r>
                <a:rPr strike="noStrike" u="none" b="1" cap="none" baseline="30000" sz="1100" lang="en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 </a:t>
              </a:r>
              <a:r>
                <a:rPr strike="noStrike" u="none" b="1" cap="none" baseline="0" sz="1100" lang="en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 Jazz JVM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y="4925448" x="5013373"/>
              <a:ext cy="192000" cx="1307700"/>
            </a:xfrm>
            <a:prstGeom prst="roundRect">
              <a:avLst>
                <a:gd fmla="val 27502" name="adj"/>
              </a:avLst>
            </a:prstGeom>
            <a:solidFill>
              <a:srgbClr val="CCCCCC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strike="noStrike" u="none" b="1" cap="none" baseline="0" sz="1200" lang="en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Your App</a:t>
              </a:r>
            </a:p>
          </p:txBody>
        </p:sp>
        <p:pic>
          <p:nvPicPr>
            <p:cNvPr id="213" name="Shape 2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y="5169098" x="4990187"/>
              <a:ext cy="456600" cx="13539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" name="Shape 214"/>
          <p:cNvGrpSpPr/>
          <p:nvPr/>
        </p:nvGrpSpPr>
        <p:grpSpPr>
          <a:xfrm>
            <a:off y="4425371" x="2147312"/>
            <a:ext cy="1635996" cx="1335126"/>
            <a:chOff y="4824880" x="3480453"/>
            <a:chExt cy="1635996" cx="1335126"/>
          </a:xfrm>
        </p:grpSpPr>
        <p:sp>
          <p:nvSpPr>
            <p:cNvPr id="215" name="Shape 215"/>
            <p:cNvSpPr/>
            <p:nvPr/>
          </p:nvSpPr>
          <p:spPr>
            <a:xfrm>
              <a:off y="6268876" x="3480453"/>
              <a:ext cy="192000" cx="1307700"/>
            </a:xfrm>
            <a:prstGeom prst="roundRect">
              <a:avLst>
                <a:gd fmla="val 27502" name="adj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strike="noStrike" u="none" b="1" cap="none" baseline="0" sz="1200" lang="en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Hardware</a:t>
              </a:r>
            </a:p>
          </p:txBody>
        </p:sp>
        <p:sp>
          <p:nvSpPr>
            <p:cNvPr id="216" name="Shape 216"/>
            <p:cNvSpPr/>
            <p:nvPr/>
          </p:nvSpPr>
          <p:spPr>
            <a:xfrm>
              <a:off y="5945882" x="3482651"/>
              <a:ext cy="192000" cx="1307700"/>
            </a:xfrm>
            <a:prstGeom prst="roundRect">
              <a:avLst>
                <a:gd fmla="val 27502" name="adj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strike="noStrike" u="none" b="1" cap="none" baseline="0" sz="1200" lang="en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Hypervisor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y="5637692" x="3507880"/>
              <a:ext cy="192000" cx="1307700"/>
            </a:xfrm>
            <a:prstGeom prst="roundRect">
              <a:avLst>
                <a:gd fmla="val 27502" name="adj"/>
              </a:avLst>
            </a:prstGeom>
            <a:solidFill>
              <a:srgbClr val="FF9900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strike="noStrike" u="none" b="1" cap="none" baseline="0" sz="1100" lang="en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OS</a:t>
              </a:r>
              <a:r>
                <a:rPr strike="noStrike" u="none" b="1" cap="none" baseline="30000" sz="1100" lang="en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 </a:t>
              </a:r>
              <a:r>
                <a:rPr strike="noStrike" u="none" b="1" cap="none" baseline="0" sz="1100" lang="en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 Jazz JVM</a:t>
              </a:r>
            </a:p>
          </p:txBody>
        </p:sp>
        <p:pic>
          <p:nvPicPr>
            <p:cNvPr id="218" name="Shape 2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y="4824880" x="3510755"/>
              <a:ext cy="805410" cx="12772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9" name="Shape 219"/>
          <p:cNvGrpSpPr/>
          <p:nvPr/>
        </p:nvGrpSpPr>
        <p:grpSpPr>
          <a:xfrm>
            <a:off y="4560950" x="5678933"/>
            <a:ext cy="1738488" cx="1307700"/>
            <a:chOff y="4715410" x="386303"/>
            <a:chExt cy="1738488" cx="1307700"/>
          </a:xfrm>
        </p:grpSpPr>
        <p:sp>
          <p:nvSpPr>
            <p:cNvPr id="220" name="Shape 220"/>
            <p:cNvSpPr/>
            <p:nvPr/>
          </p:nvSpPr>
          <p:spPr>
            <a:xfrm>
              <a:off y="6261898" x="386303"/>
              <a:ext cy="192000" cx="1307700"/>
            </a:xfrm>
            <a:prstGeom prst="roundRect">
              <a:avLst>
                <a:gd fmla="val 27502" name="adj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strike="noStrike" u="none" b="1" cap="none" baseline="0" sz="1200" lang="en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Hardware</a:t>
              </a:r>
            </a:p>
          </p:txBody>
        </p:sp>
        <p:sp>
          <p:nvSpPr>
            <p:cNvPr id="221" name="Shape 221"/>
            <p:cNvSpPr/>
            <p:nvPr/>
          </p:nvSpPr>
          <p:spPr>
            <a:xfrm>
              <a:off y="5946307" x="386303"/>
              <a:ext cy="192000" cx="1307700"/>
            </a:xfrm>
            <a:prstGeom prst="roundRect">
              <a:avLst>
                <a:gd fmla="val 27502" name="adj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strike="noStrike" u="none" b="1" cap="none" baseline="0" sz="1200" lang="en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Hypervisor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y="5630714" x="386303"/>
              <a:ext cy="192000" cx="1307700"/>
            </a:xfrm>
            <a:prstGeom prst="roundRect">
              <a:avLst>
                <a:gd fmla="val 27502" name="adj"/>
              </a:avLst>
            </a:prstGeom>
            <a:solidFill>
              <a:srgbClr val="FF9900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strike="noStrike" u="none" b="1" cap="none" baseline="0" sz="1200" lang="en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OS</a:t>
              </a:r>
              <a:r>
                <a:rPr strike="noStrike" u="none" b="1" cap="none" baseline="30000" sz="1200" lang="en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</a:p>
          </p:txBody>
        </p:sp>
        <p:pic>
          <p:nvPicPr>
            <p:cNvPr id="223" name="Shape 2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y="4715410" x="457200"/>
              <a:ext cy="779408" cx="12191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4" name="Shape 224"/>
          <p:cNvGrpSpPr/>
          <p:nvPr/>
        </p:nvGrpSpPr>
        <p:grpSpPr>
          <a:xfrm>
            <a:off y="5039465" x="7422781"/>
            <a:ext cy="1535427" cx="1309009"/>
            <a:chOff y="4925448" x="7466290"/>
            <a:chExt cy="1535427" cx="1309009"/>
          </a:xfrm>
        </p:grpSpPr>
        <p:sp>
          <p:nvSpPr>
            <p:cNvPr id="225" name="Shape 225"/>
            <p:cNvSpPr/>
            <p:nvPr/>
          </p:nvSpPr>
          <p:spPr>
            <a:xfrm>
              <a:off y="6268876" x="7467600"/>
              <a:ext cy="192000" cx="1307700"/>
            </a:xfrm>
            <a:prstGeom prst="roundRect">
              <a:avLst>
                <a:gd fmla="val 27502" name="adj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strike="noStrike" u="none" b="1" cap="none" baseline="0" sz="1200" lang="en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Hardware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y="5945882" x="7467600"/>
              <a:ext cy="192000" cx="1307700"/>
            </a:xfrm>
            <a:prstGeom prst="roundRect">
              <a:avLst>
                <a:gd fmla="val 27502" name="adj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strike="noStrike" u="none" b="1" cap="none" baseline="0" sz="1200" lang="en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Hypervisor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y="5637692" x="7467600"/>
              <a:ext cy="192000" cx="1307700"/>
            </a:xfrm>
            <a:prstGeom prst="roundRect">
              <a:avLst>
                <a:gd fmla="val 27502" name="adj"/>
              </a:avLst>
            </a:prstGeom>
            <a:solidFill>
              <a:srgbClr val="FF9900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strike="noStrike" u="none" b="1" cap="none" baseline="0" sz="1100" lang="en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OS</a:t>
              </a:r>
              <a:r>
                <a:rPr strike="noStrike" u="none" b="1" cap="none" baseline="30000" sz="1100" lang="en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 </a:t>
              </a:r>
              <a:r>
                <a:rPr strike="noStrike" u="none" b="1" cap="none" baseline="0" sz="1100" lang="en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 Jazz JVM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y="4925448" x="7466290"/>
              <a:ext cy="192000" cx="1307700"/>
            </a:xfrm>
            <a:prstGeom prst="roundRect">
              <a:avLst>
                <a:gd fmla="val 27502" name="adj"/>
              </a:avLst>
            </a:prstGeom>
            <a:solidFill>
              <a:srgbClr val="CCCCCC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strike="noStrike" u="none" b="1" cap="none" baseline="0" sz="1200" lang="en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Your App</a:t>
              </a:r>
            </a:p>
          </p:txBody>
        </p:sp>
        <p:pic>
          <p:nvPicPr>
            <p:cNvPr id="229" name="Shape 2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y="5201707" x="7466290"/>
              <a:ext cy="372212" cx="13089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/>
          <p:nvPr/>
        </p:nvSpPr>
        <p:spPr>
          <a:xfrm>
            <a:off y="1701150" x="2180100"/>
            <a:ext cy="3474300" cx="4783799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solidFill>
            <a:srgbClr val="FF9900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>
                <a:solidFill>
                  <a:srgbClr val="000000"/>
                </a:solidFill>
              </a:rPr>
              <a:t>new</a:t>
            </a:r>
            <a:r>
              <a:rPr lang="en"/>
              <a:t> Cloud Stack - OS</a:t>
            </a:r>
            <a:r>
              <a:rPr baseline="30000" lang="en"/>
              <a:t>v</a:t>
            </a:r>
          </a:p>
        </p:txBody>
      </p:sp>
      <p:sp>
        <p:nvSpPr>
          <p:cNvPr id="236" name="Shape 236"/>
          <p:cNvSpPr/>
          <p:nvPr/>
        </p:nvSpPr>
        <p:spPr>
          <a:xfrm>
            <a:off y="5977050" x="2245100"/>
            <a:ext cy="743399" cx="4683600"/>
          </a:xfrm>
          <a:prstGeom prst="roundRect">
            <a:avLst>
              <a:gd fmla="val 27502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/>
              <a:t>Hardware</a:t>
            </a:r>
          </a:p>
        </p:txBody>
      </p:sp>
      <p:sp>
        <p:nvSpPr>
          <p:cNvPr id="237" name="Shape 237"/>
          <p:cNvSpPr/>
          <p:nvPr/>
        </p:nvSpPr>
        <p:spPr>
          <a:xfrm>
            <a:off y="5138850" x="2245100"/>
            <a:ext cy="743399" cx="4683600"/>
          </a:xfrm>
          <a:prstGeom prst="roundRect">
            <a:avLst>
              <a:gd fmla="val 27502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/>
              <a:t>Hypervisor</a:t>
            </a:r>
          </a:p>
        </p:txBody>
      </p:sp>
      <p:sp>
        <p:nvSpPr>
          <p:cNvPr id="238" name="Shape 238"/>
          <p:cNvSpPr/>
          <p:nvPr/>
        </p:nvSpPr>
        <p:spPr>
          <a:xfrm>
            <a:off y="4438950" x="2511650"/>
            <a:ext cy="623700" cx="4150499"/>
          </a:xfrm>
          <a:prstGeom prst="roundRect">
            <a:avLst>
              <a:gd fmla="val 27502" name="adj"/>
            </a:avLst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/>
              <a:t>Core</a:t>
            </a:r>
          </a:p>
        </p:txBody>
      </p:sp>
      <p:sp>
        <p:nvSpPr>
          <p:cNvPr id="239" name="Shape 239"/>
          <p:cNvSpPr/>
          <p:nvPr/>
        </p:nvSpPr>
        <p:spPr>
          <a:xfrm>
            <a:off y="3720450" x="2511650"/>
            <a:ext cy="652500" cx="2688299"/>
          </a:xfrm>
          <a:prstGeom prst="roundRect">
            <a:avLst>
              <a:gd fmla="val 27502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/>
              <a:t>JVM</a:t>
            </a:r>
          </a:p>
        </p:txBody>
      </p:sp>
      <p:sp>
        <p:nvSpPr>
          <p:cNvPr id="240" name="Shape 240"/>
          <p:cNvSpPr/>
          <p:nvPr/>
        </p:nvSpPr>
        <p:spPr>
          <a:xfrm>
            <a:off y="2877000" x="2458800"/>
            <a:ext cy="817799" cx="2775000"/>
          </a:xfrm>
          <a:prstGeom prst="roundRect">
            <a:avLst>
              <a:gd fmla="val 27502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/>
              <a:t>Application Server</a:t>
            </a:r>
          </a:p>
        </p:txBody>
      </p:sp>
      <p:sp>
        <p:nvSpPr>
          <p:cNvPr id="241" name="Shape 241"/>
          <p:cNvSpPr/>
          <p:nvPr/>
        </p:nvSpPr>
        <p:spPr>
          <a:xfrm>
            <a:off y="2025800" x="2458800"/>
            <a:ext cy="797100" cx="2754299"/>
          </a:xfrm>
          <a:prstGeom prst="roundRect">
            <a:avLst>
              <a:gd fmla="val 27502" name="adj"/>
            </a:avLst>
          </a:prstGeom>
          <a:solidFill>
            <a:srgbClr val="B7B7B7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/>
              <a:t>Your App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y="2025800" x="223100"/>
            <a:ext cy="900599" cx="1796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sz="2400" lang="en">
                <a:solidFill>
                  <a:srgbClr val="FFFFFF"/>
                </a:solidFill>
              </a:rPr>
              <a:t>Single Process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y="3472350" x="127600"/>
            <a:ext cy="900599" cx="1796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rgbClr val="FFFFFF"/>
                </a:solidFill>
              </a:rPr>
              <a:t>Kernel space only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y="1701150" x="7138025"/>
            <a:ext cy="900599" cx="1796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rgbClr val="FFFFFF"/>
                </a:solidFill>
              </a:rPr>
              <a:t>Linked to existing JVMs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y="3247300" x="7138025"/>
            <a:ext cy="900599" cx="1796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rgbClr val="FFFFFF"/>
                </a:solidFill>
              </a:rPr>
              <a:t>App sees no change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solidFill>
            <a:srgbClr val="FF9900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>
                <a:solidFill>
                  <a:srgbClr val="000000"/>
                </a:solidFill>
              </a:rPr>
              <a:t>new</a:t>
            </a:r>
            <a:r>
              <a:rPr lang="en"/>
              <a:t> Cloud Stack - OS</a:t>
            </a:r>
            <a:r>
              <a:rPr baseline="30000" lang="en"/>
              <a:t>v</a:t>
            </a:r>
          </a:p>
        </p:txBody>
      </p:sp>
      <p:sp>
        <p:nvSpPr>
          <p:cNvPr id="251" name="Shape 251"/>
          <p:cNvSpPr/>
          <p:nvPr/>
        </p:nvSpPr>
        <p:spPr>
          <a:xfrm>
            <a:off y="1938450" x="492500"/>
            <a:ext cy="779700" cx="2412000"/>
          </a:xfrm>
          <a:prstGeom prst="roundRect">
            <a:avLst>
              <a:gd fmla="val 27502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/>
              <a:t>Memory</a:t>
            </a:r>
          </a:p>
        </p:txBody>
      </p:sp>
      <p:sp>
        <p:nvSpPr>
          <p:cNvPr id="252" name="Shape 252"/>
          <p:cNvSpPr/>
          <p:nvPr/>
        </p:nvSpPr>
        <p:spPr>
          <a:xfrm>
            <a:off y="1938450" x="3115075"/>
            <a:ext cy="783299" cx="5373300"/>
          </a:xfrm>
          <a:prstGeom prst="roundRect">
            <a:avLst>
              <a:gd fmla="val 27502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/>
              <a:t>Huge pages, Heap vs Sys</a:t>
            </a:r>
          </a:p>
        </p:txBody>
      </p:sp>
      <p:sp>
        <p:nvSpPr>
          <p:cNvPr id="253" name="Shape 253"/>
          <p:cNvSpPr/>
          <p:nvPr/>
        </p:nvSpPr>
        <p:spPr>
          <a:xfrm>
            <a:off y="2852850" x="492500"/>
            <a:ext cy="779700" cx="2412000"/>
          </a:xfrm>
          <a:prstGeom prst="roundRect">
            <a:avLst>
              <a:gd fmla="val 27502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/>
              <a:t>I/O</a:t>
            </a:r>
          </a:p>
        </p:txBody>
      </p:sp>
      <p:sp>
        <p:nvSpPr>
          <p:cNvPr id="254" name="Shape 254"/>
          <p:cNvSpPr/>
          <p:nvPr/>
        </p:nvSpPr>
        <p:spPr>
          <a:xfrm>
            <a:off y="2852850" x="3115075"/>
            <a:ext cy="783299" cx="5373300"/>
          </a:xfrm>
          <a:prstGeom prst="roundRect">
            <a:avLst>
              <a:gd fmla="val 27502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b="1" sz="3000" lang="en"/>
              <a:t>Zero copy, full aio, batching </a:t>
            </a:r>
          </a:p>
        </p:txBody>
      </p:sp>
      <p:sp>
        <p:nvSpPr>
          <p:cNvPr id="255" name="Shape 255"/>
          <p:cNvSpPr/>
          <p:nvPr/>
        </p:nvSpPr>
        <p:spPr>
          <a:xfrm>
            <a:off y="3767250" x="492500"/>
            <a:ext cy="779700" cx="2412000"/>
          </a:xfrm>
          <a:prstGeom prst="roundRect">
            <a:avLst>
              <a:gd fmla="val 27502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/>
              <a:t>Scheduling</a:t>
            </a:r>
          </a:p>
        </p:txBody>
      </p:sp>
      <p:sp>
        <p:nvSpPr>
          <p:cNvPr id="256" name="Shape 256"/>
          <p:cNvSpPr/>
          <p:nvPr/>
        </p:nvSpPr>
        <p:spPr>
          <a:xfrm>
            <a:off y="3767250" x="3115075"/>
            <a:ext cy="783299" cx="5373300"/>
          </a:xfrm>
          <a:prstGeom prst="roundRect">
            <a:avLst>
              <a:gd fmla="val 27502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/>
              <a:t>Lock free, low latency</a:t>
            </a:r>
          </a:p>
        </p:txBody>
      </p:sp>
      <p:sp>
        <p:nvSpPr>
          <p:cNvPr id="257" name="Shape 257"/>
          <p:cNvSpPr/>
          <p:nvPr/>
        </p:nvSpPr>
        <p:spPr>
          <a:xfrm>
            <a:off y="4681650" x="568700"/>
            <a:ext cy="779700" cx="2412000"/>
          </a:xfrm>
          <a:prstGeom prst="roundRect">
            <a:avLst>
              <a:gd fmla="val 27502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/>
              <a:t>Tuning</a:t>
            </a:r>
          </a:p>
        </p:txBody>
      </p:sp>
      <p:sp>
        <p:nvSpPr>
          <p:cNvPr id="258" name="Shape 258"/>
          <p:cNvSpPr/>
          <p:nvPr/>
        </p:nvSpPr>
        <p:spPr>
          <a:xfrm>
            <a:off y="4681650" x="3191275"/>
            <a:ext cy="783299" cx="5373300"/>
          </a:xfrm>
          <a:prstGeom prst="roundRect">
            <a:avLst>
              <a:gd fmla="val 27502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/>
              <a:t>Out of the box, auto</a:t>
            </a:r>
          </a:p>
        </p:txBody>
      </p:sp>
      <p:sp>
        <p:nvSpPr>
          <p:cNvPr id="259" name="Shape 259"/>
          <p:cNvSpPr/>
          <p:nvPr/>
        </p:nvSpPr>
        <p:spPr>
          <a:xfrm>
            <a:off y="5596050" x="568700"/>
            <a:ext cy="779700" cx="2412000"/>
          </a:xfrm>
          <a:prstGeom prst="roundRect">
            <a:avLst>
              <a:gd fmla="val 27502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/>
              <a:t>CPU</a:t>
            </a:r>
          </a:p>
        </p:txBody>
      </p:sp>
      <p:sp>
        <p:nvSpPr>
          <p:cNvPr id="260" name="Shape 260"/>
          <p:cNvSpPr/>
          <p:nvPr/>
        </p:nvSpPr>
        <p:spPr>
          <a:xfrm>
            <a:off y="5596050" x="3191275"/>
            <a:ext cy="783299" cx="5373300"/>
          </a:xfrm>
          <a:prstGeom prst="roundRect">
            <a:avLst>
              <a:gd fmla="val 27502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/>
              <a:t>Low cost ctx, Direct signals,..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 txBox="1"/>
          <p:nvPr>
            <p:ph type="ctrTitle"/>
          </p:nvPr>
        </p:nvSpPr>
        <p:spPr>
          <a:xfrm>
            <a:off y="2111123" x="685800"/>
            <a:ext cy="15463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 Depth</a:t>
            </a:r>
          </a:p>
        </p:txBody>
      </p:sp>
      <p:sp>
        <p:nvSpPr>
          <p:cNvPr id="266" name="Shape 266"/>
          <p:cNvSpPr txBox="1"/>
          <p:nvPr>
            <p:ph idx="1" type="subTitle"/>
          </p:nvPr>
        </p:nvSpPr>
        <p:spPr>
          <a:xfrm>
            <a:off y="3786737" x="685800"/>
            <a:ext cy="10463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y="238037" x="433350"/>
            <a:ext cy="1143200" cx="8229600"/>
          </a:xfrm>
          <a:prstGeom prst="rect">
            <a:avLst/>
          </a:prstGeom>
          <a:solidFill>
            <a:srgbClr val="FF9900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OSv’s kernel design principles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y="1693325" x="447525"/>
            <a:ext cy="46567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b="1" sz="3000" lang="en">
                <a:solidFill>
                  <a:schemeClr val="lt1"/>
                </a:solidFill>
              </a:rPr>
              <a:t>Single address space.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○"/>
            </a:pPr>
            <a:r>
              <a:rPr sz="2400" lang="en">
                <a:solidFill>
                  <a:schemeClr val="lt1"/>
                </a:solidFill>
              </a:rPr>
              <a:t>No processes, just threads.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○"/>
            </a:pPr>
            <a:r>
              <a:rPr sz="2400" lang="en">
                <a:solidFill>
                  <a:schemeClr val="lt1"/>
                </a:solidFill>
              </a:rPr>
              <a:t>No separate kernel address space.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○"/>
            </a:pPr>
            <a:r>
              <a:rPr sz="2400" lang="en">
                <a:solidFill>
                  <a:schemeClr val="lt1"/>
                </a:solidFill>
              </a:rPr>
              <a:t>No protection between user-space and kernel.</a:t>
            </a:r>
            <a:br>
              <a:rPr sz="2400" lang="en">
                <a:solidFill>
                  <a:schemeClr val="lt1"/>
                </a:solidFill>
              </a:rPr>
            </a:b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b="1" sz="3000" lang="en">
                <a:solidFill>
                  <a:schemeClr val="lt1"/>
                </a:solidFill>
              </a:rPr>
              <a:t>No “system calls”, just function calls.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○"/>
            </a:pPr>
            <a:r>
              <a:rPr sz="2400" lang="en">
                <a:solidFill>
                  <a:schemeClr val="lt1"/>
                </a:solidFill>
              </a:rPr>
              <a:t>Runs Linux shared-objects by implementing the Linux/Glibc ABI.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○"/>
            </a:pPr>
            <a:r>
              <a:rPr sz="2400" lang="en">
                <a:solidFill>
                  <a:schemeClr val="lt1"/>
                </a:solidFill>
              </a:rPr>
              <a:t>No copy of the system call arguments.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○"/>
            </a:pPr>
            <a:r>
              <a:rPr sz="2400" lang="en">
                <a:solidFill>
                  <a:schemeClr val="lt1"/>
                </a:solidFill>
              </a:rPr>
              <a:t>New non-Posix APIs can be really zero-copy.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y="238037" x="433350"/>
            <a:ext cy="1143200" cx="8229600"/>
          </a:xfrm>
          <a:prstGeom prst="rect">
            <a:avLst/>
          </a:prstGeom>
          <a:solidFill>
            <a:srgbClr val="FF9900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OSv’s kernel design principles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y="1693325" x="447525"/>
            <a:ext cy="46567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b="1" sz="3000" lang="en">
                <a:solidFill>
                  <a:schemeClr val="lt1"/>
                </a:solidFill>
              </a:rPr>
              <a:t>Cheap threads and context switches.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○"/>
            </a:pPr>
            <a:r>
              <a:rPr sz="2400" lang="en">
                <a:solidFill>
                  <a:schemeClr val="lt1"/>
                </a:solidFill>
              </a:rPr>
              <a:t>No interrupt context - just wake up handler thread.</a:t>
            </a:r>
            <a:br>
              <a:rPr sz="2400" lang="en">
                <a:solidFill>
                  <a:schemeClr val="lt1"/>
                </a:solidFill>
              </a:rPr>
            </a:b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b="1" sz="3000" lang="en">
                <a:solidFill>
                  <a:schemeClr val="lt1"/>
                </a:solidFill>
              </a:rPr>
              <a:t>No spinlocks.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○"/>
            </a:pPr>
            <a:r>
              <a:rPr sz="2400" lang="en">
                <a:solidFill>
                  <a:schemeClr val="lt1"/>
                </a:solidFill>
              </a:rPr>
              <a:t>Spinlocks are notorious for VM OSs: cause </a:t>
            </a:r>
            <a:r>
              <a:rPr b="1" sz="2400" lang="en">
                <a:solidFill>
                  <a:srgbClr val="FF9900"/>
                </a:solidFill>
              </a:rPr>
              <a:t>lock holders preemption</a:t>
            </a:r>
            <a:r>
              <a:rPr b="1" sz="2400" lang="en">
                <a:solidFill>
                  <a:schemeClr val="lt1"/>
                </a:solidFill>
              </a:rPr>
              <a:t> </a:t>
            </a:r>
            <a:r>
              <a:rPr sz="2400" lang="en">
                <a:solidFill>
                  <a:schemeClr val="lt1"/>
                </a:solidFill>
              </a:rPr>
              <a:t>problem.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○"/>
            </a:pPr>
            <a:r>
              <a:rPr sz="2400" lang="en">
                <a:solidFill>
                  <a:schemeClr val="lt1"/>
                </a:solidFill>
              </a:rPr>
              <a:t>Needed in interrupt context - which we don’t have.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○"/>
            </a:pPr>
            <a:r>
              <a:rPr sz="2400" lang="en">
                <a:solidFill>
                  <a:schemeClr val="lt1"/>
                </a:solidFill>
              </a:rPr>
              <a:t>We have </a:t>
            </a:r>
            <a:r>
              <a:rPr b="1" sz="2400" lang="en">
                <a:solidFill>
                  <a:srgbClr val="FF9900"/>
                </a:solidFill>
              </a:rPr>
              <a:t>lock-free mutexes</a:t>
            </a:r>
            <a:r>
              <a:rPr sz="2400" lang="en">
                <a:solidFill>
                  <a:schemeClr val="lt1"/>
                </a:solidFill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y="238037" x="433350"/>
            <a:ext cy="1143200" cx="8229600"/>
          </a:xfrm>
          <a:prstGeom prst="rect">
            <a:avLst/>
          </a:prstGeom>
          <a:solidFill>
            <a:srgbClr val="FF9900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OSv’s kernel design principles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y="1693325" x="447525"/>
            <a:ext cy="46567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b="1" sz="3000" lang="en">
                <a:solidFill>
                  <a:schemeClr val="lt1"/>
                </a:solidFill>
              </a:rPr>
              <a:t>Linux emulation.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○"/>
            </a:pPr>
            <a:r>
              <a:rPr sz="2400" lang="en">
                <a:solidFill>
                  <a:schemeClr val="lt1"/>
                </a:solidFill>
              </a:rPr>
              <a:t>Enough for running common runtimes (JVM) and important applications.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○"/>
            </a:pPr>
            <a:r>
              <a:rPr sz="2400" lang="en">
                <a:solidFill>
                  <a:schemeClr val="lt1"/>
                </a:solidFill>
              </a:rPr>
              <a:t>But not more than necessary. OSv is not Linux. </a:t>
            </a:r>
            <a:br>
              <a:rPr sz="2400" lang="en">
                <a:solidFill>
                  <a:schemeClr val="lt1"/>
                </a:solidFill>
              </a:rPr>
            </a:b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b="1" sz="3000" lang="en">
                <a:solidFill>
                  <a:schemeClr val="lt1"/>
                </a:solidFill>
              </a:rPr>
              <a:t>New OSv APIs </a:t>
            </a:r>
            <a:r>
              <a:rPr sz="3000" lang="en">
                <a:solidFill>
                  <a:schemeClr val="lt1"/>
                </a:solidFill>
              </a:rPr>
              <a:t>for applications/JVM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○"/>
            </a:pPr>
            <a:r>
              <a:rPr sz="2400" lang="en">
                <a:solidFill>
                  <a:schemeClr val="lt1"/>
                </a:solidFill>
              </a:rPr>
              <a:t>New APIs for really zero-copy I/O.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○"/>
            </a:pPr>
            <a:r>
              <a:rPr sz="2400" lang="en">
                <a:solidFill>
                  <a:schemeClr val="lt1"/>
                </a:solidFill>
              </a:rPr>
              <a:t>New APIs giving the single application more access, e.g., JVM can use </a:t>
            </a:r>
            <a:r>
              <a:rPr sz="2400" lang="en">
                <a:solidFill>
                  <a:srgbClr val="FF9900"/>
                </a:solidFill>
              </a:rPr>
              <a:t>page table dirty bits</a:t>
            </a:r>
            <a:r>
              <a:rPr sz="2400" lang="en">
                <a:solidFill>
                  <a:schemeClr val="lt1"/>
                </a:solidFill>
              </a:rPr>
              <a:t> instead of emulating this feature slowly.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ctrTitle"/>
          </p:nvPr>
        </p:nvSpPr>
        <p:spPr>
          <a:xfrm>
            <a:off y="2111123" x="6096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6000" lang="en">
                <a:solidFill>
                  <a:srgbClr val="FF9900"/>
                </a:solidFill>
              </a:rPr>
              <a:t>OS</a:t>
            </a:r>
            <a:r>
              <a:rPr baseline="30000" sz="6000" lang="en">
                <a:solidFill>
                  <a:srgbClr val="FF9900"/>
                </a:solidFill>
              </a:rPr>
              <a:t>V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5324" x="4954250"/>
            <a:ext cy="1470324" cx="114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379275" x="1943850"/>
            <a:ext cy="1314000" cx="114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808701" x="4854202"/>
            <a:ext cy="1103824" cx="10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617075" x="6173850"/>
            <a:ext cy="1103824" cx="162642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y="1608100" x="2415712"/>
            <a:ext cy="638099" cx="483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60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Glauber Costa</a:t>
            </a:r>
          </a:p>
          <a:p>
            <a:pPr algn="ctr" rtl="0" lvl="0">
              <a:spcBef>
                <a:spcPts val="60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KVM, Containers, Xen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y="2141500" x="-22700"/>
            <a:ext cy="1313999" cx="2448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60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Nadav Har’EL,</a:t>
            </a:r>
          </a:p>
          <a:p>
            <a:pPr algn="ctr" rtl="0" lvl="0">
              <a:spcBef>
                <a:spcPts val="60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Nested KVM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y="3817900" x="205900"/>
            <a:ext cy="1313999" cx="2448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60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Pekka Enberg,</a:t>
            </a:r>
          </a:p>
          <a:p>
            <a:pPr algn="ctr" rtl="0" lvl="0">
              <a:spcBef>
                <a:spcPts val="60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kvm, jvm, slab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y="4438600" x="5752275"/>
            <a:ext cy="1313999" cx="2448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60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Dor Laor, Former kvm project mngr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y="3657612" x="6133400"/>
            <a:ext cy="1313999" cx="2448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60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Avi Kivity KVM originator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y="5341900" x="53500"/>
            <a:ext cy="520500" cx="8617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 </a:t>
            </a:r>
            <a:r>
              <a:rPr sz="2400" lang="en">
                <a:solidFill>
                  <a:srgbClr val="FFFFFF"/>
                </a:solidFill>
              </a:rPr>
              <a:t>       Developers distributed across 9 countries.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3313875" x="2284600"/>
            <a:ext cy="1226874" cx="11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y="274637" x="457200"/>
            <a:ext cy="1143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>
            <p:ph idx="2" type="title"/>
          </p:nvPr>
        </p:nvSpPr>
        <p:spPr>
          <a:xfrm>
            <a:off y="274637" x="457200"/>
            <a:ext cy="1143200" cx="8229600"/>
          </a:xfrm>
          <a:prstGeom prst="rect">
            <a:avLst/>
          </a:prstGeom>
          <a:solidFill>
            <a:srgbClr val="FF9900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Why C++11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y="1802200" x="457200"/>
            <a:ext cy="4554000" cx="8142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lt1"/>
                </a:solidFill>
              </a:rPr>
              <a:t>Forget all they told you about C++!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lt1"/>
                </a:solidFill>
              </a:rPr>
              <a:t>We didn’t choose C++ for creating complex type hierarchies.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lt1"/>
                </a:solidFill>
              </a:rPr>
              <a:t>C++11 finalized in August 2011.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lt1"/>
                </a:solidFill>
              </a:rPr>
              <a:t>C++11 is about: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○"/>
            </a:pPr>
            <a:r>
              <a:rPr sz="2400" lang="en">
                <a:solidFill>
                  <a:schemeClr val="lt1"/>
                </a:solidFill>
              </a:rPr>
              <a:t>Avoiding boilerplate repetition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○"/>
            </a:pPr>
            <a:r>
              <a:rPr sz="2400" lang="en">
                <a:solidFill>
                  <a:schemeClr val="lt1"/>
                </a:solidFill>
              </a:rPr>
              <a:t>Easy and safe reuse of data structures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○"/>
            </a:pPr>
            <a:r>
              <a:rPr sz="2400" lang="en">
                <a:solidFill>
                  <a:schemeClr val="lt1"/>
                </a:solidFill>
              </a:rPr>
              <a:t>Rich standard library (STL, Boost)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○"/>
            </a:pPr>
            <a:r>
              <a:rPr sz="2400" lang="en">
                <a:solidFill>
                  <a:schemeClr val="lt1"/>
                </a:solidFill>
              </a:rPr>
              <a:t>No runtime overhead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○"/>
            </a:pPr>
            <a:r>
              <a:rPr sz="2400" lang="en">
                <a:solidFill>
                  <a:schemeClr val="lt1"/>
                </a:solidFill>
              </a:rPr>
              <a:t>Support for concurrent memory access (atomic variables, memory ordering)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y="274637" x="457200"/>
            <a:ext cy="1143200" cx="8229600"/>
          </a:xfrm>
          <a:prstGeom prst="rect">
            <a:avLst/>
          </a:prstGeom>
          <a:solidFill>
            <a:srgbClr val="FF9900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1" lvl="0">
              <a:spcBef>
                <a:spcPts val="0"/>
              </a:spcBef>
              <a:buNone/>
            </a:pPr>
            <a:r>
              <a:rPr lang="en"/>
              <a:t>  Van Jacobson Net Channels</a:t>
            </a:r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74650" x="7119250"/>
            <a:ext cy="857249" cx="89324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/>
          <p:nvPr/>
        </p:nvSpPr>
        <p:spPr>
          <a:xfrm>
            <a:off y="2718600" x="1820700"/>
            <a:ext cy="1420800" cx="5502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000" lang="en">
                <a:solidFill>
                  <a:srgbClr val="FFFFFF"/>
                </a:solidFill>
              </a:rPr>
              <a:t>Do as much processing as possible on the CPU where the application is running.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solidFill>
            <a:srgbClr val="FF9900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b" anchorCtr="0">
            <a:noAutofit/>
          </a:bodyPr>
          <a:lstStyle/>
          <a:p>
            <a:pPr algn="l" rtl="1" lvl="0">
              <a:spcBef>
                <a:spcPts val="0"/>
              </a:spcBef>
              <a:buNone/>
            </a:pPr>
            <a:r>
              <a:rPr lang="en"/>
              <a:t>Van Jacobson == TCP/IP</a:t>
            </a:r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74650" x="7119250"/>
            <a:ext cy="1142999" cx="11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291900" x="753775"/>
            <a:ext cy="3137725" cx="7435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 txBox="1"/>
          <p:nvPr/>
        </p:nvSpPr>
        <p:spPr>
          <a:xfrm>
            <a:off y="1655900" x="659225"/>
            <a:ext cy="635999" cx="532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2400" lang="en">
                <a:solidFill>
                  <a:srgbClr val="FFFFFF"/>
                </a:solidFill>
              </a:rPr>
              <a:t>Common kernel network stack</a:t>
            </a:r>
          </a:p>
        </p:txBody>
      </p:sp>
      <p:pic>
        <p:nvPicPr>
          <p:cNvPr id="307" name="Shape 3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5518525" x="4029075"/>
            <a:ext cy="1028700" cx="46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 txBox="1"/>
          <p:nvPr/>
        </p:nvSpPr>
        <p:spPr>
          <a:xfrm>
            <a:off y="5770700" x="811625"/>
            <a:ext cy="635999" cx="532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">
                <a:solidFill>
                  <a:srgbClr val="FFFFFF"/>
                </a:solidFill>
              </a:rPr>
              <a:t>Leads to servo-loop:</a:t>
            </a:r>
          </a:p>
        </p:txBody>
      </p:sp>
      <p:sp>
        <p:nvSpPr>
          <p:cNvPr id="309" name="Shape 309"/>
          <p:cNvSpPr/>
          <p:nvPr/>
        </p:nvSpPr>
        <p:spPr>
          <a:xfrm>
            <a:off y="5694800" x="212950"/>
            <a:ext cy="693899" cx="717012"/>
          </a:xfrm>
          <a:prstGeom prst="irregularSeal2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solidFill>
            <a:srgbClr val="FF9900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b" anchorCtr="0">
            <a:noAutofit/>
          </a:bodyPr>
          <a:lstStyle/>
          <a:p>
            <a:pPr algn="l" rtl="1" lvl="0">
              <a:spcBef>
                <a:spcPts val="0"/>
              </a:spcBef>
              <a:buNone/>
            </a:pPr>
            <a:r>
              <a:rPr lang="en"/>
              <a:t>Van Jacobson == TCP/IP</a:t>
            </a:r>
          </a:p>
        </p:txBody>
      </p:sp>
      <p:pic>
        <p:nvPicPr>
          <p:cNvPr id="315" name="Shape 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74650" x="7119250"/>
            <a:ext cy="1142999" cx="1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 txBox="1"/>
          <p:nvPr/>
        </p:nvSpPr>
        <p:spPr>
          <a:xfrm>
            <a:off y="1655900" x="659225"/>
            <a:ext cy="635999" cx="532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">
                <a:solidFill>
                  <a:srgbClr val="FFFFFF"/>
                </a:solidFill>
              </a:rPr>
              <a:t>Net Channel design:</a:t>
            </a:r>
          </a:p>
        </p:txBody>
      </p:sp>
      <p:pic>
        <p:nvPicPr>
          <p:cNvPr id="317" name="Shape 3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345225" x="1533175"/>
            <a:ext cy="4225500" cx="715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/>
          <p:nvPr/>
        </p:nvSpPr>
        <p:spPr>
          <a:xfrm>
            <a:off y="2345225" x="1549725"/>
            <a:ext cy="1473300" cx="3492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y="2345225" x="3885987"/>
            <a:ext cy="787499" cx="22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y="2345225" x="5697975"/>
            <a:ext cy="574499" cx="97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y="5783225" x="1533162"/>
            <a:ext cy="787499" cx="22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solidFill>
            <a:srgbClr val="FF9900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b" anchorCtr="0">
            <a:noAutofit/>
          </a:bodyPr>
          <a:lstStyle/>
          <a:p>
            <a:pPr algn="l" rtl="1" lvl="0">
              <a:spcBef>
                <a:spcPts val="0"/>
              </a:spcBef>
              <a:buNone/>
            </a:pPr>
            <a:r>
              <a:rPr lang="en"/>
              <a:t>Van Jacobson == TCP/IP</a:t>
            </a:r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74650" x="7119250"/>
            <a:ext cy="1142999" cx="11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161100" x="3654075"/>
            <a:ext cy="2626074" cx="5269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336675" x="1219326"/>
            <a:ext cy="2902175" cx="5785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solidFill>
            <a:srgbClr val="FF9900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b" anchorCtr="0">
            <a:noAutofit/>
          </a:bodyPr>
          <a:lstStyle/>
          <a:p>
            <a:pPr algn="l" rtl="1" lvl="0">
              <a:spcBef>
                <a:spcPts val="0"/>
              </a:spcBef>
              <a:buNone/>
            </a:pPr>
            <a:r>
              <a:rPr lang="en"/>
              <a:t>Dynamic heap, sharing is good</a:t>
            </a:r>
          </a:p>
        </p:txBody>
      </p:sp>
      <p:sp>
        <p:nvSpPr>
          <p:cNvPr id="335" name="Shape 335"/>
          <p:cNvSpPr/>
          <p:nvPr/>
        </p:nvSpPr>
        <p:spPr>
          <a:xfrm>
            <a:off y="2422125" x="521925"/>
            <a:ext cy="3272400" cx="4972800"/>
          </a:xfrm>
          <a:prstGeom prst="roundRect">
            <a:avLst>
              <a:gd fmla="val 27502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/>
              <a:t>JVM Memory</a:t>
            </a:r>
          </a:p>
        </p:txBody>
      </p:sp>
      <p:sp>
        <p:nvSpPr>
          <p:cNvPr id="336" name="Shape 336"/>
          <p:cNvSpPr/>
          <p:nvPr/>
        </p:nvSpPr>
        <p:spPr>
          <a:xfrm>
            <a:off y="3496450" x="5918784"/>
            <a:ext cy="1956000" cx="2849099"/>
          </a:xfrm>
          <a:prstGeom prst="roundRect">
            <a:avLst>
              <a:gd fmla="val 27502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b="1" sz="3000" lang="en"/>
              <a:t>System memory</a:t>
            </a:r>
          </a:p>
        </p:txBody>
      </p:sp>
      <p:sp>
        <p:nvSpPr>
          <p:cNvPr id="337" name="Shape 337"/>
          <p:cNvSpPr/>
          <p:nvPr/>
        </p:nvSpPr>
        <p:spPr>
          <a:xfrm>
            <a:off y="2624187" x="3167097"/>
            <a:ext cy="1111799" cx="2031899"/>
          </a:xfrm>
          <a:prstGeom prst="roundRect">
            <a:avLst>
              <a:gd fmla="val 27502" name="adj"/>
            </a:avLst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b="1" sz="3000" lang="en"/>
              <a:t>Lend memory</a:t>
            </a:r>
          </a:p>
        </p:txBody>
      </p:sp>
      <p:sp>
        <p:nvSpPr>
          <p:cNvPr id="338" name="Shape 338"/>
          <p:cNvSpPr/>
          <p:nvPr/>
        </p:nvSpPr>
        <p:spPr>
          <a:xfrm>
            <a:off y="2802339" x="4945000"/>
            <a:ext cy="1010075" cx="3237675"/>
          </a:xfrm>
          <a:custGeom>
            <a:pathLst>
              <a:path w="129507" extrusionOk="0" h="40403">
                <a:moveTo>
                  <a:pt y="8026" x="0"/>
                </a:moveTo>
                <a:cubicBezTo>
                  <a:pt y="6946" x="13833"/>
                  <a:pt y="-3845" x="61417"/>
                  <a:pt y="1551" x="83002"/>
                </a:cubicBezTo>
                <a:cubicBezTo>
                  <a:pt y="6947" x="104586"/>
                  <a:pt y="33927" x="121756"/>
                  <a:pt y="40403" x="129507"/>
                </a:cubicBezTo>
              </a:path>
            </a:pathLst>
          </a:custGeom>
          <a:noFill/>
          <a:ln w="114300" cap="flat">
            <a:solidFill>
              <a:srgbClr val="FF9900"/>
            </a:solidFill>
            <a:prstDash val="solid"/>
            <a:round/>
            <a:headEnd w="lg" len="lg" type="none"/>
            <a:tailEnd w="lg" len="lg" type="triangle"/>
          </a:ln>
        </p:spPr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y="238037" x="433350"/>
            <a:ext cy="1143000" cx="8229600"/>
          </a:xfrm>
          <a:prstGeom prst="rect">
            <a:avLst/>
          </a:prstGeom>
          <a:solidFill>
            <a:srgbClr val="FF9900"/>
          </a:solidFill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Milestones</a:t>
            </a:r>
          </a:p>
        </p:txBody>
      </p:sp>
      <p:cxnSp>
        <p:nvCxnSpPr>
          <p:cNvPr id="344" name="Shape 344"/>
          <p:cNvCxnSpPr/>
          <p:nvPr/>
        </p:nvCxnSpPr>
        <p:spPr>
          <a:xfrm rot="10800000">
            <a:off y="4431000" x="334875"/>
            <a:ext cy="0" cx="8543699"/>
          </a:xfrm>
          <a:prstGeom prst="straightConnector1">
            <a:avLst/>
          </a:prstGeom>
          <a:noFill/>
          <a:ln w="152400" cap="flat">
            <a:solidFill>
              <a:srgbClr val="FF99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45" name="Shape 345"/>
          <p:cNvSpPr/>
          <p:nvPr/>
        </p:nvSpPr>
        <p:spPr>
          <a:xfrm>
            <a:off y="4269300" x="211025"/>
            <a:ext cy="323399" cx="300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FF99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y="3652025" x="69425"/>
            <a:ext cy="554099" cx="1443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Formation, 12/2012</a:t>
            </a:r>
          </a:p>
        </p:txBody>
      </p:sp>
      <p:sp>
        <p:nvSpPr>
          <p:cNvPr id="347" name="Shape 347"/>
          <p:cNvSpPr/>
          <p:nvPr/>
        </p:nvSpPr>
        <p:spPr>
          <a:xfrm>
            <a:off y="4269300" x="906050"/>
            <a:ext cy="323399" cx="300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FF99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 txBox="1"/>
          <p:nvPr/>
        </p:nvSpPr>
        <p:spPr>
          <a:xfrm>
            <a:off y="4806650" x="585750"/>
            <a:ext cy="554099" cx="1443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Seed, 02/2013</a:t>
            </a:r>
          </a:p>
        </p:txBody>
      </p:sp>
      <p:sp>
        <p:nvSpPr>
          <p:cNvPr id="349" name="Shape 349"/>
          <p:cNvSpPr/>
          <p:nvPr/>
        </p:nvSpPr>
        <p:spPr>
          <a:xfrm>
            <a:off y="4269300" x="2136800"/>
            <a:ext cy="323399" cx="300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FF99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 txBox="1"/>
          <p:nvPr/>
        </p:nvSpPr>
        <p:spPr>
          <a:xfrm>
            <a:off y="3501250" x="1722325"/>
            <a:ext cy="742500" cx="1443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KVM, networking, 04/2013</a:t>
            </a:r>
          </a:p>
        </p:txBody>
      </p:sp>
      <p:sp>
        <p:nvSpPr>
          <p:cNvPr id="351" name="Shape 351"/>
          <p:cNvSpPr/>
          <p:nvPr/>
        </p:nvSpPr>
        <p:spPr>
          <a:xfrm>
            <a:off y="4269300" x="3175875"/>
            <a:ext cy="323399" cx="300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FF99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 txBox="1"/>
          <p:nvPr/>
        </p:nvSpPr>
        <p:spPr>
          <a:xfrm>
            <a:off y="4618250" x="2894300"/>
            <a:ext cy="742500" cx="1443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Outperform Other OSs, 07/2013</a:t>
            </a:r>
          </a:p>
        </p:txBody>
      </p:sp>
      <p:sp>
        <p:nvSpPr>
          <p:cNvPr id="353" name="Shape 353"/>
          <p:cNvSpPr/>
          <p:nvPr/>
        </p:nvSpPr>
        <p:spPr>
          <a:xfrm>
            <a:off y="4269300" x="3986350"/>
            <a:ext cy="323399" cx="300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FF99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 txBox="1"/>
          <p:nvPr/>
        </p:nvSpPr>
        <p:spPr>
          <a:xfrm>
            <a:off y="3557825" x="3710400"/>
            <a:ext cy="742500" cx="1443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OSS launch, 09/2013</a:t>
            </a:r>
          </a:p>
        </p:txBody>
      </p:sp>
      <p:sp>
        <p:nvSpPr>
          <p:cNvPr id="355" name="Shape 355"/>
          <p:cNvSpPr/>
          <p:nvPr/>
        </p:nvSpPr>
        <p:spPr>
          <a:xfrm>
            <a:off y="4269300" x="5448000"/>
            <a:ext cy="323399" cx="300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FF99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 txBox="1"/>
          <p:nvPr/>
        </p:nvSpPr>
        <p:spPr>
          <a:xfrm>
            <a:off y="4618250" x="5211400"/>
            <a:ext cy="742500" cx="1443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limited GA, Beginning 2014</a:t>
            </a:r>
          </a:p>
        </p:txBody>
      </p:sp>
      <p:sp>
        <p:nvSpPr>
          <p:cNvPr id="357" name="Shape 357"/>
          <p:cNvSpPr/>
          <p:nvPr/>
        </p:nvSpPr>
        <p:spPr>
          <a:xfrm>
            <a:off y="4269300" x="7491525"/>
            <a:ext cy="323399" cx="300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rgbClr val="FF99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 txBox="1"/>
          <p:nvPr/>
        </p:nvSpPr>
        <p:spPr>
          <a:xfrm>
            <a:off y="3418325" x="7071300"/>
            <a:ext cy="742500" cx="1443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First OEM revenue, Q1/2015</a:t>
            </a:r>
          </a:p>
        </p:txBody>
      </p:sp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55900" x="57150"/>
            <a:ext cy="4282424" cx="907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Shape 360"/>
          <p:cNvSpPr txBox="1"/>
          <p:nvPr/>
        </p:nvSpPr>
        <p:spPr>
          <a:xfrm>
            <a:off y="3077000" x="7240050"/>
            <a:ext cy="742500" cx="2172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OSS launch, Memcached outperform by 40%, 9/2013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y="1764025" x="457200"/>
            <a:ext cy="4967700" cx="8229600"/>
          </a:xfrm>
          <a:prstGeom prst="rect">
            <a:avLst/>
          </a:prstGeom>
          <a:ln w="9525" cap="flat">
            <a:solidFill>
              <a:srgbClr val="FF99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Runs:</a:t>
            </a:r>
          </a:p>
          <a:p>
            <a:pPr rtl="0" lvl="1" indent="-381000" marL="914400">
              <a:spcBef>
                <a:spcPts val="0"/>
              </a:spcBef>
              <a:buClr>
                <a:srgbClr val="FF99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FF9900"/>
                </a:solidFill>
              </a:rPr>
              <a:t>Java, C, JRuby, Scala, Groovy, Clojure, JavaScript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Outperforms Linux: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FF9900"/>
                </a:solidFill>
              </a:rPr>
              <a:t>SpecJVM, MemCacheD, Cassandra, TCP/IP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9900"/>
                </a:solidFill>
              </a:rPr>
              <a:t>400%</a:t>
            </a:r>
            <a:r>
              <a:rPr lang="en"/>
              <a:t> better w/ scheduler micro-benchmark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9900"/>
                </a:solidFill>
              </a:rPr>
              <a:t>&lt; 1sec boot</a:t>
            </a:r>
            <a:r>
              <a:rPr lang="en">
                <a:solidFill>
                  <a:srgbClr val="FFFFFF"/>
                </a:solidFill>
              </a:rPr>
              <a:t> time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ZFS filesystem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Huge pages from the very beginning</a:t>
            </a:r>
          </a:p>
        </p:txBody>
      </p:sp>
      <p:sp>
        <p:nvSpPr>
          <p:cNvPr id="366" name="Shape 3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solidFill>
            <a:srgbClr val="FF9900"/>
          </a:solidFill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Status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1" name="Shape 371"/>
          <p:cNvSpPr txBox="1"/>
          <p:nvPr>
            <p:ph idx="1" type="body"/>
          </p:nvPr>
        </p:nvSpPr>
        <p:spPr>
          <a:xfrm>
            <a:off y="1764025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These days, credibility == open source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Looking for cooperation: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Kernel-level developers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Management stack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Dev/ops workflow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BSD-style license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Already have contributions</a:t>
            </a:r>
            <a:br>
              <a:rPr lang="en"/>
            </a:br>
            <a:r>
              <a:rPr lang="en"/>
              <a:t>from multiple companies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solidFill>
            <a:srgbClr val="FF9900"/>
          </a:solidFill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Open Source</a:t>
            </a:r>
          </a:p>
        </p:txBody>
      </p:sp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676725" x="5674475"/>
            <a:ext cy="3810000" cx="29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74637" x="7263300"/>
            <a:ext cy="1419225" cx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9" name="Shape 379"/>
          <p:cNvSpPr txBox="1"/>
          <p:nvPr>
            <p:ph idx="1" type="body"/>
          </p:nvPr>
        </p:nvSpPr>
        <p:spPr>
          <a:xfrm>
            <a:off y="1764025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64-bit x86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KVM - running like a bat out of hell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Xen HVM - running (still work in progress)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VMware - planned in 2 months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64-bit ARM - planned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Others - patches welcome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solidFill>
            <a:srgbClr val="FF9900"/>
          </a:solidFill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Architecture ports</a:t>
            </a:r>
          </a:p>
        </p:txBody>
      </p:sp>
      <p:pic>
        <p:nvPicPr>
          <p:cNvPr id="381" name="Shape 3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378750" x="5587400"/>
            <a:ext cy="2745625" cx="29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idx="1" type="subTitle"/>
          </p:nvPr>
        </p:nvSpPr>
        <p:spPr>
          <a:xfrm>
            <a:off y="1821413" x="685800"/>
            <a:ext cy="43782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In the beginning there was hardware</a:t>
            </a:r>
          </a:p>
          <a:p>
            <a:pPr algn="l" rtl="0"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… and then they added</a:t>
            </a:r>
          </a:p>
          <a:p>
            <a:pPr algn="l" rtl="0" lvl="0" indent="457200" marL="45720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an application</a:t>
            </a:r>
          </a:p>
          <a:p>
            <a:pPr algn="l" rtl="0"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… and then they added</a:t>
            </a:r>
          </a:p>
          <a:p>
            <a:pPr algn="l" rtl="0" lvl="0" indent="457200" marL="45720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an operating system</a:t>
            </a:r>
          </a:p>
          <a:p>
            <a:pPr algn="l" rtl="0"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… and then they added</a:t>
            </a:r>
          </a:p>
          <a:p>
            <a:pPr algn="l" rtl="0" lvl="0" indent="457200" marL="45720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 a hypervisor</a:t>
            </a:r>
          </a:p>
          <a:p>
            <a:pPr algn="l" rtl="0"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… and then they added</a:t>
            </a:r>
          </a:p>
          <a:p>
            <a:pPr algn="l" rtl="0" lvl="0" indent="457200" marL="45720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 managed runtime</a:t>
            </a:r>
          </a:p>
          <a:p>
            <a:pPr algn="l" rtl="0"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Notice the pattern?</a:t>
            </a:r>
          </a:p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y="276387" x="457200"/>
            <a:ext cy="1143000" cx="8229600"/>
          </a:xfrm>
          <a:prstGeom prst="rect">
            <a:avLst/>
          </a:prstGeom>
          <a:solidFill>
            <a:srgbClr val="FF9900"/>
          </a:solidFill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story so far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6" name="Shape 386"/>
          <p:cNvSpPr/>
          <p:nvPr/>
        </p:nvSpPr>
        <p:spPr>
          <a:xfrm>
            <a:off y="1835100" x="1831825"/>
            <a:ext cy="4316099" cx="5276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solidFill>
            <a:srgbClr val="FF9900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Integrating the JVM into the kernel</a:t>
            </a:r>
          </a:p>
        </p:txBody>
      </p:sp>
      <p:sp>
        <p:nvSpPr>
          <p:cNvPr id="388" name="Shape 388"/>
          <p:cNvSpPr/>
          <p:nvPr/>
        </p:nvSpPr>
        <p:spPr>
          <a:xfrm>
            <a:off y="4815325" x="2511650"/>
            <a:ext cy="1085399" cx="4150499"/>
          </a:xfrm>
          <a:prstGeom prst="roundRect">
            <a:avLst>
              <a:gd fmla="val 27502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/>
              <a:t>Core</a:t>
            </a:r>
          </a:p>
        </p:txBody>
      </p:sp>
      <p:sp>
        <p:nvSpPr>
          <p:cNvPr id="389" name="Shape 389"/>
          <p:cNvSpPr/>
          <p:nvPr/>
        </p:nvSpPr>
        <p:spPr>
          <a:xfrm>
            <a:off y="3720450" x="2511650"/>
            <a:ext cy="1085399" cx="2688299"/>
          </a:xfrm>
          <a:prstGeom prst="roundRect">
            <a:avLst>
              <a:gd fmla="val 27502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/>
              <a:t>JVM</a:t>
            </a:r>
          </a:p>
        </p:txBody>
      </p:sp>
      <p:sp>
        <p:nvSpPr>
          <p:cNvPr id="390" name="Shape 390"/>
          <p:cNvSpPr/>
          <p:nvPr/>
        </p:nvSpPr>
        <p:spPr>
          <a:xfrm>
            <a:off y="2800800" x="2458800"/>
            <a:ext cy="817799" cx="2775000"/>
          </a:xfrm>
          <a:prstGeom prst="roundRect">
            <a:avLst>
              <a:gd fmla="val 27502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/>
              <a:t>Application Server</a:t>
            </a:r>
          </a:p>
        </p:txBody>
      </p:sp>
      <p:sp>
        <p:nvSpPr>
          <p:cNvPr id="391" name="Shape 391"/>
          <p:cNvSpPr/>
          <p:nvPr/>
        </p:nvSpPr>
        <p:spPr>
          <a:xfrm>
            <a:off y="1949600" x="2458800"/>
            <a:ext cy="797100" cx="2754299"/>
          </a:xfrm>
          <a:prstGeom prst="roundRect">
            <a:avLst>
              <a:gd fmla="val 27502" name="adj"/>
            </a:avLst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/>
              <a:t>Your App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y="2025800" x="223100"/>
            <a:ext cy="900599" cx="1796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rgbClr val="FFFFFF"/>
                </a:solidFill>
              </a:rPr>
              <a:t>Dynamic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rgbClr val="FFFFFF"/>
                </a:solidFill>
              </a:rPr>
              <a:t>Heap 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rgbClr val="FFFFFF"/>
                </a:solidFill>
              </a:rPr>
              <a:t>Memory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y="3472350" x="127600"/>
            <a:ext cy="900599" cx="1796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rgbClr val="FFFFFF"/>
                </a:solidFill>
              </a:rPr>
              <a:t>TCP in the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rgbClr val="FFFFFF"/>
                </a:solidFill>
              </a:rPr>
              <a:t>JVM + App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rgbClr val="FFFFFF"/>
                </a:solidFill>
              </a:rPr>
              <a:t>context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y="4119300" x="7221975"/>
            <a:ext cy="900599" cx="1796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rgbClr val="FFFFFF"/>
                </a:solidFill>
              </a:rPr>
              <a:t>Fast inter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rgbClr val="FFFFFF"/>
                </a:solidFill>
              </a:rPr>
              <a:t>thread wakeup</a:t>
            </a:r>
          </a:p>
        </p:txBody>
      </p:sp>
      <p:sp>
        <p:nvSpPr>
          <p:cNvPr id="395" name="Shape 395"/>
          <p:cNvSpPr/>
          <p:nvPr/>
        </p:nvSpPr>
        <p:spPr>
          <a:xfrm rot="-4343080">
            <a:off y="2798973" x="3637491"/>
            <a:ext cy="4153825" cx="1775109"/>
          </a:xfrm>
          <a:prstGeom prst="lightningBol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solidFill>
            <a:srgbClr val="FF9900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Integrating the JVM into the kernel</a:t>
            </a:r>
          </a:p>
        </p:txBody>
      </p:sp>
      <p:pic>
        <p:nvPicPr>
          <p:cNvPr id="401" name="Shape 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97200" x="1924600"/>
            <a:ext cy="1666875" cx="558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Shape 4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927200" x="1924600"/>
            <a:ext cy="1666875" cx="5581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Shape 403"/>
          <p:cNvSpPr/>
          <p:nvPr/>
        </p:nvSpPr>
        <p:spPr>
          <a:xfrm>
            <a:off y="4783225" x="1924525"/>
            <a:ext cy="810900" cx="5581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04" name="Shape 4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859425" x="4430400"/>
            <a:ext cy="1489399" cx="299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8" name="Shape 4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C++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Performance and tracing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Virtio-app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 txBox="1"/>
          <p:nvPr>
            <p:ph idx="2"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solidFill>
            <a:srgbClr val="FF9900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Technical deep dive</a:t>
            </a:r>
          </a:p>
        </p:txBody>
      </p:sp>
      <p:pic>
        <p:nvPicPr>
          <p:cNvPr id="412" name="Shape 4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190050" x="5015825"/>
            <a:ext cy="2008349" cx="367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6" name="Shape 4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 txBox="1"/>
          <p:nvPr>
            <p:ph idx="2"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solidFill>
            <a:srgbClr val="FF9900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C++</a:t>
            </a:r>
          </a:p>
        </p:txBody>
      </p:sp>
      <p:pic>
        <p:nvPicPr>
          <p:cNvPr id="419" name="Shape 4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15450" x="502925"/>
            <a:ext cy="4435599" cx="394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Shape 4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615450" x="4526300"/>
            <a:ext cy="2457650" cx="409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4426100" x="7266175"/>
            <a:ext cy="1909049" cx="127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 txBox="1"/>
          <p:nvPr>
            <p:ph idx="2"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solidFill>
            <a:srgbClr val="FF9900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Performance and tracing</a:t>
            </a:r>
          </a:p>
        </p:txBody>
      </p:sp>
      <p:pic>
        <p:nvPicPr>
          <p:cNvPr id="428" name="Shape 4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61150" x="495300"/>
            <a:ext cy="1897375" cx="80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Shape 4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787125" x="495300"/>
            <a:ext cy="1897374" cx="803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 txBox="1"/>
          <p:nvPr>
            <p:ph idx="2"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solidFill>
            <a:srgbClr val="FF9900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Virtio-app || Data plane</a:t>
            </a:r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For specialized applications, bypass the I/O stack completely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Application consumes data from virtio rings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/>
          <p:nvPr/>
        </p:nvSpPr>
        <p:spPr>
          <a:xfrm>
            <a:off y="3757925" x="1864475"/>
            <a:ext cy="1880700" cx="972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/>
        </p:nvSpPr>
        <p:spPr>
          <a:xfrm>
            <a:off y="3757925" x="1864475"/>
            <a:ext cy="470100" cx="972600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 txBox="1"/>
          <p:nvPr/>
        </p:nvSpPr>
        <p:spPr>
          <a:xfrm>
            <a:off y="3688200" x="1040850"/>
            <a:ext cy="405300" cx="1102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1800" lang="en">
                <a:solidFill>
                  <a:srgbClr val="FFFFFF"/>
                </a:solidFill>
              </a:rPr>
              <a:t>User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y="4450200" x="964650"/>
            <a:ext cy="405300" cx="1102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rgbClr val="FFFFFF"/>
                </a:solidFill>
              </a:rPr>
              <a:t>Kernel</a:t>
            </a:r>
          </a:p>
        </p:txBody>
      </p:sp>
      <p:sp>
        <p:nvSpPr>
          <p:cNvPr id="441" name="Shape 441"/>
          <p:cNvSpPr/>
          <p:nvPr/>
        </p:nvSpPr>
        <p:spPr>
          <a:xfrm>
            <a:off y="4771225" x="3172850"/>
            <a:ext cy="405300" cx="97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/>
        </p:nvSpPr>
        <p:spPr>
          <a:xfrm>
            <a:off y="5168525" x="4683875"/>
            <a:ext cy="470100" cx="972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/>
        </p:nvSpPr>
        <p:spPr>
          <a:xfrm>
            <a:off y="4748525" x="4683875"/>
            <a:ext cy="470100" cx="972600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44" name="Shape 4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996500" x="8041500"/>
            <a:ext cy="861500" cx="11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8" name="Shape 4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solidFill>
            <a:srgbClr val="FF9900"/>
          </a:solidFill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OS that doesn’t get in the way</a:t>
            </a:r>
          </a:p>
        </p:txBody>
      </p:sp>
      <p:pic>
        <p:nvPicPr>
          <p:cNvPr id="450" name="Shape 4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320358" x="628925"/>
            <a:ext cy="685825" cx="5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Shape 451"/>
          <p:cNvSpPr txBox="1"/>
          <p:nvPr/>
        </p:nvSpPr>
        <p:spPr>
          <a:xfrm>
            <a:off y="4114275" x="1108940"/>
            <a:ext cy="1097999" cx="7291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6000" lang="en">
                <a:solidFill>
                  <a:srgbClr val="00FF00"/>
                </a:solidFill>
                <a:latin typeface="Black Ops One"/>
                <a:ea typeface="Black Ops One"/>
                <a:cs typeface="Black Ops One"/>
                <a:sym typeface="Black Ops One"/>
              </a:rPr>
              <a:t>4 VMs per sys admin ratio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y="6255250" x="1015175"/>
            <a:ext cy="456599" cx="7291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sz="1100" lang="en">
                <a:solidFill>
                  <a:schemeClr val="hlink"/>
                </a:solidFill>
                <a:hlinkClick r:id="rId4"/>
              </a:rPr>
              <a:t>http://www.computerworld.com.au/article/352635/there_best_practice_server_system_administrator_ratio_/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y="1759537" x="457211"/>
            <a:ext cy="1015800" cx="56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6000" lang="en">
                <a:solidFill>
                  <a:srgbClr val="00FF00"/>
                </a:solidFill>
                <a:latin typeface="Black Ops One"/>
                <a:ea typeface="Black Ops One"/>
                <a:cs typeface="Black Ops One"/>
                <a:sym typeface="Black Ops One"/>
              </a:rPr>
              <a:t>NO </a:t>
            </a:r>
            <a:r>
              <a:rPr sz="6000" lang="en">
                <a:solidFill>
                  <a:srgbClr val="00FF00"/>
                </a:solidFill>
                <a:latin typeface="Black Ops One"/>
                <a:ea typeface="Black Ops One"/>
                <a:cs typeface="Black Ops One"/>
                <a:sym typeface="Black Ops One"/>
              </a:rPr>
              <a:t>Tuning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y="2445337" x="457211"/>
            <a:ext cy="1015800" cx="56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6000" lang="en">
                <a:solidFill>
                  <a:srgbClr val="00FF00"/>
                </a:solidFill>
                <a:latin typeface="Black Ops One"/>
                <a:ea typeface="Black Ops One"/>
                <a:cs typeface="Black Ops One"/>
                <a:sym typeface="Black Ops One"/>
              </a:rPr>
              <a:t>NO </a:t>
            </a:r>
            <a:r>
              <a:rPr sz="6000" lang="en">
                <a:solidFill>
                  <a:srgbClr val="00FF00"/>
                </a:solidFill>
                <a:latin typeface="Black Ops One"/>
                <a:ea typeface="Black Ops One"/>
                <a:cs typeface="Black Ops One"/>
                <a:sym typeface="Black Ops One"/>
              </a:rPr>
              <a:t>State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y="3176962" x="442011"/>
            <a:ext cy="1015800" cx="56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6000" lang="en">
                <a:solidFill>
                  <a:srgbClr val="00FF00"/>
                </a:solidFill>
                <a:latin typeface="Black Ops One"/>
                <a:ea typeface="Black Ops One"/>
                <a:cs typeface="Black Ops One"/>
                <a:sym typeface="Black Ops One"/>
              </a:rPr>
              <a:t>NO </a:t>
            </a:r>
            <a:r>
              <a:rPr sz="6000" lang="en">
                <a:solidFill>
                  <a:srgbClr val="00FF00"/>
                </a:solidFill>
                <a:latin typeface="Black Ops One"/>
                <a:ea typeface="Black Ops One"/>
                <a:cs typeface="Black Ops One"/>
                <a:sym typeface="Black Ops One"/>
              </a:rPr>
              <a:t>Patching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9" name="Shape 4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solidFill>
            <a:srgbClr val="FF9900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Management</a:t>
            </a:r>
          </a:p>
        </p:txBody>
      </p:sp>
      <p:pic>
        <p:nvPicPr>
          <p:cNvPr id="461" name="Shape 4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96050" x="274325"/>
            <a:ext cy="4619974" cx="868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Shape 4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205600" x="6818000"/>
            <a:ext cy="2143125" cx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6" name="Shape 4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7" name="Shape 467"/>
          <p:cNvSpPr/>
          <p:nvPr/>
        </p:nvSpPr>
        <p:spPr>
          <a:xfrm>
            <a:off y="5691125" x="161950"/>
            <a:ext cy="976799" cx="220889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" name="Shape 4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solidFill>
            <a:srgbClr val="FF9900"/>
          </a:solidFill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Virtualization 2.0: Stateless servers</a:t>
            </a:r>
          </a:p>
        </p:txBody>
      </p:sp>
      <p:pic>
        <p:nvPicPr>
          <p:cNvPr id="469" name="Shape 4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48250" x="1276250"/>
            <a:ext cy="1995125" cx="565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Shape 4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440900" x="3156725"/>
            <a:ext cy="2102574" cx="547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Shape 4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4003525" x="198675"/>
            <a:ext cy="1422224" cx="142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Shape 4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5524775" x="198675"/>
            <a:ext cy="1143000" cx="229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6" name="Shape 4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7" name="Shape 4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 marR="0" indent="2286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/>
              <a:t>Let’s Build A COMMUNITY</a:t>
            </a:r>
          </a:p>
        </p:txBody>
      </p:sp>
      <p:pic>
        <p:nvPicPr>
          <p:cNvPr id="478" name="Shape 4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83650" x="2388199"/>
            <a:ext cy="738950" cx="302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Shape 4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641426" x="4613135"/>
            <a:ext cy="1104185" cx="96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Shape 4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866023" x="3947100"/>
            <a:ext cy="521472" cx="1628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Shape 4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4842875" x="6261200"/>
            <a:ext cy="615225" cx="24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Shape 4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5731725" x="7065822"/>
            <a:ext cy="738950" cx="176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Shape 48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1866025" x="5912623"/>
            <a:ext cy="2143974" cx="27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Shape 48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5226850" x="3046375"/>
            <a:ext cy="1266924" cx="204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Shape 48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3487100" x="389749"/>
            <a:ext cy="738950" cx="277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Shape 48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4969775" x="457200"/>
            <a:ext cy="1524000" cx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Shape 48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y="2075850" x="338975"/>
            <a:ext cy="1142999" cx="154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Shape 48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y="4586500" x="2743198"/>
            <a:ext cy="279899" cx="154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solidFill>
            <a:srgbClr val="FF9900"/>
          </a:solidFill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Typical Cloud Stack</a:t>
            </a:r>
          </a:p>
        </p:txBody>
      </p:sp>
      <p:sp>
        <p:nvSpPr>
          <p:cNvPr id="70" name="Shape 70"/>
          <p:cNvSpPr/>
          <p:nvPr/>
        </p:nvSpPr>
        <p:spPr>
          <a:xfrm>
            <a:off y="5977050" x="2245100"/>
            <a:ext cy="743399" cx="4683600"/>
          </a:xfrm>
          <a:prstGeom prst="roundRect">
            <a:avLst>
              <a:gd fmla="val 27502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3000" lang="en"/>
              <a:t>Hardware</a:t>
            </a:r>
          </a:p>
        </p:txBody>
      </p:sp>
      <p:sp>
        <p:nvSpPr>
          <p:cNvPr id="71" name="Shape 71"/>
          <p:cNvSpPr/>
          <p:nvPr/>
        </p:nvSpPr>
        <p:spPr>
          <a:xfrm>
            <a:off y="5138850" x="2245100"/>
            <a:ext cy="743399" cx="4683600"/>
          </a:xfrm>
          <a:prstGeom prst="roundRect">
            <a:avLst>
              <a:gd fmla="val 27502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/>
              <a:t>Hypervisor</a:t>
            </a:r>
          </a:p>
        </p:txBody>
      </p:sp>
      <p:sp>
        <p:nvSpPr>
          <p:cNvPr id="72" name="Shape 72"/>
          <p:cNvSpPr/>
          <p:nvPr/>
        </p:nvSpPr>
        <p:spPr>
          <a:xfrm>
            <a:off y="4300650" x="2245100"/>
            <a:ext cy="743399" cx="4683600"/>
          </a:xfrm>
          <a:prstGeom prst="roundRect">
            <a:avLst>
              <a:gd fmla="val 27502" name="adj"/>
            </a:avLst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/>
              <a:t>Operating System</a:t>
            </a:r>
          </a:p>
        </p:txBody>
      </p:sp>
      <p:sp>
        <p:nvSpPr>
          <p:cNvPr id="73" name="Shape 73"/>
          <p:cNvSpPr/>
          <p:nvPr/>
        </p:nvSpPr>
        <p:spPr>
          <a:xfrm>
            <a:off y="3462450" x="2245100"/>
            <a:ext cy="743399" cx="4683600"/>
          </a:xfrm>
          <a:prstGeom prst="roundRect">
            <a:avLst>
              <a:gd fmla="val 27502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/>
              <a:t>JVM</a:t>
            </a:r>
          </a:p>
        </p:txBody>
      </p:sp>
      <p:sp>
        <p:nvSpPr>
          <p:cNvPr id="74" name="Shape 74"/>
          <p:cNvSpPr/>
          <p:nvPr/>
        </p:nvSpPr>
        <p:spPr>
          <a:xfrm>
            <a:off y="2572200" x="2230200"/>
            <a:ext cy="743399" cx="4683600"/>
          </a:xfrm>
          <a:prstGeom prst="roundRect">
            <a:avLst>
              <a:gd fmla="val 27502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/>
              <a:t>Application Server</a:t>
            </a:r>
          </a:p>
        </p:txBody>
      </p:sp>
      <p:sp>
        <p:nvSpPr>
          <p:cNvPr id="75" name="Shape 75"/>
          <p:cNvSpPr/>
          <p:nvPr/>
        </p:nvSpPr>
        <p:spPr>
          <a:xfrm>
            <a:off y="1721000" x="2230200"/>
            <a:ext cy="743399" cx="4683600"/>
          </a:xfrm>
          <a:prstGeom prst="roundRect">
            <a:avLst>
              <a:gd fmla="val 27502" name="adj"/>
            </a:avLst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/>
              <a:t>Your App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2" name="Shape 4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3" name="Shape 4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solidFill>
            <a:srgbClr val="FF9900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Porting a JVM application to OS</a:t>
            </a:r>
            <a:r>
              <a:rPr baseline="30000" lang="en"/>
              <a:t>V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y="1853500" x="502150"/>
            <a:ext cy="4648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FF9900"/>
              </a:buClr>
              <a:buSzPct val="100000"/>
              <a:buFont typeface="Arial"/>
              <a:buAutoNum type="arabicPeriod"/>
            </a:pPr>
            <a:r>
              <a:rPr sz="3000" lang="en">
                <a:solidFill>
                  <a:srgbClr val="FFFFFF"/>
                </a:solidFill>
              </a:rPr>
              <a:t>Done</a:t>
            </a:r>
            <a:r>
              <a:rPr baseline="30000" sz="3000" lang="en">
                <a:solidFill>
                  <a:srgbClr val="FFFFFF"/>
                </a:solidFill>
              </a:rPr>
              <a:t>*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aseline="30000" sz="30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aseline="30000" sz="30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aseline="30000" sz="30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aseline="30000" sz="30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aseline="30000" sz="30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baseline="30000" sz="3000" lang="en">
                <a:solidFill>
                  <a:srgbClr val="FFFFFF"/>
                </a:solidFill>
              </a:rPr>
              <a:t>* well, unless the application fork()s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8" name="Shape 4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9" name="Shape 49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solidFill>
            <a:srgbClr val="FF9900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Porting a C application to OS</a:t>
            </a:r>
            <a:r>
              <a:rPr baseline="30000" lang="en"/>
              <a:t>V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y="1853500" x="502150"/>
            <a:ext cy="4648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sz="3000" lang="en">
                <a:solidFill>
                  <a:srgbClr val="FFFFFF"/>
                </a:solidFill>
              </a:rPr>
              <a:t>Must be a single-process application</a:t>
            </a:r>
          </a:p>
          <a:p>
            <a:pPr rtl="0" lvl="0" indent="-4191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sz="3000" lang="en">
                <a:solidFill>
                  <a:srgbClr val="FFFFFF"/>
                </a:solidFill>
              </a:rPr>
              <a:t>May not fork() or exec()</a:t>
            </a:r>
          </a:p>
          <a:p>
            <a:pPr rtl="0" lvl="0" indent="-4191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sz="3000" lang="en">
                <a:solidFill>
                  <a:srgbClr val="FFFFFF"/>
                </a:solidFill>
              </a:rPr>
              <a:t>Need to rebuild as a shared object (.so)</a:t>
            </a:r>
          </a:p>
          <a:p>
            <a:pPr rtl="0" lvl="0" indent="-4191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sz="3000" lang="en">
                <a:solidFill>
                  <a:srgbClr val="FFFFFF"/>
                </a:solidFill>
              </a:rPr>
              <a:t>Other API limitations apply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aseline="30000" sz="30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aseline="30000" sz="30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aseline="30000" sz="30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aseline="30000" sz="30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aseline="30000" sz="30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aseline="30000" sz="30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4" name="Shape 5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5" name="Shape 50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solidFill>
            <a:srgbClr val="FF9900"/>
          </a:solidFill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y="1853500" x="883150"/>
            <a:ext cy="4648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457200" marL="457200">
              <a:spcBef>
                <a:spcPts val="0"/>
              </a:spcBef>
              <a:buNone/>
            </a:pPr>
            <a:r>
              <a:rPr u="sng" sz="3000" lang="en">
                <a:solidFill>
                  <a:srgbClr val="FFFFFF"/>
                </a:solidFill>
                <a:hlinkClick r:id="rId3"/>
              </a:rPr>
              <a:t>http://osv.io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rtl="0" lvl="0" indent="457200" marL="457200">
              <a:spcBef>
                <a:spcPts val="0"/>
              </a:spcBef>
              <a:buNone/>
            </a:pPr>
            <a:r>
              <a:rPr u="sng" sz="3000" lang="en">
                <a:solidFill>
                  <a:srgbClr val="FFFFFF"/>
                </a:solidFill>
                <a:hlinkClick r:id="rId4"/>
              </a:rPr>
              <a:t>https://github.com/cloudius-systems/osv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rtl="0" lvl="0" indent="457200" marL="457200">
              <a:spcBef>
                <a:spcPts val="0"/>
              </a:spcBef>
              <a:buNone/>
            </a:pPr>
            <a:r>
              <a:rPr sz="3000" lang="en">
                <a:solidFill>
                  <a:srgbClr val="FFFFFF"/>
                </a:solidFill>
              </a:rPr>
              <a:t>@CloudiusSystems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</a:t>
            </a:r>
          </a:p>
          <a:p>
            <a:pPr rtl="0" lvl="0" indent="0" marL="457200">
              <a:lnSpc>
                <a:spcPct val="25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sz="3000" lang="en">
                <a:solidFill>
                  <a:srgbClr val="FFFFFF"/>
                </a:solidFill>
              </a:rPr>
              <a:t>    osv-dev@googlegroups.com 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507" name="Shape 5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771081" x="609593"/>
            <a:ext cy="749174" cx="85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Shape 5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830525" x="597350"/>
            <a:ext cy="815550" cx="85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Shape 5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4573525" x="604775"/>
            <a:ext cy="677774" cx="85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Shape 5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1782350" x="597350"/>
            <a:ext cy="923174" cx="85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4" name="Shape 5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5" name="Shape 515"/>
          <p:cNvSpPr txBox="1"/>
          <p:nvPr/>
        </p:nvSpPr>
        <p:spPr>
          <a:xfrm>
            <a:off y="5262" x="-2622"/>
            <a:ext cy="6858299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9600" lang="en">
                <a:solidFill>
                  <a:srgbClr val="FF9900"/>
                </a:solidFill>
              </a:rPr>
              <a:t>OS</a:t>
            </a:r>
            <a:r>
              <a:rPr baseline="30000" sz="9600" lang="en">
                <a:solidFill>
                  <a:srgbClr val="FF9900"/>
                </a:solidFill>
              </a:rPr>
              <a:t>v</a:t>
            </a:r>
            <a:r>
              <a:rPr sz="9600" lang="en">
                <a:solidFill>
                  <a:srgbClr val="FF9900"/>
                </a:solidFill>
              </a:rPr>
              <a:t>@Cloudius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9" name="Shape 5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0" name="Shape 520"/>
          <p:cNvSpPr txBox="1"/>
          <p:nvPr>
            <p:ph type="title"/>
          </p:nvPr>
        </p:nvSpPr>
        <p:spPr>
          <a:xfrm>
            <a:off y="122250" x="457200"/>
            <a:ext cy="622499" cx="8286000"/>
          </a:xfrm>
          <a:prstGeom prst="rect">
            <a:avLst/>
          </a:prstGeom>
          <a:solidFill>
            <a:srgbClr val="FF9900"/>
          </a:solidFill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Cloudius Systems, OS Comparison</a:t>
            </a:r>
          </a:p>
        </p:txBody>
      </p:sp>
      <p:sp>
        <p:nvSpPr>
          <p:cNvPr id="521" name="Shape 521"/>
          <p:cNvSpPr/>
          <p:nvPr/>
        </p:nvSpPr>
        <p:spPr>
          <a:xfrm>
            <a:off y="877800" x="490924"/>
            <a:ext cy="532799" cx="2478299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1800" lang="en"/>
              <a:t>Feature/Property</a:t>
            </a:r>
          </a:p>
        </p:txBody>
      </p:sp>
      <p:sp>
        <p:nvSpPr>
          <p:cNvPr id="522" name="Shape 522"/>
          <p:cNvSpPr/>
          <p:nvPr/>
        </p:nvSpPr>
        <p:spPr>
          <a:xfrm>
            <a:off y="1410600" x="490923"/>
            <a:ext cy="532799" cx="2478299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/>
              <a:t>Good for:</a:t>
            </a:r>
          </a:p>
        </p:txBody>
      </p:sp>
      <p:sp>
        <p:nvSpPr>
          <p:cNvPr id="523" name="Shape 523"/>
          <p:cNvSpPr/>
          <p:nvPr/>
        </p:nvSpPr>
        <p:spPr>
          <a:xfrm>
            <a:off y="1944607" x="490990"/>
            <a:ext cy="532799" cx="2475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/>
              <a:t>Typical workload</a:t>
            </a:r>
          </a:p>
        </p:txBody>
      </p:sp>
      <p:sp>
        <p:nvSpPr>
          <p:cNvPr id="524" name="Shape 524"/>
          <p:cNvSpPr/>
          <p:nvPr/>
        </p:nvSpPr>
        <p:spPr>
          <a:xfrm>
            <a:off y="2478006" x="490990"/>
            <a:ext cy="532799" cx="2475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/>
              <a:t>kernel vs app</a:t>
            </a:r>
          </a:p>
        </p:txBody>
      </p:sp>
      <p:sp>
        <p:nvSpPr>
          <p:cNvPr id="525" name="Shape 525"/>
          <p:cNvSpPr/>
          <p:nvPr/>
        </p:nvSpPr>
        <p:spPr>
          <a:xfrm>
            <a:off y="3011405" x="490990"/>
            <a:ext cy="532799" cx="2475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/>
              <a:t>API, compatibility</a:t>
            </a:r>
          </a:p>
        </p:txBody>
      </p:sp>
      <p:sp>
        <p:nvSpPr>
          <p:cNvPr id="526" name="Shape 526"/>
          <p:cNvSpPr/>
          <p:nvPr/>
        </p:nvSpPr>
        <p:spPr>
          <a:xfrm>
            <a:off y="3544203" x="490990"/>
            <a:ext cy="532799" cx="2475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/>
              <a:t># Config files</a:t>
            </a:r>
          </a:p>
        </p:txBody>
      </p:sp>
      <p:sp>
        <p:nvSpPr>
          <p:cNvPr id="527" name="Shape 527"/>
          <p:cNvSpPr/>
          <p:nvPr/>
        </p:nvSpPr>
        <p:spPr>
          <a:xfrm>
            <a:off y="4077002" x="490990"/>
            <a:ext cy="532799" cx="2475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/>
              <a:t>Tuning</a:t>
            </a:r>
          </a:p>
        </p:txBody>
      </p:sp>
      <p:sp>
        <p:nvSpPr>
          <p:cNvPr id="528" name="Shape 528"/>
          <p:cNvSpPr/>
          <p:nvPr/>
        </p:nvSpPr>
        <p:spPr>
          <a:xfrm>
            <a:off y="4609801" x="490990"/>
            <a:ext cy="532799" cx="2475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/>
              <a:t>Upgrade/state</a:t>
            </a:r>
          </a:p>
        </p:txBody>
      </p:sp>
      <p:sp>
        <p:nvSpPr>
          <p:cNvPr id="529" name="Shape 529"/>
          <p:cNvSpPr/>
          <p:nvPr/>
        </p:nvSpPr>
        <p:spPr>
          <a:xfrm>
            <a:off y="877800" x="3295349"/>
            <a:ext cy="532799" cx="2552399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"/>
              <a:t>OS</a:t>
            </a:r>
            <a:r>
              <a:rPr b="1" baseline="30000" sz="2400" lang="en"/>
              <a:t>v</a:t>
            </a:r>
          </a:p>
        </p:txBody>
      </p:sp>
      <p:sp>
        <p:nvSpPr>
          <p:cNvPr id="530" name="Shape 530"/>
          <p:cNvSpPr/>
          <p:nvPr/>
        </p:nvSpPr>
        <p:spPr>
          <a:xfrm>
            <a:off y="1411200" x="3295349"/>
            <a:ext cy="532799" cx="2552399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800" lang="en"/>
              <a:t>Machete: Cloud/Virtualization</a:t>
            </a:r>
          </a:p>
        </p:txBody>
      </p:sp>
      <p:sp>
        <p:nvSpPr>
          <p:cNvPr id="531" name="Shape 531"/>
          <p:cNvSpPr/>
          <p:nvPr/>
        </p:nvSpPr>
        <p:spPr>
          <a:xfrm>
            <a:off y="1944600" x="3295349"/>
            <a:ext cy="532799" cx="2552399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800" lang="en"/>
              <a:t>Single app *  VMs</a:t>
            </a:r>
          </a:p>
        </p:txBody>
      </p:sp>
      <p:sp>
        <p:nvSpPr>
          <p:cNvPr id="532" name="Shape 532"/>
          <p:cNvSpPr/>
          <p:nvPr/>
        </p:nvSpPr>
        <p:spPr>
          <a:xfrm>
            <a:off y="2478000" x="3295349"/>
            <a:ext cy="532799" cx="2552399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800" lang="en"/>
              <a:t>Cooperation</a:t>
            </a:r>
          </a:p>
        </p:txBody>
      </p:sp>
      <p:sp>
        <p:nvSpPr>
          <p:cNvPr id="533" name="Shape 533"/>
          <p:cNvSpPr/>
          <p:nvPr/>
        </p:nvSpPr>
        <p:spPr>
          <a:xfrm>
            <a:off y="3011400" x="3295349"/>
            <a:ext cy="532799" cx="2552399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800" lang="en"/>
              <a:t>JVM, POSIX</a:t>
            </a:r>
          </a:p>
        </p:txBody>
      </p:sp>
      <p:sp>
        <p:nvSpPr>
          <p:cNvPr id="534" name="Shape 534"/>
          <p:cNvSpPr/>
          <p:nvPr/>
        </p:nvSpPr>
        <p:spPr>
          <a:xfrm>
            <a:off y="3544800" x="3295349"/>
            <a:ext cy="532799" cx="2552399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800" lang="en"/>
              <a:t>0</a:t>
            </a:r>
          </a:p>
        </p:txBody>
      </p:sp>
      <p:sp>
        <p:nvSpPr>
          <p:cNvPr id="535" name="Shape 535"/>
          <p:cNvSpPr/>
          <p:nvPr/>
        </p:nvSpPr>
        <p:spPr>
          <a:xfrm>
            <a:off y="4078200" x="3295349"/>
            <a:ext cy="532799" cx="2552399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800" lang="en"/>
              <a:t>Auto</a:t>
            </a:r>
          </a:p>
        </p:txBody>
      </p:sp>
      <p:sp>
        <p:nvSpPr>
          <p:cNvPr id="536" name="Shape 536"/>
          <p:cNvSpPr/>
          <p:nvPr/>
        </p:nvSpPr>
        <p:spPr>
          <a:xfrm>
            <a:off y="4611600" x="3295349"/>
            <a:ext cy="532799" cx="2552399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800" lang="en"/>
              <a:t>Stateless, just boots</a:t>
            </a:r>
          </a:p>
        </p:txBody>
      </p:sp>
      <p:sp>
        <p:nvSpPr>
          <p:cNvPr id="537" name="Shape 537"/>
          <p:cNvSpPr/>
          <p:nvPr/>
        </p:nvSpPr>
        <p:spPr>
          <a:xfrm>
            <a:off y="5144403" x="490990"/>
            <a:ext cy="532799" cx="2475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/>
              <a:t>JVM support</a:t>
            </a:r>
          </a:p>
        </p:txBody>
      </p:sp>
      <p:sp>
        <p:nvSpPr>
          <p:cNvPr id="538" name="Shape 538"/>
          <p:cNvSpPr/>
          <p:nvPr/>
        </p:nvSpPr>
        <p:spPr>
          <a:xfrm>
            <a:off y="5677202" x="490990"/>
            <a:ext cy="532799" cx="2475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/>
              <a:t>Lines of code</a:t>
            </a:r>
          </a:p>
        </p:txBody>
      </p:sp>
      <p:sp>
        <p:nvSpPr>
          <p:cNvPr id="539" name="Shape 539"/>
          <p:cNvSpPr/>
          <p:nvPr/>
        </p:nvSpPr>
        <p:spPr>
          <a:xfrm>
            <a:off y="6210001" x="490990"/>
            <a:ext cy="532799" cx="2475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/>
              <a:t>License</a:t>
            </a:r>
          </a:p>
        </p:txBody>
      </p:sp>
      <p:sp>
        <p:nvSpPr>
          <p:cNvPr id="540" name="Shape 540"/>
          <p:cNvSpPr/>
          <p:nvPr/>
        </p:nvSpPr>
        <p:spPr>
          <a:xfrm>
            <a:off y="5145000" x="3295349"/>
            <a:ext cy="532799" cx="2552399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800" lang="en"/>
              <a:t>Tailored GC/STW solution </a:t>
            </a:r>
          </a:p>
        </p:txBody>
      </p:sp>
      <p:sp>
        <p:nvSpPr>
          <p:cNvPr id="541" name="Shape 541"/>
          <p:cNvSpPr/>
          <p:nvPr/>
        </p:nvSpPr>
        <p:spPr>
          <a:xfrm>
            <a:off y="5678400" x="3295349"/>
            <a:ext cy="532799" cx="2552399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800" lang="en"/>
              <a:t>Few</a:t>
            </a:r>
          </a:p>
        </p:txBody>
      </p:sp>
      <p:sp>
        <p:nvSpPr>
          <p:cNvPr id="542" name="Shape 542"/>
          <p:cNvSpPr/>
          <p:nvPr/>
        </p:nvSpPr>
        <p:spPr>
          <a:xfrm>
            <a:off y="6211800" x="3295349"/>
            <a:ext cy="532799" cx="2552399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800" lang="en"/>
              <a:t>BSD</a:t>
            </a:r>
          </a:p>
        </p:txBody>
      </p:sp>
      <p:sp>
        <p:nvSpPr>
          <p:cNvPr id="543" name="Shape 543"/>
          <p:cNvSpPr/>
          <p:nvPr/>
        </p:nvSpPr>
        <p:spPr>
          <a:xfrm>
            <a:off y="877800" x="6190949"/>
            <a:ext cy="532799" cx="2552399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"/>
              <a:t>Traditional OS</a:t>
            </a:r>
          </a:p>
        </p:txBody>
      </p:sp>
      <p:sp>
        <p:nvSpPr>
          <p:cNvPr id="544" name="Shape 544"/>
          <p:cNvSpPr/>
          <p:nvPr/>
        </p:nvSpPr>
        <p:spPr>
          <a:xfrm>
            <a:off y="1411200" x="6190949"/>
            <a:ext cy="532799" cx="2552399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/>
              <a:t>Swiss knife: anything goes</a:t>
            </a:r>
          </a:p>
        </p:txBody>
      </p:sp>
      <p:sp>
        <p:nvSpPr>
          <p:cNvPr id="545" name="Shape 545"/>
          <p:cNvSpPr/>
          <p:nvPr/>
        </p:nvSpPr>
        <p:spPr>
          <a:xfrm>
            <a:off y="1944600" x="6190949"/>
            <a:ext cy="532799" cx="2552399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/>
              <a:t>Multiple apps/users, utilities, anything</a:t>
            </a:r>
          </a:p>
        </p:txBody>
      </p:sp>
      <p:sp>
        <p:nvSpPr>
          <p:cNvPr id="546" name="Shape 546"/>
          <p:cNvSpPr/>
          <p:nvPr/>
        </p:nvSpPr>
        <p:spPr>
          <a:xfrm>
            <a:off y="2478000" x="6190949"/>
            <a:ext cy="532799" cx="2552399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/>
              <a:t>distrust</a:t>
            </a:r>
          </a:p>
        </p:txBody>
      </p:sp>
      <p:sp>
        <p:nvSpPr>
          <p:cNvPr id="547" name="Shape 547"/>
          <p:cNvSpPr/>
          <p:nvPr/>
        </p:nvSpPr>
        <p:spPr>
          <a:xfrm>
            <a:off y="3011400" x="6190949"/>
            <a:ext cy="532799" cx="2552399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/>
              <a:t>Any, but versions/releases..</a:t>
            </a:r>
          </a:p>
        </p:txBody>
      </p:sp>
      <p:sp>
        <p:nvSpPr>
          <p:cNvPr id="548" name="Shape 548"/>
          <p:cNvSpPr/>
          <p:nvPr/>
        </p:nvSpPr>
        <p:spPr>
          <a:xfrm>
            <a:off y="3544800" x="6190949"/>
            <a:ext cy="532799" cx="2552399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/>
              <a:t>1000</a:t>
            </a:r>
          </a:p>
        </p:txBody>
      </p:sp>
      <p:sp>
        <p:nvSpPr>
          <p:cNvPr id="549" name="Shape 549"/>
          <p:cNvSpPr/>
          <p:nvPr/>
        </p:nvSpPr>
        <p:spPr>
          <a:xfrm>
            <a:off y="4078200" x="6190949"/>
            <a:ext cy="532799" cx="2552399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/>
              <a:t>Manual, requires certifications</a:t>
            </a:r>
          </a:p>
        </p:txBody>
      </p:sp>
      <p:sp>
        <p:nvSpPr>
          <p:cNvPr id="550" name="Shape 550"/>
          <p:cNvSpPr/>
          <p:nvPr/>
        </p:nvSpPr>
        <p:spPr>
          <a:xfrm>
            <a:off y="4611600" x="6190949"/>
            <a:ext cy="532799" cx="2552399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/>
              <a:t>Complex, needs snapshots, hope..</a:t>
            </a:r>
          </a:p>
        </p:txBody>
      </p:sp>
      <p:sp>
        <p:nvSpPr>
          <p:cNvPr id="551" name="Shape 551"/>
          <p:cNvSpPr/>
          <p:nvPr/>
        </p:nvSpPr>
        <p:spPr>
          <a:xfrm>
            <a:off y="5145000" x="6190949"/>
            <a:ext cy="532799" cx="2552399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/>
              <a:t>Yet another app </a:t>
            </a:r>
          </a:p>
        </p:txBody>
      </p:sp>
      <p:sp>
        <p:nvSpPr>
          <p:cNvPr id="552" name="Shape 552"/>
          <p:cNvSpPr/>
          <p:nvPr/>
        </p:nvSpPr>
        <p:spPr>
          <a:xfrm>
            <a:off y="5678400" x="6190949"/>
            <a:ext cy="532799" cx="2552399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/>
              <a:t>Gazillion</a:t>
            </a:r>
          </a:p>
        </p:txBody>
      </p:sp>
      <p:sp>
        <p:nvSpPr>
          <p:cNvPr id="553" name="Shape 553"/>
          <p:cNvSpPr/>
          <p:nvPr/>
        </p:nvSpPr>
        <p:spPr>
          <a:xfrm>
            <a:off y="6211800" x="6190949"/>
            <a:ext cy="532799" cx="2552399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/>
              <a:t>GPL / proprietary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Our software stack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Congealed into existence.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solidFill>
            <a:srgbClr val="FF9900"/>
          </a:solidFill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 Historical Anomaly</a:t>
            </a:r>
          </a:p>
        </p:txBody>
      </p:sp>
      <p:sp>
        <p:nvSpPr>
          <p:cNvPr id="87" name="Shape 87"/>
          <p:cNvSpPr/>
          <p:nvPr/>
        </p:nvSpPr>
        <p:spPr>
          <a:xfrm>
            <a:off y="5977050" x="416300"/>
            <a:ext cy="743399" cx="3839999"/>
          </a:xfrm>
          <a:prstGeom prst="roundRect">
            <a:avLst>
              <a:gd fmla="val 27502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/>
              <a:t>Hardware</a:t>
            </a:r>
          </a:p>
        </p:txBody>
      </p:sp>
      <p:sp>
        <p:nvSpPr>
          <p:cNvPr id="88" name="Shape 88"/>
          <p:cNvSpPr/>
          <p:nvPr/>
        </p:nvSpPr>
        <p:spPr>
          <a:xfrm>
            <a:off y="5138850" x="416300"/>
            <a:ext cy="743399" cx="3812700"/>
          </a:xfrm>
          <a:prstGeom prst="roundRect">
            <a:avLst>
              <a:gd fmla="val 27502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/>
              <a:t>Hypervisor</a:t>
            </a:r>
          </a:p>
        </p:txBody>
      </p:sp>
      <p:sp>
        <p:nvSpPr>
          <p:cNvPr id="89" name="Shape 89"/>
          <p:cNvSpPr/>
          <p:nvPr/>
        </p:nvSpPr>
        <p:spPr>
          <a:xfrm>
            <a:off y="4300650" x="416300"/>
            <a:ext cy="743399" cx="3826500"/>
          </a:xfrm>
          <a:prstGeom prst="roundRect">
            <a:avLst>
              <a:gd fmla="val 27502" name="adj"/>
            </a:avLst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/>
              <a:t>Operating System</a:t>
            </a:r>
          </a:p>
        </p:txBody>
      </p:sp>
      <p:sp>
        <p:nvSpPr>
          <p:cNvPr id="90" name="Shape 90"/>
          <p:cNvSpPr/>
          <p:nvPr/>
        </p:nvSpPr>
        <p:spPr>
          <a:xfrm>
            <a:off y="3462450" x="416300"/>
            <a:ext cy="743399" cx="3853500"/>
          </a:xfrm>
          <a:prstGeom prst="roundRect">
            <a:avLst>
              <a:gd fmla="val 27502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/>
              <a:t>JVM</a:t>
            </a:r>
          </a:p>
        </p:txBody>
      </p:sp>
      <p:sp>
        <p:nvSpPr>
          <p:cNvPr id="91" name="Shape 91"/>
          <p:cNvSpPr/>
          <p:nvPr/>
        </p:nvSpPr>
        <p:spPr>
          <a:xfrm>
            <a:off y="2572200" x="401400"/>
            <a:ext cy="743399" cx="3853500"/>
          </a:xfrm>
          <a:prstGeom prst="roundRect">
            <a:avLst>
              <a:gd fmla="val 27502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/>
              <a:t>Application Server</a:t>
            </a:r>
          </a:p>
        </p:txBody>
      </p:sp>
      <p:sp>
        <p:nvSpPr>
          <p:cNvPr id="92" name="Shape 92"/>
          <p:cNvSpPr/>
          <p:nvPr/>
        </p:nvSpPr>
        <p:spPr>
          <a:xfrm>
            <a:off y="1721000" x="401400"/>
            <a:ext cy="743399" cx="3867300"/>
          </a:xfrm>
          <a:prstGeom prst="roundRect">
            <a:avLst>
              <a:gd fmla="val 27502" name="adj"/>
            </a:avLst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/>
              <a:t>Your App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y="3558750" x="4229100"/>
            <a:ext cy="550799" cx="7667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provides protection and abstraction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y="4396950" x="4215492"/>
            <a:ext cy="550799" cx="7667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provides protection and abstraction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y="5235150" x="4229100"/>
            <a:ext cy="550799" cx="7667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provides protection and abstraction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solidFill>
            <a:srgbClr val="FF9900"/>
          </a:solidFill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Too Many Layers, Too Little Value</a:t>
            </a:r>
          </a:p>
        </p:txBody>
      </p:sp>
      <p:sp>
        <p:nvSpPr>
          <p:cNvPr id="101" name="Shape 101"/>
          <p:cNvSpPr/>
          <p:nvPr/>
        </p:nvSpPr>
        <p:spPr>
          <a:xfrm>
            <a:off y="1716000" x="490920"/>
            <a:ext cy="532799" cx="3835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rgbClr val="FF99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2400" lang="en"/>
              <a:t>Property/Component</a:t>
            </a:r>
          </a:p>
        </p:txBody>
      </p:sp>
      <p:sp>
        <p:nvSpPr>
          <p:cNvPr id="102" name="Shape 102"/>
          <p:cNvSpPr/>
          <p:nvPr/>
        </p:nvSpPr>
        <p:spPr>
          <a:xfrm>
            <a:off y="2248800" x="490920"/>
            <a:ext cy="532799" cx="3835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"/>
              <a:t>Hardware abstraction</a:t>
            </a:r>
          </a:p>
        </p:txBody>
      </p:sp>
      <p:sp>
        <p:nvSpPr>
          <p:cNvPr id="103" name="Shape 103"/>
          <p:cNvSpPr/>
          <p:nvPr/>
        </p:nvSpPr>
        <p:spPr>
          <a:xfrm>
            <a:off y="2782800" x="490920"/>
            <a:ext cy="532799" cx="3835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"/>
              <a:t>Isolation</a:t>
            </a:r>
          </a:p>
        </p:txBody>
      </p:sp>
      <p:sp>
        <p:nvSpPr>
          <p:cNvPr id="104" name="Shape 104"/>
          <p:cNvSpPr/>
          <p:nvPr/>
        </p:nvSpPr>
        <p:spPr>
          <a:xfrm>
            <a:off y="3316200" x="490920"/>
            <a:ext cy="532799" cx="3835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"/>
              <a:t>Resource virtualization</a:t>
            </a:r>
          </a:p>
        </p:txBody>
      </p:sp>
      <p:sp>
        <p:nvSpPr>
          <p:cNvPr id="105" name="Shape 105"/>
          <p:cNvSpPr/>
          <p:nvPr/>
        </p:nvSpPr>
        <p:spPr>
          <a:xfrm>
            <a:off y="3849600" x="490920"/>
            <a:ext cy="532799" cx="3835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"/>
              <a:t>Backward compatibility</a:t>
            </a:r>
          </a:p>
        </p:txBody>
      </p:sp>
      <p:sp>
        <p:nvSpPr>
          <p:cNvPr id="106" name="Shape 106"/>
          <p:cNvSpPr/>
          <p:nvPr/>
        </p:nvSpPr>
        <p:spPr>
          <a:xfrm>
            <a:off y="4382400" x="490920"/>
            <a:ext cy="532799" cx="3835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"/>
              <a:t>Security</a:t>
            </a:r>
          </a:p>
        </p:txBody>
      </p:sp>
      <p:sp>
        <p:nvSpPr>
          <p:cNvPr id="107" name="Shape 107"/>
          <p:cNvSpPr/>
          <p:nvPr/>
        </p:nvSpPr>
        <p:spPr>
          <a:xfrm>
            <a:off y="4915200" x="490920"/>
            <a:ext cy="532799" cx="3835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"/>
              <a:t>Memory management</a:t>
            </a:r>
          </a:p>
        </p:txBody>
      </p:sp>
      <p:sp>
        <p:nvSpPr>
          <p:cNvPr id="108" name="Shape 108"/>
          <p:cNvSpPr/>
          <p:nvPr/>
        </p:nvSpPr>
        <p:spPr>
          <a:xfrm>
            <a:off y="5448000" x="490920"/>
            <a:ext cy="532799" cx="3835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"/>
              <a:t>I/O stack</a:t>
            </a:r>
          </a:p>
        </p:txBody>
      </p:sp>
      <p:sp>
        <p:nvSpPr>
          <p:cNvPr id="109" name="Shape 109"/>
          <p:cNvSpPr/>
          <p:nvPr/>
        </p:nvSpPr>
        <p:spPr>
          <a:xfrm>
            <a:off y="5980800" x="490920"/>
            <a:ext cy="532799" cx="3835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"/>
              <a:t>Configuration</a:t>
            </a:r>
          </a:p>
        </p:txBody>
      </p:sp>
      <p:sp>
        <p:nvSpPr>
          <p:cNvPr id="110" name="Shape 110"/>
          <p:cNvSpPr/>
          <p:nvPr/>
        </p:nvSpPr>
        <p:spPr>
          <a:xfrm>
            <a:off y="1716000" x="4381112"/>
            <a:ext cy="532799" cx="1513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rgbClr val="FF99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"/>
              <a:t>VMM</a:t>
            </a:r>
          </a:p>
        </p:txBody>
      </p:sp>
      <p:sp>
        <p:nvSpPr>
          <p:cNvPr id="111" name="Shape 111"/>
          <p:cNvSpPr/>
          <p:nvPr/>
        </p:nvSpPr>
        <p:spPr>
          <a:xfrm>
            <a:off y="1716000" x="6007664"/>
            <a:ext cy="532799" cx="1087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rgbClr val="FF99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"/>
              <a:t>OS</a:t>
            </a:r>
          </a:p>
        </p:txBody>
      </p:sp>
      <p:sp>
        <p:nvSpPr>
          <p:cNvPr id="112" name="Shape 112"/>
          <p:cNvSpPr/>
          <p:nvPr/>
        </p:nvSpPr>
        <p:spPr>
          <a:xfrm>
            <a:off y="1716000" x="7218264"/>
            <a:ext cy="532799" cx="1458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rgbClr val="FF99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"/>
              <a:t>runtime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48800" x="4845026"/>
            <a:ext cy="622371" cx="621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48800" x="6240748"/>
            <a:ext cy="622371" cx="621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782200" x="4845026"/>
            <a:ext cy="622371" cx="621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782200" x="6240748"/>
            <a:ext cy="622371" cx="621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782200" x="7612349"/>
            <a:ext cy="622371" cx="621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315600" x="4845026"/>
            <a:ext cy="622371" cx="621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315600" x="6240748"/>
            <a:ext cy="622371" cx="621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772800" x="4845026"/>
            <a:ext cy="622371" cx="621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772800" x="6240748"/>
            <a:ext cy="622371" cx="621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772800" x="7612349"/>
            <a:ext cy="622371" cx="621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306200" x="4845026"/>
            <a:ext cy="622371" cx="621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306200" x="6240748"/>
            <a:ext cy="622371" cx="621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306200" x="7612349"/>
            <a:ext cy="622371" cx="621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839600" x="4845026"/>
            <a:ext cy="622371" cx="621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839600" x="6240748"/>
            <a:ext cy="622371" cx="621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839600" x="7612349"/>
            <a:ext cy="622371" cx="621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373000" x="4845026"/>
            <a:ext cy="622371" cx="621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373000" x="6240748"/>
            <a:ext cy="622371" cx="621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906400" x="6240748"/>
            <a:ext cy="622371" cx="621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48800" x="7612349"/>
            <a:ext cy="622371" cx="621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315600" x="7612349"/>
            <a:ext cy="622371" cx="62103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 rot="-2150378">
            <a:off y="3157579" x="2718074"/>
            <a:ext cy="1612643" cx="6233447"/>
          </a:xfrm>
          <a:prstGeom prst="rect">
            <a:avLst/>
          </a:prstGeom>
          <a:noFill/>
          <a:ln w="1143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7200" lang="en">
                <a:solidFill>
                  <a:srgbClr val="F3F3F3"/>
                </a:solidFill>
                <a:latin typeface="Black Ops One"/>
                <a:ea typeface="Black Ops One"/>
                <a:cs typeface="Black Ops One"/>
                <a:sym typeface="Black Ops One"/>
              </a:rPr>
              <a:t>Duplication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y="4418578" x="533400"/>
            <a:ext cy="1067699" cx="190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600" lang="en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Transformed the enterprise from physical2</a:t>
            </a:r>
            <a:r>
              <a:rPr strike="noStrike" u="none" b="0" cap="none" baseline="0" sz="1600" lang="en" i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virtual</a:t>
            </a:r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 marR="0" indent="2286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Virtualization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881575" x="977050"/>
            <a:ext cy="384599" cx="100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343665" x="962700"/>
            <a:ext cy="1143000" cx="114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Shape 143"/>
          <p:cNvCxnSpPr/>
          <p:nvPr/>
        </p:nvCxnSpPr>
        <p:spPr>
          <a:xfrm>
            <a:off y="2135033" x="533400"/>
            <a:ext cy="0" cx="8077199"/>
          </a:xfrm>
          <a:prstGeom prst="straightConnector1">
            <a:avLst/>
          </a:prstGeom>
          <a:noFill/>
          <a:ln w="9525" cap="flat">
            <a:solidFill>
              <a:schemeClr val="accent5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44" name="Shape 144"/>
          <p:cNvCxnSpPr/>
          <p:nvPr/>
        </p:nvCxnSpPr>
        <p:spPr>
          <a:xfrm>
            <a:off y="1600200" x="2590800"/>
            <a:ext cy="4724400" cx="0"/>
          </a:xfrm>
          <a:prstGeom prst="straightConnector1">
            <a:avLst/>
          </a:prstGeom>
          <a:noFill/>
          <a:ln w="9525" cap="flat">
            <a:solidFill>
              <a:schemeClr val="accent5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45" name="Shape 145"/>
          <p:cNvCxnSpPr/>
          <p:nvPr/>
        </p:nvCxnSpPr>
        <p:spPr>
          <a:xfrm>
            <a:off y="1665465" x="4654378"/>
            <a:ext cy="4724400" cx="0"/>
          </a:xfrm>
          <a:prstGeom prst="straightConnector1">
            <a:avLst/>
          </a:prstGeom>
          <a:noFill/>
          <a:ln w="9525" cap="flat">
            <a:solidFill>
              <a:schemeClr val="accent5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46" name="Shape 146"/>
          <p:cNvSpPr txBox="1"/>
          <p:nvPr/>
        </p:nvSpPr>
        <p:spPr>
          <a:xfrm>
            <a:off y="1758151" x="533400"/>
            <a:ext cy="384599" cx="2057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900" lang="en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Virtualization 1.0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y="1750516" x="2590800"/>
            <a:ext cy="384599" cx="2057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900" lang="en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Virtualization 2.0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344821" x="3025459"/>
            <a:ext cy="1293087" cx="118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849810" x="2848235"/>
            <a:ext cy="578554" cx="154654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>
            <p:ph idx="2" type="body"/>
          </p:nvPr>
        </p:nvSpPr>
        <p:spPr>
          <a:xfrm>
            <a:off y="4495800" x="2590800"/>
            <a:ext cy="2069699" cx="2063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 marR="0" indent="-342900" marL="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600" lang="en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Compute node </a:t>
            </a:r>
          </a:p>
          <a:p>
            <a:pPr algn="l" rtl="0" lvl="0" marR="0" indent="-152400" marL="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strike="noStrike" u="none" b="0" cap="none" baseline="0" sz="16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-342900" marL="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600" lang="en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virtual server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4858266" x="3414530"/>
            <a:ext cy="364037" cx="38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y="1747194" x="4666735"/>
            <a:ext cy="384599" cx="3886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900" lang="en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Virtualization 2.0, Massive Scale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2267550" x="4775994"/>
            <a:ext cy="2772734" cx="369697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y="3325342" x="4775992"/>
            <a:ext cy="431700" cx="3696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1" cap="none" baseline="0"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Scalability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solidFill>
            <a:srgbClr val="FF9900"/>
          </a:solidFill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Virtualization 2.0, Dev/Ops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76400" x="609600"/>
            <a:ext cy="4791075" cx="78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