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3" r:id="rId3"/>
    <p:sldId id="334" r:id="rId4"/>
    <p:sldId id="335" r:id="rId5"/>
    <p:sldId id="336" r:id="rId6"/>
    <p:sldId id="319" r:id="rId7"/>
    <p:sldId id="339" r:id="rId8"/>
    <p:sldId id="340" r:id="rId9"/>
    <p:sldId id="341" r:id="rId10"/>
    <p:sldId id="343" r:id="rId11"/>
    <p:sldId id="344" r:id="rId12"/>
  </p:sldIdLst>
  <p:sldSz cx="9144000" cy="6858000" type="screen4x3"/>
  <p:notesSz cx="6858000" cy="9144000"/>
  <p:custDataLst>
    <p:tags r:id="rId1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C983B"/>
    <a:srgbClr val="048A67"/>
    <a:srgbClr val="FF0000"/>
    <a:srgbClr val="FFFFFF"/>
    <a:srgbClr val="9BFF9B"/>
    <a:srgbClr val="CD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5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5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2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8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3" t="3636"/>
          <a:stretch>
            <a:fillRect/>
          </a:stretch>
        </p:blipFill>
        <p:spPr bwMode="auto">
          <a:xfrm>
            <a:off x="1504658" y="761999"/>
            <a:ext cx="7643382" cy="6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 userDrawn="1"/>
        </p:nvSpPr>
        <p:spPr>
          <a:xfrm>
            <a:off x="1600200" y="762000"/>
            <a:ext cx="5753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Técnico em Eletroeletrônica - Eletricidade</a:t>
            </a:r>
            <a:endParaRPr lang="pt-BR" sz="900" b="1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619250" y="0"/>
            <a:ext cx="7524750" cy="260350"/>
          </a:xfrm>
          <a:prstGeom prst="rect">
            <a:avLst/>
          </a:prstGeom>
          <a:solidFill>
            <a:srgbClr val="B2B2B2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auto">
          <a:xfrm>
            <a:off x="2555875" y="-26988"/>
            <a:ext cx="1546225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>
                <a:solidFill>
                  <a:schemeClr val="bg1"/>
                </a:solidFill>
              </a:rPr>
              <a:t>Informações</a:t>
            </a:r>
          </a:p>
        </p:txBody>
      </p:sp>
      <p:sp>
        <p:nvSpPr>
          <p:cNvPr id="9" name="Text Box 17"/>
          <p:cNvSpPr txBox="1">
            <a:spLocks noChangeArrowheads="1"/>
          </p:cNvSpPr>
          <p:nvPr userDrawn="1"/>
        </p:nvSpPr>
        <p:spPr bwMode="auto">
          <a:xfrm>
            <a:off x="7164388" y="-14288"/>
            <a:ext cx="183515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 smtClean="0">
                <a:solidFill>
                  <a:schemeClr val="bg1"/>
                </a:solidFill>
              </a:rPr>
              <a:t>Código de Tela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0" y="914400"/>
            <a:ext cx="1619250" cy="26161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100" b="1" dirty="0" smtClean="0">
                <a:solidFill>
                  <a:schemeClr val="bg1"/>
                </a:solidFill>
              </a:rPr>
              <a:t>Informações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1597547" y="260648"/>
            <a:ext cx="51625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Projeto:</a:t>
            </a:r>
            <a:r>
              <a:rPr lang="pt-BR" sz="1000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Técnico em Eletroeletrônica – Eletricidade</a:t>
            </a:r>
            <a:r>
              <a:rPr lang="pt-BR" sz="1000" b="0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endParaRPr lang="pt-BR" sz="1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DI: </a:t>
            </a:r>
            <a:r>
              <a:rPr lang="pt-BR" sz="1000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Thais Bernardes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Versão:</a:t>
            </a:r>
            <a:r>
              <a:rPr lang="pt-BR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01 - </a:t>
            </a:r>
            <a:r>
              <a:rPr lang="pt-BR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pt-BR" sz="1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06/05/2013</a:t>
            </a:r>
            <a:endParaRPr lang="pt-BR" sz="1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1619250" y="0"/>
            <a:ext cx="0" cy="6858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>
            <a:off x="1619250" y="762000"/>
            <a:ext cx="752475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Text Box 48"/>
          <p:cNvSpPr txBox="1">
            <a:spLocks noChangeArrowheads="1"/>
          </p:cNvSpPr>
          <p:nvPr userDrawn="1"/>
        </p:nvSpPr>
        <p:spPr bwMode="auto">
          <a:xfrm>
            <a:off x="0" y="4365625"/>
            <a:ext cx="1619250" cy="26161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100" b="1" dirty="0" smtClean="0">
                <a:solidFill>
                  <a:schemeClr val="bg1"/>
                </a:solidFill>
              </a:rPr>
              <a:t>Ilustrações/Animações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 userDrawn="1"/>
        </p:nvSpPr>
        <p:spPr bwMode="auto">
          <a:xfrm>
            <a:off x="0" y="228601"/>
            <a:ext cx="1619250" cy="6858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sz="1800" b="1" dirty="0" err="1" smtClean="0">
                <a:latin typeface="Arial" charset="0"/>
              </a:rPr>
              <a:t>PN-EaD</a:t>
            </a:r>
            <a:endParaRPr lang="pt-BR" sz="1800" b="1" dirty="0">
              <a:latin typeface="Arial" charset="0"/>
            </a:endParaRPr>
          </a:p>
        </p:txBody>
      </p:sp>
      <p:graphicFrame>
        <p:nvGraphicFramePr>
          <p:cNvPr id="16" name="Object 50"/>
          <p:cNvGraphicFramePr>
            <a:graphicFrameLocks noChangeAspect="1"/>
          </p:cNvGraphicFramePr>
          <p:nvPr userDrawn="1"/>
        </p:nvGraphicFramePr>
        <p:xfrm>
          <a:off x="0" y="1"/>
          <a:ext cx="1619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Imagem de bitmap" r:id="rId4" imgW="2600000" imgH="514422" progId="PBrush">
                  <p:embed/>
                </p:oleObj>
              </mc:Choice>
              <mc:Fallback>
                <p:oleObj name="Imagem de bitmap" r:id="rId4" imgW="2600000" imgH="514422" progId="PBrush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6192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4"/>
          <p:cNvSpPr>
            <a:spLocks noChangeShapeType="1"/>
          </p:cNvSpPr>
          <p:nvPr userDrawn="1"/>
        </p:nvSpPr>
        <p:spPr bwMode="auto">
          <a:xfrm>
            <a:off x="6781800" y="0"/>
            <a:ext cx="0" cy="76200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2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0FA6-51D0-46F8-9122-A3B6133E94DF}" type="datetimeFigureOut">
              <a:rPr lang="pt-BR" smtClean="0"/>
              <a:pPr/>
              <a:t>22/8/2013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42D5-F1F5-448B-A364-8DB628A203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3861048"/>
            <a:ext cx="5904656" cy="2376264"/>
          </a:xfrm>
          <a:prstGeom prst="rect">
            <a:avLst/>
          </a:prstGeom>
          <a:noFill/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3056"/>
            <a:ext cx="5760640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edondar Retângulo em um Canto Diagonal 4"/>
          <p:cNvSpPr/>
          <p:nvPr/>
        </p:nvSpPr>
        <p:spPr>
          <a:xfrm>
            <a:off x="1763688" y="2132856"/>
            <a:ext cx="1368152" cy="432048"/>
          </a:xfrm>
          <a:prstGeom prst="round2DiagRect">
            <a:avLst/>
          </a:prstGeom>
          <a:solidFill>
            <a:srgbClr val="0C983B"/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320384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90º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464400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180º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608416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270º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52432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360º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2780928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É a posição inicial em que o plano da espira está perpendicular ao campo magnético e seus condutores se deslocam paralelamente ao campo. </a:t>
            </a:r>
          </a:p>
          <a:p>
            <a:pPr algn="just"/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Nesse caso, os condutores não cortam as linhas de força e, portanto, a força eletromotriz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fem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 não é gerada. 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181100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Fazer as caixinhas habilitadas para clique. Ao clicar ela deverá esmaecer indicando leitura do item.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pagina5</a:t>
            </a:r>
            <a:endParaRPr lang="pt-BR" sz="105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63688" y="1486525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Clicando em cada box abaixo, você verá como ocorre a geração de tensão alternada em diferentes posições: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496" y="4709492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Imagem já ilustrada, enviar para produção.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05765" y="107743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Geração de tensão alternada em diferentes posições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5845175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05765" y="1052736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48A67"/>
                </a:solidFill>
                <a:latin typeface="Arial" pitchFamily="34" charset="0"/>
                <a:cs typeface="Arial" pitchFamily="34" charset="0"/>
              </a:rPr>
              <a:t>Unidade de medida de frequência</a:t>
            </a:r>
            <a:endParaRPr lang="pt-BR" sz="1400" dirty="0">
              <a:solidFill>
                <a:srgbClr val="048A6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465313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O valor obtido será de 63,7 MHz = 63700000000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 descr="C:\Users\Renata Rosário\Desktop\Imagem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565" y="3573016"/>
            <a:ext cx="4665787" cy="936104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3825280" y="2826499"/>
            <a:ext cx="2852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Exemplo para conversão de frequência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609256" y="3224009"/>
            <a:ext cx="342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Converter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63,7 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(Hertz)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pagina9</a:t>
            </a:r>
            <a:endParaRPr lang="pt-BR" sz="1050" b="1" dirty="0"/>
          </a:p>
        </p:txBody>
      </p:sp>
      <p:sp>
        <p:nvSpPr>
          <p:cNvPr id="14" name="Retângulo 13"/>
          <p:cNvSpPr/>
          <p:nvPr/>
        </p:nvSpPr>
        <p:spPr>
          <a:xfrm>
            <a:off x="7740352" y="2708920"/>
            <a:ext cx="50405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Tela com texto e imagem.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Utilizar box do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com setas de navegação habilitada.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Representar a tabela em verde conforme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07704" y="155679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A unidade de medida de frequência é 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hertz (Hz),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que corresponde a um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ciclo por segundo (c/s)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Como toda a unidade de medida, o hertz apresenta seus múltiplos e submúltiplos. Veja a seguir: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176814" y="37067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Megahertz</a:t>
            </a:r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000068" y="3706798"/>
            <a:ext cx="79861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233749" y="3695766"/>
            <a:ext cx="551754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Hertz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129319" y="37063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Quilohertz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926635" y="3706398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Nanohertz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28800" y="114002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Resíduos resultantes da poda de árvores</a:t>
            </a:r>
            <a:endParaRPr lang="pt-BR" sz="1400" b="1" dirty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Mouseover</a:t>
            </a:r>
            <a:r>
              <a:rPr lang="pt-BR" sz="9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sobre </a:t>
            </a:r>
            <a:r>
              <a:rPr lang="pt-BR" sz="900" b="1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aspectos ambientais </a:t>
            </a:r>
            <a:r>
              <a:rPr lang="pt-BR" sz="9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t-BR" sz="900" b="1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impactos ambientais, </a:t>
            </a:r>
            <a:r>
              <a:rPr lang="pt-BR" sz="9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aparece o texto mostrado no slide 9</a:t>
            </a:r>
          </a:p>
          <a:p>
            <a:endParaRPr lang="pt-BR" sz="900" dirty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  <a:p>
            <a:endParaRPr lang="pt-BR" sz="900" dirty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pagina2</a:t>
            </a:r>
            <a:endParaRPr lang="pt-BR" sz="1050" b="1" dirty="0"/>
          </a:p>
        </p:txBody>
      </p:sp>
      <p:sp>
        <p:nvSpPr>
          <p:cNvPr id="5" name="Retângulo 4"/>
          <p:cNvSpPr/>
          <p:nvPr/>
        </p:nvSpPr>
        <p:spPr>
          <a:xfrm>
            <a:off x="1828800" y="1508879"/>
            <a:ext cx="708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meio ambiente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deve ser entendido como os espaços onde a vida e suas relações com o planeta acontecem. Portanto, é nesse ambiente que deixamos as marcas das ações que praticamos tanto na vida pessoal como na profissional.  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Para o âmbito das empresas há a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NBR ISO 14001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onde meio ambiente é definido como “circunvizinhança em que uma organização opera, incluindo-se ar, água, solo, recursos naturais, flora, fauna, seres humanos e suas inter-relações”. 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Entenda circunvizinhança como sendo a área que abrange desde o interior da organização até aonde os seus                                      possam causar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 				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Das várias atividades que um eletricista em RDA e seu auxiliar executam, está a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poda de galhos, ramos de árvores ou vegetações diversas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As concessionárias de energia elétrica têm autorização para podar a vegetação que esteja interferindo direta ou indiretamente na rede de distribuição aérea. </a:t>
            </a: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latin typeface="Arial" pitchFamily="34" charset="0"/>
                <a:cs typeface="Arial" pitchFamily="34" charset="0"/>
              </a:rPr>
              <a:t>Porém, antes de realizar a atividade de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poda de árvores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, todo colaborador, eletricista ou não, deve estar treinado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4600" y="3716010"/>
            <a:ext cx="1524000" cy="261610"/>
          </a:xfrm>
          <a:prstGeom prst="rect">
            <a:avLst/>
          </a:prstGeom>
          <a:solidFill>
            <a:srgbClr val="009036"/>
          </a:solidFill>
        </p:spPr>
        <p:txBody>
          <a:bodyPr wrap="square">
            <a:spAutoFit/>
          </a:bodyPr>
          <a:lstStyle/>
          <a:p>
            <a:r>
              <a:rPr lang="pt-BR" sz="1100" dirty="0">
                <a:latin typeface="Arial" pitchFamily="34" charset="0"/>
                <a:cs typeface="Arial" pitchFamily="34" charset="0"/>
              </a:rPr>
              <a:t>aspectos ambientais </a:t>
            </a: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5181600" y="3700790"/>
            <a:ext cx="1524000" cy="261610"/>
          </a:xfrm>
          <a:prstGeom prst="rect">
            <a:avLst/>
          </a:prstGeom>
          <a:solidFill>
            <a:srgbClr val="009036"/>
          </a:solidFill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impactos ambientais. </a:t>
            </a:r>
            <a:endParaRPr lang="pt-BR" sz="1100" dirty="0"/>
          </a:p>
        </p:txBody>
      </p:sp>
      <p:sp>
        <p:nvSpPr>
          <p:cNvPr id="10" name="Retângulo 9"/>
          <p:cNvSpPr/>
          <p:nvPr/>
        </p:nvSpPr>
        <p:spPr>
          <a:xfrm>
            <a:off x="-1217554" y="4882729"/>
            <a:ext cx="2895600" cy="18697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pt-BR" sz="1050" b="1" dirty="0" smtClean="0">
                <a:latin typeface="Arial" pitchFamily="34" charset="0"/>
                <a:cs typeface="Arial" pitchFamily="34" charset="0"/>
              </a:rPr>
              <a:t>Aspectos ambientais</a:t>
            </a:r>
            <a:endParaRPr lang="pt-BR" sz="105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05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pt-BR" sz="1050" dirty="0">
                <a:latin typeface="Arial" pitchFamily="34" charset="0"/>
                <a:cs typeface="Arial" pitchFamily="34" charset="0"/>
              </a:rPr>
              <a:t>Elemento das atividades, produtos ou serviços de uma organização, que podem interagir com o meio ambiente”. </a:t>
            </a:r>
          </a:p>
          <a:p>
            <a:r>
              <a:rPr lang="pt-BR" sz="1050" b="1" dirty="0" smtClean="0">
                <a:latin typeface="Arial" pitchFamily="34" charset="0"/>
                <a:cs typeface="Arial" pitchFamily="34" charset="0"/>
              </a:rPr>
              <a:t>Podem ser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: máquinas</a:t>
            </a:r>
            <a:r>
              <a:rPr lang="pt-BR" sz="1050" dirty="0">
                <a:latin typeface="Arial" pitchFamily="34" charset="0"/>
                <a:cs typeface="Arial" pitchFamily="34" charset="0"/>
              </a:rPr>
              <a:t>, equipamentos ou atividades realizadas na organização que 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resultem </a:t>
            </a:r>
            <a:r>
              <a:rPr lang="pt-BR" sz="1050" dirty="0">
                <a:latin typeface="Arial" pitchFamily="34" charset="0"/>
                <a:cs typeface="Arial" pitchFamily="34" charset="0"/>
              </a:rPr>
              <a:t>em algum efeito sobre o meio ambiente, como, por exemplo, o óleo utilizado em equipamentos de redes de distribuição.</a:t>
            </a:r>
          </a:p>
          <a:p>
            <a:r>
              <a:rPr lang="pt-BR" sz="105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-1217554" y="3016984"/>
            <a:ext cx="2844072" cy="17081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pt-BR" sz="105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Impactos ambientais</a:t>
            </a:r>
            <a:endParaRPr lang="pt-BR" sz="105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0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“Qualquer modificação do meio ambiente, adversa ou benéfica, que resulte, no todo ou em parte, das atividades, produtos ou serviços de uma organização”. </a:t>
            </a:r>
          </a:p>
          <a:p>
            <a:pPr lvl="0"/>
            <a:r>
              <a:rPr lang="pt-BR" sz="10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Pode ser</a:t>
            </a:r>
            <a:r>
              <a:rPr lang="pt-BR" sz="10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qualquer alteração causada no meio ambiente pelas atividades da empresa, como, por exemplo, a contaminação do solo ou da água devido ao vazamento de óleo de um transformador.</a:t>
            </a:r>
          </a:p>
        </p:txBody>
      </p:sp>
    </p:spTree>
    <p:extLst>
      <p:ext uri="{BB962C8B-B14F-4D97-AF65-F5344CB8AC3E}">
        <p14:creationId xmlns:p14="http://schemas.microsoft.com/office/powerpoint/2010/main" val="200878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3861048"/>
            <a:ext cx="5904656" cy="2376264"/>
          </a:xfrm>
          <a:prstGeom prst="rect">
            <a:avLst/>
          </a:prstGeom>
          <a:noFill/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176368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3203848" y="2132856"/>
            <a:ext cx="1368152" cy="432048"/>
          </a:xfrm>
          <a:prstGeom prst="round2DiagRect">
            <a:avLst/>
          </a:prstGeom>
          <a:solidFill>
            <a:srgbClr val="0C983B"/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90º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464400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180º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608416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270º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52432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360º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2780928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À medida que a espira se desloca, aumenta o seu ângulo em relação às linhas de força do campo. Ao atingir o ângulo de 90º, o gerador atingirá a geração máxima da força eletromotriz, pois os condutores estarão cortando as linhas de força perpendicularmente.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8508"/>
            <a:ext cx="5472608" cy="215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a em L 12"/>
          <p:cNvSpPr/>
          <p:nvPr/>
        </p:nvSpPr>
        <p:spPr>
          <a:xfrm rot="19110059">
            <a:off x="2809667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5" name="Retângulo 14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pagina5</a:t>
            </a:r>
            <a:endParaRPr lang="pt-BR" sz="105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05765" y="107743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Geração de tensão alternada em diferentes posições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63688" y="1486525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Clicando em cada box abaixo, você verá como ocorre a geração de tensão alternada em diferentes posições: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1181100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Fazer as caixinhas habilitadas para clique. Ao clicar ela deverá esmaecer indicando leitura do item.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5496" y="4709492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Imagem já ilustrada, enviar para produção.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3990548"/>
            <a:ext cx="5904656" cy="2376264"/>
          </a:xfrm>
          <a:prstGeom prst="rect">
            <a:avLst/>
          </a:prstGeom>
          <a:noFill/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1763688" y="1988840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3203848" y="1988840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90º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4644008" y="1988840"/>
            <a:ext cx="1368152" cy="432048"/>
          </a:xfrm>
          <a:prstGeom prst="round2DiagRect">
            <a:avLst/>
          </a:prstGeom>
          <a:solidFill>
            <a:srgbClr val="0C983B"/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180º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6084168" y="1988840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270º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524328" y="1988840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360º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2420888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Quando a espira atinge os 180º do ponto inicial, seus condutores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não cortam mais as linhas de força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e, portanto, não há indução de </a:t>
            </a:r>
            <a:r>
              <a:rPr lang="pt-BR" sz="1200" b="1" dirty="0" err="1" smtClean="0">
                <a:latin typeface="Arial" pitchFamily="34" charset="0"/>
                <a:cs typeface="Arial" pitchFamily="34" charset="0"/>
              </a:rPr>
              <a:t>fem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e a corrente volta a zerar.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Formou-se assim o primeiro semiciclo (positivo)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Quando a espira ultrapassa a posição de 180º, o sentido de movimento dos condutores em relação ao campo é invertido. Agora, o condutor vermelho move-se para cima e o condutor preto, para baixo. Como resultado, a polaridade da </a:t>
            </a:r>
            <a:r>
              <a:rPr lang="pt-BR" sz="1200" b="1" dirty="0" err="1" smtClean="0">
                <a:latin typeface="Arial" pitchFamily="34" charset="0"/>
                <a:cs typeface="Arial" pitchFamily="34" charset="0"/>
              </a:rPr>
              <a:t>fem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e o sentido da corrente também são invertidos. 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m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62556"/>
            <a:ext cx="5688632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rma em L 13"/>
          <p:cNvSpPr/>
          <p:nvPr/>
        </p:nvSpPr>
        <p:spPr>
          <a:xfrm rot="19110059">
            <a:off x="2809667" y="1716707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5" name="Forma em L 14"/>
          <p:cNvSpPr/>
          <p:nvPr/>
        </p:nvSpPr>
        <p:spPr>
          <a:xfrm rot="19110059">
            <a:off x="4317785" y="1716707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7" name="Retângulo 16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pagina5</a:t>
            </a:r>
            <a:endParaRPr lang="pt-BR" sz="105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805765" y="107743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Geração de tensão alternada em diferentes posições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63688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Clicando em cada box abaixo, você verá como ocorre a geração de tensão alternada em diferentes posições: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1181100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Fazer as caixinhas habilitadas para clique. Ao clicar ela deverá esmaecer indicando leitura do item.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5496" y="4709492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Imagem já ilustrada, enviar para produção.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67744" y="3861048"/>
            <a:ext cx="5904656" cy="2376264"/>
          </a:xfrm>
          <a:prstGeom prst="rect">
            <a:avLst/>
          </a:prstGeom>
          <a:noFill/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176368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320384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90º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464400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180º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6084168" y="2132856"/>
            <a:ext cx="1368152" cy="432048"/>
          </a:xfrm>
          <a:prstGeom prst="round2DiagRect">
            <a:avLst/>
          </a:prstGeom>
          <a:solidFill>
            <a:srgbClr val="0C983B"/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270º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524328" y="2132856"/>
            <a:ext cx="1368152" cy="43204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360º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27809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Corresponde à geração máxima da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fem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, mas com o sentido oposto em relação ao ângulo de 90º. O condutor vermelho está próximo ao polo norte (N) do imã, e também está fornecendo a máxima corrente, mas no sentido oposto.</a:t>
            </a:r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5760640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rma em L 13"/>
          <p:cNvSpPr/>
          <p:nvPr/>
        </p:nvSpPr>
        <p:spPr>
          <a:xfrm rot="19110059">
            <a:off x="4317785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5" name="Forma em L 14"/>
          <p:cNvSpPr/>
          <p:nvPr/>
        </p:nvSpPr>
        <p:spPr>
          <a:xfrm rot="19110059">
            <a:off x="2809668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6" name="Forma em L 15"/>
          <p:cNvSpPr/>
          <p:nvPr/>
        </p:nvSpPr>
        <p:spPr>
          <a:xfrm rot="19110059">
            <a:off x="5685937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8" name="Retângulo 17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pagina5</a:t>
            </a:r>
            <a:endParaRPr lang="pt-BR" sz="105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05765" y="107743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Geração de tensão alternada em diferentes posições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763688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Clicando em cada box abaixo, você verá como ocorre a geração de tensão alternada em diferentes posições: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0" y="1181100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Fazer as caixinhas habilitadas para clique. Ao clicar ela deverá esmaecer indicando leitura do item.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496" y="4709492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Imagem já ilustrada, enviar para produção.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67744" y="3861048"/>
            <a:ext cx="5904656" cy="2376264"/>
          </a:xfrm>
          <a:prstGeom prst="rect">
            <a:avLst/>
          </a:prstGeom>
          <a:noFill/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176368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320384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90º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464400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180º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6084168" y="2132856"/>
            <a:ext cx="1368152" cy="43204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270º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524328" y="2132856"/>
            <a:ext cx="1368152" cy="432048"/>
          </a:xfrm>
          <a:prstGeom prst="round2DiagRect">
            <a:avLst/>
          </a:prstGeom>
          <a:solidFill>
            <a:srgbClr val="0C983B"/>
          </a:solidFill>
          <a:ln>
            <a:solidFill>
              <a:srgbClr val="0C9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Posição 360º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2780928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Quando o segundo semiciclo (negativo) se forma e a volta da espira se completa (ciclo de 360º), observa-se a total ausência de força eletromotriz, pois os condutores não cortam mais as linhas de força do campo magnético.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Neste momento, o gráfico resulta em uma curva senoidal (ou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senóide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13" name="Imagem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46" y="3903449"/>
            <a:ext cx="5744046" cy="226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rma em L 13"/>
          <p:cNvSpPr/>
          <p:nvPr/>
        </p:nvSpPr>
        <p:spPr>
          <a:xfrm rot="19110059">
            <a:off x="4317785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5" name="Forma em L 14"/>
          <p:cNvSpPr/>
          <p:nvPr/>
        </p:nvSpPr>
        <p:spPr>
          <a:xfrm rot="19110059">
            <a:off x="2877625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6" name="Forma em L 15"/>
          <p:cNvSpPr/>
          <p:nvPr/>
        </p:nvSpPr>
        <p:spPr>
          <a:xfrm rot="19110059">
            <a:off x="5685937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7" name="Forma em L 16"/>
          <p:cNvSpPr/>
          <p:nvPr/>
        </p:nvSpPr>
        <p:spPr>
          <a:xfrm rot="19110059">
            <a:off x="7126097" y="1860723"/>
            <a:ext cx="360363" cy="25082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100" dirty="0"/>
          </a:p>
        </p:txBody>
      </p:sp>
      <p:sp>
        <p:nvSpPr>
          <p:cNvPr id="19" name="Retângulo 18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pagina5</a:t>
            </a:r>
            <a:endParaRPr lang="pt-BR" sz="105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05765" y="1077433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Geração de tensão alternada em diferentes posições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763688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Clicando em cada box abaixo, você verá como ocorre a geração de tensão alternada em diferentes posições: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0" y="1181100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Fazer as caixinhas habilitadas para clique. Ao clicar ela deverá esmaecer indicando leitura do item.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5496" y="4709492"/>
            <a:ext cx="1619672" cy="318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Imagem já ilustrada, enviar para produção.</a:t>
            </a:r>
          </a:p>
          <a:p>
            <a:endParaRPr lang="pt-BR" sz="1200" dirty="0" smtClean="0">
              <a:solidFill>
                <a:srgbClr val="0D0DB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05765" y="1052736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48A67"/>
                </a:solidFill>
                <a:latin typeface="Arial" pitchFamily="34" charset="0"/>
                <a:cs typeface="Arial" pitchFamily="34" charset="0"/>
              </a:rPr>
              <a:t>Unidade de medida de frequência</a:t>
            </a:r>
            <a:endParaRPr lang="pt-BR" sz="1400" dirty="0">
              <a:solidFill>
                <a:srgbClr val="048A6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07704" y="155679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A unidade de medida de frequência é 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hertz (Hz),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que corresponde a um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ciclo por segundo (c/s)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Como toda a unidade de medida, o hertz apresenta seus múltiplos e submúltiplos. Veja a seguir: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5845175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07" r="74253"/>
          <a:stretch/>
        </p:blipFill>
        <p:spPr bwMode="auto">
          <a:xfrm>
            <a:off x="2487960" y="2708920"/>
            <a:ext cx="1095376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25280" y="2826499"/>
            <a:ext cx="2852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Exemplo para conversão de frequência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03848" y="472514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Monte um gabarito com três casas por unidades.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09256" y="3224009"/>
            <a:ext cx="342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Converter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63,7 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(Hertz)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3" name="Picture 1" descr="C:\Users\Renata Rosário\Desktop\Imagem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73016"/>
            <a:ext cx="4824537" cy="943670"/>
          </a:xfrm>
          <a:prstGeom prst="rect">
            <a:avLst/>
          </a:prstGeom>
          <a:noFill/>
        </p:spPr>
      </p:pic>
      <p:sp>
        <p:nvSpPr>
          <p:cNvPr id="55" name="Retângulo 54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Tela com texto e imagem.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Utilizar box do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com setas de navegação habilitada.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Representar a tabela em verde conforme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pagina9</a:t>
            </a:r>
            <a:endParaRPr lang="pt-BR" sz="1050" b="1" dirty="0"/>
          </a:p>
        </p:txBody>
      </p:sp>
      <p:sp>
        <p:nvSpPr>
          <p:cNvPr id="2" name="Retângulo 1"/>
          <p:cNvSpPr/>
          <p:nvPr/>
        </p:nvSpPr>
        <p:spPr>
          <a:xfrm>
            <a:off x="3176814" y="37067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Megahertz</a:t>
            </a:r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000068" y="3706798"/>
            <a:ext cx="79861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33749" y="3695766"/>
            <a:ext cx="551754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Hertz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129319" y="37063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Quilohertz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926635" y="3706398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Nanohertz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5845175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05765" y="1052736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48A67"/>
                </a:solidFill>
                <a:latin typeface="Arial" pitchFamily="34" charset="0"/>
                <a:cs typeface="Arial" pitchFamily="34" charset="0"/>
              </a:rPr>
              <a:t>Unidade de medida de frequência</a:t>
            </a:r>
            <a:endParaRPr lang="pt-BR" sz="1400" dirty="0">
              <a:solidFill>
                <a:srgbClr val="048A6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87824" y="458112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Arial" pitchFamily="34" charset="0"/>
                <a:cs typeface="Arial" pitchFamily="34" charset="0"/>
              </a:rPr>
              <a:t>Coloque o número na tabela, na posição da unidade de medida MHz e mantenha a vírgula na linha após a unidade MHz.</a:t>
            </a:r>
          </a:p>
        </p:txBody>
      </p:sp>
      <p:pic>
        <p:nvPicPr>
          <p:cNvPr id="44034" name="Picture 2" descr="C:\Users\Renata Rosário\Desktop\Imagem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73016"/>
            <a:ext cx="4752528" cy="936104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3825280" y="2826499"/>
            <a:ext cx="2852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Exemplo para conversão de frequência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9256" y="3224009"/>
            <a:ext cx="342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Converter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63,7 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(Hertz)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pagina9</a:t>
            </a:r>
            <a:endParaRPr lang="pt-BR" sz="1050" b="1" dirty="0"/>
          </a:p>
        </p:txBody>
      </p:sp>
      <p:sp>
        <p:nvSpPr>
          <p:cNvPr id="11" name="Retângulo 10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Tela com texto e imagem.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Utilizar box do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com setas de navegação habilitada.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Representar a tabela em verde conforme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07704" y="155679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A unidade de medida de frequência é 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hertz (Hz),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que corresponde a um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ciclo por segundo (c/s)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Como toda a unidade de medida, o hertz apresenta seus múltiplos e submúltiplos. Veja a seguir: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76814" y="37067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Megahertz</a:t>
            </a:r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000068" y="3706798"/>
            <a:ext cx="79861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33749" y="3695766"/>
            <a:ext cx="551754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Hertz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129319" y="37063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Quilohertz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26635" y="3706398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Nanohertz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5845175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05765" y="1052736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48A67"/>
                </a:solidFill>
                <a:latin typeface="Arial" pitchFamily="34" charset="0"/>
                <a:cs typeface="Arial" pitchFamily="34" charset="0"/>
              </a:rPr>
              <a:t>Unidade de medida de frequência</a:t>
            </a:r>
            <a:endParaRPr lang="pt-BR" sz="1400" dirty="0">
              <a:solidFill>
                <a:srgbClr val="048A6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9832" y="472514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Mude agora a vírgula até a posição após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5058" name="Picture 2" descr="C:\Users\Renata Rosário\Desktop\Imagem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3" y="3542299"/>
            <a:ext cx="4752527" cy="966821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3825280" y="2826499"/>
            <a:ext cx="2852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Exemplo para conversão de frequência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609256" y="3224009"/>
            <a:ext cx="342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Converter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63,7 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(Hertz)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pagina9</a:t>
            </a:r>
            <a:endParaRPr lang="pt-BR" sz="1050" b="1" dirty="0"/>
          </a:p>
        </p:txBody>
      </p:sp>
      <p:sp>
        <p:nvSpPr>
          <p:cNvPr id="14" name="Retângulo 13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Tela com texto e imagem.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Utilizar box do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com setas de navegação habilitada.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Representar a tabela em verde conforme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07704" y="155679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A unidade de medida de frequência é 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hertz (Hz),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que corresponde a um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ciclo por segundo (c/s)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Como toda a unidade de medida, o hertz apresenta seus múltiplos e submúltiplos. Veja a seguir: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76814" y="37067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Megahertz</a:t>
            </a:r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000068" y="3706798"/>
            <a:ext cx="79861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33749" y="3695766"/>
            <a:ext cx="551754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Hertz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129319" y="37063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Quilohertz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26635" y="3706398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Nanohertz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9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5845175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05765" y="1052736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48A67"/>
                </a:solidFill>
                <a:latin typeface="Arial" pitchFamily="34" charset="0"/>
                <a:cs typeface="Arial" pitchFamily="34" charset="0"/>
              </a:rPr>
              <a:t>Unidade de medida de frequência</a:t>
            </a:r>
            <a:endParaRPr lang="pt-BR" sz="1400" dirty="0">
              <a:solidFill>
                <a:srgbClr val="048A6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87824" y="465313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Complete com zero cada casa vazia de modo a preencher todas as casas da coluna até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6082" name="Picture 2" descr="C:\Users\Renata Rosário\Desktop\Imagem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73016"/>
            <a:ext cx="4737795" cy="936104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3825280" y="2826499"/>
            <a:ext cx="2852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" pitchFamily="34" charset="0"/>
                <a:cs typeface="Arial" pitchFamily="34" charset="0"/>
              </a:rPr>
              <a:t>Exemplo para conversão de frequência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609256" y="3224009"/>
            <a:ext cx="342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Converter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63,7 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(Hertz)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81800" y="411243"/>
            <a:ext cx="2286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 dirty="0" smtClean="0">
                <a:solidFill>
                  <a:srgbClr val="0000CC"/>
                </a:solidFill>
                <a:latin typeface="Verdana" pitchFamily="34" charset="0"/>
                <a:sym typeface="Wingdings"/>
              </a:rPr>
              <a:t>pagina9</a:t>
            </a:r>
            <a:endParaRPr lang="pt-BR" sz="1050" b="1" dirty="0"/>
          </a:p>
        </p:txBody>
      </p:sp>
      <p:sp>
        <p:nvSpPr>
          <p:cNvPr id="14" name="Retângulo 13"/>
          <p:cNvSpPr/>
          <p:nvPr/>
        </p:nvSpPr>
        <p:spPr>
          <a:xfrm>
            <a:off x="0" y="1181100"/>
            <a:ext cx="1600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Tela com texto e imagem.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Utilizar box do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 com setas de navegação habilitada.</a:t>
            </a:r>
          </a:p>
          <a:p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Representar a tabela em verde conforme </a:t>
            </a:r>
            <a:r>
              <a:rPr lang="pt-BR" sz="1200" dirty="0" err="1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piv</a:t>
            </a:r>
            <a:r>
              <a:rPr lang="pt-BR" sz="1200" dirty="0" smtClean="0">
                <a:solidFill>
                  <a:srgbClr val="0D0DB3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07704" y="155679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A unidade de medida de frequência é o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hertz (Hz),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que corresponde a um 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ciclo por segundo (c/s)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Como toda a unidade de medida, o hertz apresenta seus múltiplos e submúltiplos. Veja a seguir: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76814" y="37067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Megahertz</a:t>
            </a:r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000068" y="3706798"/>
            <a:ext cx="798617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Milihertz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33749" y="3695766"/>
            <a:ext cx="551754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Hertz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129319" y="3706399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Quilohertz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26635" y="3706398"/>
            <a:ext cx="82800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Nanohertz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4&quot;/&gt;&lt;property id=&quot;20307&quot; value=&quot;310&quot;/&gt;&lt;/object&gt;&lt;object type=&quot;3&quot; unique_id=&quot;10007&quot;&gt;&lt;property id=&quot;20148&quot; value=&quot;5&quot;/&gt;&lt;property id=&quot;20300&quot; value=&quot;Slide 5&quot;/&gt;&lt;property id=&quot;20307&quot; value=&quot;309&quot;/&gt;&lt;/object&gt;&lt;object type=&quot;3&quot; unique_id=&quot;10008&quot;&gt;&lt;property id=&quot;20148&quot; value=&quot;5&quot;/&gt;&lt;property id=&quot;20300&quot; value=&quot;Slide 6&quot;/&gt;&lt;property id=&quot;20307&quot; value=&quot;329&quot;/&gt;&lt;/object&gt;&lt;object type=&quot;3&quot; unique_id=&quot;10011&quot;&gt;&lt;property id=&quot;20148&quot; value=&quot;5&quot;/&gt;&lt;property id=&quot;20300&quot; value=&quot;Slide 7&quot;/&gt;&lt;property id=&quot;20307&quot; value=&quot;315&quot;/&gt;&lt;/object&gt;&lt;object type=&quot;3&quot; unique_id=&quot;10013&quot;&gt;&lt;property id=&quot;20148&quot; value=&quot;5&quot;/&gt;&lt;property id=&quot;20300&quot; value=&quot;Slide 8&quot;/&gt;&lt;property id=&quot;20307&quot; value=&quot;316&quot;/&gt;&lt;/object&gt;&lt;object type=&quot;3&quot; unique_id=&quot;10014&quot;&gt;&lt;property id=&quot;20148&quot; value=&quot;5&quot;/&gt;&lt;property id=&quot;20300&quot; value=&quot;Slide 9&quot;/&gt;&lt;property id=&quot;20307&quot; value=&quot;333&quot;/&gt;&lt;/object&gt;&lt;object type=&quot;3&quot; unique_id=&quot;10015&quot;&gt;&lt;property id=&quot;20148&quot; value=&quot;5&quot;/&gt;&lt;property id=&quot;20300&quot; value=&quot;Slide 10&quot;/&gt;&lt;property id=&quot;20307&quot; value=&quot;334&quot;/&gt;&lt;/object&gt;&lt;object type=&quot;3&quot; unique_id=&quot;10016&quot;&gt;&lt;property id=&quot;20148&quot; value=&quot;5&quot;/&gt;&lt;property id=&quot;20300&quot; value=&quot;Slide 11&quot;/&gt;&lt;property id=&quot;20307&quot; value=&quot;335&quot;/&gt;&lt;/object&gt;&lt;object type=&quot;3&quot; unique_id=&quot;10017&quot;&gt;&lt;property id=&quot;20148&quot; value=&quot;5&quot;/&gt;&lt;property id=&quot;20300&quot; value=&quot;Slide 12&quot;/&gt;&lt;property id=&quot;20307&quot; value=&quot;336&quot;/&gt;&lt;/object&gt;&lt;object type=&quot;3&quot; unique_id=&quot;10018&quot;&gt;&lt;property id=&quot;20148&quot; value=&quot;5&quot;/&gt;&lt;property id=&quot;20300&quot; value=&quot;Slide 13&quot;/&gt;&lt;property id=&quot;20307&quot; value=&quot;338&quot;/&gt;&lt;/object&gt;&lt;object type=&quot;3&quot; unique_id=&quot;10019&quot;&gt;&lt;property id=&quot;20148&quot; value=&quot;5&quot;/&gt;&lt;property id=&quot;20300&quot; value=&quot;Slide 14&quot;/&gt;&lt;property id=&quot;20307&quot; value=&quot;317&quot;/&gt;&lt;/object&gt;&lt;object type=&quot;3&quot; unique_id=&quot;10020&quot;&gt;&lt;property id=&quot;20148&quot; value=&quot;5&quot;/&gt;&lt;property id=&quot;20300&quot; value=&quot;Slide 15&quot;/&gt;&lt;property id=&quot;20307&quot; value=&quot;318&quot;/&gt;&lt;/object&gt;&lt;object type=&quot;3&quot; unique_id=&quot;10021&quot;&gt;&lt;property id=&quot;20148&quot; value=&quot;5&quot;/&gt;&lt;property id=&quot;20300&quot; value=&quot;Slide 16&quot;/&gt;&lt;property id=&quot;20307&quot; value=&quot;319&quot;/&gt;&lt;/object&gt;&lt;object type=&quot;3&quot; unique_id=&quot;10022&quot;&gt;&lt;property id=&quot;20148&quot; value=&quot;5&quot;/&gt;&lt;property id=&quot;20300&quot; value=&quot;Slide 17&quot;/&gt;&lt;property id=&quot;20307&quot; value=&quot;339&quot;/&gt;&lt;/object&gt;&lt;object type=&quot;3&quot; unique_id=&quot;10023&quot;&gt;&lt;property id=&quot;20148&quot; value=&quot;5&quot;/&gt;&lt;property id=&quot;20300&quot; value=&quot;Slide 18&quot;/&gt;&lt;property id=&quot;20307&quot; value=&quot;340&quot;/&gt;&lt;/object&gt;&lt;object type=&quot;3&quot; unique_id=&quot;10024&quot;&gt;&lt;property id=&quot;20148&quot; value=&quot;5&quot;/&gt;&lt;property id=&quot;20300&quot; value=&quot;Slide 19&quot;/&gt;&lt;property id=&quot;20307&quot; value=&quot;341&quot;/&gt;&lt;/object&gt;&lt;object type=&quot;3&quot; unique_id=&quot;10025&quot;&gt;&lt;property id=&quot;20148&quot; value=&quot;5&quot;/&gt;&lt;property id=&quot;20300&quot; value=&quot;Slide 20&quot;/&gt;&lt;property id=&quot;20307&quot; value=&quot;343&quot;/&gt;&lt;/object&gt;&lt;object type=&quot;3&quot; unique_id=&quot;10026&quot;&gt;&lt;property id=&quot;20148&quot; value=&quot;5&quot;/&gt;&lt;property id=&quot;20300&quot; value=&quot;Slide 21&quot;/&gt;&lt;property id=&quot;20307&quot; value=&quot;321&quot;/&gt;&lt;/object&gt;&lt;object type=&quot;3&quot; unique_id=&quot;10027&quot;&gt;&lt;property id=&quot;20148&quot; value=&quot;5&quot;/&gt;&lt;property id=&quot;20300&quot; value=&quot;Slide 22&quot;/&gt;&lt;property id=&quot;20307&quot; value=&quot;320&quot;/&gt;&lt;/object&gt;&lt;object type=&quot;3&quot; unique_id=&quot;10028&quot;&gt;&lt;property id=&quot;20148&quot; value=&quot;5&quot;/&gt;&lt;property id=&quot;20300&quot; value=&quot;Slide 23&quot;/&gt;&lt;property id=&quot;20307&quot; value=&quot;322&quot;/&gt;&lt;/object&gt;&lt;object type=&quot;3&quot; unique_id=&quot;10030&quot;&gt;&lt;property id=&quot;20148&quot; value=&quot;5&quot;/&gt;&lt;property id=&quot;20300&quot; value=&quot;Slide 24&quot;/&gt;&lt;property id=&quot;20307&quot; value=&quot;324&quot;/&gt;&lt;/object&gt;&lt;object type=&quot;3&quot; unique_id=&quot;10031&quot;&gt;&lt;property id=&quot;20148&quot; value=&quot;5&quot;/&gt;&lt;property id=&quot;20300&quot; value=&quot;Slide 25&quot;/&gt;&lt;property id=&quot;20307&quot; value=&quot;325&quot;/&gt;&lt;/object&gt;&lt;object type=&quot;3&quot; unique_id=&quot;10032&quot;&gt;&lt;property id=&quot;20148&quot; value=&quot;5&quot;/&gt;&lt;property id=&quot;20300&quot; value=&quot;Slide 26&quot;/&gt;&lt;property id=&quot;20307&quot; value=&quot;326&quot;/&gt;&lt;/object&gt;&lt;object type=&quot;3&quot; unique_id=&quot;10033&quot;&gt;&lt;property id=&quot;20148&quot; value=&quot;5&quot;/&gt;&lt;property id=&quot;20300&quot; value=&quot;Slide 27&quot;/&gt;&lt;property id=&quot;20307&quot; value=&quot;327&quot;/&gt;&lt;/object&gt;&lt;object type=&quot;3&quot; unique_id=&quot;10034&quot;&gt;&lt;property id=&quot;20148&quot; value=&quot;5&quot;/&gt;&lt;property id=&quot;20300&quot; value=&quot;Slide 28&quot;/&gt;&lt;property id=&quot;20307&quot; value=&quot;349&quot;/&gt;&lt;/object&gt;&lt;object type=&quot;3&quot; unique_id=&quot;10036&quot;&gt;&lt;property id=&quot;20148&quot; value=&quot;5&quot;/&gt;&lt;property id=&quot;20300&quot; value=&quot;Slide 29&quot;/&gt;&lt;property id=&quot;20307&quot; value=&quot;351&quot;/&gt;&lt;/object&gt;&lt;object type=&quot;3&quot; unique_id=&quot;10038&quot;&gt;&lt;property id=&quot;20148&quot; value=&quot;5&quot;/&gt;&lt;property id=&quot;20300&quot; value=&quot;Slide 30&quot;/&gt;&lt;property id=&quot;20307&quot; value=&quot;353&quot;/&gt;&lt;/object&gt;&lt;object type=&quot;3&quot; unique_id=&quot;10039&quot;&gt;&lt;property id=&quot;20148&quot; value=&quot;5&quot;/&gt;&lt;property id=&quot;20300&quot; value=&quot;Slide 32&quot;/&gt;&lt;property id=&quot;20307&quot; value=&quot;352&quot;/&gt;&lt;/object&gt;&lt;object type=&quot;3&quot; unique_id=&quot;10042&quot;&gt;&lt;property id=&quot;20148&quot; value=&quot;5&quot;/&gt;&lt;property id=&quot;20300&quot; value=&quot;Slide 34&quot;/&gt;&lt;property id=&quot;20307&quot; value=&quot;348&quot;/&gt;&lt;/object&gt;&lt;object type=&quot;3&quot; unique_id=&quot;10044&quot;&gt;&lt;property id=&quot;20148&quot; value=&quot;5&quot;/&gt;&lt;property id=&quot;20300&quot; value=&quot;Slide 35&quot;/&gt;&lt;property id=&quot;20307&quot; value=&quot;347&quot;/&gt;&lt;/object&gt;&lt;object type=&quot;3&quot; unique_id=&quot;10132&quot;&gt;&lt;property id=&quot;20148&quot; value=&quot;5&quot;/&gt;&lt;property id=&quot;20300&quot; value=&quot;Slide 2&quot;/&gt;&lt;property id=&quot;20307&quot; value=&quot;358&quot;/&gt;&lt;/object&gt;&lt;object type=&quot;3&quot; unique_id=&quot;10443&quot;&gt;&lt;property id=&quot;20148&quot; value=&quot;5&quot;/&gt;&lt;property id=&quot;20300&quot; value=&quot;Slide 3&quot;/&gt;&lt;property id=&quot;20307&quot; value=&quot;359&quot;/&gt;&lt;/object&gt;&lt;object type=&quot;3&quot; unique_id=&quot;17226&quot;&gt;&lt;property id=&quot;20148&quot; value=&quot;5&quot;/&gt;&lt;property id=&quot;20300&quot; value=&quot;Slide 31&quot;/&gt;&lt;property id=&quot;20307&quot; value=&quot;360&quot;/&gt;&lt;/object&gt;&lt;object type=&quot;3&quot; unique_id=&quot;18329&quot;&gt;&lt;property id=&quot;20148&quot; value=&quot;5&quot;/&gt;&lt;property id=&quot;20300&quot; value=&quot;Slide 33&quot;/&gt;&lt;property id=&quot;20307&quot; value=&quot;361&quot;/&gt;&lt;/object&gt;&lt;object type=&quot;3&quot; unique_id=&quot;18938&quot;&gt;&lt;property id=&quot;20148&quot; value=&quot;5&quot;/&gt;&lt;property id=&quot;20300&quot; value=&quot;Slide 1&quot;/&gt;&lt;property id=&quot;20307&quot; value=&quot;3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1333</Words>
  <Application>Microsoft Office PowerPoint</Application>
  <PresentationFormat>Apresentação na tela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Tema do Office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Bernardes</dc:creator>
  <cp:lastModifiedBy>upatri2</cp:lastModifiedBy>
  <cp:revision>313</cp:revision>
  <dcterms:created xsi:type="dcterms:W3CDTF">2012-12-26T12:52:57Z</dcterms:created>
  <dcterms:modified xsi:type="dcterms:W3CDTF">2013-08-22T16:15:48Z</dcterms:modified>
</cp:coreProperties>
</file>