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64C634-B53B-4A52-AE0D-D703352154E8}">
  <a:tblStyle styleId="{D264C634-B53B-4A52-AE0D-D703352154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e0e592507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e0e59250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e0e59250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e0e59250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e0e5925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e0e5925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34bdae5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34bdae5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34bdae5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34bdae5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381aff2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381aff2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381aff25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381aff25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34bdae5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34bdae5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381aff25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381aff25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e0e592507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e0e592507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34bdae51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34bdae51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34bdae51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34bdae51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082450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Rachel Blumenstein, Kevin (Whijae) Chyun, Josh Gindi, Tianyu Zhou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5626" l="0" r="0" t="0"/>
          <a:stretch/>
        </p:blipFill>
        <p:spPr>
          <a:xfrm>
            <a:off x="1339450" y="538325"/>
            <a:ext cx="6465075" cy="23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Weighted Average Cost of Capital</a:t>
            </a:r>
            <a:endParaRPr b="1" sz="1720"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382125" y="141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{D264C634-B53B-4A52-AE0D-D703352154E8}</a:tableStyleId>
              </a:tblPr>
              <a:tblGrid>
                <a:gridCol w="1352550"/>
                <a:gridCol w="485775"/>
                <a:gridCol w="1257300"/>
                <a:gridCol w="485775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Cost of Equity</a:t>
                      </a:r>
                      <a:endParaRPr b="1" sz="1000"/>
                    </a:p>
                  </a:txBody>
                  <a:tcPr marT="91425" marB="91425" marR="28575" marL="28575" anchor="ctr">
                    <a:solidFill>
                      <a:srgbClr val="A2C4C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Cost of Debt</a:t>
                      </a:r>
                      <a:endParaRPr b="1" sz="1000"/>
                    </a:p>
                  </a:txBody>
                  <a:tcPr marT="91425" marB="91425" marR="28575" marL="28575" anchor="ctr">
                    <a:solidFill>
                      <a:srgbClr val="A2C4C9"/>
                    </a:solidFill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Levered Beta</a:t>
                      </a:r>
                      <a:endParaRPr sz="8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1.21</a:t>
                      </a:r>
                      <a:endParaRPr sz="8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Cost of Debt</a:t>
                      </a:r>
                      <a:endParaRPr sz="8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3.43%</a:t>
                      </a:r>
                      <a:endParaRPr sz="800"/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Risk Free Rate</a:t>
                      </a:r>
                      <a:endParaRPr sz="8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5.20%</a:t>
                      </a:r>
                      <a:endParaRPr sz="8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Effective Tax Rate</a:t>
                      </a:r>
                      <a:endParaRPr sz="8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18.90%</a:t>
                      </a:r>
                      <a:endParaRPr sz="800"/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Equity Risk Premium</a:t>
                      </a:r>
                      <a:endParaRPr sz="8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5.50%</a:t>
                      </a:r>
                      <a:endParaRPr sz="8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Cost of Debt</a:t>
                      </a:r>
                      <a:endParaRPr sz="800"/>
                    </a:p>
                  </a:txBody>
                  <a:tcPr marT="91425" marB="91425" marR="28575" marL="28575" anchor="b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11.86%</a:t>
                      </a:r>
                      <a:endParaRPr sz="800"/>
                    </a:p>
                  </a:txBody>
                  <a:tcPr marT="91425" marB="91425" marR="28575" marL="28575" anchor="b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After Tax Cost of Debt</a:t>
                      </a:r>
                      <a:endParaRPr sz="800"/>
                    </a:p>
                  </a:txBody>
                  <a:tcPr marT="91425" marB="91425" marR="28575" marL="28575" anchor="b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3%</a:t>
                      </a:r>
                      <a:endParaRPr sz="800"/>
                    </a:p>
                  </a:txBody>
                  <a:tcPr marT="91425" marB="91425" marR="28575" marL="28575" anchor="b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Equity / Market Cap</a:t>
                      </a:r>
                      <a:endParaRPr b="1" sz="800"/>
                    </a:p>
                  </a:txBody>
                  <a:tcPr marT="91425" marB="91425" marR="28575" marL="2857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90.67%</a:t>
                      </a:r>
                      <a:endParaRPr b="1" sz="800"/>
                    </a:p>
                  </a:txBody>
                  <a:tcPr marT="91425" marB="91425" marR="28575" marL="2857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Debt / Market Cap</a:t>
                      </a:r>
                      <a:endParaRPr b="1" sz="800"/>
                    </a:p>
                  </a:txBody>
                  <a:tcPr marT="91425" marB="91425" marR="28575" marL="2857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9.33%</a:t>
                      </a:r>
                      <a:endParaRPr b="1" sz="800"/>
                    </a:p>
                  </a:txBody>
                  <a:tcPr marT="91425" marB="91425" marR="28575" marL="28575" anchor="b"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WACC</a:t>
                      </a:r>
                      <a:endParaRPr b="1" sz="800"/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11.01%</a:t>
                      </a:r>
                      <a:endParaRPr b="1" sz="800"/>
                    </a:p>
                  </a:txBody>
                  <a:tcPr marT="91425" marB="91425" marR="28575" marL="28575" anchor="b"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sp>
        <p:nvSpPr>
          <p:cNvPr id="148" name="Google Shape;148;p22"/>
          <p:cNvSpPr txBox="1"/>
          <p:nvPr/>
        </p:nvSpPr>
        <p:spPr>
          <a:xfrm>
            <a:off x="4496325" y="1410800"/>
            <a:ext cx="39549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Assumptions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Risk free-rate</a:t>
            </a:r>
            <a:r>
              <a:rPr lang="en" sz="1200">
                <a:solidFill>
                  <a:schemeClr val="dk1"/>
                </a:solidFill>
              </a:rPr>
              <a:t> taken as the 10-year treasury yield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Equity risk premium</a:t>
            </a:r>
            <a:r>
              <a:rPr lang="en" sz="1200">
                <a:solidFill>
                  <a:schemeClr val="dk1"/>
                </a:solidFill>
              </a:rPr>
              <a:t> given by Kroll estimate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Beta</a:t>
            </a:r>
            <a:r>
              <a:rPr lang="en" sz="1200"/>
              <a:t> re-levered according to </a:t>
            </a:r>
            <a:r>
              <a:rPr lang="en" sz="1200"/>
              <a:t>current</a:t>
            </a:r>
            <a:r>
              <a:rPr lang="en" sz="1200"/>
              <a:t> capital structure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Assumes a maintained capital structure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Cost of debt</a:t>
            </a:r>
            <a:r>
              <a:rPr lang="en" sz="1200"/>
              <a:t> estimated using the capital asset pricing model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09" y="0"/>
            <a:ext cx="131908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63" y="1181525"/>
            <a:ext cx="8654674" cy="31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72075" y="-1417000"/>
            <a:ext cx="193200" cy="4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98750" y="1105850"/>
            <a:ext cx="246000" cy="27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234075" y="3822050"/>
            <a:ext cx="246000" cy="9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DCF Analysis</a:t>
            </a:r>
            <a:endParaRPr b="1" sz="17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09" y="0"/>
            <a:ext cx="131908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Public Comparable Analysis </a:t>
            </a:r>
            <a:endParaRPr b="1" sz="172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25" y="572700"/>
            <a:ext cx="8248576" cy="42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7018975" y="682350"/>
            <a:ext cx="1677300" cy="10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Implied Price Per-share Range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$11.0 - $39.6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sp>
        <p:nvSpPr>
          <p:cNvPr id="167" name="Google Shape;167;p24"/>
          <p:cNvSpPr/>
          <p:nvPr/>
        </p:nvSpPr>
        <p:spPr>
          <a:xfrm>
            <a:off x="7627675" y="3460750"/>
            <a:ext cx="459900" cy="315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0" y="481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Note: (1) Found using multiples of 25th - 75th percentile EV / EBITDA multiples of public comparables; (2) Found using 25th - 75th percentile EV / Revenue multiples of comparable companies.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169" name="Google Shape;169;p24"/>
          <p:cNvSpPr/>
          <p:nvPr/>
        </p:nvSpPr>
        <p:spPr>
          <a:xfrm>
            <a:off x="7018975" y="2017050"/>
            <a:ext cx="1677300" cy="11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Implied </a:t>
            </a:r>
            <a:r>
              <a:rPr lang="en" sz="1200"/>
              <a:t>Price Per-share Range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$16.2 - $48.1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8322125" y="758550"/>
            <a:ext cx="6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71" name="Google Shape;171;p24"/>
          <p:cNvSpPr txBox="1"/>
          <p:nvPr/>
        </p:nvSpPr>
        <p:spPr>
          <a:xfrm>
            <a:off x="8322125" y="2073775"/>
            <a:ext cx="6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2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</a:t>
            </a:r>
            <a:r>
              <a:rPr lang="en"/>
              <a:t> fundraising drives weaker than expected FRE growth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performance in a credit downturn may impair earnings and BDC’s ability for future fundraising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Management fee can drastically decline if BDC competition </a:t>
            </a:r>
            <a:r>
              <a:rPr lang="en"/>
              <a:t>puts </a:t>
            </a:r>
            <a:r>
              <a:rPr lang="en"/>
              <a:t>pressure on fee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 lease </a:t>
            </a:r>
            <a:r>
              <a:rPr lang="en"/>
              <a:t>strategy</a:t>
            </a:r>
            <a:r>
              <a:rPr lang="en"/>
              <a:t> falls short of expectation due to macro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A share conversions and limited share liquidity </a:t>
            </a:r>
            <a:r>
              <a:rPr lang="en"/>
              <a:t>decrease</a:t>
            </a:r>
            <a:r>
              <a:rPr lang="en"/>
              <a:t> share performance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44900" y="1244138"/>
            <a:ext cx="283200" cy="291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444900" y="1567688"/>
            <a:ext cx="283200" cy="291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444900" y="2813138"/>
            <a:ext cx="283200" cy="291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444900" y="2190413"/>
            <a:ext cx="283200" cy="291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444900" y="3136688"/>
            <a:ext cx="283200" cy="291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5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Further Considerations</a:t>
            </a:r>
            <a:endParaRPr b="1" sz="172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09" y="0"/>
            <a:ext cx="13190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Investment Thesis</a:t>
            </a:r>
            <a:endParaRPr b="1" sz="1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05400" y="2082875"/>
            <a:ext cx="88386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Credit</a:t>
            </a:r>
            <a:r>
              <a:rPr lang="en" sz="1600"/>
              <a:t>: OWL </a:t>
            </a:r>
            <a:r>
              <a:rPr lang="en" sz="1600"/>
              <a:t>will</a:t>
            </a:r>
            <a:r>
              <a:rPr lang="en" sz="1600"/>
              <a:t> </a:t>
            </a:r>
            <a:r>
              <a:rPr lang="en" sz="1600"/>
              <a:t>benefit</a:t>
            </a:r>
            <a:r>
              <a:rPr lang="en" sz="1600"/>
              <a:t> disproportionately from the expansion of private credit given its heavier gearing than peers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GP Stakes:</a:t>
            </a:r>
            <a:r>
              <a:rPr lang="en" sz="1600"/>
              <a:t> Despite mature asset class, growth will stabilize and continue as Blue Owl grows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Net lease:</a:t>
            </a:r>
            <a:r>
              <a:rPr lang="en" sz="1600"/>
              <a:t> Scalable and differentiated product that has been undervalued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Valuation: </a:t>
            </a:r>
            <a:r>
              <a:rPr lang="en" sz="1600"/>
              <a:t>Undemanding for a company that should grow FRE by +25-30% through ‘25E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09" y="275150"/>
            <a:ext cx="131908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54500" y="2158788"/>
            <a:ext cx="283200" cy="291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54500" y="2884038"/>
            <a:ext cx="283200" cy="291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54500" y="3976788"/>
            <a:ext cx="283200" cy="291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54500" y="3556288"/>
            <a:ext cx="283200" cy="2916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737700" y="906150"/>
            <a:ext cx="7641300" cy="8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high valuation range using DCF and comparable analysis, we see OWL as well-positioned to disproportionately benefit from Credit, GP Stakes, and Net Lease secular trends, as well as retail penetration, differentiated products, and fund maturation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Company Overview (</a:t>
            </a:r>
            <a:r>
              <a:rPr b="1" lang="en" sz="1720"/>
              <a:t>1/2</a:t>
            </a:r>
            <a:r>
              <a:rPr b="1" lang="en" sz="1720"/>
              <a:t>)</a:t>
            </a:r>
            <a:endParaRPr b="1" sz="172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09" y="275150"/>
            <a:ext cx="131908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612600" y="84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300"/>
              <a:t>Business</a:t>
            </a:r>
            <a:r>
              <a:rPr b="1" lang="en" sz="1300"/>
              <a:t> Overview</a:t>
            </a:r>
            <a:endParaRPr b="1" sz="130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1469" r="66456" t="0"/>
          <a:stretch/>
        </p:blipFill>
        <p:spPr>
          <a:xfrm>
            <a:off x="387900" y="721975"/>
            <a:ext cx="2932900" cy="39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34614" r="34104" t="0"/>
          <a:stretch/>
        </p:blipFill>
        <p:spPr>
          <a:xfrm>
            <a:off x="3266175" y="721975"/>
            <a:ext cx="2860374" cy="39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67103" r="0" t="0"/>
          <a:stretch/>
        </p:blipFill>
        <p:spPr>
          <a:xfrm>
            <a:off x="6027374" y="721975"/>
            <a:ext cx="3008051" cy="39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Company Overview (2/2)</a:t>
            </a:r>
            <a:endParaRPr b="1" sz="172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Doug Ostrover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Co-Founder and Co-CEO 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Michael Rees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Co-President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09" y="275150"/>
            <a:ext cx="131908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781225"/>
            <a:ext cx="2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 u="sng"/>
              <a:t>Executive Leadership </a:t>
            </a:r>
            <a:endParaRPr b="1" sz="1400" u="sng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00" y="1748700"/>
            <a:ext cx="1411950" cy="8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704150" y="12015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 Lipschultz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Co-CEO 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Craig W. Packer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Co-President 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650" y="1748700"/>
            <a:ext cx="1411950" cy="89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600" y="3235275"/>
            <a:ext cx="1889050" cy="9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0350" y="3287473"/>
            <a:ext cx="1411950" cy="89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8">
            <a:alphaModFix/>
          </a:blip>
          <a:srcRect b="9909" l="771" r="65985" t="0"/>
          <a:stretch/>
        </p:blipFill>
        <p:spPr>
          <a:xfrm>
            <a:off x="4539400" y="1394388"/>
            <a:ext cx="2395499" cy="29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8">
            <a:alphaModFix/>
          </a:blip>
          <a:srcRect b="0" l="38400" r="42450" t="89116"/>
          <a:stretch/>
        </p:blipFill>
        <p:spPr>
          <a:xfrm>
            <a:off x="7081387" y="1970100"/>
            <a:ext cx="1750924" cy="4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8">
            <a:alphaModFix/>
          </a:blip>
          <a:srcRect b="0" l="60459" r="27310" t="92349"/>
          <a:stretch/>
        </p:blipFill>
        <p:spPr>
          <a:xfrm>
            <a:off x="7162701" y="2413738"/>
            <a:ext cx="1118249" cy="31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8">
            <a:alphaModFix/>
          </a:blip>
          <a:srcRect b="0" l="23737" r="65600" t="89116"/>
          <a:stretch/>
        </p:blipFill>
        <p:spPr>
          <a:xfrm>
            <a:off x="7011100" y="1615500"/>
            <a:ext cx="974974" cy="4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4502700" y="781225"/>
            <a:ext cx="22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0714"/>
              <a:buNone/>
            </a:pPr>
            <a:r>
              <a:rPr b="1" lang="en" sz="1400" u="sng"/>
              <a:t>Assets Under Management</a:t>
            </a:r>
            <a:endParaRPr b="1" sz="1400" u="sng"/>
          </a:p>
        </p:txBody>
      </p:sp>
      <p:sp>
        <p:nvSpPr>
          <p:cNvPr id="96" name="Google Shape;96;p16"/>
          <p:cNvSpPr/>
          <p:nvPr/>
        </p:nvSpPr>
        <p:spPr>
          <a:xfrm>
            <a:off x="7150325" y="1602975"/>
            <a:ext cx="1682100" cy="103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Industry Landscape</a:t>
            </a:r>
            <a:endParaRPr b="1" sz="1720"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805375"/>
            <a:ext cx="85206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Direct Lending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~63% of surveyed LPs indicating that they intend to increase allocation to private credit, OWL is poised to benefit disproportionately. Despite increased competition in direct lending, with ~4 new entrants in to the non-traded BDC market in 2022, we think the banks will cede ~$450-550bn in credit to the private markets, suggesting ample </a:t>
            </a:r>
            <a:r>
              <a:rPr lang="en"/>
              <a:t>white space</a:t>
            </a:r>
            <a:r>
              <a:rPr lang="en"/>
              <a:t> for OWL to deploy capital, in addition to incremental deployment from an eventual recovery in the M&amp;A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GP Strategic Capital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OWL is currently building out a GP led secondaries business, which we see as a highly attractive growth avenue. We have already seen several secondaries funds close this year at an average step-up of ~1.8x. Furthermore, GP led secondaries volumes have grown at an annual pace of +27% since 2013, suggesting increased demand for capital within the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Real Estate Products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Real Estate is generally out of favor within institutional LPs, we see a compelling opportunity for OWL to further penetrate the Retail ecosystem via the firm’s non-traded REIT. Having already established a retail presence with the firm’s non-traded BDCs on several Wirehouse platforms, we see an emerging opportunity as advisors try to diversify away from existing non-traded REIT products.</a:t>
            </a:r>
            <a:r>
              <a:rPr lang="en"/>
              <a:t> 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09" y="275150"/>
            <a:ext cx="13190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Industry Growth Rate</a:t>
            </a:r>
            <a:endParaRPr b="1" sz="172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83" y="910201"/>
            <a:ext cx="4194466" cy="206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175" y="3103100"/>
            <a:ext cx="5447648" cy="19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10200"/>
            <a:ext cx="3842650" cy="206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AUM Income Model</a:t>
            </a:r>
            <a:endParaRPr b="1" sz="1720"/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311688" y="90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{D264C634-B53B-4A52-AE0D-D703352154E8}</a:tableStyleId>
              </a:tblPr>
              <a:tblGrid>
                <a:gridCol w="3072300"/>
                <a:gridCol w="1105125"/>
                <a:gridCol w="1105125"/>
                <a:gridCol w="1105125"/>
                <a:gridCol w="1105125"/>
                <a:gridCol w="1105125"/>
              </a:tblGrid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>
                          <a:solidFill>
                            <a:srgbClr val="FFFFFF"/>
                          </a:solidFill>
                        </a:rPr>
                        <a:t>$ in millions</a:t>
                      </a:r>
                      <a:endParaRPr i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2023E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2024E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2025E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2026E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2027E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002060"/>
                    </a:solidFill>
                  </a:tcPr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Direct Lending FEAUM</a:t>
                      </a:r>
                      <a:endParaRPr b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$62,728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$80,474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$101,871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$127,949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$160,872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% Growth</a:t>
                      </a:r>
                      <a:endParaRPr i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28.02%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28.29%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26.59%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25.60%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25.73%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Mgmt Fees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$813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$1,136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$1,562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$1,995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$2,545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% of FEAUM</a:t>
                      </a:r>
                      <a:endParaRPr i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1.30%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1.41%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1.53%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1.56%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1.58%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3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GP Capital Solutions FEAUM</a:t>
                      </a:r>
                      <a:endParaRPr b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$37,295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$47,349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$59,194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$72,858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$88,270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% Growth</a:t>
                      </a:r>
                      <a:endParaRPr i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29.95%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26.96%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25.02%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23.08%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21.15%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Mgmt Fees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$730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$927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$1,159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$1,426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$1,728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% of FEAUM</a:t>
                      </a:r>
                      <a:endParaRPr i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1.96%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1.96%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1.96%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1.96%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1.96%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3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Real Estate FEAUM</a:t>
                      </a:r>
                      <a:endParaRPr b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$14,520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$18,876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$24,161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$30,926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$39,586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% Growth</a:t>
                      </a:r>
                      <a:endParaRPr i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32.00%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30.00%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28.00%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28.00%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28.00%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Mgmt Fees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$120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$175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$249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$318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$407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% of FEAUM</a:t>
                      </a:r>
                      <a:endParaRPr i="1"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0.83%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0.93%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1.03%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1.03%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1.03%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Total Revenues (mm)</a:t>
                      </a:r>
                      <a:endParaRPr b="1"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$1,926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$2,599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$3,457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$4,359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$5,464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Compensation Expenses</a:t>
                      </a:r>
                      <a:endParaRPr b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$1,059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$1,300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$1,556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$1,961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$2,459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% of Revenue</a:t>
                      </a:r>
                      <a:endParaRPr i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55.0%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50.0%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45.0%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45.0%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45.0%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Amortization of Intangibles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$307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$208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$173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$218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$273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% of Revenue</a:t>
                      </a:r>
                      <a:endParaRPr i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12.0%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8.0%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5.0%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5.0%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5.0%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SG&amp;A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$270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$338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$449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$567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$710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700"/>
                        <a:t>% of Revenue</a:t>
                      </a:r>
                      <a:endParaRPr i="1"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14.0%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13.0%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13.0%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13.0%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13.0%</a:t>
                      </a:r>
                      <a:endParaRPr sz="700"/>
                    </a:p>
                  </a:txBody>
                  <a:tcPr marT="19050" marB="19050" marR="28575" marL="28575" anchor="b">
                    <a:lnB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Total</a:t>
                      </a:r>
                      <a:r>
                        <a:rPr b="1" lang="en" sz="700"/>
                        <a:t> Expenses</a:t>
                      </a:r>
                      <a:endParaRPr b="1"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$1,636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$1,846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$2,178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$2,746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$3,443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6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5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Operating Income</a:t>
                      </a:r>
                      <a:endParaRPr b="1"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$290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$754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$1,279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$1,613</a:t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$2,022</a:t>
                      </a:r>
                      <a:endParaRPr sz="7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18" name="Google Shape;118;p19"/>
          <p:cNvSpPr txBox="1"/>
          <p:nvPr/>
        </p:nvSpPr>
        <p:spPr>
          <a:xfrm>
            <a:off x="0" y="481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Note: (1), </a:t>
            </a:r>
            <a:r>
              <a:rPr i="1" lang="en" sz="700">
                <a:solidFill>
                  <a:schemeClr val="dk1"/>
                </a:solidFill>
              </a:rPr>
              <a:t>(2), (3)</a:t>
            </a:r>
            <a:r>
              <a:rPr i="1" lang="en" sz="700"/>
              <a:t> Fee-Earning AUM growth projected using historical CAGR, sector-specific trends, macroeconomic trends, </a:t>
            </a:r>
            <a:r>
              <a:rPr i="1" lang="en" sz="700">
                <a:solidFill>
                  <a:schemeClr val="dk1"/>
                </a:solidFill>
              </a:rPr>
              <a:t>comparable analysis, and Blue Owl portfolio composition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(4) % mgmt fees, compensation, amortization and SG&amp;A using the long-term average fee rate of comparable companies and historical rate of fund maturation</a:t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/>
          </a:p>
        </p:txBody>
      </p:sp>
      <p:sp>
        <p:nvSpPr>
          <p:cNvPr id="119" name="Google Shape;119;p19"/>
          <p:cNvSpPr txBox="1"/>
          <p:nvPr/>
        </p:nvSpPr>
        <p:spPr>
          <a:xfrm>
            <a:off x="1219175" y="976750"/>
            <a:ext cx="6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938725" y="85900"/>
            <a:ext cx="308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1477425" y="1740300"/>
            <a:ext cx="6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102875" y="2503850"/>
            <a:ext cx="6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332225" y="3516088"/>
            <a:ext cx="6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Operating Assumptions</a:t>
            </a:r>
            <a:endParaRPr b="1" sz="172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0" y="4008900"/>
            <a:ext cx="8005949" cy="8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00" y="955825"/>
            <a:ext cx="8005949" cy="305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27325" y="1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Revenue Assumptions</a:t>
            </a:r>
            <a:endParaRPr b="1" sz="172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76888" y="1152475"/>
            <a:ext cx="38820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Recovery in M&amp;A volumes as a catalyst for DL deployment which would be an overall positive for OWL, even if the firm cedes share to new entrants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907975" y="1152475"/>
            <a:ext cx="3882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Global M&amp;A revenues are currently running ~40% below trend, but should inflect beginning in 2024. This is reflected prominently as an upward adjustment in products of direct lending.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81775" y="1244323"/>
            <a:ext cx="283200" cy="2427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690000" y="1244323"/>
            <a:ext cx="283200" cy="242700"/>
          </a:xfrm>
          <a:prstGeom prst="rect">
            <a:avLst/>
          </a:prstGeom>
          <a:solidFill>
            <a:srgbClr val="6FA8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0" y="2296125"/>
            <a:ext cx="4267201" cy="240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000" y="2296075"/>
            <a:ext cx="4102624" cy="247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