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embeddedFontLst>
    <p:embeddedFont>
      <p:font typeface="Calibri" panose="020F0502020204030204" pitchFamily="34" charset="0"/>
      <p:regular r:id="rId7"/>
      <p:bold r:id="rId8"/>
      <p:italic r:id="rId9"/>
      <p:boldItalic r:id="rId10"/>
    </p:embeddedFont>
    <p:embeddedFont>
      <p:font typeface="DM Sans Medium" panose="020F0502020204030204" pitchFamily="34" charset="0"/>
      <p:regular r:id="rId11"/>
      <p:italic r:id="rId12"/>
    </p:embeddedFont>
    <p:embeddedFont>
      <p:font typeface="Inter" panose="02000503000000020004" pitchFamily="2" charset="0"/>
      <p:regular r:id="rId13"/>
    </p:embeddedFont>
  </p:embeddedFontLst>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10"/>
  </p:normalViewPr>
  <p:slideViewPr>
    <p:cSldViewPr snapToGrid="0" snapToObjects="1">
      <p:cViewPr>
        <p:scale>
          <a:sx n="100" d="100"/>
          <a:sy n="100" d="100"/>
        </p:scale>
        <p:origin x="2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376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Particuliers.Engie.fr"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BON-ENERGIE.COM" TargetMode="External"/><Relationship Id="rId5" Type="http://schemas.openxmlformats.org/officeDocument/2006/relationships/hyperlink" Target="BOUYGUES-IMMOBILIER.COM" TargetMode="External"/><Relationship Id="rId4" Type="http://schemas.openxmlformats.org/officeDocument/2006/relationships/hyperlink" Target="TRANSITION-ENERGETIQUE.EC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604480" y="476488"/>
            <a:ext cx="8780859" cy="539710"/>
          </a:xfrm>
          <a:prstGeom prst="rect">
            <a:avLst/>
          </a:prstGeom>
          <a:noFill/>
          <a:ln/>
        </p:spPr>
        <p:txBody>
          <a:bodyPr wrap="none" lIns="0" tIns="0" rIns="0" bIns="0" rtlCol="0" anchor="t"/>
          <a:lstStyle/>
          <a:p>
            <a:pPr marL="0" indent="0">
              <a:lnSpc>
                <a:spcPts val="4200"/>
              </a:lnSpc>
              <a:buNone/>
            </a:pPr>
            <a:r>
              <a:rPr lang="en-US" sz="4300" b="1" dirty="0">
                <a:solidFill>
                  <a:srgbClr val="161613"/>
                </a:solidFill>
                <a:latin typeface="DM Sans Medium" pitchFamily="34" charset="0"/>
                <a:ea typeface="DM Sans Medium" pitchFamily="34" charset="-122"/>
                <a:cs typeface="DM Sans Medium" pitchFamily="34" charset="-120"/>
              </a:rPr>
              <a:t>Preliminary Analysis of the Energy Market</a:t>
            </a:r>
            <a:endParaRPr lang="en-US" sz="4300" dirty="0"/>
          </a:p>
        </p:txBody>
      </p:sp>
      <p:sp>
        <p:nvSpPr>
          <p:cNvPr id="3" name="Text 1"/>
          <p:cNvSpPr/>
          <p:nvPr/>
        </p:nvSpPr>
        <p:spPr>
          <a:xfrm>
            <a:off x="604480" y="1275159"/>
            <a:ext cx="2689027" cy="269796"/>
          </a:xfrm>
          <a:prstGeom prst="rect">
            <a:avLst/>
          </a:prstGeom>
          <a:noFill/>
          <a:ln/>
        </p:spPr>
        <p:txBody>
          <a:bodyPr wrap="none" lIns="0" tIns="0" rIns="0" bIns="0" rtlCol="0" anchor="t"/>
          <a:lstStyle/>
          <a:p>
            <a:pPr marL="0" indent="0">
              <a:lnSpc>
                <a:spcPts val="2100"/>
              </a:lnSpc>
              <a:buNone/>
            </a:pPr>
            <a:r>
              <a:rPr lang="en-US" sz="2000" b="1" dirty="0">
                <a:solidFill>
                  <a:srgbClr val="161613"/>
                </a:solidFill>
                <a:latin typeface="DM Sans Medium" pitchFamily="34" charset="0"/>
                <a:ea typeface="DM Sans Medium" pitchFamily="34" charset="-122"/>
                <a:cs typeface="DM Sans Medium" pitchFamily="34" charset="-120"/>
              </a:rPr>
              <a:t>Objective of the Analysis:</a:t>
            </a:r>
            <a:endParaRPr lang="en-US" sz="2000" dirty="0"/>
          </a:p>
        </p:txBody>
      </p:sp>
      <p:pic>
        <p:nvPicPr>
          <p:cNvPr id="4" name="Image 0" descr="preencoded.png"/>
          <p:cNvPicPr>
            <a:picLocks noChangeAspect="1"/>
          </p:cNvPicPr>
          <p:nvPr/>
        </p:nvPicPr>
        <p:blipFill>
          <a:blip r:embed="rId3"/>
          <a:stretch>
            <a:fillRect/>
          </a:stretch>
        </p:blipFill>
        <p:spPr>
          <a:xfrm>
            <a:off x="604480" y="1998107"/>
            <a:ext cx="1093589" cy="1093589"/>
          </a:xfrm>
          <a:prstGeom prst="rect">
            <a:avLst/>
          </a:prstGeom>
        </p:spPr>
      </p:pic>
      <p:sp>
        <p:nvSpPr>
          <p:cNvPr id="5" name="Text 2"/>
          <p:cNvSpPr/>
          <p:nvPr/>
        </p:nvSpPr>
        <p:spPr>
          <a:xfrm>
            <a:off x="2826901" y="1864281"/>
            <a:ext cx="11206520" cy="276344"/>
          </a:xfrm>
          <a:prstGeom prst="rect">
            <a:avLst/>
          </a:prstGeom>
          <a:noFill/>
          <a:ln/>
        </p:spPr>
        <p:txBody>
          <a:bodyPr wrap="none" lIns="0" tIns="0" rIns="0" bIns="0" rtlCol="0" anchor="t"/>
          <a:lstStyle/>
          <a:p>
            <a:pPr marL="342900" indent="-342900">
              <a:lnSpc>
                <a:spcPts val="2150"/>
              </a:lnSpc>
              <a:buSzPct val="100000"/>
              <a:buChar char="•"/>
            </a:pPr>
            <a:r>
              <a:rPr lang="en-US" sz="2000" dirty="0">
                <a:solidFill>
                  <a:srgbClr val="161613"/>
                </a:solidFill>
                <a:latin typeface="Inter" pitchFamily="34" charset="0"/>
                <a:ea typeface="Inter" pitchFamily="34" charset="-122"/>
                <a:cs typeface="Inter" pitchFamily="34" charset="-120"/>
              </a:rPr>
              <a:t>Understand the key factors influencing consumers when choosing an energy provider.</a:t>
            </a:r>
            <a:endParaRPr lang="en-US" sz="2000" dirty="0"/>
          </a:p>
        </p:txBody>
      </p:sp>
      <p:sp>
        <p:nvSpPr>
          <p:cNvPr id="6" name="Text 3"/>
          <p:cNvSpPr/>
          <p:nvPr/>
        </p:nvSpPr>
        <p:spPr>
          <a:xfrm>
            <a:off x="2826901" y="2200989"/>
            <a:ext cx="11206520" cy="276344"/>
          </a:xfrm>
          <a:prstGeom prst="rect">
            <a:avLst/>
          </a:prstGeom>
          <a:noFill/>
          <a:ln/>
        </p:spPr>
        <p:txBody>
          <a:bodyPr wrap="none" lIns="0" tIns="0" rIns="0" bIns="0" rtlCol="0" anchor="t"/>
          <a:lstStyle/>
          <a:p>
            <a:pPr marL="342900" indent="-342900">
              <a:lnSpc>
                <a:spcPts val="2150"/>
              </a:lnSpc>
              <a:buSzPct val="100000"/>
              <a:buChar char="•"/>
            </a:pPr>
            <a:r>
              <a:rPr lang="en-US" sz="2000" dirty="0">
                <a:solidFill>
                  <a:srgbClr val="161613"/>
                </a:solidFill>
                <a:latin typeface="Inter" pitchFamily="34" charset="0"/>
                <a:ea typeface="Inter" pitchFamily="34" charset="-122"/>
                <a:cs typeface="Inter" pitchFamily="34" charset="-120"/>
              </a:rPr>
              <a:t>Identify and compare the top 5 competitors of Total in the French B2C energy market.</a:t>
            </a:r>
            <a:endParaRPr lang="en-US" sz="2000" dirty="0"/>
          </a:p>
        </p:txBody>
      </p:sp>
      <p:sp>
        <p:nvSpPr>
          <p:cNvPr id="7" name="Text 4"/>
          <p:cNvSpPr/>
          <p:nvPr/>
        </p:nvSpPr>
        <p:spPr>
          <a:xfrm>
            <a:off x="604480" y="3544848"/>
            <a:ext cx="2847737" cy="269796"/>
          </a:xfrm>
          <a:prstGeom prst="rect">
            <a:avLst/>
          </a:prstGeom>
          <a:noFill/>
          <a:ln/>
        </p:spPr>
        <p:txBody>
          <a:bodyPr wrap="none" lIns="0" tIns="0" rIns="0" bIns="0" rtlCol="0" anchor="t"/>
          <a:lstStyle/>
          <a:p>
            <a:pPr marL="0" indent="0">
              <a:lnSpc>
                <a:spcPts val="2100"/>
              </a:lnSpc>
              <a:buNone/>
            </a:pPr>
            <a:r>
              <a:rPr lang="en-US" sz="2000" b="1" dirty="0">
                <a:solidFill>
                  <a:srgbClr val="161613"/>
                </a:solidFill>
                <a:latin typeface="DM Sans Medium" pitchFamily="34" charset="0"/>
                <a:ea typeface="DM Sans Medium" pitchFamily="34" charset="-122"/>
                <a:cs typeface="DM Sans Medium" pitchFamily="34" charset="-120"/>
              </a:rPr>
              <a:t>Methodology &amp; Tools Used:</a:t>
            </a:r>
            <a:endParaRPr lang="en-US" sz="2000" dirty="0"/>
          </a:p>
        </p:txBody>
      </p:sp>
      <p:pic>
        <p:nvPicPr>
          <p:cNvPr id="8" name="Image 1" descr="preencoded.png"/>
          <p:cNvPicPr>
            <a:picLocks noChangeAspect="1"/>
          </p:cNvPicPr>
          <p:nvPr/>
        </p:nvPicPr>
        <p:blipFill>
          <a:blip r:embed="rId4"/>
          <a:stretch>
            <a:fillRect/>
          </a:stretch>
        </p:blipFill>
        <p:spPr>
          <a:xfrm>
            <a:off x="604480" y="4267795"/>
            <a:ext cx="1031677" cy="1031677"/>
          </a:xfrm>
          <a:prstGeom prst="rect">
            <a:avLst/>
          </a:prstGeom>
        </p:spPr>
      </p:pic>
      <p:sp>
        <p:nvSpPr>
          <p:cNvPr id="9" name="Text 5"/>
          <p:cNvSpPr/>
          <p:nvPr/>
        </p:nvSpPr>
        <p:spPr>
          <a:xfrm>
            <a:off x="2826901" y="4133969"/>
            <a:ext cx="11206520" cy="276344"/>
          </a:xfrm>
          <a:prstGeom prst="rect">
            <a:avLst/>
          </a:prstGeom>
          <a:noFill/>
          <a:ln/>
        </p:spPr>
        <p:txBody>
          <a:bodyPr wrap="none" lIns="0" tIns="0" rIns="0" bIns="0" rtlCol="0" anchor="t"/>
          <a:lstStyle/>
          <a:p>
            <a:pPr marL="342900" indent="-342900">
              <a:lnSpc>
                <a:spcPts val="2150"/>
              </a:lnSpc>
              <a:buSzPct val="100000"/>
              <a:buChar char="•"/>
            </a:pPr>
            <a:r>
              <a:rPr lang="en-US" sz="2000" dirty="0">
                <a:solidFill>
                  <a:srgbClr val="161613"/>
                </a:solidFill>
                <a:latin typeface="Inter" pitchFamily="34" charset="0"/>
                <a:ea typeface="Inter" pitchFamily="34" charset="-122"/>
                <a:cs typeface="Inter" pitchFamily="34" charset="-120"/>
              </a:rPr>
              <a:t>We rely on "Energie-Infos" official price comparator to analyze offers.</a:t>
            </a:r>
            <a:endParaRPr lang="en-US" sz="2000" dirty="0"/>
          </a:p>
        </p:txBody>
      </p:sp>
      <p:sp>
        <p:nvSpPr>
          <p:cNvPr id="10" name="Text 6"/>
          <p:cNvSpPr/>
          <p:nvPr/>
        </p:nvSpPr>
        <p:spPr>
          <a:xfrm>
            <a:off x="2826901" y="4470677"/>
            <a:ext cx="10969781" cy="552450"/>
          </a:xfrm>
          <a:prstGeom prst="rect">
            <a:avLst/>
          </a:prstGeom>
          <a:noFill/>
          <a:ln/>
        </p:spPr>
        <p:txBody>
          <a:bodyPr wrap="none" lIns="0" tIns="0" rIns="0" bIns="0" rtlCol="0" anchor="t"/>
          <a:lstStyle/>
          <a:p>
            <a:pPr marL="342900" indent="-342900">
              <a:lnSpc>
                <a:spcPts val="2150"/>
              </a:lnSpc>
              <a:buSzPct val="100000"/>
              <a:buChar char="•"/>
            </a:pPr>
            <a:r>
              <a:rPr lang="en-US" sz="2000" dirty="0">
                <a:solidFill>
                  <a:srgbClr val="161613"/>
                </a:solidFill>
                <a:latin typeface="Inter" pitchFamily="34" charset="0"/>
                <a:ea typeface="Inter" pitchFamily="34" charset="-122"/>
                <a:cs typeface="Inter" pitchFamily="34" charset="-120"/>
              </a:rPr>
              <a:t>Simulations on electricity and gas consumption help compare different providers based </a:t>
            </a:r>
          </a:p>
          <a:p>
            <a:pPr>
              <a:lnSpc>
                <a:spcPts val="2150"/>
              </a:lnSpc>
              <a:buSzPct val="100000"/>
            </a:pPr>
            <a:r>
              <a:rPr lang="en-US" sz="2000" dirty="0">
                <a:solidFill>
                  <a:srgbClr val="161613"/>
                </a:solidFill>
                <a:latin typeface="Inter" pitchFamily="34" charset="0"/>
                <a:ea typeface="Inter" pitchFamily="34" charset="-122"/>
                <a:cs typeface="Inter" pitchFamily="34" charset="-120"/>
              </a:rPr>
              <a:t>     on real-world data.</a:t>
            </a:r>
            <a:endParaRPr lang="en-US" sz="2000" dirty="0"/>
          </a:p>
        </p:txBody>
      </p:sp>
      <p:sp>
        <p:nvSpPr>
          <p:cNvPr id="11" name="Text 7"/>
          <p:cNvSpPr/>
          <p:nvPr/>
        </p:nvSpPr>
        <p:spPr>
          <a:xfrm>
            <a:off x="2819400" y="5133262"/>
            <a:ext cx="11206520" cy="276344"/>
          </a:xfrm>
          <a:prstGeom prst="rect">
            <a:avLst/>
          </a:prstGeom>
          <a:noFill/>
          <a:ln/>
        </p:spPr>
        <p:txBody>
          <a:bodyPr wrap="none" lIns="0" tIns="0" rIns="0" bIns="0" rtlCol="0" anchor="t"/>
          <a:lstStyle/>
          <a:p>
            <a:pPr marL="342900" indent="-342900">
              <a:lnSpc>
                <a:spcPts val="2150"/>
              </a:lnSpc>
              <a:buSzPct val="100000"/>
              <a:buChar char="•"/>
            </a:pPr>
            <a:r>
              <a:rPr lang="en-US" sz="2000" dirty="0">
                <a:solidFill>
                  <a:srgbClr val="161613"/>
                </a:solidFill>
                <a:latin typeface="Inter" pitchFamily="34" charset="0"/>
                <a:ea typeface="Inter" pitchFamily="34" charset="-122"/>
                <a:cs typeface="Inter" pitchFamily="34" charset="-120"/>
              </a:rPr>
              <a:t>Criteria for comparison include price, customer service, energy source, and contract flexibility.</a:t>
            </a:r>
            <a:endParaRPr lang="en-US" sz="2000" dirty="0"/>
          </a:p>
        </p:txBody>
      </p:sp>
      <p:sp>
        <p:nvSpPr>
          <p:cNvPr id="12" name="Text 8"/>
          <p:cNvSpPr/>
          <p:nvPr/>
        </p:nvSpPr>
        <p:spPr>
          <a:xfrm>
            <a:off x="604480" y="5752624"/>
            <a:ext cx="2393037" cy="269796"/>
          </a:xfrm>
          <a:prstGeom prst="rect">
            <a:avLst/>
          </a:prstGeom>
          <a:noFill/>
          <a:ln/>
        </p:spPr>
        <p:txBody>
          <a:bodyPr wrap="none" lIns="0" tIns="0" rIns="0" bIns="0" rtlCol="0" anchor="t"/>
          <a:lstStyle/>
          <a:p>
            <a:pPr marL="0" indent="0">
              <a:lnSpc>
                <a:spcPts val="2100"/>
              </a:lnSpc>
              <a:buNone/>
            </a:pPr>
            <a:r>
              <a:rPr lang="en-US" sz="2000" b="1" dirty="0">
                <a:solidFill>
                  <a:srgbClr val="161613"/>
                </a:solidFill>
                <a:latin typeface="DM Sans Medium" pitchFamily="34" charset="0"/>
                <a:ea typeface="DM Sans Medium" pitchFamily="34" charset="-122"/>
                <a:cs typeface="DM Sans Medium" pitchFamily="34" charset="-120"/>
              </a:rPr>
              <a:t>Why is this important?</a:t>
            </a:r>
            <a:endParaRPr lang="en-US" sz="2000" dirty="0"/>
          </a:p>
        </p:txBody>
      </p:sp>
      <p:pic>
        <p:nvPicPr>
          <p:cNvPr id="13" name="Image 2" descr="preencoded.png"/>
          <p:cNvPicPr>
            <a:picLocks noChangeAspect="1"/>
          </p:cNvPicPr>
          <p:nvPr/>
        </p:nvPicPr>
        <p:blipFill>
          <a:blip r:embed="rId5"/>
          <a:stretch>
            <a:fillRect/>
          </a:stretch>
        </p:blipFill>
        <p:spPr>
          <a:xfrm>
            <a:off x="604480" y="6475571"/>
            <a:ext cx="1083231" cy="1083231"/>
          </a:xfrm>
          <a:prstGeom prst="rect">
            <a:avLst/>
          </a:prstGeom>
        </p:spPr>
      </p:pic>
      <p:sp>
        <p:nvSpPr>
          <p:cNvPr id="14" name="Text 9"/>
          <p:cNvSpPr/>
          <p:nvPr/>
        </p:nvSpPr>
        <p:spPr>
          <a:xfrm>
            <a:off x="2826901" y="6341745"/>
            <a:ext cx="11206520" cy="276344"/>
          </a:xfrm>
          <a:prstGeom prst="rect">
            <a:avLst/>
          </a:prstGeom>
          <a:noFill/>
          <a:ln/>
        </p:spPr>
        <p:txBody>
          <a:bodyPr wrap="none" lIns="0" tIns="0" rIns="0" bIns="0" rtlCol="0" anchor="t"/>
          <a:lstStyle/>
          <a:p>
            <a:pPr marL="342900" indent="-342900">
              <a:lnSpc>
                <a:spcPts val="2150"/>
              </a:lnSpc>
              <a:buSzPct val="100000"/>
              <a:buChar char="•"/>
            </a:pPr>
            <a:r>
              <a:rPr lang="en-US" sz="2000" dirty="0">
                <a:solidFill>
                  <a:srgbClr val="161613"/>
                </a:solidFill>
                <a:latin typeface="Inter" pitchFamily="34" charset="0"/>
                <a:ea typeface="Inter" pitchFamily="34" charset="-122"/>
                <a:cs typeface="Inter" pitchFamily="34" charset="-120"/>
              </a:rPr>
              <a:t>Energy providers vary in pricing, service quality, and sustainability.</a:t>
            </a:r>
            <a:endParaRPr lang="en-US" sz="2000" dirty="0"/>
          </a:p>
        </p:txBody>
      </p:sp>
      <p:sp>
        <p:nvSpPr>
          <p:cNvPr id="15" name="Text 10"/>
          <p:cNvSpPr/>
          <p:nvPr/>
        </p:nvSpPr>
        <p:spPr>
          <a:xfrm>
            <a:off x="2826901" y="6678454"/>
            <a:ext cx="11206520" cy="276344"/>
          </a:xfrm>
          <a:prstGeom prst="rect">
            <a:avLst/>
          </a:prstGeom>
          <a:noFill/>
          <a:ln/>
        </p:spPr>
        <p:txBody>
          <a:bodyPr wrap="none" lIns="0" tIns="0" rIns="0" bIns="0" rtlCol="0" anchor="t"/>
          <a:lstStyle/>
          <a:p>
            <a:pPr marL="342900" indent="-342900">
              <a:lnSpc>
                <a:spcPts val="2150"/>
              </a:lnSpc>
              <a:buSzPct val="100000"/>
              <a:buChar char="•"/>
            </a:pPr>
            <a:r>
              <a:rPr lang="en-US" sz="2000" dirty="0">
                <a:solidFill>
                  <a:srgbClr val="161613"/>
                </a:solidFill>
                <a:latin typeface="Inter" pitchFamily="34" charset="0"/>
                <a:ea typeface="Inter" pitchFamily="34" charset="-122"/>
                <a:cs typeface="Inter" pitchFamily="34" charset="-120"/>
              </a:rPr>
              <a:t>Consumers need a clear benchmark to make informed decisions.</a:t>
            </a:r>
            <a:endParaRPr lang="en-US" sz="2000" dirty="0"/>
          </a:p>
        </p:txBody>
      </p:sp>
      <p:sp>
        <p:nvSpPr>
          <p:cNvPr id="16" name="Text 11"/>
          <p:cNvSpPr/>
          <p:nvPr/>
        </p:nvSpPr>
        <p:spPr>
          <a:xfrm>
            <a:off x="2826901" y="7015163"/>
            <a:ext cx="10068828" cy="860940"/>
          </a:xfrm>
          <a:prstGeom prst="rect">
            <a:avLst/>
          </a:prstGeom>
          <a:noFill/>
          <a:ln/>
        </p:spPr>
        <p:txBody>
          <a:bodyPr wrap="none" lIns="0" tIns="0" rIns="0" bIns="0" rtlCol="0" anchor="t"/>
          <a:lstStyle/>
          <a:p>
            <a:pPr marL="342900" indent="-342900">
              <a:lnSpc>
                <a:spcPts val="2150"/>
              </a:lnSpc>
              <a:buSzPct val="100000"/>
              <a:buChar char="•"/>
            </a:pPr>
            <a:r>
              <a:rPr lang="en-US" sz="2000" dirty="0">
                <a:solidFill>
                  <a:srgbClr val="161613"/>
                </a:solidFill>
                <a:latin typeface="Inter" pitchFamily="34" charset="0"/>
                <a:ea typeface="Inter" pitchFamily="34" charset="-122"/>
                <a:cs typeface="Inter" pitchFamily="34" charset="-120"/>
              </a:rPr>
              <a:t>The market is evolving, with increased competition and growing focus on </a:t>
            </a:r>
          </a:p>
          <a:p>
            <a:pPr>
              <a:lnSpc>
                <a:spcPts val="2150"/>
              </a:lnSpc>
              <a:buSzPct val="100000"/>
            </a:pPr>
            <a:r>
              <a:rPr lang="en-US" sz="2000" dirty="0">
                <a:solidFill>
                  <a:srgbClr val="161613"/>
                </a:solidFill>
                <a:latin typeface="Inter" pitchFamily="34" charset="0"/>
                <a:ea typeface="Inter" pitchFamily="34" charset="-122"/>
                <a:cs typeface="Inter" pitchFamily="34" charset="-120"/>
              </a:rPr>
              <a:t>     green energy solutions.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65453" y="601385"/>
            <a:ext cx="10024943" cy="683538"/>
          </a:xfrm>
          <a:prstGeom prst="rect">
            <a:avLst/>
          </a:prstGeom>
          <a:noFill/>
          <a:ln/>
        </p:spPr>
        <p:txBody>
          <a:bodyPr wrap="none" lIns="0" tIns="0" rIns="0" bIns="0" rtlCol="0" anchor="t"/>
          <a:lstStyle/>
          <a:p>
            <a:pPr marL="0" indent="0">
              <a:lnSpc>
                <a:spcPts val="5350"/>
              </a:lnSpc>
              <a:buNone/>
            </a:pPr>
            <a:r>
              <a:rPr lang="en-US" sz="4300" dirty="0">
                <a:solidFill>
                  <a:srgbClr val="161613"/>
                </a:solidFill>
                <a:latin typeface="DM Sans Medium" pitchFamily="34" charset="0"/>
                <a:ea typeface="DM Sans Medium" pitchFamily="34" charset="-122"/>
                <a:cs typeface="DM Sans Medium" pitchFamily="34" charset="-120"/>
              </a:rPr>
              <a:t>Identification of Key Consumer Criteria</a:t>
            </a:r>
            <a:endParaRPr lang="en-US" sz="4300" dirty="0"/>
          </a:p>
        </p:txBody>
      </p:sp>
      <p:sp>
        <p:nvSpPr>
          <p:cNvPr id="3" name="Text 1"/>
          <p:cNvSpPr/>
          <p:nvPr/>
        </p:nvSpPr>
        <p:spPr>
          <a:xfrm>
            <a:off x="765453" y="1612940"/>
            <a:ext cx="5394008" cy="410170"/>
          </a:xfrm>
          <a:prstGeom prst="rect">
            <a:avLst/>
          </a:prstGeom>
          <a:noFill/>
          <a:ln/>
        </p:spPr>
        <p:txBody>
          <a:bodyPr wrap="none" lIns="0" tIns="0" rIns="0" bIns="0" rtlCol="0" anchor="t"/>
          <a:lstStyle/>
          <a:p>
            <a:pPr marL="0" indent="0">
              <a:lnSpc>
                <a:spcPts val="3200"/>
              </a:lnSpc>
              <a:buNone/>
            </a:pPr>
            <a:r>
              <a:rPr lang="en-US" sz="2550" dirty="0">
                <a:solidFill>
                  <a:srgbClr val="161613"/>
                </a:solidFill>
                <a:latin typeface="DM Sans Medium" pitchFamily="34" charset="0"/>
                <a:ea typeface="DM Sans Medium" pitchFamily="34" charset="-122"/>
                <a:cs typeface="DM Sans Medium" pitchFamily="34" charset="-120"/>
              </a:rPr>
              <a:t>What Matters Most to Consumers?</a:t>
            </a:r>
            <a:endParaRPr lang="en-US" sz="2550" dirty="0"/>
          </a:p>
        </p:txBody>
      </p:sp>
      <p:sp>
        <p:nvSpPr>
          <p:cNvPr id="4" name="Text 2"/>
          <p:cNvSpPr/>
          <p:nvPr/>
        </p:nvSpPr>
        <p:spPr>
          <a:xfrm>
            <a:off x="765453" y="2351127"/>
            <a:ext cx="13099494" cy="349925"/>
          </a:xfrm>
          <a:prstGeom prst="rect">
            <a:avLst/>
          </a:prstGeom>
          <a:noFill/>
          <a:ln/>
        </p:spPr>
        <p:txBody>
          <a:bodyPr wrap="none" lIns="0" tIns="0" rIns="0" bIns="0" rtlCol="0" anchor="t"/>
          <a:lstStyle/>
          <a:p>
            <a:pPr marL="342900" indent="-342900">
              <a:lnSpc>
                <a:spcPts val="2750"/>
              </a:lnSpc>
              <a:buSzPct val="100000"/>
              <a:buChar char="•"/>
            </a:pPr>
            <a:r>
              <a:rPr lang="en-US" sz="2000" b="1" dirty="0">
                <a:solidFill>
                  <a:srgbClr val="161613"/>
                </a:solidFill>
                <a:latin typeface="Inter" pitchFamily="34" charset="0"/>
                <a:ea typeface="Inter" pitchFamily="34" charset="-122"/>
                <a:cs typeface="Inter" pitchFamily="34" charset="-120"/>
              </a:rPr>
              <a:t>Price</a:t>
            </a:r>
            <a:r>
              <a:rPr lang="en-US" sz="2000" dirty="0">
                <a:solidFill>
                  <a:srgbClr val="161613"/>
                </a:solidFill>
                <a:latin typeface="Inter" pitchFamily="34" charset="0"/>
                <a:ea typeface="Inter" pitchFamily="34" charset="-122"/>
                <a:cs typeface="Inter" pitchFamily="34" charset="-120"/>
              </a:rPr>
              <a:t> – Competitive pricing per kWh for electricity and gas.</a:t>
            </a:r>
            <a:endParaRPr lang="en-US" sz="2000" dirty="0"/>
          </a:p>
        </p:txBody>
      </p:sp>
      <p:sp>
        <p:nvSpPr>
          <p:cNvPr id="5" name="Text 3"/>
          <p:cNvSpPr/>
          <p:nvPr/>
        </p:nvSpPr>
        <p:spPr>
          <a:xfrm>
            <a:off x="765453" y="2777490"/>
            <a:ext cx="13099494" cy="349925"/>
          </a:xfrm>
          <a:prstGeom prst="rect">
            <a:avLst/>
          </a:prstGeom>
          <a:noFill/>
          <a:ln/>
        </p:spPr>
        <p:txBody>
          <a:bodyPr wrap="none" lIns="0" tIns="0" rIns="0" bIns="0" rtlCol="0" anchor="t"/>
          <a:lstStyle/>
          <a:p>
            <a:pPr marL="342900" indent="-342900">
              <a:lnSpc>
                <a:spcPts val="2750"/>
              </a:lnSpc>
              <a:buSzPct val="100000"/>
              <a:buChar char="•"/>
            </a:pPr>
            <a:r>
              <a:rPr lang="en-US" sz="2000" b="1" dirty="0">
                <a:solidFill>
                  <a:srgbClr val="161613"/>
                </a:solidFill>
                <a:latin typeface="Inter" pitchFamily="34" charset="0"/>
                <a:ea typeface="Inter" pitchFamily="34" charset="-122"/>
                <a:cs typeface="Inter" pitchFamily="34" charset="-120"/>
              </a:rPr>
              <a:t>Customer Service</a:t>
            </a:r>
            <a:r>
              <a:rPr lang="en-US" sz="2000" dirty="0">
                <a:solidFill>
                  <a:srgbClr val="161613"/>
                </a:solidFill>
                <a:latin typeface="Inter" pitchFamily="34" charset="0"/>
                <a:ea typeface="Inter" pitchFamily="34" charset="-122"/>
                <a:cs typeface="Inter" pitchFamily="34" charset="-120"/>
              </a:rPr>
              <a:t> – Availability, responsiveness, and quality of support. (</a:t>
            </a:r>
            <a:r>
              <a:rPr lang="en-US" sz="2000" u="sng" dirty="0">
                <a:solidFill>
                  <a:srgbClr val="28282F"/>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val="tx"/>
                    </a:ext>
                  </a:extLst>
                </a:hlinkClick>
              </a:rPr>
              <a:t>Particuliers.Engie.fr</a:t>
            </a:r>
            <a:r>
              <a:rPr lang="en-US" sz="2000" dirty="0">
                <a:solidFill>
                  <a:srgbClr val="161613"/>
                </a:solidFill>
                <a:latin typeface="Inter" pitchFamily="34" charset="0"/>
                <a:ea typeface="Inter" pitchFamily="34" charset="-122"/>
                <a:cs typeface="Inter" pitchFamily="34" charset="-120"/>
              </a:rPr>
              <a:t>)</a:t>
            </a:r>
            <a:endParaRPr lang="en-US" sz="2000" dirty="0"/>
          </a:p>
        </p:txBody>
      </p:sp>
      <p:sp>
        <p:nvSpPr>
          <p:cNvPr id="6" name="Text 4"/>
          <p:cNvSpPr/>
          <p:nvPr/>
        </p:nvSpPr>
        <p:spPr>
          <a:xfrm>
            <a:off x="765453" y="3203853"/>
            <a:ext cx="13099494" cy="349925"/>
          </a:xfrm>
          <a:prstGeom prst="rect">
            <a:avLst/>
          </a:prstGeom>
          <a:noFill/>
          <a:ln/>
        </p:spPr>
        <p:txBody>
          <a:bodyPr wrap="none" lIns="0" tIns="0" rIns="0" bIns="0" rtlCol="0" anchor="t"/>
          <a:lstStyle/>
          <a:p>
            <a:pPr marL="342900" indent="-342900">
              <a:lnSpc>
                <a:spcPts val="2750"/>
              </a:lnSpc>
              <a:buSzPct val="100000"/>
              <a:buChar char="•"/>
            </a:pPr>
            <a:r>
              <a:rPr lang="en-US" sz="2000" b="1" dirty="0">
                <a:solidFill>
                  <a:srgbClr val="161613"/>
                </a:solidFill>
                <a:latin typeface="Inter" pitchFamily="34" charset="0"/>
                <a:ea typeface="Inter" pitchFamily="34" charset="-122"/>
                <a:cs typeface="Inter" pitchFamily="34" charset="-120"/>
              </a:rPr>
              <a:t>Energy Source</a:t>
            </a:r>
            <a:r>
              <a:rPr lang="en-US" sz="2000" dirty="0">
                <a:solidFill>
                  <a:srgbClr val="161613"/>
                </a:solidFill>
                <a:latin typeface="Inter" pitchFamily="34" charset="0"/>
                <a:ea typeface="Inter" pitchFamily="34" charset="-122"/>
                <a:cs typeface="Inter" pitchFamily="34" charset="-120"/>
              </a:rPr>
              <a:t> – Preference for renewable energy vs traditional sources. (</a:t>
            </a:r>
            <a:r>
              <a:rPr lang="en-US" sz="2000" u="sng" dirty="0">
                <a:solidFill>
                  <a:srgbClr val="28282F"/>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TRANSITION-ENERGETIQUE.ECO</a:t>
            </a:r>
            <a:r>
              <a:rPr lang="en-US" sz="2000" dirty="0">
                <a:solidFill>
                  <a:srgbClr val="161613"/>
                </a:solidFill>
                <a:latin typeface="Inter" pitchFamily="34" charset="0"/>
                <a:ea typeface="Inter" pitchFamily="34" charset="-122"/>
                <a:cs typeface="Inter" pitchFamily="34" charset="-120"/>
              </a:rPr>
              <a:t>)</a:t>
            </a:r>
            <a:endParaRPr lang="en-US" sz="2000" dirty="0"/>
          </a:p>
        </p:txBody>
      </p:sp>
      <p:sp>
        <p:nvSpPr>
          <p:cNvPr id="7" name="Text 5"/>
          <p:cNvSpPr/>
          <p:nvPr/>
        </p:nvSpPr>
        <p:spPr>
          <a:xfrm>
            <a:off x="765453" y="3630216"/>
            <a:ext cx="13099494" cy="349925"/>
          </a:xfrm>
          <a:prstGeom prst="rect">
            <a:avLst/>
          </a:prstGeom>
          <a:noFill/>
          <a:ln/>
        </p:spPr>
        <p:txBody>
          <a:bodyPr wrap="none" lIns="0" tIns="0" rIns="0" bIns="0" rtlCol="0" anchor="t"/>
          <a:lstStyle/>
          <a:p>
            <a:pPr marL="342900" indent="-342900">
              <a:lnSpc>
                <a:spcPts val="2750"/>
              </a:lnSpc>
              <a:buSzPct val="100000"/>
              <a:buChar char="•"/>
            </a:pPr>
            <a:r>
              <a:rPr lang="en-US" sz="2000" b="1" dirty="0">
                <a:solidFill>
                  <a:srgbClr val="161613"/>
                </a:solidFill>
                <a:latin typeface="Inter" pitchFamily="34" charset="0"/>
                <a:ea typeface="Inter" pitchFamily="34" charset="-122"/>
                <a:cs typeface="Inter" pitchFamily="34" charset="-120"/>
              </a:rPr>
              <a:t>Contract Flexibility</a:t>
            </a:r>
            <a:r>
              <a:rPr lang="en-US" sz="2000" dirty="0">
                <a:solidFill>
                  <a:srgbClr val="161613"/>
                </a:solidFill>
                <a:latin typeface="Inter" pitchFamily="34" charset="0"/>
                <a:ea typeface="Inter" pitchFamily="34" charset="-122"/>
                <a:cs typeface="Inter" pitchFamily="34" charset="-120"/>
              </a:rPr>
              <a:t> – Terms, duration, cancellation fees, and payment options. (</a:t>
            </a:r>
            <a:r>
              <a:rPr lang="en-US" sz="2000" u="sng" dirty="0">
                <a:solidFill>
                  <a:srgbClr val="28282F"/>
                </a:solidFill>
                <a:latin typeface="Inter" pitchFamily="34" charset="0"/>
                <a:ea typeface="Inter" pitchFamily="34" charset="-122"/>
                <a:cs typeface="Inter" pitchFamily="34" charset="-120"/>
                <a:hlinkClick r:id="rId5">
                  <a:extLst>
                    <a:ext uri="{A12FA001-AC4F-418D-AE19-62706E023703}">
                      <ahyp:hlinkClr xmlns:ahyp="http://schemas.microsoft.com/office/drawing/2018/hyperlinkcolor" val="tx"/>
                    </a:ext>
                  </a:extLst>
                </a:hlinkClick>
              </a:rPr>
              <a:t>BOUYGUES-IMMOBILIER.COM</a:t>
            </a:r>
            <a:r>
              <a:rPr lang="en-US" sz="2000" dirty="0">
                <a:solidFill>
                  <a:srgbClr val="161613"/>
                </a:solidFill>
                <a:latin typeface="Inter" pitchFamily="34" charset="0"/>
                <a:ea typeface="Inter" pitchFamily="34" charset="-122"/>
                <a:cs typeface="Inter" pitchFamily="34" charset="-120"/>
              </a:rPr>
              <a:t>)</a:t>
            </a:r>
            <a:endParaRPr lang="en-US" sz="2000" dirty="0"/>
          </a:p>
        </p:txBody>
      </p:sp>
      <p:sp>
        <p:nvSpPr>
          <p:cNvPr id="8" name="Text 6"/>
          <p:cNvSpPr/>
          <p:nvPr/>
        </p:nvSpPr>
        <p:spPr>
          <a:xfrm>
            <a:off x="765453" y="4056578"/>
            <a:ext cx="13099494" cy="349925"/>
          </a:xfrm>
          <a:prstGeom prst="rect">
            <a:avLst/>
          </a:prstGeom>
          <a:noFill/>
          <a:ln/>
        </p:spPr>
        <p:txBody>
          <a:bodyPr wrap="none" lIns="0" tIns="0" rIns="0" bIns="0" rtlCol="0" anchor="t"/>
          <a:lstStyle/>
          <a:p>
            <a:pPr marL="342900" indent="-342900">
              <a:lnSpc>
                <a:spcPts val="2750"/>
              </a:lnSpc>
              <a:buSzPct val="100000"/>
              <a:buChar char="•"/>
            </a:pPr>
            <a:r>
              <a:rPr lang="en-US" sz="2000" b="1" dirty="0">
                <a:solidFill>
                  <a:srgbClr val="161613"/>
                </a:solidFill>
                <a:latin typeface="Inter" pitchFamily="34" charset="0"/>
                <a:ea typeface="Inter" pitchFamily="34" charset="-122"/>
                <a:cs typeface="Inter" pitchFamily="34" charset="-120"/>
              </a:rPr>
              <a:t>Provider Reputation</a:t>
            </a:r>
            <a:r>
              <a:rPr lang="en-US" sz="2000" dirty="0">
                <a:solidFill>
                  <a:srgbClr val="161613"/>
                </a:solidFill>
                <a:latin typeface="Inter" pitchFamily="34" charset="0"/>
                <a:ea typeface="Inter" pitchFamily="34" charset="-122"/>
                <a:cs typeface="Inter" pitchFamily="34" charset="-120"/>
              </a:rPr>
              <a:t> – Reliability, customer satisfaction, and market trust. (</a:t>
            </a:r>
            <a:r>
              <a:rPr lang="en-US" sz="2000" u="sng" dirty="0">
                <a:solidFill>
                  <a:srgbClr val="28282F"/>
                </a:solidFill>
                <a:latin typeface="Inter" pitchFamily="34" charset="0"/>
                <a:ea typeface="Inter" pitchFamily="34" charset="-122"/>
                <a:cs typeface="Inter" pitchFamily="34" charset="-120"/>
                <a:hlinkClick r:id="rId6">
                  <a:extLst>
                    <a:ext uri="{A12FA001-AC4F-418D-AE19-62706E023703}">
                      <ahyp:hlinkClr xmlns:ahyp="http://schemas.microsoft.com/office/drawing/2018/hyperlinkcolor" val="tx"/>
                    </a:ext>
                  </a:extLst>
                </a:hlinkClick>
              </a:rPr>
              <a:t>BON-ENERGIE.COM</a:t>
            </a:r>
            <a:r>
              <a:rPr lang="en-US" sz="2000" dirty="0">
                <a:solidFill>
                  <a:srgbClr val="161613"/>
                </a:solidFill>
                <a:latin typeface="Inter" pitchFamily="34" charset="0"/>
                <a:ea typeface="Inter" pitchFamily="34" charset="-122"/>
                <a:cs typeface="Inter" pitchFamily="34" charset="-120"/>
              </a:rPr>
              <a:t>)</a:t>
            </a:r>
            <a:endParaRPr lang="en-US" sz="2000" dirty="0"/>
          </a:p>
        </p:txBody>
      </p:sp>
      <p:pic>
        <p:nvPicPr>
          <p:cNvPr id="9" name="Image 0" descr="preencoded.png"/>
          <p:cNvPicPr>
            <a:picLocks noChangeAspect="1"/>
          </p:cNvPicPr>
          <p:nvPr/>
        </p:nvPicPr>
        <p:blipFill>
          <a:blip r:embed="rId7"/>
          <a:stretch>
            <a:fillRect/>
          </a:stretch>
        </p:blipFill>
        <p:spPr>
          <a:xfrm>
            <a:off x="0" y="4675823"/>
            <a:ext cx="6852903" cy="2462488"/>
          </a:xfrm>
          <a:prstGeom prst="rect">
            <a:avLst/>
          </a:prstGeom>
        </p:spPr>
      </p:pic>
      <p:pic>
        <p:nvPicPr>
          <p:cNvPr id="10" name="Image 1" descr="preencoded.png"/>
          <p:cNvPicPr>
            <a:picLocks noChangeAspect="1"/>
          </p:cNvPicPr>
          <p:nvPr/>
        </p:nvPicPr>
        <p:blipFill>
          <a:blip r:embed="rId8"/>
          <a:stretch>
            <a:fillRect/>
          </a:stretch>
        </p:blipFill>
        <p:spPr>
          <a:xfrm>
            <a:off x="6952129" y="4675823"/>
            <a:ext cx="7486738" cy="2462489"/>
          </a:xfrm>
          <a:prstGeom prst="rect">
            <a:avLst/>
          </a:prstGeom>
        </p:spPr>
      </p:pic>
      <p:sp>
        <p:nvSpPr>
          <p:cNvPr id="11" name="Text 7"/>
          <p:cNvSpPr/>
          <p:nvPr/>
        </p:nvSpPr>
        <p:spPr>
          <a:xfrm>
            <a:off x="3666729" y="7371041"/>
            <a:ext cx="7296941" cy="349925"/>
          </a:xfrm>
          <a:prstGeom prst="rect">
            <a:avLst/>
          </a:prstGeom>
          <a:noFill/>
          <a:ln/>
        </p:spPr>
        <p:txBody>
          <a:bodyPr wrap="none" lIns="0" tIns="0" rIns="0" bIns="0" rtlCol="0" anchor="t"/>
          <a:lstStyle/>
          <a:p>
            <a:pPr marL="0" indent="0">
              <a:lnSpc>
                <a:spcPts val="2750"/>
              </a:lnSpc>
              <a:buNone/>
            </a:pPr>
            <a:r>
              <a:rPr lang="en-US" sz="1700" i="1" dirty="0">
                <a:solidFill>
                  <a:srgbClr val="161613"/>
                </a:solidFill>
                <a:latin typeface="Inter" pitchFamily="34" charset="0"/>
                <a:ea typeface="Inter" pitchFamily="34" charset="-122"/>
                <a:cs typeface="Inter" pitchFamily="34" charset="-120"/>
              </a:rPr>
              <a:t>Price, Reputation &amp; Green Energy Simulation: EDF vs. Dyneff</a:t>
            </a:r>
            <a:endParaRPr lang="en-US" sz="1700" i="1" dirty="0"/>
          </a:p>
        </p:txBody>
      </p:sp>
      <p:sp>
        <p:nvSpPr>
          <p:cNvPr id="13" name="Oval 12">
            <a:extLst>
              <a:ext uri="{FF2B5EF4-FFF2-40B4-BE49-F238E27FC236}">
                <a16:creationId xmlns:a16="http://schemas.microsoft.com/office/drawing/2014/main" id="{64E21160-02E2-092B-724A-4AFC3895E969}"/>
              </a:ext>
            </a:extLst>
          </p:cNvPr>
          <p:cNvSpPr/>
          <p:nvPr/>
        </p:nvSpPr>
        <p:spPr>
          <a:xfrm>
            <a:off x="3390900" y="6206491"/>
            <a:ext cx="1739900" cy="626109"/>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4" name="Oval 13">
            <a:extLst>
              <a:ext uri="{FF2B5EF4-FFF2-40B4-BE49-F238E27FC236}">
                <a16:creationId xmlns:a16="http://schemas.microsoft.com/office/drawing/2014/main" id="{0022453C-A5A2-4491-0241-15ED44B20A98}"/>
              </a:ext>
            </a:extLst>
          </p:cNvPr>
          <p:cNvSpPr/>
          <p:nvPr/>
        </p:nvSpPr>
        <p:spPr>
          <a:xfrm>
            <a:off x="10790396" y="6091953"/>
            <a:ext cx="1739900" cy="661987"/>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5" name="Oval 14">
            <a:extLst>
              <a:ext uri="{FF2B5EF4-FFF2-40B4-BE49-F238E27FC236}">
                <a16:creationId xmlns:a16="http://schemas.microsoft.com/office/drawing/2014/main" id="{1B36BEAD-8AFD-C6CB-60D4-A0C51B6BE228}"/>
              </a:ext>
            </a:extLst>
          </p:cNvPr>
          <p:cNvSpPr/>
          <p:nvPr/>
        </p:nvSpPr>
        <p:spPr>
          <a:xfrm>
            <a:off x="360204" y="6300591"/>
            <a:ext cx="1739900" cy="626109"/>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6" name="Oval 15">
            <a:extLst>
              <a:ext uri="{FF2B5EF4-FFF2-40B4-BE49-F238E27FC236}">
                <a16:creationId xmlns:a16="http://schemas.microsoft.com/office/drawing/2014/main" id="{644C9CAE-D401-DF0A-B4DD-3932256B9F8A}"/>
              </a:ext>
            </a:extLst>
          </p:cNvPr>
          <p:cNvSpPr/>
          <p:nvPr/>
        </p:nvSpPr>
        <p:spPr>
          <a:xfrm>
            <a:off x="5422899" y="4564358"/>
            <a:ext cx="1606511" cy="537827"/>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7" name="Oval 16">
            <a:extLst>
              <a:ext uri="{FF2B5EF4-FFF2-40B4-BE49-F238E27FC236}">
                <a16:creationId xmlns:a16="http://schemas.microsoft.com/office/drawing/2014/main" id="{E2A14854-C405-81E6-E893-C31EC44C53C7}"/>
              </a:ext>
            </a:extLst>
          </p:cNvPr>
          <p:cNvSpPr/>
          <p:nvPr/>
        </p:nvSpPr>
        <p:spPr>
          <a:xfrm>
            <a:off x="12890500" y="4559080"/>
            <a:ext cx="1739900" cy="543105"/>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42104" y="504468"/>
            <a:ext cx="11154370" cy="573405"/>
          </a:xfrm>
          <a:prstGeom prst="rect">
            <a:avLst/>
          </a:prstGeom>
          <a:noFill/>
          <a:ln/>
        </p:spPr>
        <p:txBody>
          <a:bodyPr wrap="none" lIns="0" tIns="0" rIns="0" bIns="0" rtlCol="0" anchor="t"/>
          <a:lstStyle/>
          <a:p>
            <a:pPr marL="0" indent="0">
              <a:lnSpc>
                <a:spcPts val="4500"/>
              </a:lnSpc>
              <a:buNone/>
            </a:pPr>
            <a:r>
              <a:rPr lang="en-US" sz="4300" dirty="0">
                <a:solidFill>
                  <a:srgbClr val="161613"/>
                </a:solidFill>
                <a:latin typeface="DM Sans Medium" pitchFamily="34" charset="0"/>
                <a:ea typeface="DM Sans Medium" pitchFamily="34" charset="-122"/>
                <a:cs typeface="DM Sans Medium" pitchFamily="34" charset="-120"/>
              </a:rPr>
              <a:t>Identification of Total's Top 5 Competitors in France</a:t>
            </a:r>
            <a:endParaRPr lang="en-US" sz="4300" dirty="0"/>
          </a:p>
        </p:txBody>
      </p:sp>
      <p:sp>
        <p:nvSpPr>
          <p:cNvPr id="3" name="Text 1"/>
          <p:cNvSpPr/>
          <p:nvPr/>
        </p:nvSpPr>
        <p:spPr>
          <a:xfrm>
            <a:off x="299204" y="1588298"/>
            <a:ext cx="14113430" cy="595848"/>
          </a:xfrm>
          <a:prstGeom prst="rect">
            <a:avLst/>
          </a:prstGeom>
          <a:noFill/>
          <a:ln/>
        </p:spPr>
        <p:txBody>
          <a:bodyPr wrap="none" lIns="0" tIns="0" rIns="0" bIns="0" rtlCol="0" anchor="t"/>
          <a:lstStyle/>
          <a:p>
            <a:pPr marL="342900" indent="-342900">
              <a:lnSpc>
                <a:spcPts val="2300"/>
              </a:lnSpc>
              <a:buSzPct val="100000"/>
              <a:buChar char="•"/>
            </a:pPr>
            <a:r>
              <a:rPr lang="en-US" sz="2000" b="1" dirty="0">
                <a:solidFill>
                  <a:srgbClr val="161613"/>
                </a:solidFill>
                <a:latin typeface="Inter" pitchFamily="34" charset="0"/>
                <a:ea typeface="Inter" pitchFamily="34" charset="-122"/>
                <a:cs typeface="Inter" pitchFamily="34" charset="-120"/>
              </a:rPr>
              <a:t>EDF:</a:t>
            </a:r>
            <a:r>
              <a:rPr lang="en-US" sz="2000" dirty="0">
                <a:solidFill>
                  <a:srgbClr val="161613"/>
                </a:solidFill>
                <a:latin typeface="Inter" pitchFamily="34" charset="0"/>
                <a:ea typeface="Inter" pitchFamily="34" charset="-122"/>
                <a:cs typeface="Inter" pitchFamily="34" charset="-120"/>
              </a:rPr>
              <a:t> The historical electricity provider in France, offering both regulated and market-based tariffs, with a strong </a:t>
            </a:r>
          </a:p>
          <a:p>
            <a:pPr>
              <a:lnSpc>
                <a:spcPts val="2300"/>
              </a:lnSpc>
              <a:buSzPct val="100000"/>
            </a:pPr>
            <a:r>
              <a:rPr lang="en-US" sz="2000" dirty="0">
                <a:solidFill>
                  <a:srgbClr val="161613"/>
                </a:solidFill>
                <a:latin typeface="Inter" pitchFamily="34" charset="0"/>
                <a:ea typeface="Inter" pitchFamily="34" charset="-122"/>
                <a:cs typeface="Inter" pitchFamily="34" charset="-120"/>
              </a:rPr>
              <a:t>	  customer base.</a:t>
            </a:r>
            <a:endParaRPr lang="en-US" sz="2000" dirty="0"/>
          </a:p>
        </p:txBody>
      </p:sp>
      <p:sp>
        <p:nvSpPr>
          <p:cNvPr id="4" name="Text 2"/>
          <p:cNvSpPr/>
          <p:nvPr/>
        </p:nvSpPr>
        <p:spPr>
          <a:xfrm>
            <a:off x="299204" y="2400309"/>
            <a:ext cx="13346192" cy="293489"/>
          </a:xfrm>
          <a:prstGeom prst="rect">
            <a:avLst/>
          </a:prstGeom>
          <a:noFill/>
          <a:ln/>
        </p:spPr>
        <p:txBody>
          <a:bodyPr wrap="none" lIns="0" tIns="0" rIns="0" bIns="0" rtlCol="0" anchor="t"/>
          <a:lstStyle/>
          <a:p>
            <a:pPr marL="342900" indent="-342900">
              <a:lnSpc>
                <a:spcPts val="2300"/>
              </a:lnSpc>
              <a:buSzPct val="100000"/>
              <a:buChar char="•"/>
            </a:pPr>
            <a:r>
              <a:rPr lang="en-US" sz="2000" b="1" dirty="0">
                <a:solidFill>
                  <a:srgbClr val="161613"/>
                </a:solidFill>
                <a:latin typeface="Inter" pitchFamily="34" charset="0"/>
                <a:ea typeface="Inter" pitchFamily="34" charset="-122"/>
                <a:cs typeface="Inter" pitchFamily="34" charset="-120"/>
              </a:rPr>
              <a:t>Engie:</a:t>
            </a:r>
            <a:r>
              <a:rPr lang="en-US" sz="2000" dirty="0">
                <a:solidFill>
                  <a:srgbClr val="161613"/>
                </a:solidFill>
                <a:latin typeface="Inter" pitchFamily="34" charset="0"/>
                <a:ea typeface="Inter" pitchFamily="34" charset="-122"/>
                <a:cs typeface="Inter" pitchFamily="34" charset="-120"/>
              </a:rPr>
              <a:t> Formerly GDF Suez, France's historical gas provider, focusing on green energy solutions and flexible pricing.</a:t>
            </a:r>
            <a:endParaRPr lang="en-US" sz="2000" dirty="0"/>
          </a:p>
        </p:txBody>
      </p:sp>
      <p:sp>
        <p:nvSpPr>
          <p:cNvPr id="5" name="Text 3"/>
          <p:cNvSpPr/>
          <p:nvPr/>
        </p:nvSpPr>
        <p:spPr>
          <a:xfrm>
            <a:off x="299204" y="3040686"/>
            <a:ext cx="13346192" cy="293489"/>
          </a:xfrm>
          <a:prstGeom prst="rect">
            <a:avLst/>
          </a:prstGeom>
          <a:noFill/>
          <a:ln/>
        </p:spPr>
        <p:txBody>
          <a:bodyPr wrap="none" lIns="0" tIns="0" rIns="0" bIns="0" rtlCol="0" anchor="t"/>
          <a:lstStyle/>
          <a:p>
            <a:pPr marL="342900" indent="-342900">
              <a:lnSpc>
                <a:spcPts val="2300"/>
              </a:lnSpc>
              <a:buSzPct val="100000"/>
              <a:buChar char="•"/>
            </a:pPr>
            <a:r>
              <a:rPr lang="en-US" sz="2000" b="1" dirty="0">
                <a:solidFill>
                  <a:srgbClr val="161613"/>
                </a:solidFill>
                <a:latin typeface="Inter" pitchFamily="34" charset="0"/>
                <a:ea typeface="Inter" pitchFamily="34" charset="-122"/>
                <a:cs typeface="Inter" pitchFamily="34" charset="-120"/>
              </a:rPr>
              <a:t>Eni:</a:t>
            </a:r>
            <a:r>
              <a:rPr lang="en-US" sz="2000" dirty="0">
                <a:solidFill>
                  <a:srgbClr val="161613"/>
                </a:solidFill>
                <a:latin typeface="Inter" pitchFamily="34" charset="0"/>
                <a:ea typeface="Inter" pitchFamily="34" charset="-122"/>
                <a:cs typeface="Inter" pitchFamily="34" charset="-120"/>
              </a:rPr>
              <a:t> An Italian energy supplier operating in France, known for competitive pricing and innovative contract options.</a:t>
            </a:r>
            <a:endParaRPr lang="en-US" sz="2000" dirty="0"/>
          </a:p>
        </p:txBody>
      </p:sp>
      <p:sp>
        <p:nvSpPr>
          <p:cNvPr id="6" name="Text 4"/>
          <p:cNvSpPr/>
          <p:nvPr/>
        </p:nvSpPr>
        <p:spPr>
          <a:xfrm>
            <a:off x="299204" y="3693357"/>
            <a:ext cx="14013696" cy="551271"/>
          </a:xfrm>
          <a:prstGeom prst="rect">
            <a:avLst/>
          </a:prstGeom>
          <a:noFill/>
          <a:ln/>
        </p:spPr>
        <p:txBody>
          <a:bodyPr wrap="none" lIns="0" tIns="0" rIns="0" bIns="0" rtlCol="0" anchor="t"/>
          <a:lstStyle/>
          <a:p>
            <a:pPr marL="342900" indent="-342900">
              <a:lnSpc>
                <a:spcPts val="2300"/>
              </a:lnSpc>
              <a:buSzPct val="100000"/>
              <a:buChar char="•"/>
            </a:pPr>
            <a:r>
              <a:rPr lang="en-US" sz="2000" b="1" dirty="0">
                <a:solidFill>
                  <a:srgbClr val="161613"/>
                </a:solidFill>
                <a:latin typeface="Inter" pitchFamily="34" charset="0"/>
                <a:ea typeface="Inter" pitchFamily="34" charset="-122"/>
                <a:cs typeface="Inter" pitchFamily="34" charset="-120"/>
              </a:rPr>
              <a:t>Vattenfall:</a:t>
            </a:r>
            <a:r>
              <a:rPr lang="en-US" sz="2000" dirty="0">
                <a:solidFill>
                  <a:srgbClr val="161613"/>
                </a:solidFill>
                <a:latin typeface="Inter" pitchFamily="34" charset="0"/>
                <a:ea typeface="Inter" pitchFamily="34" charset="-122"/>
                <a:cs typeface="Inter" pitchFamily="34" charset="-120"/>
              </a:rPr>
              <a:t> A Swedish provider specializing in green energy offers, promoting sustainability in the French market.</a:t>
            </a:r>
            <a:endParaRPr lang="en-US" sz="2000" dirty="0"/>
          </a:p>
        </p:txBody>
      </p:sp>
      <p:sp>
        <p:nvSpPr>
          <p:cNvPr id="7" name="Text 5"/>
          <p:cNvSpPr/>
          <p:nvPr/>
        </p:nvSpPr>
        <p:spPr>
          <a:xfrm>
            <a:off x="299204" y="4322614"/>
            <a:ext cx="13346192" cy="293489"/>
          </a:xfrm>
          <a:prstGeom prst="rect">
            <a:avLst/>
          </a:prstGeom>
          <a:noFill/>
          <a:ln/>
        </p:spPr>
        <p:txBody>
          <a:bodyPr wrap="none" lIns="0" tIns="0" rIns="0" bIns="0" rtlCol="0" anchor="t"/>
          <a:lstStyle/>
          <a:p>
            <a:pPr marL="342900" indent="-342900">
              <a:lnSpc>
                <a:spcPts val="2300"/>
              </a:lnSpc>
              <a:buSzPct val="100000"/>
              <a:buChar char="•"/>
            </a:pPr>
            <a:r>
              <a:rPr lang="en-US" sz="2000" b="1" dirty="0">
                <a:solidFill>
                  <a:srgbClr val="161613"/>
                </a:solidFill>
                <a:latin typeface="Inter" pitchFamily="34" charset="0"/>
                <a:ea typeface="Inter" pitchFamily="34" charset="-122"/>
                <a:cs typeface="Inter" pitchFamily="34" charset="-120"/>
              </a:rPr>
              <a:t>Iberdrola:</a:t>
            </a:r>
            <a:r>
              <a:rPr lang="en-US" sz="2000" dirty="0">
                <a:solidFill>
                  <a:srgbClr val="161613"/>
                </a:solidFill>
                <a:latin typeface="Inter" pitchFamily="34" charset="0"/>
                <a:ea typeface="Inter" pitchFamily="34" charset="-122"/>
                <a:cs typeface="Inter" pitchFamily="34" charset="-120"/>
              </a:rPr>
              <a:t> A Spanish provider offering green electricity plans in the French market.</a:t>
            </a:r>
            <a:endParaRPr lang="en-US" sz="2000" dirty="0"/>
          </a:p>
        </p:txBody>
      </p:sp>
      <p:sp>
        <p:nvSpPr>
          <p:cNvPr id="8" name="Text 6"/>
          <p:cNvSpPr/>
          <p:nvPr/>
        </p:nvSpPr>
        <p:spPr>
          <a:xfrm>
            <a:off x="696898" y="4962991"/>
            <a:ext cx="13346191" cy="1063834"/>
          </a:xfrm>
          <a:prstGeom prst="rect">
            <a:avLst/>
          </a:prstGeom>
          <a:noFill/>
          <a:ln/>
        </p:spPr>
        <p:txBody>
          <a:bodyPr wrap="square" lIns="0" tIns="0" rIns="0" bIns="0" rtlCol="0" anchor="t"/>
          <a:lstStyle/>
          <a:p>
            <a:pPr marL="0" indent="0">
              <a:lnSpc>
                <a:spcPts val="2300"/>
              </a:lnSpc>
              <a:buNone/>
            </a:pPr>
            <a:r>
              <a:rPr lang="en-US" sz="2000" dirty="0">
                <a:solidFill>
                  <a:srgbClr val="161613"/>
                </a:solidFill>
                <a:latin typeface="Inter" pitchFamily="34" charset="0"/>
                <a:ea typeface="Inter" pitchFamily="34" charset="-122"/>
                <a:cs typeface="Inter" pitchFamily="34" charset="-120"/>
              </a:rPr>
              <a:t>These companies dominate the French B2C energy market and are key competitors for Total in the French energy ecosystem. They offer varied pricing models, renewable energy options, and service quality levels. Consumers frequently compare these providers when switching energy plans.</a:t>
            </a:r>
            <a:endParaRPr lang="en-US" sz="2000" dirty="0"/>
          </a:p>
        </p:txBody>
      </p:sp>
      <p:pic>
        <p:nvPicPr>
          <p:cNvPr id="9" name="Image 0" descr="preencoded.png"/>
          <p:cNvPicPr>
            <a:picLocks noChangeAspect="1"/>
          </p:cNvPicPr>
          <p:nvPr/>
        </p:nvPicPr>
        <p:blipFill>
          <a:blip r:embed="rId3"/>
          <a:stretch>
            <a:fillRect/>
          </a:stretch>
        </p:blipFill>
        <p:spPr>
          <a:xfrm>
            <a:off x="3510929" y="6427113"/>
            <a:ext cx="2531864" cy="1564719"/>
          </a:xfrm>
          <a:prstGeom prst="rect">
            <a:avLst/>
          </a:prstGeom>
        </p:spPr>
      </p:pic>
      <p:sp>
        <p:nvSpPr>
          <p:cNvPr id="10" name="Text 7"/>
          <p:cNvSpPr/>
          <p:nvPr/>
        </p:nvSpPr>
        <p:spPr>
          <a:xfrm>
            <a:off x="642104" y="5733336"/>
            <a:ext cx="3130153" cy="293489"/>
          </a:xfrm>
          <a:prstGeom prst="rect">
            <a:avLst/>
          </a:prstGeom>
          <a:noFill/>
          <a:ln/>
        </p:spPr>
        <p:txBody>
          <a:bodyPr wrap="none" lIns="0" tIns="0" rIns="0" bIns="0" rtlCol="0" anchor="t"/>
          <a:lstStyle/>
          <a:p>
            <a:pPr marL="0" indent="0" algn="l">
              <a:lnSpc>
                <a:spcPts val="2300"/>
              </a:lnSpc>
              <a:buNone/>
            </a:pPr>
            <a:endParaRPr lang="en-US" sz="2000" dirty="0"/>
          </a:p>
        </p:txBody>
      </p:sp>
      <p:pic>
        <p:nvPicPr>
          <p:cNvPr id="11" name="Image 1" descr="preencoded.png"/>
          <p:cNvPicPr>
            <a:picLocks noChangeAspect="1"/>
          </p:cNvPicPr>
          <p:nvPr/>
        </p:nvPicPr>
        <p:blipFill>
          <a:blip r:embed="rId4"/>
          <a:stretch>
            <a:fillRect/>
          </a:stretch>
        </p:blipFill>
        <p:spPr>
          <a:xfrm>
            <a:off x="696898" y="6208767"/>
            <a:ext cx="2531864" cy="1564719"/>
          </a:xfrm>
          <a:prstGeom prst="rect">
            <a:avLst/>
          </a:prstGeom>
        </p:spPr>
      </p:pic>
      <p:sp>
        <p:nvSpPr>
          <p:cNvPr id="12" name="Text 8"/>
          <p:cNvSpPr/>
          <p:nvPr/>
        </p:nvSpPr>
        <p:spPr>
          <a:xfrm>
            <a:off x="4047411" y="5733336"/>
            <a:ext cx="3130153" cy="293489"/>
          </a:xfrm>
          <a:prstGeom prst="rect">
            <a:avLst/>
          </a:prstGeom>
          <a:noFill/>
          <a:ln/>
        </p:spPr>
        <p:txBody>
          <a:bodyPr wrap="none" lIns="0" tIns="0" rIns="0" bIns="0" rtlCol="0" anchor="t"/>
          <a:lstStyle/>
          <a:p>
            <a:pPr marL="0" indent="0" algn="l">
              <a:lnSpc>
                <a:spcPts val="2300"/>
              </a:lnSpc>
              <a:buNone/>
            </a:pPr>
            <a:endParaRPr lang="en-US" sz="2000" dirty="0"/>
          </a:p>
        </p:txBody>
      </p:sp>
      <p:pic>
        <p:nvPicPr>
          <p:cNvPr id="13" name="Image 2" descr="preencoded.png"/>
          <p:cNvPicPr>
            <a:picLocks noChangeAspect="1"/>
          </p:cNvPicPr>
          <p:nvPr/>
        </p:nvPicPr>
        <p:blipFill>
          <a:blip r:embed="rId5"/>
          <a:stretch>
            <a:fillRect/>
          </a:stretch>
        </p:blipFill>
        <p:spPr>
          <a:xfrm>
            <a:off x="6324960" y="6427113"/>
            <a:ext cx="2531864" cy="1564719"/>
          </a:xfrm>
          <a:prstGeom prst="rect">
            <a:avLst/>
          </a:prstGeom>
        </p:spPr>
      </p:pic>
      <p:sp>
        <p:nvSpPr>
          <p:cNvPr id="14" name="Text 9"/>
          <p:cNvSpPr/>
          <p:nvPr/>
        </p:nvSpPr>
        <p:spPr>
          <a:xfrm>
            <a:off x="7452717" y="5733336"/>
            <a:ext cx="3130153" cy="293489"/>
          </a:xfrm>
          <a:prstGeom prst="rect">
            <a:avLst/>
          </a:prstGeom>
          <a:noFill/>
          <a:ln/>
        </p:spPr>
        <p:txBody>
          <a:bodyPr wrap="none" lIns="0" tIns="0" rIns="0" bIns="0" rtlCol="0" anchor="t"/>
          <a:lstStyle/>
          <a:p>
            <a:pPr marL="0" indent="0" algn="l">
              <a:lnSpc>
                <a:spcPts val="2300"/>
              </a:lnSpc>
              <a:buNone/>
            </a:pPr>
            <a:endParaRPr lang="en-US" sz="2000" dirty="0"/>
          </a:p>
        </p:txBody>
      </p:sp>
      <p:pic>
        <p:nvPicPr>
          <p:cNvPr id="15" name="Image 3" descr="preencoded.png"/>
          <p:cNvPicPr>
            <a:picLocks noChangeAspect="1"/>
          </p:cNvPicPr>
          <p:nvPr/>
        </p:nvPicPr>
        <p:blipFill>
          <a:blip r:embed="rId6"/>
          <a:stretch>
            <a:fillRect/>
          </a:stretch>
        </p:blipFill>
        <p:spPr>
          <a:xfrm>
            <a:off x="9017915" y="6317122"/>
            <a:ext cx="2778559" cy="1717229"/>
          </a:xfrm>
          <a:prstGeom prst="rect">
            <a:avLst/>
          </a:prstGeom>
        </p:spPr>
      </p:pic>
      <p:sp>
        <p:nvSpPr>
          <p:cNvPr id="16" name="Text 10"/>
          <p:cNvSpPr/>
          <p:nvPr/>
        </p:nvSpPr>
        <p:spPr>
          <a:xfrm>
            <a:off x="10858024" y="5733455"/>
            <a:ext cx="3130272" cy="293489"/>
          </a:xfrm>
          <a:prstGeom prst="rect">
            <a:avLst/>
          </a:prstGeom>
          <a:noFill/>
          <a:ln/>
        </p:spPr>
        <p:txBody>
          <a:bodyPr wrap="none" lIns="0" tIns="0" rIns="0" bIns="0" rtlCol="0" anchor="t"/>
          <a:lstStyle/>
          <a:p>
            <a:pPr marL="0" indent="0" algn="l">
              <a:lnSpc>
                <a:spcPts val="2300"/>
              </a:lnSpc>
              <a:buNone/>
            </a:pPr>
            <a:endParaRPr lang="en-US" sz="2000" dirty="0"/>
          </a:p>
        </p:txBody>
      </p:sp>
      <p:pic>
        <p:nvPicPr>
          <p:cNvPr id="17" name="Image 4" descr="preencoded.png"/>
          <p:cNvPicPr>
            <a:picLocks noChangeAspect="1"/>
          </p:cNvPicPr>
          <p:nvPr/>
        </p:nvPicPr>
        <p:blipFill>
          <a:blip r:embed="rId7"/>
          <a:stretch>
            <a:fillRect/>
          </a:stretch>
        </p:blipFill>
        <p:spPr>
          <a:xfrm>
            <a:off x="11957565" y="6476167"/>
            <a:ext cx="2455069" cy="1564719"/>
          </a:xfrm>
          <a:prstGeom prst="rect">
            <a:avLst/>
          </a:prstGeom>
        </p:spPr>
      </p:pic>
      <p:sp>
        <p:nvSpPr>
          <p:cNvPr id="18" name="Text 11"/>
          <p:cNvSpPr/>
          <p:nvPr/>
        </p:nvSpPr>
        <p:spPr>
          <a:xfrm>
            <a:off x="12374404" y="6104811"/>
            <a:ext cx="1621393" cy="293489"/>
          </a:xfrm>
          <a:prstGeom prst="rect">
            <a:avLst/>
          </a:prstGeom>
          <a:noFill/>
          <a:ln/>
        </p:spPr>
        <p:txBody>
          <a:bodyPr wrap="none" lIns="0" tIns="0" rIns="0" bIns="0" rtlCol="0" anchor="t"/>
          <a:lstStyle/>
          <a:p>
            <a:pPr marL="0" indent="0">
              <a:lnSpc>
                <a:spcPts val="2300"/>
              </a:lnSpc>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04455" y="139859"/>
            <a:ext cx="3552865" cy="840700"/>
          </a:xfrm>
          <a:prstGeom prst="rect">
            <a:avLst/>
          </a:prstGeom>
          <a:noFill/>
          <a:ln/>
        </p:spPr>
        <p:txBody>
          <a:bodyPr wrap="none" lIns="0" tIns="0" rIns="0" bIns="0" rtlCol="0" anchor="t"/>
          <a:lstStyle/>
          <a:p>
            <a:pPr marL="0" indent="0">
              <a:lnSpc>
                <a:spcPts val="2750"/>
              </a:lnSpc>
              <a:buNone/>
            </a:pPr>
            <a:endParaRPr lang="en-US" sz="4300" dirty="0">
              <a:solidFill>
                <a:srgbClr val="161613"/>
              </a:solidFill>
              <a:latin typeface="DM Sans Medium" pitchFamily="34" charset="0"/>
              <a:ea typeface="DM Sans Medium" pitchFamily="34" charset="-122"/>
              <a:cs typeface="DM Sans Medium" pitchFamily="34" charset="-120"/>
            </a:endParaRPr>
          </a:p>
          <a:p>
            <a:pPr marL="0" indent="0">
              <a:lnSpc>
                <a:spcPts val="2750"/>
              </a:lnSpc>
              <a:buNone/>
            </a:pPr>
            <a:r>
              <a:rPr lang="en-US" sz="4300" dirty="0">
                <a:solidFill>
                  <a:srgbClr val="161613"/>
                </a:solidFill>
                <a:latin typeface="DM Sans Medium" pitchFamily="34" charset="0"/>
                <a:ea typeface="DM Sans Medium" pitchFamily="34" charset="-122"/>
                <a:cs typeface="DM Sans Medium" pitchFamily="34" charset="-120"/>
              </a:rPr>
              <a:t>Benchmark</a:t>
            </a:r>
            <a:endParaRPr lang="en-US" sz="4300" dirty="0"/>
          </a:p>
        </p:txBody>
      </p:sp>
      <p:sp>
        <p:nvSpPr>
          <p:cNvPr id="3" name="Shape 1"/>
          <p:cNvSpPr/>
          <p:nvPr/>
        </p:nvSpPr>
        <p:spPr>
          <a:xfrm>
            <a:off x="396835" y="1524714"/>
            <a:ext cx="13836729" cy="5761196"/>
          </a:xfrm>
          <a:prstGeom prst="roundRect">
            <a:avLst>
              <a:gd name="adj" fmla="val 295"/>
            </a:avLst>
          </a:prstGeom>
          <a:noFill/>
          <a:ln w="7620">
            <a:solidFill>
              <a:srgbClr val="000000">
                <a:alpha val="8000"/>
              </a:srgbClr>
            </a:solidFill>
            <a:prstDash val="solid"/>
          </a:ln>
        </p:spPr>
      </p:sp>
      <p:sp>
        <p:nvSpPr>
          <p:cNvPr id="4" name="Shape 2"/>
          <p:cNvSpPr/>
          <p:nvPr/>
        </p:nvSpPr>
        <p:spPr>
          <a:xfrm>
            <a:off x="404455" y="1532334"/>
            <a:ext cx="13824228" cy="332661"/>
          </a:xfrm>
          <a:prstGeom prst="rect">
            <a:avLst/>
          </a:prstGeom>
          <a:solidFill>
            <a:srgbClr val="FFFFFF">
              <a:alpha val="4000"/>
            </a:srgbClr>
          </a:solidFill>
          <a:ln/>
        </p:spPr>
      </p:sp>
      <p:sp>
        <p:nvSpPr>
          <p:cNvPr id="5" name="Text 3"/>
          <p:cNvSpPr/>
          <p:nvPr/>
        </p:nvSpPr>
        <p:spPr>
          <a:xfrm>
            <a:off x="518160" y="1607939"/>
            <a:ext cx="207347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Criteria</a:t>
            </a:r>
            <a:endParaRPr lang="en-US" sz="850" dirty="0"/>
          </a:p>
        </p:txBody>
      </p:sp>
      <p:sp>
        <p:nvSpPr>
          <p:cNvPr id="6" name="Text 4"/>
          <p:cNvSpPr/>
          <p:nvPr/>
        </p:nvSpPr>
        <p:spPr>
          <a:xfrm>
            <a:off x="2825948" y="1607939"/>
            <a:ext cx="206966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EDF</a:t>
            </a:r>
            <a:endParaRPr lang="en-US" sz="850" dirty="0"/>
          </a:p>
        </p:txBody>
      </p:sp>
      <p:sp>
        <p:nvSpPr>
          <p:cNvPr id="7" name="Text 5"/>
          <p:cNvSpPr/>
          <p:nvPr/>
        </p:nvSpPr>
        <p:spPr>
          <a:xfrm>
            <a:off x="5129927" y="1607939"/>
            <a:ext cx="206966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Iberdrola</a:t>
            </a:r>
            <a:endParaRPr lang="en-US" sz="850" dirty="0"/>
          </a:p>
        </p:txBody>
      </p:sp>
      <p:sp>
        <p:nvSpPr>
          <p:cNvPr id="8" name="Text 6"/>
          <p:cNvSpPr/>
          <p:nvPr/>
        </p:nvSpPr>
        <p:spPr>
          <a:xfrm>
            <a:off x="7433905" y="1607939"/>
            <a:ext cx="206966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Engie</a:t>
            </a:r>
            <a:endParaRPr lang="en-US" sz="850" dirty="0"/>
          </a:p>
        </p:txBody>
      </p:sp>
      <p:sp>
        <p:nvSpPr>
          <p:cNvPr id="9" name="Text 7"/>
          <p:cNvSpPr/>
          <p:nvPr/>
        </p:nvSpPr>
        <p:spPr>
          <a:xfrm>
            <a:off x="9737884" y="1607939"/>
            <a:ext cx="206966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Eni</a:t>
            </a:r>
            <a:endParaRPr lang="en-US" sz="850" dirty="0"/>
          </a:p>
        </p:txBody>
      </p:sp>
      <p:sp>
        <p:nvSpPr>
          <p:cNvPr id="10" name="Text 8"/>
          <p:cNvSpPr/>
          <p:nvPr/>
        </p:nvSpPr>
        <p:spPr>
          <a:xfrm>
            <a:off x="12041862" y="1607939"/>
            <a:ext cx="207347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Vattenfall</a:t>
            </a:r>
            <a:endParaRPr lang="en-US" sz="850" dirty="0"/>
          </a:p>
        </p:txBody>
      </p:sp>
      <p:sp>
        <p:nvSpPr>
          <p:cNvPr id="11" name="Shape 9"/>
          <p:cNvSpPr/>
          <p:nvPr/>
        </p:nvSpPr>
        <p:spPr>
          <a:xfrm>
            <a:off x="404455" y="1864995"/>
            <a:ext cx="13824228" cy="695563"/>
          </a:xfrm>
          <a:prstGeom prst="rect">
            <a:avLst/>
          </a:prstGeom>
          <a:solidFill>
            <a:srgbClr val="000000">
              <a:alpha val="4000"/>
            </a:srgbClr>
          </a:solidFill>
          <a:ln/>
        </p:spPr>
      </p:sp>
      <p:sp>
        <p:nvSpPr>
          <p:cNvPr id="12" name="Text 10"/>
          <p:cNvSpPr/>
          <p:nvPr/>
        </p:nvSpPr>
        <p:spPr>
          <a:xfrm>
            <a:off x="518160" y="1940600"/>
            <a:ext cx="207347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Urban vs Rural</a:t>
            </a:r>
            <a:endParaRPr lang="en-US" sz="850" dirty="0"/>
          </a:p>
        </p:txBody>
      </p:sp>
      <p:sp>
        <p:nvSpPr>
          <p:cNvPr id="13" name="Text 11"/>
          <p:cNvSpPr/>
          <p:nvPr/>
        </p:nvSpPr>
        <p:spPr>
          <a:xfrm>
            <a:off x="2825948" y="1940600"/>
            <a:ext cx="2069663" cy="362903"/>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Covers nearly all of France and has no specific rural surcharges.</a:t>
            </a:r>
            <a:endParaRPr lang="en-US" sz="850" dirty="0"/>
          </a:p>
        </p:txBody>
      </p:sp>
      <p:sp>
        <p:nvSpPr>
          <p:cNvPr id="14" name="Text 12"/>
          <p:cNvSpPr/>
          <p:nvPr/>
        </p:nvSpPr>
        <p:spPr>
          <a:xfrm>
            <a:off x="5129927" y="1940600"/>
            <a:ext cx="2069663" cy="362903"/>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Covers most of France though promotional deals may vary regionally.</a:t>
            </a:r>
            <a:endParaRPr lang="en-US" sz="850" dirty="0"/>
          </a:p>
        </p:txBody>
      </p:sp>
      <p:sp>
        <p:nvSpPr>
          <p:cNvPr id="15" name="Text 13"/>
          <p:cNvSpPr/>
          <p:nvPr/>
        </p:nvSpPr>
        <p:spPr>
          <a:xfrm>
            <a:off x="7433905" y="1940600"/>
            <a:ext cx="2069663" cy="362903"/>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Also nationwide coverage, no major price differences based on location.</a:t>
            </a:r>
            <a:endParaRPr lang="en-US" sz="850" dirty="0"/>
          </a:p>
        </p:txBody>
      </p:sp>
      <p:sp>
        <p:nvSpPr>
          <p:cNvPr id="16" name="Text 14"/>
          <p:cNvSpPr/>
          <p:nvPr/>
        </p:nvSpPr>
        <p:spPr>
          <a:xfrm>
            <a:off x="9737884" y="1940600"/>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Nationwide coverage using standard French distribution networks (no large location-based price differences).</a:t>
            </a:r>
            <a:endParaRPr lang="en-US" sz="850" dirty="0"/>
          </a:p>
        </p:txBody>
      </p:sp>
      <p:sp>
        <p:nvSpPr>
          <p:cNvPr id="17" name="Text 15"/>
          <p:cNvSpPr/>
          <p:nvPr/>
        </p:nvSpPr>
        <p:spPr>
          <a:xfrm>
            <a:off x="12041862" y="1940600"/>
            <a:ext cx="2073473" cy="362903"/>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Similar nationwide coverage. Typically no rural vs. urban price gap.</a:t>
            </a:r>
            <a:endParaRPr lang="en-US" sz="850" dirty="0"/>
          </a:p>
        </p:txBody>
      </p:sp>
      <p:sp>
        <p:nvSpPr>
          <p:cNvPr id="18" name="Shape 16"/>
          <p:cNvSpPr/>
          <p:nvPr/>
        </p:nvSpPr>
        <p:spPr>
          <a:xfrm>
            <a:off x="404455" y="2560558"/>
            <a:ext cx="13824228" cy="877014"/>
          </a:xfrm>
          <a:prstGeom prst="rect">
            <a:avLst/>
          </a:prstGeom>
          <a:solidFill>
            <a:srgbClr val="FFFFFF">
              <a:alpha val="4000"/>
            </a:srgbClr>
          </a:solidFill>
          <a:ln/>
        </p:spPr>
      </p:sp>
      <p:sp>
        <p:nvSpPr>
          <p:cNvPr id="19" name="Text 17"/>
          <p:cNvSpPr/>
          <p:nvPr/>
        </p:nvSpPr>
        <p:spPr>
          <a:xfrm>
            <a:off x="518160" y="2636163"/>
            <a:ext cx="207347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Housing Size</a:t>
            </a:r>
            <a:endParaRPr lang="en-US" sz="850" dirty="0"/>
          </a:p>
        </p:txBody>
      </p:sp>
      <p:sp>
        <p:nvSpPr>
          <p:cNvPr id="20" name="Text 18"/>
          <p:cNvSpPr/>
          <p:nvPr/>
        </p:nvSpPr>
        <p:spPr>
          <a:xfrm>
            <a:off x="2825948" y="2636163"/>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Regulated plus market-based offers. Pricing scales by kWh usage—helpful for different home sizes.</a:t>
            </a:r>
            <a:endParaRPr lang="en-US" sz="850" dirty="0"/>
          </a:p>
        </p:txBody>
      </p:sp>
      <p:sp>
        <p:nvSpPr>
          <p:cNvPr id="21" name="Text 19"/>
          <p:cNvSpPr/>
          <p:nvPr/>
        </p:nvSpPr>
        <p:spPr>
          <a:xfrm>
            <a:off x="5129927" y="2636163"/>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Typically offers tiered contracts (small/medium/large consumption). Online simulator available.</a:t>
            </a:r>
            <a:endParaRPr lang="en-US" sz="850" dirty="0"/>
          </a:p>
        </p:txBody>
      </p:sp>
      <p:sp>
        <p:nvSpPr>
          <p:cNvPr id="22" name="Text 20"/>
          <p:cNvSpPr/>
          <p:nvPr/>
        </p:nvSpPr>
        <p:spPr>
          <a:xfrm>
            <a:off x="7433905" y="2636163"/>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Offers dual-fuel (gas + electricity) tariffs; online tools to estimate costs by home size &amp; consumption.</a:t>
            </a:r>
            <a:endParaRPr lang="en-US" sz="850" dirty="0"/>
          </a:p>
        </p:txBody>
      </p:sp>
      <p:sp>
        <p:nvSpPr>
          <p:cNvPr id="23" name="Text 21"/>
          <p:cNvSpPr/>
          <p:nvPr/>
        </p:nvSpPr>
        <p:spPr>
          <a:xfrm>
            <a:off x="9737884" y="2636163"/>
            <a:ext cx="2069663" cy="725805"/>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Multiple contract tiers (small/medium/large usage). Online simulator refines offer by estimated kWh consumption.</a:t>
            </a:r>
            <a:endParaRPr lang="en-US" sz="850" dirty="0"/>
          </a:p>
        </p:txBody>
      </p:sp>
      <p:sp>
        <p:nvSpPr>
          <p:cNvPr id="24" name="Text 22"/>
          <p:cNvSpPr/>
          <p:nvPr/>
        </p:nvSpPr>
        <p:spPr>
          <a:xfrm>
            <a:off x="12041862" y="2636163"/>
            <a:ext cx="207347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Provides green plans with tiered consumption; costs can be estimated through their online simulation tools.</a:t>
            </a:r>
            <a:endParaRPr lang="en-US" sz="850" dirty="0"/>
          </a:p>
        </p:txBody>
      </p:sp>
      <p:sp>
        <p:nvSpPr>
          <p:cNvPr id="25" name="Shape 23"/>
          <p:cNvSpPr/>
          <p:nvPr/>
        </p:nvSpPr>
        <p:spPr>
          <a:xfrm>
            <a:off x="404455" y="3437573"/>
            <a:ext cx="13824228" cy="695563"/>
          </a:xfrm>
          <a:prstGeom prst="rect">
            <a:avLst/>
          </a:prstGeom>
          <a:solidFill>
            <a:srgbClr val="000000">
              <a:alpha val="4000"/>
            </a:srgbClr>
          </a:solidFill>
          <a:ln/>
        </p:spPr>
      </p:sp>
      <p:sp>
        <p:nvSpPr>
          <p:cNvPr id="26" name="Text 24"/>
          <p:cNvSpPr/>
          <p:nvPr/>
        </p:nvSpPr>
        <p:spPr>
          <a:xfrm>
            <a:off x="518160" y="3513177"/>
            <a:ext cx="207347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Green evergy</a:t>
            </a:r>
            <a:endParaRPr lang="en-US" sz="850" dirty="0"/>
          </a:p>
        </p:txBody>
      </p:sp>
      <p:sp>
        <p:nvSpPr>
          <p:cNvPr id="27" name="Text 25"/>
          <p:cNvSpPr/>
          <p:nvPr/>
        </p:nvSpPr>
        <p:spPr>
          <a:xfrm>
            <a:off x="2825948" y="3513177"/>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"Vert Électrique" plan is 100% renewable‐backed, but also offers non‐green regulated tariffs.</a:t>
            </a:r>
            <a:endParaRPr lang="en-US" sz="850" dirty="0"/>
          </a:p>
        </p:txBody>
      </p:sp>
      <p:sp>
        <p:nvSpPr>
          <p:cNvPr id="28" name="Text 26"/>
          <p:cNvSpPr/>
          <p:nvPr/>
        </p:nvSpPr>
        <p:spPr>
          <a:xfrm>
            <a:off x="5129927" y="3513177"/>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Provides green add‐ons (100% renewable electricity) or mixed sources, depending on the contract.</a:t>
            </a:r>
            <a:endParaRPr lang="en-US" sz="850" dirty="0"/>
          </a:p>
        </p:txBody>
      </p:sp>
      <p:sp>
        <p:nvSpPr>
          <p:cNvPr id="29" name="Text 27"/>
          <p:cNvSpPr/>
          <p:nvPr/>
        </p:nvSpPr>
        <p:spPr>
          <a:xfrm>
            <a:off x="7433905" y="3513177"/>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Focuses heavily on green transition (ex‐GDF Suez). "Engie Vert" adds a 100% renewable option for electricity.</a:t>
            </a:r>
            <a:endParaRPr lang="en-US" sz="850" dirty="0"/>
          </a:p>
        </p:txBody>
      </p:sp>
      <p:sp>
        <p:nvSpPr>
          <p:cNvPr id="30" name="Text 28"/>
          <p:cNvSpPr/>
          <p:nvPr/>
        </p:nvSpPr>
        <p:spPr>
          <a:xfrm>
            <a:off x="9737884" y="3513177"/>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Partial or full‐green offers ("Eco" or "Green Power") mixing renewables &amp; conventional sources.</a:t>
            </a:r>
            <a:endParaRPr lang="en-US" sz="850" dirty="0"/>
          </a:p>
        </p:txBody>
      </p:sp>
      <p:sp>
        <p:nvSpPr>
          <p:cNvPr id="31" name="Text 29"/>
          <p:cNvSpPr/>
          <p:nvPr/>
        </p:nvSpPr>
        <p:spPr>
          <a:xfrm>
            <a:off x="12041862" y="3513177"/>
            <a:ext cx="207347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Specializes in renewable electricity. Some contracts approach 100% green supply.</a:t>
            </a:r>
            <a:endParaRPr lang="en-US" sz="850" dirty="0"/>
          </a:p>
        </p:txBody>
      </p:sp>
      <p:sp>
        <p:nvSpPr>
          <p:cNvPr id="32" name="Shape 30"/>
          <p:cNvSpPr/>
          <p:nvPr/>
        </p:nvSpPr>
        <p:spPr>
          <a:xfrm>
            <a:off x="404455" y="4133136"/>
            <a:ext cx="13824228" cy="695563"/>
          </a:xfrm>
          <a:prstGeom prst="rect">
            <a:avLst/>
          </a:prstGeom>
          <a:solidFill>
            <a:srgbClr val="FFFFFF">
              <a:alpha val="4000"/>
            </a:srgbClr>
          </a:solidFill>
          <a:ln/>
        </p:spPr>
      </p:sp>
      <p:sp>
        <p:nvSpPr>
          <p:cNvPr id="33" name="Text 31"/>
          <p:cNvSpPr/>
          <p:nvPr/>
        </p:nvSpPr>
        <p:spPr>
          <a:xfrm>
            <a:off x="518160" y="4208740"/>
            <a:ext cx="207347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Price</a:t>
            </a:r>
            <a:endParaRPr lang="en-US" sz="850" dirty="0"/>
          </a:p>
        </p:txBody>
      </p:sp>
      <p:sp>
        <p:nvSpPr>
          <p:cNvPr id="34" name="Text 32"/>
          <p:cNvSpPr/>
          <p:nvPr/>
        </p:nvSpPr>
        <p:spPr>
          <a:xfrm>
            <a:off x="2825948" y="4208740"/>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Slightly higher on regulated tariffs; market‐based EDF offers can be competitive.</a:t>
            </a:r>
            <a:endParaRPr lang="en-US" sz="850" dirty="0"/>
          </a:p>
        </p:txBody>
      </p:sp>
      <p:sp>
        <p:nvSpPr>
          <p:cNvPr id="35" name="Text 33"/>
          <p:cNvSpPr/>
          <p:nvPr/>
        </p:nvSpPr>
        <p:spPr>
          <a:xfrm>
            <a:off x="5129927" y="4208740"/>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Known for attractive discounts, especially on dual‐fuel plans and online signup deals.</a:t>
            </a:r>
            <a:endParaRPr lang="en-US" sz="850" dirty="0"/>
          </a:p>
        </p:txBody>
      </p:sp>
      <p:sp>
        <p:nvSpPr>
          <p:cNvPr id="36" name="Text 34"/>
          <p:cNvSpPr/>
          <p:nvPr/>
        </p:nvSpPr>
        <p:spPr>
          <a:xfrm>
            <a:off x="7433905" y="4208740"/>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Often competitive for both gas and electricity, especially with new‐customer promotions.</a:t>
            </a:r>
            <a:endParaRPr lang="en-US" sz="850" dirty="0"/>
          </a:p>
        </p:txBody>
      </p:sp>
      <p:sp>
        <p:nvSpPr>
          <p:cNvPr id="37" name="Text 35"/>
          <p:cNvSpPr/>
          <p:nvPr/>
        </p:nvSpPr>
        <p:spPr>
          <a:xfrm>
            <a:off x="9737884" y="4208740"/>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Known to undercut regulated tariffs. Often promotes discounts on dual‐fuel contracts.</a:t>
            </a:r>
            <a:endParaRPr lang="en-US" sz="850" dirty="0"/>
          </a:p>
        </p:txBody>
      </p:sp>
      <p:sp>
        <p:nvSpPr>
          <p:cNvPr id="38" name="Text 36"/>
          <p:cNvSpPr/>
          <p:nvPr/>
        </p:nvSpPr>
        <p:spPr>
          <a:xfrm>
            <a:off x="12041862" y="4208740"/>
            <a:ext cx="207347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Competitive for green energy plans; can offer lower prices if you choose e‐billing/autopay.</a:t>
            </a:r>
            <a:endParaRPr lang="en-US" sz="850" dirty="0"/>
          </a:p>
        </p:txBody>
      </p:sp>
      <p:sp>
        <p:nvSpPr>
          <p:cNvPr id="39" name="Shape 37"/>
          <p:cNvSpPr/>
          <p:nvPr/>
        </p:nvSpPr>
        <p:spPr>
          <a:xfrm>
            <a:off x="404455" y="4828699"/>
            <a:ext cx="13824228" cy="877014"/>
          </a:xfrm>
          <a:prstGeom prst="rect">
            <a:avLst/>
          </a:prstGeom>
          <a:solidFill>
            <a:srgbClr val="000000">
              <a:alpha val="4000"/>
            </a:srgbClr>
          </a:solidFill>
          <a:ln/>
        </p:spPr>
      </p:sp>
      <p:sp>
        <p:nvSpPr>
          <p:cNvPr id="40" name="Text 38"/>
          <p:cNvSpPr/>
          <p:nvPr/>
        </p:nvSpPr>
        <p:spPr>
          <a:xfrm>
            <a:off x="518160" y="4904303"/>
            <a:ext cx="207347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Customer Service</a:t>
            </a:r>
            <a:endParaRPr lang="en-US" sz="850" dirty="0"/>
          </a:p>
        </p:txBody>
      </p:sp>
      <p:sp>
        <p:nvSpPr>
          <p:cNvPr id="41" name="Text 39"/>
          <p:cNvSpPr/>
          <p:nvPr/>
        </p:nvSpPr>
        <p:spPr>
          <a:xfrm>
            <a:off x="2825948" y="4904303"/>
            <a:ext cx="2069663" cy="362903"/>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Large incumbent with extensive call centers; reliability is generally strong.</a:t>
            </a:r>
            <a:endParaRPr lang="en-US" sz="850" dirty="0"/>
          </a:p>
        </p:txBody>
      </p:sp>
      <p:sp>
        <p:nvSpPr>
          <p:cNvPr id="42" name="Text 40"/>
          <p:cNvSpPr/>
          <p:nvPr/>
        </p:nvSpPr>
        <p:spPr>
          <a:xfrm>
            <a:off x="5129927" y="4904303"/>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Mostly online service; phone support available. User reviews suggest good responsiveness overall.</a:t>
            </a:r>
            <a:endParaRPr lang="en-US" sz="850" dirty="0"/>
          </a:p>
        </p:txBody>
      </p:sp>
      <p:sp>
        <p:nvSpPr>
          <p:cNvPr id="43" name="Text 41"/>
          <p:cNvSpPr/>
          <p:nvPr/>
        </p:nvSpPr>
        <p:spPr>
          <a:xfrm>
            <a:off x="7433905" y="4904303"/>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Solid phone and online support, known for quicker response times. Brand trust is fairly high in France.</a:t>
            </a:r>
            <a:endParaRPr lang="en-US" sz="850" dirty="0"/>
          </a:p>
        </p:txBody>
      </p:sp>
      <p:sp>
        <p:nvSpPr>
          <p:cNvPr id="44" name="Text 42"/>
          <p:cNvSpPr/>
          <p:nvPr/>
        </p:nvSpPr>
        <p:spPr>
          <a:xfrm>
            <a:off x="9737884" y="4904303"/>
            <a:ext cx="2069663" cy="362903"/>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Mixed customer reviews on wait times but generally decent.</a:t>
            </a:r>
            <a:endParaRPr lang="en-US" sz="850" dirty="0"/>
          </a:p>
        </p:txBody>
      </p:sp>
      <p:sp>
        <p:nvSpPr>
          <p:cNvPr id="45" name="Text 43"/>
          <p:cNvSpPr/>
          <p:nvPr/>
        </p:nvSpPr>
        <p:spPr>
          <a:xfrm>
            <a:off x="12041862" y="4904303"/>
            <a:ext cx="2073473" cy="725805"/>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Smaller share of the French market, but feedback on service is often positive for those seeking green solutions.</a:t>
            </a:r>
            <a:endParaRPr lang="en-US" sz="850" dirty="0"/>
          </a:p>
        </p:txBody>
      </p:sp>
      <p:sp>
        <p:nvSpPr>
          <p:cNvPr id="46" name="Shape 44"/>
          <p:cNvSpPr/>
          <p:nvPr/>
        </p:nvSpPr>
        <p:spPr>
          <a:xfrm>
            <a:off x="404455" y="5705713"/>
            <a:ext cx="13824228" cy="877014"/>
          </a:xfrm>
          <a:prstGeom prst="rect">
            <a:avLst/>
          </a:prstGeom>
          <a:solidFill>
            <a:srgbClr val="FFFFFF">
              <a:alpha val="4000"/>
            </a:srgbClr>
          </a:solidFill>
          <a:ln/>
        </p:spPr>
      </p:sp>
      <p:sp>
        <p:nvSpPr>
          <p:cNvPr id="47" name="Text 45"/>
          <p:cNvSpPr/>
          <p:nvPr/>
        </p:nvSpPr>
        <p:spPr>
          <a:xfrm>
            <a:off x="518160" y="5781318"/>
            <a:ext cx="207347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Contract Flexibility</a:t>
            </a:r>
            <a:endParaRPr lang="en-US" sz="850" dirty="0"/>
          </a:p>
        </p:txBody>
      </p:sp>
      <p:sp>
        <p:nvSpPr>
          <p:cNvPr id="48" name="Text 46"/>
          <p:cNvSpPr/>
          <p:nvPr/>
        </p:nvSpPr>
        <p:spPr>
          <a:xfrm>
            <a:off x="2825948" y="5781318"/>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No exit fees on market offers; regulated tariffs likewise have no penalty for switching.</a:t>
            </a:r>
            <a:endParaRPr lang="en-US" sz="850" dirty="0"/>
          </a:p>
        </p:txBody>
      </p:sp>
      <p:sp>
        <p:nvSpPr>
          <p:cNvPr id="49" name="Text 47"/>
          <p:cNvSpPr/>
          <p:nvPr/>
        </p:nvSpPr>
        <p:spPr>
          <a:xfrm>
            <a:off x="5129927" y="5781318"/>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Standard 12–24 month contracts, but early termination fees tend to be low or waived for new signups.</a:t>
            </a:r>
            <a:endParaRPr lang="en-US" sz="850" dirty="0"/>
          </a:p>
        </p:txBody>
      </p:sp>
      <p:sp>
        <p:nvSpPr>
          <p:cNvPr id="50" name="Text 48"/>
          <p:cNvSpPr/>
          <p:nvPr/>
        </p:nvSpPr>
        <p:spPr>
          <a:xfrm>
            <a:off x="7433905" y="5781318"/>
            <a:ext cx="2069663" cy="725805"/>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Generally month‐to‐month with easy cancellation. Some offers lock in price but allow early cancellation without big fees.</a:t>
            </a:r>
            <a:endParaRPr lang="en-US" sz="850" dirty="0"/>
          </a:p>
        </p:txBody>
      </p:sp>
      <p:sp>
        <p:nvSpPr>
          <p:cNvPr id="51" name="Text 49"/>
          <p:cNvSpPr/>
          <p:nvPr/>
        </p:nvSpPr>
        <p:spPr>
          <a:xfrm>
            <a:off x="9737884" y="5781318"/>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Month‐to‐month or fixed plans; exact exit fees can vary by promotion. Usually minimal.</a:t>
            </a:r>
            <a:endParaRPr lang="en-US" sz="850" dirty="0"/>
          </a:p>
        </p:txBody>
      </p:sp>
      <p:sp>
        <p:nvSpPr>
          <p:cNvPr id="52" name="Text 50"/>
          <p:cNvSpPr/>
          <p:nvPr/>
        </p:nvSpPr>
        <p:spPr>
          <a:xfrm>
            <a:off x="12041862" y="5781318"/>
            <a:ext cx="207347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Typically no exit fee for standard offers; promotional contracts can have short lock‐in periods.</a:t>
            </a:r>
            <a:endParaRPr lang="en-US" sz="850" dirty="0"/>
          </a:p>
        </p:txBody>
      </p:sp>
      <p:sp>
        <p:nvSpPr>
          <p:cNvPr id="53" name="Shape 51"/>
          <p:cNvSpPr/>
          <p:nvPr/>
        </p:nvSpPr>
        <p:spPr>
          <a:xfrm>
            <a:off x="404455" y="6582728"/>
            <a:ext cx="13824228" cy="695563"/>
          </a:xfrm>
          <a:prstGeom prst="rect">
            <a:avLst/>
          </a:prstGeom>
          <a:solidFill>
            <a:srgbClr val="000000">
              <a:alpha val="4000"/>
            </a:srgbClr>
          </a:solidFill>
          <a:ln/>
        </p:spPr>
      </p:sp>
      <p:sp>
        <p:nvSpPr>
          <p:cNvPr id="54" name="Text 52"/>
          <p:cNvSpPr/>
          <p:nvPr/>
        </p:nvSpPr>
        <p:spPr>
          <a:xfrm>
            <a:off x="518160" y="6658332"/>
            <a:ext cx="2073473" cy="181451"/>
          </a:xfrm>
          <a:prstGeom prst="rect">
            <a:avLst/>
          </a:prstGeom>
          <a:noFill/>
          <a:ln/>
        </p:spPr>
        <p:txBody>
          <a:bodyPr wrap="non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Reputation</a:t>
            </a:r>
            <a:endParaRPr lang="en-US" sz="850" dirty="0"/>
          </a:p>
        </p:txBody>
      </p:sp>
      <p:sp>
        <p:nvSpPr>
          <p:cNvPr id="55" name="Text 53"/>
          <p:cNvSpPr/>
          <p:nvPr/>
        </p:nvSpPr>
        <p:spPr>
          <a:xfrm>
            <a:off x="2825948" y="6658332"/>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Historical electricity provider (ex‐EDF–GDF). Well‐established but sometimes seen as pricier.</a:t>
            </a:r>
            <a:endParaRPr lang="en-US" sz="850" dirty="0"/>
          </a:p>
        </p:txBody>
      </p:sp>
      <p:sp>
        <p:nvSpPr>
          <p:cNvPr id="56" name="Text 54"/>
          <p:cNvSpPr/>
          <p:nvPr/>
        </p:nvSpPr>
        <p:spPr>
          <a:xfrm>
            <a:off x="5129927" y="6658332"/>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Spanish energy giant expanding in France; recognized for competitive rates &amp; green add‐ons.</a:t>
            </a:r>
            <a:endParaRPr lang="en-US" sz="850" dirty="0"/>
          </a:p>
        </p:txBody>
      </p:sp>
      <p:sp>
        <p:nvSpPr>
          <p:cNvPr id="57" name="Text 55"/>
          <p:cNvSpPr/>
          <p:nvPr/>
        </p:nvSpPr>
        <p:spPr>
          <a:xfrm>
            <a:off x="7433905" y="6658332"/>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Formerly GDF Suez—very recognizable in France, has pivoted strongly to greener solutions.</a:t>
            </a:r>
            <a:endParaRPr lang="en-US" sz="850" dirty="0"/>
          </a:p>
        </p:txBody>
      </p:sp>
      <p:sp>
        <p:nvSpPr>
          <p:cNvPr id="58" name="Text 56"/>
          <p:cNvSpPr/>
          <p:nvPr/>
        </p:nvSpPr>
        <p:spPr>
          <a:xfrm>
            <a:off x="9737884" y="6658332"/>
            <a:ext cx="206966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Italian multinational with growing French presence; known for aggressive pricing strategies.</a:t>
            </a:r>
            <a:endParaRPr lang="en-US" sz="850" dirty="0"/>
          </a:p>
        </p:txBody>
      </p:sp>
      <p:sp>
        <p:nvSpPr>
          <p:cNvPr id="59" name="Text 57"/>
          <p:cNvSpPr/>
          <p:nvPr/>
        </p:nvSpPr>
        <p:spPr>
          <a:xfrm>
            <a:off x="12041862" y="6658332"/>
            <a:ext cx="2073473" cy="544354"/>
          </a:xfrm>
          <a:prstGeom prst="rect">
            <a:avLst/>
          </a:prstGeom>
          <a:noFill/>
          <a:ln/>
        </p:spPr>
        <p:txBody>
          <a:bodyPr wrap="square" lIns="0" tIns="0" rIns="0" bIns="0" rtlCol="0" anchor="t"/>
          <a:lstStyle/>
          <a:p>
            <a:pPr marL="0" indent="0">
              <a:lnSpc>
                <a:spcPts val="1400"/>
              </a:lnSpc>
              <a:buNone/>
            </a:pPr>
            <a:r>
              <a:rPr lang="en-US" sz="850" dirty="0">
                <a:solidFill>
                  <a:srgbClr val="161613"/>
                </a:solidFill>
                <a:latin typeface="Inter" pitchFamily="34" charset="0"/>
                <a:ea typeface="Inter" pitchFamily="34" charset="-122"/>
                <a:cs typeface="Inter" pitchFamily="34" charset="-120"/>
              </a:rPr>
              <a:t>Swedish firm recognized for sustainability leadership. French market share is smaller but growing.</a:t>
            </a:r>
            <a:endParaRPr lang="en-US" sz="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993</Words>
  <Application>Microsoft Macintosh PowerPoint</Application>
  <PresentationFormat>Custom</PresentationFormat>
  <Paragraphs>84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DM Sans Medium</vt:lpstr>
      <vt:lpstr>Inter</vt:lpstr>
      <vt:lpstr>Calibri</vt:lpstr>
      <vt:lpstr>Arial</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Office User</cp:lastModifiedBy>
  <cp:revision>2</cp:revision>
  <dcterms:created xsi:type="dcterms:W3CDTF">2025-02-02T22:32:55Z</dcterms:created>
  <dcterms:modified xsi:type="dcterms:W3CDTF">2025-02-02T22:56:10Z</dcterms:modified>
</cp:coreProperties>
</file>