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Inter" panose="020B0604020202020204" charset="0"/>
      <p:regular r:id="rId15"/>
    </p:embeddedFont>
    <p:embeddedFont>
      <p:font typeface="Inter Medium" panose="020B0604020202020204" charset="0"/>
      <p:regular r:id="rId16"/>
    </p:embeddedFont>
    <p:embeddedFont>
      <p:font typeface="Red Hat Display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1085"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28099" y="1539161"/>
            <a:ext cx="7719139" cy="771913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655648" y="6438491"/>
            <a:ext cx="2469284" cy="4409435"/>
          </a:xfrm>
          <a:custGeom>
            <a:avLst/>
            <a:gdLst/>
            <a:ahLst/>
            <a:cxnLst/>
            <a:rect l="l" t="t" r="r" b="b"/>
            <a:pathLst>
              <a:path w="2469284" h="4409435">
                <a:moveTo>
                  <a:pt x="0" y="0"/>
                </a:moveTo>
                <a:lnTo>
                  <a:pt x="2469284" y="0"/>
                </a:lnTo>
                <a:lnTo>
                  <a:pt x="2469284" y="4409436"/>
                </a:lnTo>
                <a:lnTo>
                  <a:pt x="0" y="44094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5648360" y="4665089"/>
            <a:ext cx="3221880" cy="5753356"/>
          </a:xfrm>
          <a:custGeom>
            <a:avLst/>
            <a:gdLst/>
            <a:ahLst/>
            <a:cxnLst/>
            <a:rect l="l" t="t" r="r" b="b"/>
            <a:pathLst>
              <a:path w="3221880" h="5753356">
                <a:moveTo>
                  <a:pt x="3221880" y="0"/>
                </a:moveTo>
                <a:lnTo>
                  <a:pt x="0" y="0"/>
                </a:lnTo>
                <a:lnTo>
                  <a:pt x="0" y="5753356"/>
                </a:lnTo>
                <a:lnTo>
                  <a:pt x="3221880" y="5753356"/>
                </a:lnTo>
                <a:lnTo>
                  <a:pt x="322188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030217" y="1013257"/>
            <a:ext cx="860074" cy="333578"/>
            <a:chOff x="0" y="0"/>
            <a:chExt cx="1146765" cy="444771"/>
          </a:xfrm>
        </p:grpSpPr>
        <p:grpSp>
          <p:nvGrpSpPr>
            <p:cNvPr id="8" name="Group 8"/>
            <p:cNvGrpSpPr/>
            <p:nvPr/>
          </p:nvGrpSpPr>
          <p:grpSpPr>
            <a:xfrm>
              <a:off x="0" y="0"/>
              <a:ext cx="444771" cy="44477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1" name="Group 11"/>
            <p:cNvGrpSpPr/>
            <p:nvPr/>
          </p:nvGrpSpPr>
          <p:grpSpPr>
            <a:xfrm>
              <a:off x="701994" y="0"/>
              <a:ext cx="444771" cy="44477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grpSp>
        <p:nvGrpSpPr>
          <p:cNvPr id="14" name="Group 14"/>
          <p:cNvGrpSpPr/>
          <p:nvPr/>
        </p:nvGrpSpPr>
        <p:grpSpPr>
          <a:xfrm>
            <a:off x="16397710" y="1028700"/>
            <a:ext cx="860074" cy="333578"/>
            <a:chOff x="0" y="0"/>
            <a:chExt cx="1146765" cy="444771"/>
          </a:xfrm>
        </p:grpSpPr>
        <p:grpSp>
          <p:nvGrpSpPr>
            <p:cNvPr id="15" name="Group 15"/>
            <p:cNvGrpSpPr/>
            <p:nvPr/>
          </p:nvGrpSpPr>
          <p:grpSpPr>
            <a:xfrm>
              <a:off x="0" y="0"/>
              <a:ext cx="444771" cy="44477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8" name="Group 18"/>
            <p:cNvGrpSpPr/>
            <p:nvPr/>
          </p:nvGrpSpPr>
          <p:grpSpPr>
            <a:xfrm>
              <a:off x="701994" y="0"/>
              <a:ext cx="444771" cy="444771"/>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21" name="Freeform 21"/>
          <p:cNvSpPr/>
          <p:nvPr/>
        </p:nvSpPr>
        <p:spPr>
          <a:xfrm>
            <a:off x="15082087" y="182989"/>
            <a:ext cx="2940209" cy="2712343"/>
          </a:xfrm>
          <a:custGeom>
            <a:avLst/>
            <a:gdLst/>
            <a:ahLst/>
            <a:cxnLst/>
            <a:rect l="l" t="t" r="r" b="b"/>
            <a:pathLst>
              <a:path w="2940209" h="2712343">
                <a:moveTo>
                  <a:pt x="0" y="0"/>
                </a:moveTo>
                <a:lnTo>
                  <a:pt x="2940209" y="0"/>
                </a:lnTo>
                <a:lnTo>
                  <a:pt x="2940209" y="2712344"/>
                </a:lnTo>
                <a:lnTo>
                  <a:pt x="0" y="2712344"/>
                </a:lnTo>
                <a:lnTo>
                  <a:pt x="0" y="0"/>
                </a:lnTo>
                <a:close/>
              </a:path>
            </a:pathLst>
          </a:custGeom>
          <a:blipFill>
            <a:blip r:embed="rId4"/>
            <a:stretch>
              <a:fillRect/>
            </a:stretch>
          </a:blipFill>
        </p:spPr>
      </p:sp>
      <p:sp>
        <p:nvSpPr>
          <p:cNvPr id="22" name="TextBox 22"/>
          <p:cNvSpPr txBox="1"/>
          <p:nvPr/>
        </p:nvSpPr>
        <p:spPr>
          <a:xfrm>
            <a:off x="1299621" y="4000500"/>
            <a:ext cx="15688759" cy="2057400"/>
          </a:xfrm>
          <a:prstGeom prst="rect">
            <a:avLst/>
          </a:prstGeom>
        </p:spPr>
        <p:txBody>
          <a:bodyPr lIns="0" tIns="0" rIns="0" bIns="0" rtlCol="0" anchor="t">
            <a:spAutoFit/>
          </a:bodyPr>
          <a:lstStyle/>
          <a:p>
            <a:pPr algn="ctr">
              <a:lnSpc>
                <a:spcPts val="16800"/>
              </a:lnSpc>
              <a:spcBef>
                <a:spcPct val="0"/>
              </a:spcBef>
            </a:pPr>
            <a:r>
              <a:rPr lang="en-US" sz="12000" b="1">
                <a:solidFill>
                  <a:srgbClr val="000000"/>
                </a:solidFill>
                <a:latin typeface="Red Hat Display Bold"/>
                <a:ea typeface="Red Hat Display Bold"/>
                <a:cs typeface="Red Hat Display Bold"/>
                <a:sym typeface="Red Hat Display Bold"/>
              </a:rPr>
              <a:t>DATA ANALYST</a:t>
            </a:r>
          </a:p>
        </p:txBody>
      </p:sp>
      <p:sp>
        <p:nvSpPr>
          <p:cNvPr id="23" name="TextBox 23"/>
          <p:cNvSpPr txBox="1"/>
          <p:nvPr/>
        </p:nvSpPr>
        <p:spPr>
          <a:xfrm>
            <a:off x="1788890" y="5868988"/>
            <a:ext cx="14710219" cy="339725"/>
          </a:xfrm>
          <a:prstGeom prst="rect">
            <a:avLst/>
          </a:prstGeom>
        </p:spPr>
        <p:txBody>
          <a:bodyPr lIns="0" tIns="0" rIns="0" bIns="0" rtlCol="0" anchor="t">
            <a:spAutoFit/>
          </a:bodyPr>
          <a:lstStyle/>
          <a:p>
            <a:pPr algn="ctr">
              <a:lnSpc>
                <a:spcPts val="2800"/>
              </a:lnSpc>
              <a:spcBef>
                <a:spcPct val="0"/>
              </a:spcBef>
            </a:pPr>
            <a:r>
              <a:rPr lang="en-US" sz="2000" b="1" spc="600">
                <a:solidFill>
                  <a:srgbClr val="000000"/>
                </a:solidFill>
                <a:latin typeface="Red Hat Display Bold"/>
                <a:ea typeface="Red Hat Display Bold"/>
                <a:cs typeface="Red Hat Display Bold"/>
                <a:sym typeface="Red Hat Display Bold"/>
              </a:rPr>
              <a:t>SUPERSTORE DATASET | KAGGLE </a:t>
            </a:r>
          </a:p>
        </p:txBody>
      </p:sp>
      <p:sp>
        <p:nvSpPr>
          <p:cNvPr id="24" name="TextBox 24"/>
          <p:cNvSpPr txBox="1"/>
          <p:nvPr/>
        </p:nvSpPr>
        <p:spPr>
          <a:xfrm>
            <a:off x="7387732" y="9061132"/>
            <a:ext cx="3512536" cy="356235"/>
          </a:xfrm>
          <a:prstGeom prst="rect">
            <a:avLst/>
          </a:prstGeom>
        </p:spPr>
        <p:txBody>
          <a:bodyPr lIns="0" tIns="0" rIns="0" bIns="0" rtlCol="0" anchor="t">
            <a:spAutoFit/>
          </a:bodyPr>
          <a:lstStyle/>
          <a:p>
            <a:pPr algn="ctr">
              <a:lnSpc>
                <a:spcPts val="2940"/>
              </a:lnSpc>
              <a:spcBef>
                <a:spcPct val="0"/>
              </a:spcBef>
            </a:pPr>
            <a:r>
              <a:rPr lang="en-US" sz="2100" b="1">
                <a:solidFill>
                  <a:srgbClr val="000000"/>
                </a:solidFill>
                <a:latin typeface="Inter Medium"/>
                <a:ea typeface="Inter Medium"/>
                <a:cs typeface="Inter Medium"/>
                <a:sym typeface="Inter Medium"/>
              </a:rPr>
              <a:t>KELOMPOK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399226" y="8924722"/>
            <a:ext cx="860074" cy="333578"/>
            <a:chOff x="0" y="0"/>
            <a:chExt cx="1146765" cy="444771"/>
          </a:xfrm>
        </p:grpSpPr>
        <p:grpSp>
          <p:nvGrpSpPr>
            <p:cNvPr id="3" name="Group 3"/>
            <p:cNvGrpSpPr/>
            <p:nvPr/>
          </p:nvGrpSpPr>
          <p:grpSpPr>
            <a:xfrm>
              <a:off x="0" y="0"/>
              <a:ext cx="444771" cy="44477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6" name="Group 6"/>
            <p:cNvGrpSpPr/>
            <p:nvPr/>
          </p:nvGrpSpPr>
          <p:grpSpPr>
            <a:xfrm>
              <a:off x="701994" y="0"/>
              <a:ext cx="444771" cy="44477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9" name="Freeform 9"/>
          <p:cNvSpPr/>
          <p:nvPr/>
        </p:nvSpPr>
        <p:spPr>
          <a:xfrm>
            <a:off x="1028700" y="2908010"/>
            <a:ext cx="11301259" cy="6356958"/>
          </a:xfrm>
          <a:custGeom>
            <a:avLst/>
            <a:gdLst/>
            <a:ahLst/>
            <a:cxnLst/>
            <a:rect l="l" t="t" r="r" b="b"/>
            <a:pathLst>
              <a:path w="11301259" h="6356958">
                <a:moveTo>
                  <a:pt x="0" y="0"/>
                </a:moveTo>
                <a:lnTo>
                  <a:pt x="11301259" y="0"/>
                </a:lnTo>
                <a:lnTo>
                  <a:pt x="11301259" y="6356958"/>
                </a:lnTo>
                <a:lnTo>
                  <a:pt x="0" y="6356958"/>
                </a:lnTo>
                <a:lnTo>
                  <a:pt x="0" y="0"/>
                </a:lnTo>
                <a:close/>
              </a:path>
            </a:pathLst>
          </a:custGeom>
          <a:blipFill>
            <a:blip r:embed="rId2"/>
            <a:stretch>
              <a:fillRect/>
            </a:stretch>
          </a:blipFill>
        </p:spPr>
      </p:sp>
      <p:sp>
        <p:nvSpPr>
          <p:cNvPr id="10" name="TextBox 10"/>
          <p:cNvSpPr txBox="1"/>
          <p:nvPr/>
        </p:nvSpPr>
        <p:spPr>
          <a:xfrm>
            <a:off x="1028700" y="923925"/>
            <a:ext cx="11301259" cy="1908175"/>
          </a:xfrm>
          <a:prstGeom prst="rect">
            <a:avLst/>
          </a:prstGeom>
        </p:spPr>
        <p:txBody>
          <a:bodyPr lIns="0" tIns="0" rIns="0" bIns="0" rtlCol="0" anchor="t">
            <a:spAutoFit/>
          </a:bodyPr>
          <a:lstStyle/>
          <a:p>
            <a:pPr algn="l">
              <a:lnSpc>
                <a:spcPts val="7699"/>
              </a:lnSpc>
              <a:spcBef>
                <a:spcPct val="0"/>
              </a:spcBef>
            </a:pPr>
            <a:r>
              <a:rPr lang="en-US" sz="5499" b="1">
                <a:solidFill>
                  <a:srgbClr val="000000"/>
                </a:solidFill>
                <a:latin typeface="Red Hat Display Bold"/>
                <a:ea typeface="Red Hat Display Bold"/>
                <a:cs typeface="Red Hat Display Bold"/>
                <a:sym typeface="Red Hat Display Bold"/>
              </a:rPr>
              <a:t>PROFIT BARANG PERTAHUN (HORIZONTAL BAR CHART)</a:t>
            </a:r>
          </a:p>
        </p:txBody>
      </p:sp>
      <p:sp>
        <p:nvSpPr>
          <p:cNvPr id="11" name="TextBox 11"/>
          <p:cNvSpPr txBox="1"/>
          <p:nvPr/>
        </p:nvSpPr>
        <p:spPr>
          <a:xfrm>
            <a:off x="12329959" y="2869910"/>
            <a:ext cx="4929341" cy="6546850"/>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Inter"/>
                <a:ea typeface="Inter"/>
                <a:cs typeface="Inter"/>
                <a:sym typeface="Inter"/>
              </a:rPr>
              <a:t>Produk seperti Canon imageCLASS Printer dan Hewlett Packard LaserJet (kategori Technology) memberikan profit tertinggi.</a:t>
            </a:r>
          </a:p>
          <a:p>
            <a:pPr marL="539749" lvl="1" indent="-269875" algn="just">
              <a:lnSpc>
                <a:spcPts val="3499"/>
              </a:lnSpc>
              <a:buFont typeface="Arial"/>
              <a:buChar char="•"/>
            </a:pPr>
            <a:r>
              <a:rPr lang="en-US" sz="2499">
                <a:solidFill>
                  <a:srgbClr val="000000"/>
                </a:solidFill>
                <a:latin typeface="Inter"/>
                <a:ea typeface="Inter"/>
                <a:cs typeface="Inter"/>
                <a:sym typeface="Inter"/>
              </a:rPr>
              <a:t>Produk Office Supplies seperti Binders dan Paper memiliki margin rendah bahkan negatif.</a:t>
            </a:r>
          </a:p>
          <a:p>
            <a:pPr marL="539749" lvl="1" indent="-269875" algn="just">
              <a:lnSpc>
                <a:spcPts val="3499"/>
              </a:lnSpc>
              <a:spcBef>
                <a:spcPct val="0"/>
              </a:spcBef>
              <a:buFont typeface="Arial"/>
              <a:buChar char="•"/>
            </a:pPr>
            <a:r>
              <a:rPr lang="en-US" sz="2499">
                <a:solidFill>
                  <a:srgbClr val="000000"/>
                </a:solidFill>
                <a:latin typeface="Inter"/>
                <a:ea typeface="Inter"/>
                <a:cs typeface="Inter"/>
                <a:sym typeface="Inter"/>
              </a:rPr>
              <a:t>Data korelasi menunjukkan hubungan positif kuat antara Sales dan Profit (r = 0.79), namun profit menurun saat diskon terlalu besar.</a:t>
            </a:r>
          </a:p>
          <a:p>
            <a:pPr algn="just">
              <a:lnSpc>
                <a:spcPts val="3499"/>
              </a:lnSpc>
              <a:spcBef>
                <a:spcPct val="0"/>
              </a:spcBef>
            </a:pPr>
            <a:endParaRPr lang="en-US" sz="2499">
              <a:solidFill>
                <a:srgbClr val="000000"/>
              </a:solidFill>
              <a:latin typeface="Inter"/>
              <a:ea typeface="Inter"/>
              <a:cs typeface="Inter"/>
              <a:sym typeface="Inter"/>
            </a:endParaRPr>
          </a:p>
        </p:txBody>
      </p:sp>
      <p:sp>
        <p:nvSpPr>
          <p:cNvPr id="12" name="Freeform 12"/>
          <p:cNvSpPr/>
          <p:nvPr/>
        </p:nvSpPr>
        <p:spPr>
          <a:xfrm>
            <a:off x="8759710" y="3338902"/>
            <a:ext cx="3119814" cy="1804598"/>
          </a:xfrm>
          <a:custGeom>
            <a:avLst/>
            <a:gdLst/>
            <a:ahLst/>
            <a:cxnLst/>
            <a:rect l="l" t="t" r="r" b="b"/>
            <a:pathLst>
              <a:path w="3119814" h="1804598">
                <a:moveTo>
                  <a:pt x="0" y="0"/>
                </a:moveTo>
                <a:lnTo>
                  <a:pt x="3119814" y="0"/>
                </a:lnTo>
                <a:lnTo>
                  <a:pt x="3119814" y="1804598"/>
                </a:lnTo>
                <a:lnTo>
                  <a:pt x="0" y="1804598"/>
                </a:lnTo>
                <a:lnTo>
                  <a:pt x="0" y="0"/>
                </a:lnTo>
                <a:close/>
              </a:path>
            </a:pathLst>
          </a:custGeom>
          <a:blipFill>
            <a:blip r:embed="rId3"/>
            <a:stretch>
              <a:fillRect/>
            </a:stretch>
          </a:blipFill>
          <a:ln w="47625" cap="sq">
            <a:solidFill>
              <a:srgbClr val="F90000"/>
            </a:solidFill>
            <a:prstDash val="solid"/>
            <a:miter/>
          </a:ln>
        </p:spPr>
      </p:sp>
      <p:sp>
        <p:nvSpPr>
          <p:cNvPr id="13" name="TextBox 13"/>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09</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399226" y="8924722"/>
            <a:ext cx="860074" cy="333578"/>
            <a:chOff x="0" y="0"/>
            <a:chExt cx="1146765" cy="444771"/>
          </a:xfrm>
        </p:grpSpPr>
        <p:grpSp>
          <p:nvGrpSpPr>
            <p:cNvPr id="3" name="Group 3"/>
            <p:cNvGrpSpPr/>
            <p:nvPr/>
          </p:nvGrpSpPr>
          <p:grpSpPr>
            <a:xfrm>
              <a:off x="0" y="0"/>
              <a:ext cx="444771" cy="44477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6" name="Group 6"/>
            <p:cNvGrpSpPr/>
            <p:nvPr/>
          </p:nvGrpSpPr>
          <p:grpSpPr>
            <a:xfrm>
              <a:off x="701994" y="0"/>
              <a:ext cx="444771" cy="44477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9" name="Freeform 9"/>
          <p:cNvSpPr/>
          <p:nvPr/>
        </p:nvSpPr>
        <p:spPr>
          <a:xfrm>
            <a:off x="1028700" y="2647762"/>
            <a:ext cx="11471650" cy="6610538"/>
          </a:xfrm>
          <a:custGeom>
            <a:avLst/>
            <a:gdLst/>
            <a:ahLst/>
            <a:cxnLst/>
            <a:rect l="l" t="t" r="r" b="b"/>
            <a:pathLst>
              <a:path w="11471650" h="6610538">
                <a:moveTo>
                  <a:pt x="0" y="0"/>
                </a:moveTo>
                <a:lnTo>
                  <a:pt x="11471650" y="0"/>
                </a:lnTo>
                <a:lnTo>
                  <a:pt x="11471650" y="6610538"/>
                </a:lnTo>
                <a:lnTo>
                  <a:pt x="0" y="6610538"/>
                </a:lnTo>
                <a:lnTo>
                  <a:pt x="0" y="0"/>
                </a:lnTo>
                <a:close/>
              </a:path>
            </a:pathLst>
          </a:custGeom>
          <a:blipFill>
            <a:blip r:embed="rId2"/>
            <a:stretch>
              <a:fillRect/>
            </a:stretch>
          </a:blipFill>
        </p:spPr>
      </p:sp>
      <p:sp>
        <p:nvSpPr>
          <p:cNvPr id="10" name="TextBox 10"/>
          <p:cNvSpPr txBox="1"/>
          <p:nvPr/>
        </p:nvSpPr>
        <p:spPr>
          <a:xfrm>
            <a:off x="1028700" y="942975"/>
            <a:ext cx="14490993" cy="1571625"/>
          </a:xfrm>
          <a:prstGeom prst="rect">
            <a:avLst/>
          </a:prstGeom>
        </p:spPr>
        <p:txBody>
          <a:bodyPr lIns="0" tIns="0" rIns="0" bIns="0" rtlCol="0" anchor="t">
            <a:spAutoFit/>
          </a:bodyPr>
          <a:lstStyle/>
          <a:p>
            <a:pPr algn="l">
              <a:lnSpc>
                <a:spcPts val="6299"/>
              </a:lnSpc>
              <a:spcBef>
                <a:spcPct val="0"/>
              </a:spcBef>
            </a:pPr>
            <a:r>
              <a:rPr lang="en-US" sz="4500" b="1">
                <a:solidFill>
                  <a:srgbClr val="000000"/>
                </a:solidFill>
                <a:latin typeface="Red Hat Display Bold"/>
                <a:ea typeface="Red Hat Display Bold"/>
                <a:cs typeface="Red Hat Display Bold"/>
                <a:sym typeface="Red Hat Display Bold"/>
              </a:rPr>
              <a:t>PREDIKSI PENJUALAN DI SETIAP REGION UNTUK 6 BULAN KE DEPAN (FORECAST LINE CHART)</a:t>
            </a:r>
          </a:p>
        </p:txBody>
      </p:sp>
      <p:sp>
        <p:nvSpPr>
          <p:cNvPr id="11" name="TextBox 11"/>
          <p:cNvSpPr txBox="1"/>
          <p:nvPr/>
        </p:nvSpPr>
        <p:spPr>
          <a:xfrm>
            <a:off x="12500350" y="2936463"/>
            <a:ext cx="4758950" cy="5670550"/>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Inter"/>
                <a:ea typeface="Inter"/>
                <a:cs typeface="Inter"/>
                <a:sym typeface="Inter"/>
              </a:rPr>
              <a:t>Prediksi menunjukkan tren penjualan meningkat stabil di semua region, terutama di West dan East.</a:t>
            </a:r>
          </a:p>
          <a:p>
            <a:pPr marL="539749" lvl="1" indent="-269875" algn="just">
              <a:lnSpc>
                <a:spcPts val="3499"/>
              </a:lnSpc>
              <a:buFont typeface="Arial"/>
              <a:buChar char="•"/>
            </a:pPr>
            <a:r>
              <a:rPr lang="en-US" sz="2499">
                <a:solidFill>
                  <a:srgbClr val="000000"/>
                </a:solidFill>
                <a:latin typeface="Inter"/>
                <a:ea typeface="Inter"/>
                <a:cs typeface="Inter"/>
                <a:sym typeface="Inter"/>
              </a:rPr>
              <a:t>Confidence interval sempit menandakan tingkat kepastian model yang tinggi.</a:t>
            </a:r>
          </a:p>
          <a:p>
            <a:pPr marL="539749" lvl="1" indent="-269875" algn="just">
              <a:lnSpc>
                <a:spcPts val="3499"/>
              </a:lnSpc>
              <a:spcBef>
                <a:spcPct val="0"/>
              </a:spcBef>
              <a:buFont typeface="Arial"/>
              <a:buChar char="•"/>
            </a:pPr>
            <a:r>
              <a:rPr lang="en-US" sz="2499">
                <a:solidFill>
                  <a:srgbClr val="000000"/>
                </a:solidFill>
                <a:latin typeface="Inter"/>
                <a:ea typeface="Inter"/>
                <a:cs typeface="Inter"/>
                <a:sym typeface="Inter"/>
              </a:rPr>
              <a:t>Region South tetap menunjukkan fluktuasi tinggi, menandakan pasar belum stabil.</a:t>
            </a:r>
          </a:p>
          <a:p>
            <a:pPr algn="just">
              <a:lnSpc>
                <a:spcPts val="3499"/>
              </a:lnSpc>
              <a:spcBef>
                <a:spcPct val="0"/>
              </a:spcBef>
            </a:pPr>
            <a:endParaRPr lang="en-US" sz="2499">
              <a:solidFill>
                <a:srgbClr val="000000"/>
              </a:solidFill>
              <a:latin typeface="Inter"/>
              <a:ea typeface="Inter"/>
              <a:cs typeface="Inter"/>
              <a:sym typeface="Inter"/>
            </a:endParaRPr>
          </a:p>
        </p:txBody>
      </p:sp>
      <p:sp>
        <p:nvSpPr>
          <p:cNvPr id="12" name="Freeform 12"/>
          <p:cNvSpPr/>
          <p:nvPr/>
        </p:nvSpPr>
        <p:spPr>
          <a:xfrm>
            <a:off x="9287161" y="2930564"/>
            <a:ext cx="2958195" cy="1986631"/>
          </a:xfrm>
          <a:custGeom>
            <a:avLst/>
            <a:gdLst/>
            <a:ahLst/>
            <a:cxnLst/>
            <a:rect l="l" t="t" r="r" b="b"/>
            <a:pathLst>
              <a:path w="2958195" h="1986631">
                <a:moveTo>
                  <a:pt x="0" y="0"/>
                </a:moveTo>
                <a:lnTo>
                  <a:pt x="2958194" y="0"/>
                </a:lnTo>
                <a:lnTo>
                  <a:pt x="2958194" y="1986630"/>
                </a:lnTo>
                <a:lnTo>
                  <a:pt x="0" y="1986630"/>
                </a:lnTo>
                <a:lnTo>
                  <a:pt x="0" y="0"/>
                </a:lnTo>
                <a:close/>
              </a:path>
            </a:pathLst>
          </a:custGeom>
          <a:blipFill>
            <a:blip r:embed="rId3"/>
            <a:stretch>
              <a:fillRect/>
            </a:stretch>
          </a:blipFill>
          <a:ln w="47625" cap="sq">
            <a:solidFill>
              <a:srgbClr val="F90000"/>
            </a:solidFill>
            <a:prstDash val="solid"/>
            <a:miter/>
          </a:ln>
        </p:spPr>
      </p:sp>
      <p:sp>
        <p:nvSpPr>
          <p:cNvPr id="13" name="TextBox 13"/>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10</a:t>
            </a: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399226" y="8924722"/>
            <a:ext cx="860074" cy="333578"/>
            <a:chOff x="0" y="0"/>
            <a:chExt cx="1146765" cy="444771"/>
          </a:xfrm>
        </p:grpSpPr>
        <p:grpSp>
          <p:nvGrpSpPr>
            <p:cNvPr id="3" name="Group 3"/>
            <p:cNvGrpSpPr/>
            <p:nvPr/>
          </p:nvGrpSpPr>
          <p:grpSpPr>
            <a:xfrm>
              <a:off x="0" y="0"/>
              <a:ext cx="444771" cy="44477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6" name="Group 6"/>
            <p:cNvGrpSpPr/>
            <p:nvPr/>
          </p:nvGrpSpPr>
          <p:grpSpPr>
            <a:xfrm>
              <a:off x="701994" y="0"/>
              <a:ext cx="444771" cy="44477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9" name="TextBox 9"/>
          <p:cNvSpPr txBox="1"/>
          <p:nvPr/>
        </p:nvSpPr>
        <p:spPr>
          <a:xfrm>
            <a:off x="1028700" y="923925"/>
            <a:ext cx="10649892" cy="936625"/>
          </a:xfrm>
          <a:prstGeom prst="rect">
            <a:avLst/>
          </a:prstGeom>
        </p:spPr>
        <p:txBody>
          <a:bodyPr lIns="0" tIns="0" rIns="0" bIns="0" rtlCol="0" anchor="t">
            <a:spAutoFit/>
          </a:bodyPr>
          <a:lstStyle/>
          <a:p>
            <a:pPr algn="l">
              <a:lnSpc>
                <a:spcPts val="7699"/>
              </a:lnSpc>
              <a:spcBef>
                <a:spcPct val="0"/>
              </a:spcBef>
            </a:pPr>
            <a:r>
              <a:rPr lang="en-US" sz="5499" b="1">
                <a:solidFill>
                  <a:srgbClr val="000000"/>
                </a:solidFill>
                <a:latin typeface="Red Hat Display Bold"/>
                <a:ea typeface="Red Hat Display Bold"/>
                <a:cs typeface="Red Hat Display Bold"/>
                <a:sym typeface="Red Hat Display Bold"/>
              </a:rPr>
              <a:t>DASHBOARD KESELURUHAN</a:t>
            </a:r>
          </a:p>
        </p:txBody>
      </p:sp>
      <p:sp>
        <p:nvSpPr>
          <p:cNvPr id="10" name="TextBox 10"/>
          <p:cNvSpPr txBox="1"/>
          <p:nvPr/>
        </p:nvSpPr>
        <p:spPr>
          <a:xfrm>
            <a:off x="12346328" y="2714653"/>
            <a:ext cx="4912972" cy="5670550"/>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Inter"/>
                <a:ea typeface="Inter"/>
                <a:cs typeface="Inter"/>
                <a:sym typeface="Inter"/>
              </a:rPr>
              <a:t>Region West menjadi kontributor terbesar untuk penjualan dan profit.</a:t>
            </a:r>
          </a:p>
          <a:p>
            <a:pPr marL="539749" lvl="1" indent="-269875" algn="just">
              <a:lnSpc>
                <a:spcPts val="3499"/>
              </a:lnSpc>
              <a:buFont typeface="Arial"/>
              <a:buChar char="•"/>
            </a:pPr>
            <a:r>
              <a:rPr lang="en-US" sz="2499">
                <a:solidFill>
                  <a:srgbClr val="000000"/>
                </a:solidFill>
                <a:latin typeface="Inter"/>
                <a:ea typeface="Inter"/>
                <a:cs typeface="Inter"/>
                <a:sym typeface="Inter"/>
              </a:rPr>
              <a:t>Tren penjualan meningkat di akhir tahun, sesuai pola musiman.</a:t>
            </a:r>
          </a:p>
          <a:p>
            <a:pPr marL="539749" lvl="1" indent="-269875" algn="just">
              <a:lnSpc>
                <a:spcPts val="3499"/>
              </a:lnSpc>
              <a:buFont typeface="Arial"/>
              <a:buChar char="•"/>
            </a:pPr>
            <a:r>
              <a:rPr lang="en-US" sz="2499">
                <a:solidFill>
                  <a:srgbClr val="000000"/>
                </a:solidFill>
                <a:latin typeface="Inter"/>
                <a:ea typeface="Inter"/>
                <a:cs typeface="Inter"/>
                <a:sym typeface="Inter"/>
              </a:rPr>
              <a:t>Diskon besar terbukti berdampak negatif terhadap profit.</a:t>
            </a:r>
          </a:p>
          <a:p>
            <a:pPr marL="539749" lvl="1" indent="-269875" algn="just">
              <a:lnSpc>
                <a:spcPts val="3499"/>
              </a:lnSpc>
              <a:spcBef>
                <a:spcPct val="0"/>
              </a:spcBef>
              <a:buFont typeface="Arial"/>
              <a:buChar char="•"/>
            </a:pPr>
            <a:r>
              <a:rPr lang="en-US" sz="2499">
                <a:solidFill>
                  <a:srgbClr val="000000"/>
                </a:solidFill>
                <a:latin typeface="Inter"/>
                <a:ea typeface="Inter"/>
                <a:cs typeface="Inter"/>
                <a:sym typeface="Inter"/>
              </a:rPr>
              <a:t>Prediksi menunjukkan peningkatan permintaan 6 bulan ke depan.</a:t>
            </a:r>
          </a:p>
          <a:p>
            <a:pPr algn="just">
              <a:lnSpc>
                <a:spcPts val="3499"/>
              </a:lnSpc>
              <a:spcBef>
                <a:spcPct val="0"/>
              </a:spcBef>
            </a:pPr>
            <a:endParaRPr lang="en-US" sz="2499">
              <a:solidFill>
                <a:srgbClr val="000000"/>
              </a:solidFill>
              <a:latin typeface="Inter"/>
              <a:ea typeface="Inter"/>
              <a:cs typeface="Inter"/>
              <a:sym typeface="Inter"/>
            </a:endParaRPr>
          </a:p>
        </p:txBody>
      </p:sp>
      <p:sp>
        <p:nvSpPr>
          <p:cNvPr id="11" name="Freeform 11"/>
          <p:cNvSpPr/>
          <p:nvPr/>
        </p:nvSpPr>
        <p:spPr>
          <a:xfrm>
            <a:off x="1028700" y="2752753"/>
            <a:ext cx="11317628" cy="5523875"/>
          </a:xfrm>
          <a:custGeom>
            <a:avLst/>
            <a:gdLst/>
            <a:ahLst/>
            <a:cxnLst/>
            <a:rect l="l" t="t" r="r" b="b"/>
            <a:pathLst>
              <a:path w="11317628" h="5523875">
                <a:moveTo>
                  <a:pt x="0" y="0"/>
                </a:moveTo>
                <a:lnTo>
                  <a:pt x="11317628" y="0"/>
                </a:lnTo>
                <a:lnTo>
                  <a:pt x="11317628" y="5523874"/>
                </a:lnTo>
                <a:lnTo>
                  <a:pt x="0" y="5523874"/>
                </a:lnTo>
                <a:lnTo>
                  <a:pt x="0" y="0"/>
                </a:lnTo>
                <a:close/>
              </a:path>
            </a:pathLst>
          </a:custGeom>
          <a:blipFill>
            <a:blip r:embed="rId2"/>
            <a:stretch>
              <a:fillRect l="-894"/>
            </a:stretch>
          </a:blipFill>
        </p:spPr>
      </p:sp>
      <p:sp>
        <p:nvSpPr>
          <p:cNvPr id="12" name="TextBox 12"/>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11</a:t>
            </a: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28099" y="1539161"/>
            <a:ext cx="7719139" cy="771913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655648" y="6438491"/>
            <a:ext cx="2469284" cy="4409435"/>
          </a:xfrm>
          <a:custGeom>
            <a:avLst/>
            <a:gdLst/>
            <a:ahLst/>
            <a:cxnLst/>
            <a:rect l="l" t="t" r="r" b="b"/>
            <a:pathLst>
              <a:path w="2469284" h="4409435">
                <a:moveTo>
                  <a:pt x="0" y="0"/>
                </a:moveTo>
                <a:lnTo>
                  <a:pt x="2469284" y="0"/>
                </a:lnTo>
                <a:lnTo>
                  <a:pt x="2469284" y="4409436"/>
                </a:lnTo>
                <a:lnTo>
                  <a:pt x="0" y="44094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a:off x="15648360" y="4665089"/>
            <a:ext cx="3221880" cy="5753356"/>
          </a:xfrm>
          <a:custGeom>
            <a:avLst/>
            <a:gdLst/>
            <a:ahLst/>
            <a:cxnLst/>
            <a:rect l="l" t="t" r="r" b="b"/>
            <a:pathLst>
              <a:path w="3221880" h="5753356">
                <a:moveTo>
                  <a:pt x="3221880" y="0"/>
                </a:moveTo>
                <a:lnTo>
                  <a:pt x="0" y="0"/>
                </a:lnTo>
                <a:lnTo>
                  <a:pt x="0" y="5753356"/>
                </a:lnTo>
                <a:lnTo>
                  <a:pt x="3221880" y="5753356"/>
                </a:lnTo>
                <a:lnTo>
                  <a:pt x="322188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030217" y="1013257"/>
            <a:ext cx="860074" cy="333578"/>
            <a:chOff x="0" y="0"/>
            <a:chExt cx="1146765" cy="444771"/>
          </a:xfrm>
        </p:grpSpPr>
        <p:grpSp>
          <p:nvGrpSpPr>
            <p:cNvPr id="8" name="Group 8"/>
            <p:cNvGrpSpPr/>
            <p:nvPr/>
          </p:nvGrpSpPr>
          <p:grpSpPr>
            <a:xfrm>
              <a:off x="0" y="0"/>
              <a:ext cx="444771" cy="44477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1" name="Group 11"/>
            <p:cNvGrpSpPr/>
            <p:nvPr/>
          </p:nvGrpSpPr>
          <p:grpSpPr>
            <a:xfrm>
              <a:off x="701994" y="0"/>
              <a:ext cx="444771" cy="44477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grpSp>
        <p:nvGrpSpPr>
          <p:cNvPr id="14" name="Group 14"/>
          <p:cNvGrpSpPr/>
          <p:nvPr/>
        </p:nvGrpSpPr>
        <p:grpSpPr>
          <a:xfrm>
            <a:off x="16397710" y="1028700"/>
            <a:ext cx="860074" cy="333578"/>
            <a:chOff x="0" y="0"/>
            <a:chExt cx="1146765" cy="444771"/>
          </a:xfrm>
        </p:grpSpPr>
        <p:grpSp>
          <p:nvGrpSpPr>
            <p:cNvPr id="15" name="Group 15"/>
            <p:cNvGrpSpPr/>
            <p:nvPr/>
          </p:nvGrpSpPr>
          <p:grpSpPr>
            <a:xfrm>
              <a:off x="0" y="0"/>
              <a:ext cx="444771" cy="44477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18" name="Group 18"/>
            <p:cNvGrpSpPr/>
            <p:nvPr/>
          </p:nvGrpSpPr>
          <p:grpSpPr>
            <a:xfrm>
              <a:off x="701994" y="0"/>
              <a:ext cx="444771" cy="444771"/>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21" name="Freeform 21"/>
          <p:cNvSpPr/>
          <p:nvPr/>
        </p:nvSpPr>
        <p:spPr>
          <a:xfrm>
            <a:off x="15082087" y="182989"/>
            <a:ext cx="2940209" cy="2712343"/>
          </a:xfrm>
          <a:custGeom>
            <a:avLst/>
            <a:gdLst/>
            <a:ahLst/>
            <a:cxnLst/>
            <a:rect l="l" t="t" r="r" b="b"/>
            <a:pathLst>
              <a:path w="2940209" h="2712343">
                <a:moveTo>
                  <a:pt x="0" y="0"/>
                </a:moveTo>
                <a:lnTo>
                  <a:pt x="2940209" y="0"/>
                </a:lnTo>
                <a:lnTo>
                  <a:pt x="2940209" y="2712344"/>
                </a:lnTo>
                <a:lnTo>
                  <a:pt x="0" y="2712344"/>
                </a:lnTo>
                <a:lnTo>
                  <a:pt x="0" y="0"/>
                </a:lnTo>
                <a:close/>
              </a:path>
            </a:pathLst>
          </a:custGeom>
          <a:blipFill>
            <a:blip r:embed="rId4"/>
            <a:stretch>
              <a:fillRect/>
            </a:stretch>
          </a:blipFill>
        </p:spPr>
      </p:sp>
      <p:sp>
        <p:nvSpPr>
          <p:cNvPr id="22" name="TextBox 22"/>
          <p:cNvSpPr txBox="1"/>
          <p:nvPr/>
        </p:nvSpPr>
        <p:spPr>
          <a:xfrm>
            <a:off x="1299621" y="4000500"/>
            <a:ext cx="15688759" cy="2057400"/>
          </a:xfrm>
          <a:prstGeom prst="rect">
            <a:avLst/>
          </a:prstGeom>
        </p:spPr>
        <p:txBody>
          <a:bodyPr lIns="0" tIns="0" rIns="0" bIns="0" rtlCol="0" anchor="t">
            <a:spAutoFit/>
          </a:bodyPr>
          <a:lstStyle/>
          <a:p>
            <a:pPr algn="ctr">
              <a:lnSpc>
                <a:spcPts val="16800"/>
              </a:lnSpc>
              <a:spcBef>
                <a:spcPct val="0"/>
              </a:spcBef>
            </a:pPr>
            <a:r>
              <a:rPr lang="en-US" sz="12000" b="1">
                <a:solidFill>
                  <a:srgbClr val="000000"/>
                </a:solidFill>
                <a:latin typeface="Red Hat Display Bold"/>
                <a:ea typeface="Red Hat Display Bold"/>
                <a:cs typeface="Red Hat Display Bold"/>
                <a:sym typeface="Red Hat Display Bold"/>
              </a:rPr>
              <a:t>THANK YOU</a:t>
            </a:r>
          </a:p>
        </p:txBody>
      </p:sp>
      <p:sp>
        <p:nvSpPr>
          <p:cNvPr id="23" name="TextBox 23"/>
          <p:cNvSpPr txBox="1"/>
          <p:nvPr/>
        </p:nvSpPr>
        <p:spPr>
          <a:xfrm>
            <a:off x="1788890" y="5868988"/>
            <a:ext cx="14710219" cy="339725"/>
          </a:xfrm>
          <a:prstGeom prst="rect">
            <a:avLst/>
          </a:prstGeom>
        </p:spPr>
        <p:txBody>
          <a:bodyPr lIns="0" tIns="0" rIns="0" bIns="0" rtlCol="0" anchor="t">
            <a:spAutoFit/>
          </a:bodyPr>
          <a:lstStyle/>
          <a:p>
            <a:pPr algn="ctr">
              <a:lnSpc>
                <a:spcPts val="2800"/>
              </a:lnSpc>
              <a:spcBef>
                <a:spcPct val="0"/>
              </a:spcBef>
            </a:pPr>
            <a:r>
              <a:rPr lang="en-US" sz="2000" b="1" spc="600">
                <a:solidFill>
                  <a:srgbClr val="000000"/>
                </a:solidFill>
                <a:latin typeface="Red Hat Display Bold"/>
                <a:ea typeface="Red Hat Display Bold"/>
                <a:cs typeface="Red Hat Display Bold"/>
                <a:sym typeface="Red Hat Display Bold"/>
              </a:rPr>
              <a:t>FOR YOUR ATTENTION</a:t>
            </a:r>
          </a:p>
        </p:txBody>
      </p:sp>
      <p:sp>
        <p:nvSpPr>
          <p:cNvPr id="24" name="TextBox 24"/>
          <p:cNvSpPr txBox="1"/>
          <p:nvPr/>
        </p:nvSpPr>
        <p:spPr>
          <a:xfrm>
            <a:off x="7387732" y="9061132"/>
            <a:ext cx="3512536" cy="356235"/>
          </a:xfrm>
          <a:prstGeom prst="rect">
            <a:avLst/>
          </a:prstGeom>
        </p:spPr>
        <p:txBody>
          <a:bodyPr lIns="0" tIns="0" rIns="0" bIns="0" rtlCol="0" anchor="t">
            <a:spAutoFit/>
          </a:bodyPr>
          <a:lstStyle/>
          <a:p>
            <a:pPr algn="ctr">
              <a:lnSpc>
                <a:spcPts val="2940"/>
              </a:lnSpc>
              <a:spcBef>
                <a:spcPct val="0"/>
              </a:spcBef>
            </a:pPr>
            <a:r>
              <a:rPr lang="en-US" sz="2100" b="1">
                <a:solidFill>
                  <a:srgbClr val="000000"/>
                </a:solidFill>
                <a:latin typeface="Inter Medium"/>
                <a:ea typeface="Inter Medium"/>
                <a:cs typeface="Inter Medium"/>
                <a:sym typeface="Inter Medium"/>
              </a:rPr>
              <a:t>KELOMPOK 5</a:t>
            </a: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42360" y="2696969"/>
            <a:ext cx="3368879" cy="5056478"/>
          </a:xfrm>
          <a:custGeom>
            <a:avLst/>
            <a:gdLst/>
            <a:ahLst/>
            <a:cxnLst/>
            <a:rect l="l" t="t" r="r" b="b"/>
            <a:pathLst>
              <a:path w="3368879" h="5056478">
                <a:moveTo>
                  <a:pt x="0" y="0"/>
                </a:moveTo>
                <a:lnTo>
                  <a:pt x="3368878" y="0"/>
                </a:lnTo>
                <a:lnTo>
                  <a:pt x="3368878" y="5056478"/>
                </a:lnTo>
                <a:lnTo>
                  <a:pt x="0" y="5056478"/>
                </a:lnTo>
                <a:lnTo>
                  <a:pt x="0" y="0"/>
                </a:lnTo>
                <a:close/>
              </a:path>
            </a:pathLst>
          </a:custGeom>
          <a:blipFill>
            <a:blip r:embed="rId2"/>
            <a:stretch>
              <a:fillRect/>
            </a:stretch>
          </a:blipFill>
          <a:ln w="47625" cap="rnd">
            <a:solidFill>
              <a:srgbClr val="000000"/>
            </a:solidFill>
            <a:prstDash val="solid"/>
            <a:round/>
          </a:ln>
        </p:spPr>
      </p:sp>
      <p:sp>
        <p:nvSpPr>
          <p:cNvPr id="3" name="Freeform 3"/>
          <p:cNvSpPr/>
          <p:nvPr/>
        </p:nvSpPr>
        <p:spPr>
          <a:xfrm>
            <a:off x="7465432" y="2619338"/>
            <a:ext cx="3357135" cy="5048324"/>
          </a:xfrm>
          <a:custGeom>
            <a:avLst/>
            <a:gdLst/>
            <a:ahLst/>
            <a:cxnLst/>
            <a:rect l="l" t="t" r="r" b="b"/>
            <a:pathLst>
              <a:path w="3357135" h="5048324">
                <a:moveTo>
                  <a:pt x="0" y="0"/>
                </a:moveTo>
                <a:lnTo>
                  <a:pt x="3357136" y="0"/>
                </a:lnTo>
                <a:lnTo>
                  <a:pt x="3357136" y="5048324"/>
                </a:lnTo>
                <a:lnTo>
                  <a:pt x="0" y="5048324"/>
                </a:lnTo>
                <a:lnTo>
                  <a:pt x="0" y="0"/>
                </a:lnTo>
                <a:close/>
              </a:path>
            </a:pathLst>
          </a:custGeom>
          <a:blipFill>
            <a:blip r:embed="rId3"/>
            <a:stretch>
              <a:fillRect/>
            </a:stretch>
          </a:blipFill>
          <a:ln w="47625" cap="rnd">
            <a:solidFill>
              <a:srgbClr val="000000"/>
            </a:solidFill>
            <a:prstDash val="solid"/>
            <a:round/>
          </a:ln>
        </p:spPr>
      </p:sp>
      <p:sp>
        <p:nvSpPr>
          <p:cNvPr id="4" name="Freeform 4"/>
          <p:cNvSpPr/>
          <p:nvPr/>
        </p:nvSpPr>
        <p:spPr>
          <a:xfrm>
            <a:off x="2401273" y="2628810"/>
            <a:ext cx="3357135" cy="5038852"/>
          </a:xfrm>
          <a:custGeom>
            <a:avLst/>
            <a:gdLst/>
            <a:ahLst/>
            <a:cxnLst/>
            <a:rect l="l" t="t" r="r" b="b"/>
            <a:pathLst>
              <a:path w="3357135" h="5038852">
                <a:moveTo>
                  <a:pt x="0" y="0"/>
                </a:moveTo>
                <a:lnTo>
                  <a:pt x="3357135" y="0"/>
                </a:lnTo>
                <a:lnTo>
                  <a:pt x="3357135" y="5038852"/>
                </a:lnTo>
                <a:lnTo>
                  <a:pt x="0" y="5038852"/>
                </a:lnTo>
                <a:lnTo>
                  <a:pt x="0" y="0"/>
                </a:lnTo>
                <a:close/>
              </a:path>
            </a:pathLst>
          </a:custGeom>
          <a:blipFill>
            <a:blip r:embed="rId4"/>
            <a:stretch>
              <a:fillRect/>
            </a:stretch>
          </a:blipFill>
          <a:ln w="47625" cap="rnd">
            <a:solidFill>
              <a:srgbClr val="000000"/>
            </a:solidFill>
            <a:prstDash val="solid"/>
            <a:round/>
          </a:ln>
        </p:spPr>
      </p:sp>
      <p:sp>
        <p:nvSpPr>
          <p:cNvPr id="5" name="TextBox 5"/>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01</a:t>
            </a:r>
          </a:p>
        </p:txBody>
      </p:sp>
      <p:sp>
        <p:nvSpPr>
          <p:cNvPr id="6" name="TextBox 6"/>
          <p:cNvSpPr txBox="1"/>
          <p:nvPr/>
        </p:nvSpPr>
        <p:spPr>
          <a:xfrm>
            <a:off x="3922518" y="1236144"/>
            <a:ext cx="10442965" cy="943610"/>
          </a:xfrm>
          <a:prstGeom prst="rect">
            <a:avLst/>
          </a:prstGeom>
        </p:spPr>
        <p:txBody>
          <a:bodyPr lIns="0" tIns="0" rIns="0" bIns="0" rtlCol="0" anchor="t">
            <a:spAutoFit/>
          </a:bodyPr>
          <a:lstStyle/>
          <a:p>
            <a:pPr algn="ctr">
              <a:lnSpc>
                <a:spcPts val="7840"/>
              </a:lnSpc>
              <a:spcBef>
                <a:spcPct val="0"/>
              </a:spcBef>
            </a:pPr>
            <a:r>
              <a:rPr lang="en-US" sz="5600" b="1">
                <a:solidFill>
                  <a:srgbClr val="000000"/>
                </a:solidFill>
                <a:latin typeface="Red Hat Display Bold"/>
                <a:ea typeface="Red Hat Display Bold"/>
                <a:cs typeface="Red Hat Display Bold"/>
                <a:sym typeface="Red Hat Display Bold"/>
              </a:rPr>
              <a:t>OUR TEAM</a:t>
            </a:r>
          </a:p>
        </p:txBody>
      </p:sp>
      <p:sp>
        <p:nvSpPr>
          <p:cNvPr id="7" name="TextBox 7"/>
          <p:cNvSpPr txBox="1"/>
          <p:nvPr/>
        </p:nvSpPr>
        <p:spPr>
          <a:xfrm>
            <a:off x="2152495" y="4544573"/>
            <a:ext cx="1442068" cy="680635"/>
          </a:xfrm>
          <a:prstGeom prst="rect">
            <a:avLst/>
          </a:prstGeom>
        </p:spPr>
        <p:txBody>
          <a:bodyPr lIns="0" tIns="0" rIns="0" bIns="0" rtlCol="0" anchor="t">
            <a:spAutoFit/>
          </a:bodyPr>
          <a:lstStyle/>
          <a:p>
            <a:pPr algn="ctr">
              <a:lnSpc>
                <a:spcPts val="5585"/>
              </a:lnSpc>
              <a:spcBef>
                <a:spcPct val="0"/>
              </a:spcBef>
            </a:pPr>
            <a:endParaRPr/>
          </a:p>
        </p:txBody>
      </p:sp>
      <p:sp>
        <p:nvSpPr>
          <p:cNvPr id="8" name="TextBox 8"/>
          <p:cNvSpPr txBox="1"/>
          <p:nvPr/>
        </p:nvSpPr>
        <p:spPr>
          <a:xfrm>
            <a:off x="2235012" y="8518887"/>
            <a:ext cx="3689658"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Inter"/>
                <a:ea typeface="Inter"/>
                <a:cs typeface="Inter"/>
                <a:sym typeface="Inter"/>
              </a:rPr>
              <a:t>11423002</a:t>
            </a:r>
          </a:p>
        </p:txBody>
      </p:sp>
      <p:sp>
        <p:nvSpPr>
          <p:cNvPr id="9" name="TextBox 9"/>
          <p:cNvSpPr txBox="1"/>
          <p:nvPr/>
        </p:nvSpPr>
        <p:spPr>
          <a:xfrm>
            <a:off x="2051136" y="8026645"/>
            <a:ext cx="4057410" cy="356235"/>
          </a:xfrm>
          <a:prstGeom prst="rect">
            <a:avLst/>
          </a:prstGeom>
        </p:spPr>
        <p:txBody>
          <a:bodyPr lIns="0" tIns="0" rIns="0" bIns="0" rtlCol="0" anchor="t">
            <a:spAutoFit/>
          </a:bodyPr>
          <a:lstStyle/>
          <a:p>
            <a:pPr algn="ctr">
              <a:lnSpc>
                <a:spcPts val="2940"/>
              </a:lnSpc>
              <a:spcBef>
                <a:spcPct val="0"/>
              </a:spcBef>
            </a:pPr>
            <a:r>
              <a:rPr lang="en-US" sz="2100" b="1">
                <a:solidFill>
                  <a:srgbClr val="000000"/>
                </a:solidFill>
                <a:latin typeface="Inter Medium"/>
                <a:ea typeface="Inter Medium"/>
                <a:cs typeface="Inter Medium"/>
                <a:sym typeface="Inter Medium"/>
              </a:rPr>
              <a:t>HIZKIA ABEDNEGO SIPAYUNG</a:t>
            </a:r>
          </a:p>
        </p:txBody>
      </p:sp>
      <p:sp>
        <p:nvSpPr>
          <p:cNvPr id="10" name="TextBox 10"/>
          <p:cNvSpPr txBox="1"/>
          <p:nvPr/>
        </p:nvSpPr>
        <p:spPr>
          <a:xfrm>
            <a:off x="7299171" y="8518887"/>
            <a:ext cx="3689658"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Inter"/>
                <a:ea typeface="Inter"/>
                <a:cs typeface="Inter"/>
                <a:sym typeface="Inter"/>
              </a:rPr>
              <a:t>11423007</a:t>
            </a:r>
          </a:p>
        </p:txBody>
      </p:sp>
      <p:sp>
        <p:nvSpPr>
          <p:cNvPr id="11" name="TextBox 11"/>
          <p:cNvSpPr txBox="1"/>
          <p:nvPr/>
        </p:nvSpPr>
        <p:spPr>
          <a:xfrm>
            <a:off x="7299171" y="8026645"/>
            <a:ext cx="3689658" cy="356235"/>
          </a:xfrm>
          <a:prstGeom prst="rect">
            <a:avLst/>
          </a:prstGeom>
        </p:spPr>
        <p:txBody>
          <a:bodyPr lIns="0" tIns="0" rIns="0" bIns="0" rtlCol="0" anchor="t">
            <a:spAutoFit/>
          </a:bodyPr>
          <a:lstStyle/>
          <a:p>
            <a:pPr algn="ctr">
              <a:lnSpc>
                <a:spcPts val="2940"/>
              </a:lnSpc>
              <a:spcBef>
                <a:spcPct val="0"/>
              </a:spcBef>
            </a:pPr>
            <a:r>
              <a:rPr lang="en-US" sz="2100" b="1">
                <a:solidFill>
                  <a:srgbClr val="000000"/>
                </a:solidFill>
                <a:latin typeface="Inter Medium"/>
                <a:ea typeface="Inter Medium"/>
                <a:cs typeface="Inter Medium"/>
                <a:sym typeface="Inter Medium"/>
              </a:rPr>
              <a:t>JONATAN RAPHAEL SINAGA</a:t>
            </a:r>
          </a:p>
        </p:txBody>
      </p:sp>
      <p:sp>
        <p:nvSpPr>
          <p:cNvPr id="12" name="TextBox 12"/>
          <p:cNvSpPr txBox="1"/>
          <p:nvPr/>
        </p:nvSpPr>
        <p:spPr>
          <a:xfrm>
            <a:off x="12881970" y="8518887"/>
            <a:ext cx="3689658" cy="306705"/>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Inter"/>
                <a:ea typeface="Inter"/>
                <a:cs typeface="Inter"/>
                <a:sym typeface="Inter"/>
              </a:rPr>
              <a:t>11423022</a:t>
            </a:r>
          </a:p>
        </p:txBody>
      </p:sp>
      <p:sp>
        <p:nvSpPr>
          <p:cNvPr id="13" name="TextBox 13"/>
          <p:cNvSpPr txBox="1"/>
          <p:nvPr/>
        </p:nvSpPr>
        <p:spPr>
          <a:xfrm>
            <a:off x="12176393" y="8026645"/>
            <a:ext cx="5100813" cy="356235"/>
          </a:xfrm>
          <a:prstGeom prst="rect">
            <a:avLst/>
          </a:prstGeom>
        </p:spPr>
        <p:txBody>
          <a:bodyPr lIns="0" tIns="0" rIns="0" bIns="0" rtlCol="0" anchor="t">
            <a:spAutoFit/>
          </a:bodyPr>
          <a:lstStyle/>
          <a:p>
            <a:pPr algn="ctr">
              <a:lnSpc>
                <a:spcPts val="2940"/>
              </a:lnSpc>
              <a:spcBef>
                <a:spcPct val="0"/>
              </a:spcBef>
            </a:pPr>
            <a:r>
              <a:rPr lang="en-US" sz="2100" b="1">
                <a:solidFill>
                  <a:srgbClr val="000000"/>
                </a:solidFill>
                <a:latin typeface="Inter Medium"/>
                <a:ea typeface="Inter Medium"/>
                <a:cs typeface="Inter Medium"/>
                <a:sym typeface="Inter Medium"/>
              </a:rPr>
              <a:t>WAYUDI GAMALIEL LUMBANTORUAN</a:t>
            </a:r>
          </a:p>
        </p:txBody>
      </p:sp>
      <p:sp>
        <p:nvSpPr>
          <p:cNvPr id="14" name="TextBox 14"/>
          <p:cNvSpPr txBox="1"/>
          <p:nvPr/>
        </p:nvSpPr>
        <p:spPr>
          <a:xfrm>
            <a:off x="1028700" y="990600"/>
            <a:ext cx="3512536" cy="356235"/>
          </a:xfrm>
          <a:prstGeom prst="rect">
            <a:avLst/>
          </a:prstGeom>
        </p:spPr>
        <p:txBody>
          <a:bodyPr lIns="0" tIns="0" rIns="0" bIns="0" rtlCol="0" anchor="t">
            <a:spAutoFit/>
          </a:bodyPr>
          <a:lstStyle/>
          <a:p>
            <a:pPr algn="l">
              <a:lnSpc>
                <a:spcPts val="2940"/>
              </a:lnSpc>
              <a:spcBef>
                <a:spcPct val="0"/>
              </a:spcBef>
            </a:pPr>
            <a:r>
              <a:rPr lang="en-US" sz="2100" b="1">
                <a:solidFill>
                  <a:srgbClr val="000000"/>
                </a:solidFill>
                <a:latin typeface="Inter Medium"/>
                <a:ea typeface="Inter Medium"/>
                <a:cs typeface="Inter Medium"/>
                <a:sym typeface="Inter Medium"/>
              </a:rPr>
              <a:t>DATA ANALYST - 4143105</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924722"/>
            <a:ext cx="860074" cy="333578"/>
            <a:chOff x="0" y="0"/>
            <a:chExt cx="1146765" cy="444771"/>
          </a:xfrm>
        </p:grpSpPr>
        <p:grpSp>
          <p:nvGrpSpPr>
            <p:cNvPr id="3" name="Group 3"/>
            <p:cNvGrpSpPr/>
            <p:nvPr/>
          </p:nvGrpSpPr>
          <p:grpSpPr>
            <a:xfrm>
              <a:off x="0" y="0"/>
              <a:ext cx="444771" cy="44477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6" name="Group 6"/>
            <p:cNvGrpSpPr/>
            <p:nvPr/>
          </p:nvGrpSpPr>
          <p:grpSpPr>
            <a:xfrm>
              <a:off x="701994" y="0"/>
              <a:ext cx="444771" cy="44477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9" name="TextBox 9"/>
          <p:cNvSpPr txBox="1"/>
          <p:nvPr/>
        </p:nvSpPr>
        <p:spPr>
          <a:xfrm>
            <a:off x="1028700" y="1991926"/>
            <a:ext cx="7782254" cy="943610"/>
          </a:xfrm>
          <a:prstGeom prst="rect">
            <a:avLst/>
          </a:prstGeom>
        </p:spPr>
        <p:txBody>
          <a:bodyPr lIns="0" tIns="0" rIns="0" bIns="0" rtlCol="0" anchor="t">
            <a:spAutoFit/>
          </a:bodyPr>
          <a:lstStyle/>
          <a:p>
            <a:pPr algn="l">
              <a:lnSpc>
                <a:spcPts val="7840"/>
              </a:lnSpc>
              <a:spcBef>
                <a:spcPct val="0"/>
              </a:spcBef>
            </a:pPr>
            <a:r>
              <a:rPr lang="en-US" sz="5600" b="1">
                <a:solidFill>
                  <a:srgbClr val="000000"/>
                </a:solidFill>
                <a:latin typeface="Red Hat Display Bold"/>
                <a:ea typeface="Red Hat Display Bold"/>
                <a:cs typeface="Red Hat Display Bold"/>
                <a:sym typeface="Red Hat Display Bold"/>
              </a:rPr>
              <a:t>DATA ANALYST?</a:t>
            </a:r>
          </a:p>
        </p:txBody>
      </p:sp>
      <p:sp>
        <p:nvSpPr>
          <p:cNvPr id="10" name="TextBox 10"/>
          <p:cNvSpPr txBox="1"/>
          <p:nvPr/>
        </p:nvSpPr>
        <p:spPr>
          <a:xfrm>
            <a:off x="1028700" y="3528695"/>
            <a:ext cx="10166372" cy="3181986"/>
          </a:xfrm>
          <a:prstGeom prst="rect">
            <a:avLst/>
          </a:prstGeom>
        </p:spPr>
        <p:txBody>
          <a:bodyPr lIns="0" tIns="0" rIns="0" bIns="0" rtlCol="0" anchor="t">
            <a:spAutoFit/>
          </a:bodyPr>
          <a:lstStyle/>
          <a:p>
            <a:pPr algn="just">
              <a:lnSpc>
                <a:spcPts val="3639"/>
              </a:lnSpc>
            </a:pPr>
            <a:r>
              <a:rPr lang="en-US" sz="2599">
                <a:solidFill>
                  <a:srgbClr val="000000"/>
                </a:solidFill>
                <a:latin typeface="Inter"/>
                <a:ea typeface="Inter"/>
                <a:cs typeface="Inter"/>
                <a:sym typeface="Inter"/>
              </a:rPr>
              <a:t>Data Analyst (Data Analitik) adalah proses sistematis dalam mengumpulkan, membersihkan, mengolah, dan menganalisis data untuk menemukan pola, tren, hubungan, serta informasi yang berguna bagi pengambilan keputusan bisnis.</a:t>
            </a:r>
          </a:p>
          <a:p>
            <a:pPr algn="just">
              <a:lnSpc>
                <a:spcPts val="3639"/>
              </a:lnSpc>
              <a:spcBef>
                <a:spcPct val="0"/>
              </a:spcBef>
            </a:pPr>
            <a:r>
              <a:rPr lang="en-US" sz="2599">
                <a:solidFill>
                  <a:srgbClr val="000000"/>
                </a:solidFill>
                <a:latin typeface="Inter"/>
                <a:ea typeface="Inter"/>
                <a:cs typeface="Inter"/>
                <a:sym typeface="Inter"/>
              </a:rPr>
              <a:t> Tujuan utama dari data analitik adalah mengubah data mentah menjadi insight (wawasan) yang dapat digunakan untuk mendukung keputusan strategis dan operasional organisasi.</a:t>
            </a:r>
          </a:p>
        </p:txBody>
      </p:sp>
      <p:sp>
        <p:nvSpPr>
          <p:cNvPr id="11" name="TextBox 11"/>
          <p:cNvSpPr txBox="1"/>
          <p:nvPr/>
        </p:nvSpPr>
        <p:spPr>
          <a:xfrm>
            <a:off x="1028700" y="990600"/>
            <a:ext cx="3512536" cy="356235"/>
          </a:xfrm>
          <a:prstGeom prst="rect">
            <a:avLst/>
          </a:prstGeom>
        </p:spPr>
        <p:txBody>
          <a:bodyPr lIns="0" tIns="0" rIns="0" bIns="0" rtlCol="0" anchor="t">
            <a:spAutoFit/>
          </a:bodyPr>
          <a:lstStyle/>
          <a:p>
            <a:pPr algn="l">
              <a:lnSpc>
                <a:spcPts val="2940"/>
              </a:lnSpc>
              <a:spcBef>
                <a:spcPct val="0"/>
              </a:spcBef>
            </a:pPr>
            <a:r>
              <a:rPr lang="en-US" sz="2100" b="1">
                <a:solidFill>
                  <a:srgbClr val="000000"/>
                </a:solidFill>
                <a:latin typeface="Inter Medium"/>
                <a:ea typeface="Inter Medium"/>
                <a:cs typeface="Inter Medium"/>
                <a:sym typeface="Inter Medium"/>
              </a:rPr>
              <a:t>DATA ANALYST - 4143105</a:t>
            </a:r>
          </a:p>
        </p:txBody>
      </p:sp>
      <p:sp>
        <p:nvSpPr>
          <p:cNvPr id="12" name="TextBox 12"/>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02</a:t>
            </a:r>
          </a:p>
        </p:txBody>
      </p:sp>
      <p:sp>
        <p:nvSpPr>
          <p:cNvPr id="13" name="Freeform 13"/>
          <p:cNvSpPr/>
          <p:nvPr/>
        </p:nvSpPr>
        <p:spPr>
          <a:xfrm>
            <a:off x="12914188" y="2588971"/>
            <a:ext cx="3279087" cy="5109059"/>
          </a:xfrm>
          <a:custGeom>
            <a:avLst/>
            <a:gdLst/>
            <a:ahLst/>
            <a:cxnLst/>
            <a:rect l="l" t="t" r="r" b="b"/>
            <a:pathLst>
              <a:path w="3279087" h="5109059">
                <a:moveTo>
                  <a:pt x="0" y="0"/>
                </a:moveTo>
                <a:lnTo>
                  <a:pt x="3279087" y="0"/>
                </a:lnTo>
                <a:lnTo>
                  <a:pt x="3279087" y="5109058"/>
                </a:lnTo>
                <a:lnTo>
                  <a:pt x="0" y="51090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62075" y="1396484"/>
            <a:ext cx="7025594" cy="943610"/>
          </a:xfrm>
          <a:prstGeom prst="rect">
            <a:avLst/>
          </a:prstGeom>
        </p:spPr>
        <p:txBody>
          <a:bodyPr lIns="0" tIns="0" rIns="0" bIns="0" rtlCol="0" anchor="t">
            <a:spAutoFit/>
          </a:bodyPr>
          <a:lstStyle/>
          <a:p>
            <a:pPr algn="l">
              <a:lnSpc>
                <a:spcPts val="7840"/>
              </a:lnSpc>
              <a:spcBef>
                <a:spcPct val="0"/>
              </a:spcBef>
            </a:pPr>
            <a:r>
              <a:rPr lang="en-US" sz="5600" b="1">
                <a:solidFill>
                  <a:srgbClr val="000000"/>
                </a:solidFill>
                <a:latin typeface="Red Hat Display Bold"/>
                <a:ea typeface="Red Hat Display Bold"/>
                <a:cs typeface="Red Hat Display Bold"/>
                <a:sym typeface="Red Hat Display Bold"/>
              </a:rPr>
              <a:t>LATAR BELAKANG</a:t>
            </a:r>
          </a:p>
        </p:txBody>
      </p:sp>
      <p:sp>
        <p:nvSpPr>
          <p:cNvPr id="3" name="TextBox 3"/>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03</a:t>
            </a:r>
          </a:p>
        </p:txBody>
      </p:sp>
      <p:sp>
        <p:nvSpPr>
          <p:cNvPr id="4" name="TextBox 4"/>
          <p:cNvSpPr txBox="1"/>
          <p:nvPr/>
        </p:nvSpPr>
        <p:spPr>
          <a:xfrm>
            <a:off x="10237441" y="5517634"/>
            <a:ext cx="7021859" cy="2715895"/>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Inter"/>
                <a:ea typeface="Inter"/>
                <a:cs typeface="Inter"/>
                <a:sym typeface="Inter"/>
              </a:rPr>
              <a:t>Analisis terhadap data historis transaksi menjadi langkah penting untuk mengidentifikasi pola penjualan, margin keuntungan, serta perilaku pelanggan. Penerapan business intelligence dan data analytics terbukti membantu perusahaan memahami pola penjualan serta perilaku pelanggan secara lebih efektif (Davenport &amp; Harris, 2017)</a:t>
            </a:r>
          </a:p>
        </p:txBody>
      </p:sp>
      <p:sp>
        <p:nvSpPr>
          <p:cNvPr id="5" name="TextBox 5"/>
          <p:cNvSpPr txBox="1"/>
          <p:nvPr/>
        </p:nvSpPr>
        <p:spPr>
          <a:xfrm>
            <a:off x="10237441" y="1877814"/>
            <a:ext cx="7021859" cy="3106420"/>
          </a:xfrm>
          <a:prstGeom prst="rect">
            <a:avLst/>
          </a:prstGeom>
        </p:spPr>
        <p:txBody>
          <a:bodyPr lIns="0" tIns="0" rIns="0" bIns="0" rtlCol="0" anchor="t">
            <a:spAutoFit/>
          </a:bodyPr>
          <a:lstStyle/>
          <a:p>
            <a:pPr algn="just">
              <a:lnSpc>
                <a:spcPts val="3079"/>
              </a:lnSpc>
              <a:spcBef>
                <a:spcPct val="0"/>
              </a:spcBef>
            </a:pPr>
            <a:r>
              <a:rPr lang="en-US" sz="2199">
                <a:solidFill>
                  <a:srgbClr val="000000"/>
                </a:solidFill>
                <a:latin typeface="Inter"/>
                <a:ea typeface="Inter"/>
                <a:cs typeface="Inter"/>
                <a:sym typeface="Inter"/>
              </a:rPr>
              <a:t>Perusahaan retail modern menghadapi tantangan dalam memahami pola penjualan dan profitabilitas di berbagai wilayah, kategori produk, dan segmen pelanggan. Dalam lingkungan bisnis yang kompetitif, keputusan strategis perlu didukung oleh analisis data yang komprehensif dan berbasis bukti (data-driven decision making) (Chen et al., 2012; Wamba et al., 2015).</a:t>
            </a:r>
          </a:p>
        </p:txBody>
      </p:sp>
      <p:grpSp>
        <p:nvGrpSpPr>
          <p:cNvPr id="6" name="Group 6"/>
          <p:cNvGrpSpPr/>
          <p:nvPr/>
        </p:nvGrpSpPr>
        <p:grpSpPr>
          <a:xfrm>
            <a:off x="8387669" y="2693743"/>
            <a:ext cx="1512662" cy="1512662"/>
            <a:chOff x="0" y="0"/>
            <a:chExt cx="2016883" cy="2016883"/>
          </a:xfrm>
        </p:grpSpPr>
        <p:grpSp>
          <p:nvGrpSpPr>
            <p:cNvPr id="7" name="Group 7"/>
            <p:cNvGrpSpPr/>
            <p:nvPr/>
          </p:nvGrpSpPr>
          <p:grpSpPr>
            <a:xfrm>
              <a:off x="0" y="0"/>
              <a:ext cx="2016883" cy="201688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0" name="TextBox 10"/>
            <p:cNvSpPr txBox="1"/>
            <p:nvPr/>
          </p:nvSpPr>
          <p:spPr>
            <a:xfrm>
              <a:off x="502435" y="758252"/>
              <a:ext cx="1012013" cy="462280"/>
            </a:xfrm>
            <a:prstGeom prst="rect">
              <a:avLst/>
            </a:prstGeom>
          </p:spPr>
          <p:txBody>
            <a:bodyPr lIns="0" tIns="0" rIns="0" bIns="0" rtlCol="0" anchor="t">
              <a:spAutoFit/>
            </a:bodyPr>
            <a:lstStyle/>
            <a:p>
              <a:pPr algn="ctr">
                <a:lnSpc>
                  <a:spcPts val="2940"/>
                </a:lnSpc>
                <a:spcBef>
                  <a:spcPct val="0"/>
                </a:spcBef>
              </a:pPr>
              <a:r>
                <a:rPr lang="en-US" sz="2100" b="1">
                  <a:solidFill>
                    <a:srgbClr val="FFFFFF"/>
                  </a:solidFill>
                  <a:latin typeface="Inter Medium"/>
                  <a:ea typeface="Inter Medium"/>
                  <a:cs typeface="Inter Medium"/>
                  <a:sym typeface="Inter Medium"/>
                </a:rPr>
                <a:t>01</a:t>
              </a:r>
            </a:p>
          </p:txBody>
        </p:sp>
      </p:grpSp>
      <p:grpSp>
        <p:nvGrpSpPr>
          <p:cNvPr id="11" name="Group 11"/>
          <p:cNvGrpSpPr/>
          <p:nvPr/>
        </p:nvGrpSpPr>
        <p:grpSpPr>
          <a:xfrm>
            <a:off x="8387669" y="6138301"/>
            <a:ext cx="1512662" cy="1512662"/>
            <a:chOff x="0" y="0"/>
            <a:chExt cx="2016883" cy="2016883"/>
          </a:xfrm>
        </p:grpSpPr>
        <p:grpSp>
          <p:nvGrpSpPr>
            <p:cNvPr id="12" name="Group 12"/>
            <p:cNvGrpSpPr/>
            <p:nvPr/>
          </p:nvGrpSpPr>
          <p:grpSpPr>
            <a:xfrm>
              <a:off x="0" y="0"/>
              <a:ext cx="2016883" cy="2016883"/>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5" name="TextBox 15"/>
            <p:cNvSpPr txBox="1"/>
            <p:nvPr/>
          </p:nvSpPr>
          <p:spPr>
            <a:xfrm>
              <a:off x="502435" y="758252"/>
              <a:ext cx="1012013" cy="462280"/>
            </a:xfrm>
            <a:prstGeom prst="rect">
              <a:avLst/>
            </a:prstGeom>
          </p:spPr>
          <p:txBody>
            <a:bodyPr lIns="0" tIns="0" rIns="0" bIns="0" rtlCol="0" anchor="t">
              <a:spAutoFit/>
            </a:bodyPr>
            <a:lstStyle/>
            <a:p>
              <a:pPr algn="ctr">
                <a:lnSpc>
                  <a:spcPts val="2940"/>
                </a:lnSpc>
                <a:spcBef>
                  <a:spcPct val="0"/>
                </a:spcBef>
              </a:pPr>
              <a:r>
                <a:rPr lang="en-US" sz="2100" b="1">
                  <a:solidFill>
                    <a:srgbClr val="FFFFFF"/>
                  </a:solidFill>
                  <a:latin typeface="Inter Medium"/>
                  <a:ea typeface="Inter Medium"/>
                  <a:cs typeface="Inter Medium"/>
                  <a:sym typeface="Inter Medium"/>
                </a:rPr>
                <a:t>02</a:t>
              </a:r>
            </a:p>
          </p:txBody>
        </p:sp>
      </p:grpSp>
      <p:sp>
        <p:nvSpPr>
          <p:cNvPr id="16" name="Freeform 16"/>
          <p:cNvSpPr/>
          <p:nvPr/>
        </p:nvSpPr>
        <p:spPr>
          <a:xfrm>
            <a:off x="2509530" y="2873650"/>
            <a:ext cx="4539699" cy="4539699"/>
          </a:xfrm>
          <a:custGeom>
            <a:avLst/>
            <a:gdLst/>
            <a:ahLst/>
            <a:cxnLst/>
            <a:rect l="l" t="t" r="r" b="b"/>
            <a:pathLst>
              <a:path w="4539699" h="4539699">
                <a:moveTo>
                  <a:pt x="0" y="0"/>
                </a:moveTo>
                <a:lnTo>
                  <a:pt x="4539699" y="0"/>
                </a:lnTo>
                <a:lnTo>
                  <a:pt x="4539699" y="4539700"/>
                </a:lnTo>
                <a:lnTo>
                  <a:pt x="0" y="4539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1240" y="4403596"/>
            <a:ext cx="6676660" cy="943610"/>
          </a:xfrm>
          <a:prstGeom prst="rect">
            <a:avLst/>
          </a:prstGeom>
        </p:spPr>
        <p:txBody>
          <a:bodyPr lIns="0" tIns="0" rIns="0" bIns="0" rtlCol="0" anchor="t">
            <a:spAutoFit/>
          </a:bodyPr>
          <a:lstStyle/>
          <a:p>
            <a:pPr algn="l">
              <a:lnSpc>
                <a:spcPts val="7840"/>
              </a:lnSpc>
              <a:spcBef>
                <a:spcPct val="0"/>
              </a:spcBef>
            </a:pPr>
            <a:r>
              <a:rPr lang="en-US" sz="5600" b="1">
                <a:solidFill>
                  <a:srgbClr val="000000"/>
                </a:solidFill>
                <a:latin typeface="Red Hat Display Bold"/>
                <a:ea typeface="Red Hat Display Bold"/>
                <a:cs typeface="Red Hat Display Bold"/>
                <a:sym typeface="Red Hat Display Bold"/>
              </a:rPr>
              <a:t>1.2 TUJUAN BISNIS</a:t>
            </a:r>
          </a:p>
        </p:txBody>
      </p:sp>
      <p:sp>
        <p:nvSpPr>
          <p:cNvPr id="3" name="TextBox 3"/>
          <p:cNvSpPr txBox="1"/>
          <p:nvPr/>
        </p:nvSpPr>
        <p:spPr>
          <a:xfrm>
            <a:off x="11534003" y="2047711"/>
            <a:ext cx="5292622" cy="1099185"/>
          </a:xfrm>
          <a:prstGeom prst="rect">
            <a:avLst/>
          </a:prstGeom>
        </p:spPr>
        <p:txBody>
          <a:bodyPr lIns="0" tIns="0" rIns="0" bIns="0" rtlCol="0" anchor="t">
            <a:spAutoFit/>
          </a:bodyPr>
          <a:lstStyle/>
          <a:p>
            <a:pPr algn="l">
              <a:lnSpc>
                <a:spcPts val="2940"/>
              </a:lnSpc>
              <a:spcBef>
                <a:spcPct val="0"/>
              </a:spcBef>
            </a:pPr>
            <a:r>
              <a:rPr lang="en-US" sz="2100" b="1">
                <a:solidFill>
                  <a:srgbClr val="000000"/>
                </a:solidFill>
                <a:latin typeface="Inter Medium"/>
                <a:ea typeface="Inter Medium"/>
                <a:cs typeface="Inter Medium"/>
                <a:sym typeface="Inter Medium"/>
              </a:rPr>
              <a:t>MENGIDENTIFIKASI KATEGORI PRODUK DENGAN PENJUALAN DAN PROFIT TERTINGGI.</a:t>
            </a:r>
          </a:p>
        </p:txBody>
      </p:sp>
      <p:grpSp>
        <p:nvGrpSpPr>
          <p:cNvPr id="4" name="Group 4"/>
          <p:cNvGrpSpPr/>
          <p:nvPr/>
        </p:nvGrpSpPr>
        <p:grpSpPr>
          <a:xfrm>
            <a:off x="9587112" y="2085811"/>
            <a:ext cx="1512662" cy="1512662"/>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9963938" y="2644975"/>
            <a:ext cx="759010" cy="356235"/>
          </a:xfrm>
          <a:prstGeom prst="rect">
            <a:avLst/>
          </a:prstGeom>
        </p:spPr>
        <p:txBody>
          <a:bodyPr lIns="0" tIns="0" rIns="0" bIns="0" rtlCol="0" anchor="t">
            <a:spAutoFit/>
          </a:bodyPr>
          <a:lstStyle/>
          <a:p>
            <a:pPr algn="ctr">
              <a:lnSpc>
                <a:spcPts val="2940"/>
              </a:lnSpc>
              <a:spcBef>
                <a:spcPct val="0"/>
              </a:spcBef>
            </a:pPr>
            <a:r>
              <a:rPr lang="en-US" sz="2100" b="1">
                <a:solidFill>
                  <a:srgbClr val="FFFFFF"/>
                </a:solidFill>
                <a:latin typeface="Inter Medium"/>
                <a:ea typeface="Inter Medium"/>
                <a:cs typeface="Inter Medium"/>
                <a:sym typeface="Inter Medium"/>
              </a:rPr>
              <a:t>01</a:t>
            </a:r>
          </a:p>
        </p:txBody>
      </p:sp>
      <p:sp>
        <p:nvSpPr>
          <p:cNvPr id="8" name="TextBox 8"/>
          <p:cNvSpPr txBox="1"/>
          <p:nvPr/>
        </p:nvSpPr>
        <p:spPr>
          <a:xfrm>
            <a:off x="11534003" y="3934320"/>
            <a:ext cx="3968105" cy="1099185"/>
          </a:xfrm>
          <a:prstGeom prst="rect">
            <a:avLst/>
          </a:prstGeom>
        </p:spPr>
        <p:txBody>
          <a:bodyPr lIns="0" tIns="0" rIns="0" bIns="0" rtlCol="0" anchor="t">
            <a:spAutoFit/>
          </a:bodyPr>
          <a:lstStyle/>
          <a:p>
            <a:pPr algn="l">
              <a:lnSpc>
                <a:spcPts val="2940"/>
              </a:lnSpc>
              <a:spcBef>
                <a:spcPct val="0"/>
              </a:spcBef>
            </a:pPr>
            <a:r>
              <a:rPr lang="en-US" sz="2100" b="1">
                <a:solidFill>
                  <a:srgbClr val="000000"/>
                </a:solidFill>
                <a:latin typeface="Inter Medium"/>
                <a:ea typeface="Inter Medium"/>
                <a:cs typeface="Inter Medium"/>
                <a:sym typeface="Inter Medium"/>
              </a:rPr>
              <a:t>MENGETAHUI WILAYAH DENGAN PERFORMA PROFIT TERENDAH.</a:t>
            </a:r>
          </a:p>
        </p:txBody>
      </p:sp>
      <p:grpSp>
        <p:nvGrpSpPr>
          <p:cNvPr id="9" name="Group 9"/>
          <p:cNvGrpSpPr/>
          <p:nvPr/>
        </p:nvGrpSpPr>
        <p:grpSpPr>
          <a:xfrm>
            <a:off x="9587112" y="3972420"/>
            <a:ext cx="1512662" cy="15126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2" name="TextBox 12"/>
          <p:cNvSpPr txBox="1"/>
          <p:nvPr/>
        </p:nvSpPr>
        <p:spPr>
          <a:xfrm>
            <a:off x="9963938" y="4531584"/>
            <a:ext cx="759010" cy="356235"/>
          </a:xfrm>
          <a:prstGeom prst="rect">
            <a:avLst/>
          </a:prstGeom>
        </p:spPr>
        <p:txBody>
          <a:bodyPr lIns="0" tIns="0" rIns="0" bIns="0" rtlCol="0" anchor="t">
            <a:spAutoFit/>
          </a:bodyPr>
          <a:lstStyle/>
          <a:p>
            <a:pPr algn="ctr">
              <a:lnSpc>
                <a:spcPts val="2940"/>
              </a:lnSpc>
              <a:spcBef>
                <a:spcPct val="0"/>
              </a:spcBef>
            </a:pPr>
            <a:r>
              <a:rPr lang="en-US" sz="2100" b="1">
                <a:solidFill>
                  <a:srgbClr val="FFFFFF"/>
                </a:solidFill>
                <a:latin typeface="Inter Medium"/>
                <a:ea typeface="Inter Medium"/>
                <a:cs typeface="Inter Medium"/>
                <a:sym typeface="Inter Medium"/>
              </a:rPr>
              <a:t>02</a:t>
            </a:r>
          </a:p>
        </p:txBody>
      </p:sp>
      <p:sp>
        <p:nvSpPr>
          <p:cNvPr id="13" name="TextBox 13"/>
          <p:cNvSpPr txBox="1"/>
          <p:nvPr/>
        </p:nvSpPr>
        <p:spPr>
          <a:xfrm>
            <a:off x="11534003" y="6232455"/>
            <a:ext cx="3968105" cy="727710"/>
          </a:xfrm>
          <a:prstGeom prst="rect">
            <a:avLst/>
          </a:prstGeom>
        </p:spPr>
        <p:txBody>
          <a:bodyPr lIns="0" tIns="0" rIns="0" bIns="0" rtlCol="0" anchor="t">
            <a:spAutoFit/>
          </a:bodyPr>
          <a:lstStyle/>
          <a:p>
            <a:pPr algn="l">
              <a:lnSpc>
                <a:spcPts val="2940"/>
              </a:lnSpc>
              <a:spcBef>
                <a:spcPct val="0"/>
              </a:spcBef>
            </a:pPr>
            <a:r>
              <a:rPr lang="en-US" sz="2100" b="1">
                <a:solidFill>
                  <a:srgbClr val="000000"/>
                </a:solidFill>
                <a:latin typeface="Inter Medium"/>
                <a:ea typeface="Inter Medium"/>
                <a:cs typeface="Inter Medium"/>
                <a:sym typeface="Inter Medium"/>
              </a:rPr>
              <a:t>MENGANALISIS HUBUNGAN ANTARA DISKON DAN PROFIT.</a:t>
            </a:r>
          </a:p>
        </p:txBody>
      </p:sp>
      <p:grpSp>
        <p:nvGrpSpPr>
          <p:cNvPr id="14" name="Group 14"/>
          <p:cNvGrpSpPr/>
          <p:nvPr/>
        </p:nvGrpSpPr>
        <p:grpSpPr>
          <a:xfrm>
            <a:off x="9587112" y="5859029"/>
            <a:ext cx="1512662" cy="1512662"/>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7" name="TextBox 17"/>
          <p:cNvSpPr txBox="1"/>
          <p:nvPr/>
        </p:nvSpPr>
        <p:spPr>
          <a:xfrm>
            <a:off x="9963938" y="6418193"/>
            <a:ext cx="759010" cy="356235"/>
          </a:xfrm>
          <a:prstGeom prst="rect">
            <a:avLst/>
          </a:prstGeom>
        </p:spPr>
        <p:txBody>
          <a:bodyPr lIns="0" tIns="0" rIns="0" bIns="0" rtlCol="0" anchor="t">
            <a:spAutoFit/>
          </a:bodyPr>
          <a:lstStyle/>
          <a:p>
            <a:pPr algn="ctr">
              <a:lnSpc>
                <a:spcPts val="2940"/>
              </a:lnSpc>
              <a:spcBef>
                <a:spcPct val="0"/>
              </a:spcBef>
            </a:pPr>
            <a:r>
              <a:rPr lang="en-US" sz="2100" b="1">
                <a:solidFill>
                  <a:srgbClr val="FFFFFF"/>
                </a:solidFill>
                <a:latin typeface="Inter Medium"/>
                <a:ea typeface="Inter Medium"/>
                <a:cs typeface="Inter Medium"/>
                <a:sym typeface="Inter Medium"/>
              </a:rPr>
              <a:t>03</a:t>
            </a:r>
          </a:p>
        </p:txBody>
      </p:sp>
      <p:sp>
        <p:nvSpPr>
          <p:cNvPr id="18" name="TextBox 18"/>
          <p:cNvSpPr txBox="1"/>
          <p:nvPr/>
        </p:nvSpPr>
        <p:spPr>
          <a:xfrm>
            <a:off x="11534003" y="7707538"/>
            <a:ext cx="3968105" cy="1470660"/>
          </a:xfrm>
          <a:prstGeom prst="rect">
            <a:avLst/>
          </a:prstGeom>
        </p:spPr>
        <p:txBody>
          <a:bodyPr lIns="0" tIns="0" rIns="0" bIns="0" rtlCol="0" anchor="t">
            <a:spAutoFit/>
          </a:bodyPr>
          <a:lstStyle/>
          <a:p>
            <a:pPr algn="l">
              <a:lnSpc>
                <a:spcPts val="2940"/>
              </a:lnSpc>
              <a:spcBef>
                <a:spcPct val="0"/>
              </a:spcBef>
            </a:pPr>
            <a:r>
              <a:rPr lang="en-US" sz="2100" b="1">
                <a:solidFill>
                  <a:srgbClr val="000000"/>
                </a:solidFill>
                <a:latin typeface="Inter Medium"/>
                <a:ea typeface="Inter Medium"/>
                <a:cs typeface="Inter Medium"/>
                <a:sym typeface="Inter Medium"/>
              </a:rPr>
              <a:t>MEMBUAT PREDIKSI PENJUALAN ENAM BULAN KE DEPAN UNTUK MEMBANTU PERENCANAAN BISNIS.</a:t>
            </a:r>
          </a:p>
        </p:txBody>
      </p:sp>
      <p:grpSp>
        <p:nvGrpSpPr>
          <p:cNvPr id="19" name="Group 19"/>
          <p:cNvGrpSpPr/>
          <p:nvPr/>
        </p:nvGrpSpPr>
        <p:grpSpPr>
          <a:xfrm>
            <a:off x="9587112" y="7745638"/>
            <a:ext cx="1512662" cy="1512662"/>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22" name="TextBox 22"/>
          <p:cNvSpPr txBox="1"/>
          <p:nvPr/>
        </p:nvSpPr>
        <p:spPr>
          <a:xfrm>
            <a:off x="9963938" y="8304801"/>
            <a:ext cx="759010" cy="356235"/>
          </a:xfrm>
          <a:prstGeom prst="rect">
            <a:avLst/>
          </a:prstGeom>
        </p:spPr>
        <p:txBody>
          <a:bodyPr lIns="0" tIns="0" rIns="0" bIns="0" rtlCol="0" anchor="t">
            <a:spAutoFit/>
          </a:bodyPr>
          <a:lstStyle/>
          <a:p>
            <a:pPr algn="ctr">
              <a:lnSpc>
                <a:spcPts val="2940"/>
              </a:lnSpc>
              <a:spcBef>
                <a:spcPct val="0"/>
              </a:spcBef>
            </a:pPr>
            <a:r>
              <a:rPr lang="en-US" sz="2100" b="1">
                <a:solidFill>
                  <a:srgbClr val="FFFFFF"/>
                </a:solidFill>
                <a:latin typeface="Inter Medium"/>
                <a:ea typeface="Inter Medium"/>
                <a:cs typeface="Inter Medium"/>
                <a:sym typeface="Inter Medium"/>
              </a:rPr>
              <a:t>04</a:t>
            </a:r>
          </a:p>
        </p:txBody>
      </p:sp>
      <p:grpSp>
        <p:nvGrpSpPr>
          <p:cNvPr id="23" name="Group 23"/>
          <p:cNvGrpSpPr/>
          <p:nvPr/>
        </p:nvGrpSpPr>
        <p:grpSpPr>
          <a:xfrm>
            <a:off x="1028700" y="8924722"/>
            <a:ext cx="860074" cy="333578"/>
            <a:chOff x="0" y="0"/>
            <a:chExt cx="1146765" cy="444771"/>
          </a:xfrm>
        </p:grpSpPr>
        <p:grpSp>
          <p:nvGrpSpPr>
            <p:cNvPr id="24" name="Group 24"/>
            <p:cNvGrpSpPr/>
            <p:nvPr/>
          </p:nvGrpSpPr>
          <p:grpSpPr>
            <a:xfrm>
              <a:off x="0" y="0"/>
              <a:ext cx="444771" cy="444771"/>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27" name="Group 27"/>
            <p:cNvGrpSpPr/>
            <p:nvPr/>
          </p:nvGrpSpPr>
          <p:grpSpPr>
            <a:xfrm>
              <a:off x="701994" y="0"/>
              <a:ext cx="444771" cy="444771"/>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9" name="TextBox 29"/>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30" name="TextBox 30"/>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04</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71422" y="2159143"/>
            <a:ext cx="14545156" cy="7099157"/>
          </a:xfrm>
          <a:custGeom>
            <a:avLst/>
            <a:gdLst/>
            <a:ahLst/>
            <a:cxnLst/>
            <a:rect l="l" t="t" r="r" b="b"/>
            <a:pathLst>
              <a:path w="14545156" h="7099157">
                <a:moveTo>
                  <a:pt x="0" y="0"/>
                </a:moveTo>
                <a:lnTo>
                  <a:pt x="14545156" y="0"/>
                </a:lnTo>
                <a:lnTo>
                  <a:pt x="14545156" y="7099157"/>
                </a:lnTo>
                <a:lnTo>
                  <a:pt x="0" y="7099157"/>
                </a:lnTo>
                <a:lnTo>
                  <a:pt x="0" y="0"/>
                </a:lnTo>
                <a:close/>
              </a:path>
            </a:pathLst>
          </a:custGeom>
          <a:blipFill>
            <a:blip r:embed="rId2"/>
            <a:stretch>
              <a:fillRect l="-894"/>
            </a:stretch>
          </a:blipFill>
        </p:spPr>
      </p:sp>
      <p:sp>
        <p:nvSpPr>
          <p:cNvPr id="3" name="TextBox 3"/>
          <p:cNvSpPr txBox="1"/>
          <p:nvPr/>
        </p:nvSpPr>
        <p:spPr>
          <a:xfrm>
            <a:off x="1871422" y="940435"/>
            <a:ext cx="4611057" cy="936625"/>
          </a:xfrm>
          <a:prstGeom prst="rect">
            <a:avLst/>
          </a:prstGeom>
        </p:spPr>
        <p:txBody>
          <a:bodyPr lIns="0" tIns="0" rIns="0" bIns="0" rtlCol="0" anchor="t">
            <a:spAutoFit/>
          </a:bodyPr>
          <a:lstStyle/>
          <a:p>
            <a:pPr algn="l">
              <a:lnSpc>
                <a:spcPts val="7699"/>
              </a:lnSpc>
              <a:spcBef>
                <a:spcPct val="0"/>
              </a:spcBef>
            </a:pPr>
            <a:r>
              <a:rPr lang="en-US" sz="5499" b="1">
                <a:solidFill>
                  <a:srgbClr val="000000"/>
                </a:solidFill>
                <a:latin typeface="Red Hat Display Bold"/>
                <a:ea typeface="Red Hat Display Bold"/>
                <a:cs typeface="Red Hat Display Bold"/>
                <a:sym typeface="Red Hat Display Bold"/>
              </a:rPr>
              <a:t>VISUALISASI</a:t>
            </a:r>
          </a:p>
        </p:txBody>
      </p:sp>
      <p:sp>
        <p:nvSpPr>
          <p:cNvPr id="4" name="TextBox 4"/>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05</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27683" y="2474492"/>
            <a:ext cx="8016317" cy="6783808"/>
          </a:xfrm>
          <a:custGeom>
            <a:avLst/>
            <a:gdLst/>
            <a:ahLst/>
            <a:cxnLst/>
            <a:rect l="l" t="t" r="r" b="b"/>
            <a:pathLst>
              <a:path w="8016317" h="6783808">
                <a:moveTo>
                  <a:pt x="0" y="0"/>
                </a:moveTo>
                <a:lnTo>
                  <a:pt x="8016317" y="0"/>
                </a:lnTo>
                <a:lnTo>
                  <a:pt x="8016317" y="6783808"/>
                </a:lnTo>
                <a:lnTo>
                  <a:pt x="0" y="6783808"/>
                </a:lnTo>
                <a:lnTo>
                  <a:pt x="0" y="0"/>
                </a:lnTo>
                <a:close/>
              </a:path>
            </a:pathLst>
          </a:custGeom>
          <a:blipFill>
            <a:blip r:embed="rId2"/>
            <a:stretch>
              <a:fillRect/>
            </a:stretch>
          </a:blipFill>
        </p:spPr>
      </p:sp>
      <p:sp>
        <p:nvSpPr>
          <p:cNvPr id="3" name="Freeform 3"/>
          <p:cNvSpPr/>
          <p:nvPr/>
        </p:nvSpPr>
        <p:spPr>
          <a:xfrm>
            <a:off x="6127458" y="6997962"/>
            <a:ext cx="2638151" cy="1771700"/>
          </a:xfrm>
          <a:custGeom>
            <a:avLst/>
            <a:gdLst/>
            <a:ahLst/>
            <a:cxnLst/>
            <a:rect l="l" t="t" r="r" b="b"/>
            <a:pathLst>
              <a:path w="2638151" h="1771700">
                <a:moveTo>
                  <a:pt x="0" y="0"/>
                </a:moveTo>
                <a:lnTo>
                  <a:pt x="2638151" y="0"/>
                </a:lnTo>
                <a:lnTo>
                  <a:pt x="2638151" y="1771700"/>
                </a:lnTo>
                <a:lnTo>
                  <a:pt x="0" y="1771700"/>
                </a:lnTo>
                <a:lnTo>
                  <a:pt x="0" y="0"/>
                </a:lnTo>
                <a:close/>
              </a:path>
            </a:pathLst>
          </a:custGeom>
          <a:blipFill>
            <a:blip r:embed="rId3"/>
            <a:stretch>
              <a:fillRect/>
            </a:stretch>
          </a:blipFill>
          <a:ln w="47625" cap="sq">
            <a:solidFill>
              <a:srgbClr val="F90000"/>
            </a:solidFill>
            <a:prstDash val="solid"/>
            <a:miter/>
          </a:ln>
        </p:spPr>
      </p:sp>
      <p:sp>
        <p:nvSpPr>
          <p:cNvPr id="4" name="TextBox 4"/>
          <p:cNvSpPr txBox="1"/>
          <p:nvPr/>
        </p:nvSpPr>
        <p:spPr>
          <a:xfrm>
            <a:off x="1127683" y="585443"/>
            <a:ext cx="13718678" cy="2635250"/>
          </a:xfrm>
          <a:prstGeom prst="rect">
            <a:avLst/>
          </a:prstGeom>
        </p:spPr>
        <p:txBody>
          <a:bodyPr lIns="0" tIns="0" rIns="0" bIns="0" rtlCol="0" anchor="t">
            <a:spAutoFit/>
          </a:bodyPr>
          <a:lstStyle/>
          <a:p>
            <a:pPr algn="l">
              <a:lnSpc>
                <a:spcPts val="7000"/>
              </a:lnSpc>
            </a:pPr>
            <a:r>
              <a:rPr lang="en-US" sz="5000" b="1">
                <a:solidFill>
                  <a:srgbClr val="000000"/>
                </a:solidFill>
                <a:latin typeface="Red Hat Display Bold"/>
                <a:ea typeface="Red Hat Display Bold"/>
                <a:cs typeface="Red Hat Display Bold"/>
                <a:sym typeface="Red Hat Display Bold"/>
              </a:rPr>
              <a:t>PERSENTASE KEUNTUNGAN DARI SETIAP KOTA PER TAHUN (STACKED BAR CHART)</a:t>
            </a:r>
          </a:p>
          <a:p>
            <a:pPr algn="l">
              <a:lnSpc>
                <a:spcPts val="7000"/>
              </a:lnSpc>
              <a:spcBef>
                <a:spcPct val="0"/>
              </a:spcBef>
            </a:pPr>
            <a:endParaRPr lang="en-US" sz="5000" b="1">
              <a:solidFill>
                <a:srgbClr val="000000"/>
              </a:solidFill>
              <a:latin typeface="Red Hat Display Bold"/>
              <a:ea typeface="Red Hat Display Bold"/>
              <a:cs typeface="Red Hat Display Bold"/>
              <a:sym typeface="Red Hat Display Bold"/>
            </a:endParaRPr>
          </a:p>
        </p:txBody>
      </p:sp>
      <p:sp>
        <p:nvSpPr>
          <p:cNvPr id="5" name="TextBox 5"/>
          <p:cNvSpPr txBox="1"/>
          <p:nvPr/>
        </p:nvSpPr>
        <p:spPr>
          <a:xfrm>
            <a:off x="9637202" y="3450221"/>
            <a:ext cx="7622098" cy="3917950"/>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Inter"/>
                <a:ea typeface="Inter"/>
                <a:cs typeface="Inter"/>
                <a:sym typeface="Inter"/>
              </a:rPr>
              <a:t>Region West mendominasi kontribusi profit dengan rata-rata 40% per tahun.</a:t>
            </a:r>
          </a:p>
          <a:p>
            <a:pPr marL="539749" lvl="1" indent="-269875" algn="just">
              <a:lnSpc>
                <a:spcPts val="3499"/>
              </a:lnSpc>
              <a:buFont typeface="Arial"/>
              <a:buChar char="•"/>
            </a:pPr>
            <a:r>
              <a:rPr lang="en-US" sz="2499">
                <a:solidFill>
                  <a:srgbClr val="000000"/>
                </a:solidFill>
                <a:latin typeface="Inter"/>
                <a:ea typeface="Inter"/>
                <a:cs typeface="Inter"/>
                <a:sym typeface="Inter"/>
              </a:rPr>
              <a:t>Region South konsisten berada di posisi terbawah dengan margin rendah dan penurunan profit pada beberapa tahun tertentu.</a:t>
            </a:r>
          </a:p>
          <a:p>
            <a:pPr marL="539749" lvl="1" indent="-269875" algn="just">
              <a:lnSpc>
                <a:spcPts val="3499"/>
              </a:lnSpc>
              <a:buFont typeface="Arial"/>
              <a:buChar char="•"/>
            </a:pPr>
            <a:r>
              <a:rPr lang="en-US" sz="2499">
                <a:solidFill>
                  <a:srgbClr val="000000"/>
                </a:solidFill>
                <a:latin typeface="Inter"/>
                <a:ea typeface="Inter"/>
                <a:cs typeface="Inter"/>
                <a:sym typeface="Inter"/>
              </a:rPr>
              <a:t>Kontribusi region lain (East dan Central) relatif stabil namun tidak terlalu besar.</a:t>
            </a:r>
          </a:p>
          <a:p>
            <a:pPr algn="just">
              <a:lnSpc>
                <a:spcPts val="3499"/>
              </a:lnSpc>
              <a:spcBef>
                <a:spcPct val="0"/>
              </a:spcBef>
            </a:pPr>
            <a:endParaRPr lang="en-US" sz="2499">
              <a:solidFill>
                <a:srgbClr val="000000"/>
              </a:solidFill>
              <a:latin typeface="Inter"/>
              <a:ea typeface="Inter"/>
              <a:cs typeface="Inter"/>
              <a:sym typeface="Inter"/>
            </a:endParaRPr>
          </a:p>
        </p:txBody>
      </p:sp>
      <p:sp>
        <p:nvSpPr>
          <p:cNvPr id="6" name="TextBox 6"/>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06</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174995"/>
            <a:ext cx="12166610" cy="6083305"/>
          </a:xfrm>
          <a:custGeom>
            <a:avLst/>
            <a:gdLst/>
            <a:ahLst/>
            <a:cxnLst/>
            <a:rect l="l" t="t" r="r" b="b"/>
            <a:pathLst>
              <a:path w="12166610" h="6083305">
                <a:moveTo>
                  <a:pt x="0" y="0"/>
                </a:moveTo>
                <a:lnTo>
                  <a:pt x="12166610" y="0"/>
                </a:lnTo>
                <a:lnTo>
                  <a:pt x="12166610" y="6083305"/>
                </a:lnTo>
                <a:lnTo>
                  <a:pt x="0" y="6083305"/>
                </a:lnTo>
                <a:lnTo>
                  <a:pt x="0" y="0"/>
                </a:lnTo>
                <a:close/>
              </a:path>
            </a:pathLst>
          </a:custGeom>
          <a:blipFill>
            <a:blip r:embed="rId2"/>
            <a:stretch>
              <a:fillRect/>
            </a:stretch>
          </a:blipFill>
        </p:spPr>
      </p:sp>
      <p:sp>
        <p:nvSpPr>
          <p:cNvPr id="3" name="TextBox 3"/>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07</a:t>
            </a:r>
          </a:p>
        </p:txBody>
      </p:sp>
      <p:sp>
        <p:nvSpPr>
          <p:cNvPr id="4" name="TextBox 4"/>
          <p:cNvSpPr txBox="1"/>
          <p:nvPr/>
        </p:nvSpPr>
        <p:spPr>
          <a:xfrm>
            <a:off x="1038210" y="959485"/>
            <a:ext cx="14490993" cy="1908175"/>
          </a:xfrm>
          <a:prstGeom prst="rect">
            <a:avLst/>
          </a:prstGeom>
        </p:spPr>
        <p:txBody>
          <a:bodyPr lIns="0" tIns="0" rIns="0" bIns="0" rtlCol="0" anchor="t">
            <a:spAutoFit/>
          </a:bodyPr>
          <a:lstStyle/>
          <a:p>
            <a:pPr algn="l">
              <a:lnSpc>
                <a:spcPts val="7699"/>
              </a:lnSpc>
              <a:spcBef>
                <a:spcPct val="0"/>
              </a:spcBef>
            </a:pPr>
            <a:r>
              <a:rPr lang="en-US" sz="5499" b="1">
                <a:solidFill>
                  <a:srgbClr val="000000"/>
                </a:solidFill>
                <a:latin typeface="Red Hat Display Bold"/>
                <a:ea typeface="Red Hat Display Bold"/>
                <a:cs typeface="Red Hat Display Bold"/>
                <a:sym typeface="Red Hat Display Bold"/>
              </a:rPr>
              <a:t>PENJUALAN BARANG PERBULAN BERDASARKAN REGION (AREA CHART)</a:t>
            </a:r>
          </a:p>
        </p:txBody>
      </p:sp>
      <p:sp>
        <p:nvSpPr>
          <p:cNvPr id="5" name="TextBox 5"/>
          <p:cNvSpPr txBox="1"/>
          <p:nvPr/>
        </p:nvSpPr>
        <p:spPr>
          <a:xfrm>
            <a:off x="13195310" y="3127370"/>
            <a:ext cx="4063990" cy="6404360"/>
          </a:xfrm>
          <a:prstGeom prst="rect">
            <a:avLst/>
          </a:prstGeom>
        </p:spPr>
        <p:txBody>
          <a:bodyPr lIns="0" tIns="0" rIns="0" bIns="0" rtlCol="0" anchor="t">
            <a:spAutoFit/>
          </a:bodyPr>
          <a:lstStyle/>
          <a:p>
            <a:pPr marL="495709" lvl="1" indent="-247854" algn="just">
              <a:lnSpc>
                <a:spcPts val="3214"/>
              </a:lnSpc>
              <a:buFont typeface="Arial"/>
              <a:buChar char="•"/>
            </a:pPr>
            <a:r>
              <a:rPr lang="en-US" sz="2296">
                <a:solidFill>
                  <a:srgbClr val="000000"/>
                </a:solidFill>
                <a:latin typeface="Inter"/>
                <a:ea typeface="Inter"/>
                <a:cs typeface="Inter"/>
                <a:sym typeface="Inter"/>
              </a:rPr>
              <a:t>Terlihat kenaikan tajam penjualan di akhir tahun, khususnya pada bulan November–Desember di semua region.</a:t>
            </a:r>
          </a:p>
          <a:p>
            <a:pPr marL="495709" lvl="1" indent="-247854" algn="just">
              <a:lnSpc>
                <a:spcPts val="3214"/>
              </a:lnSpc>
              <a:buFont typeface="Arial"/>
              <a:buChar char="•"/>
            </a:pPr>
            <a:r>
              <a:rPr lang="en-US" sz="2296">
                <a:solidFill>
                  <a:srgbClr val="000000"/>
                </a:solidFill>
                <a:latin typeface="Inter"/>
                <a:ea typeface="Inter"/>
                <a:cs typeface="Inter"/>
                <a:sym typeface="Inter"/>
              </a:rPr>
              <a:t>Region West dan East menunjukkan pola kenaikan paling kuat, sedangkan South mengalami peningkatan kecil dan tidak stabil.</a:t>
            </a:r>
          </a:p>
          <a:p>
            <a:pPr marL="495709" lvl="1" indent="-247854" algn="just">
              <a:lnSpc>
                <a:spcPts val="3214"/>
              </a:lnSpc>
              <a:spcBef>
                <a:spcPct val="0"/>
              </a:spcBef>
              <a:buFont typeface="Arial"/>
              <a:buChar char="•"/>
            </a:pPr>
            <a:r>
              <a:rPr lang="en-US" sz="2296">
                <a:solidFill>
                  <a:srgbClr val="000000"/>
                </a:solidFill>
                <a:latin typeface="Inter"/>
                <a:ea typeface="Inter"/>
                <a:cs typeface="Inter"/>
                <a:sym typeface="Inter"/>
              </a:rPr>
              <a:t>Tren tahunan menunjukkan pola musiman yang berulang (seasonal pattern).</a:t>
            </a:r>
          </a:p>
          <a:p>
            <a:pPr algn="just">
              <a:lnSpc>
                <a:spcPts val="3214"/>
              </a:lnSpc>
              <a:spcBef>
                <a:spcPct val="0"/>
              </a:spcBef>
            </a:pPr>
            <a:endParaRPr lang="en-US" sz="2296">
              <a:solidFill>
                <a:srgbClr val="000000"/>
              </a:solidFill>
              <a:latin typeface="Inter"/>
              <a:ea typeface="Inter"/>
              <a:cs typeface="Inter"/>
              <a:sym typeface="Inter"/>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399226" y="8924722"/>
            <a:ext cx="860074" cy="333578"/>
            <a:chOff x="0" y="0"/>
            <a:chExt cx="1146765" cy="444771"/>
          </a:xfrm>
        </p:grpSpPr>
        <p:grpSp>
          <p:nvGrpSpPr>
            <p:cNvPr id="3" name="Group 3"/>
            <p:cNvGrpSpPr/>
            <p:nvPr/>
          </p:nvGrpSpPr>
          <p:grpSpPr>
            <a:xfrm>
              <a:off x="0" y="0"/>
              <a:ext cx="444771" cy="44477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nvGrpSpPr>
            <p:cNvPr id="6" name="Group 6"/>
            <p:cNvGrpSpPr/>
            <p:nvPr/>
          </p:nvGrpSpPr>
          <p:grpSpPr>
            <a:xfrm>
              <a:off x="701994" y="0"/>
              <a:ext cx="444771" cy="44477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grpSp>
      <p:sp>
        <p:nvSpPr>
          <p:cNvPr id="9" name="Freeform 9"/>
          <p:cNvSpPr/>
          <p:nvPr/>
        </p:nvSpPr>
        <p:spPr>
          <a:xfrm>
            <a:off x="1028700" y="2997654"/>
            <a:ext cx="11056328" cy="6260646"/>
          </a:xfrm>
          <a:custGeom>
            <a:avLst/>
            <a:gdLst/>
            <a:ahLst/>
            <a:cxnLst/>
            <a:rect l="l" t="t" r="r" b="b"/>
            <a:pathLst>
              <a:path w="11056328" h="6260646">
                <a:moveTo>
                  <a:pt x="0" y="0"/>
                </a:moveTo>
                <a:lnTo>
                  <a:pt x="11056328" y="0"/>
                </a:lnTo>
                <a:lnTo>
                  <a:pt x="11056328" y="6260646"/>
                </a:lnTo>
                <a:lnTo>
                  <a:pt x="0" y="6260646"/>
                </a:lnTo>
                <a:lnTo>
                  <a:pt x="0" y="0"/>
                </a:lnTo>
                <a:close/>
              </a:path>
            </a:pathLst>
          </a:custGeom>
          <a:blipFill>
            <a:blip r:embed="rId2"/>
            <a:stretch>
              <a:fillRect/>
            </a:stretch>
          </a:blipFill>
        </p:spPr>
      </p:sp>
      <p:sp>
        <p:nvSpPr>
          <p:cNvPr id="10" name="Freeform 10"/>
          <p:cNvSpPr/>
          <p:nvPr/>
        </p:nvSpPr>
        <p:spPr>
          <a:xfrm>
            <a:off x="8821759" y="3603426"/>
            <a:ext cx="2945355" cy="1703686"/>
          </a:xfrm>
          <a:custGeom>
            <a:avLst/>
            <a:gdLst/>
            <a:ahLst/>
            <a:cxnLst/>
            <a:rect l="l" t="t" r="r" b="b"/>
            <a:pathLst>
              <a:path w="2945355" h="1703686">
                <a:moveTo>
                  <a:pt x="0" y="0"/>
                </a:moveTo>
                <a:lnTo>
                  <a:pt x="2945355" y="0"/>
                </a:lnTo>
                <a:lnTo>
                  <a:pt x="2945355" y="1703686"/>
                </a:lnTo>
                <a:lnTo>
                  <a:pt x="0" y="1703686"/>
                </a:lnTo>
                <a:lnTo>
                  <a:pt x="0" y="0"/>
                </a:lnTo>
                <a:close/>
              </a:path>
            </a:pathLst>
          </a:custGeom>
          <a:blipFill>
            <a:blip r:embed="rId3"/>
            <a:stretch>
              <a:fillRect/>
            </a:stretch>
          </a:blipFill>
          <a:ln w="47625" cap="sq">
            <a:solidFill>
              <a:srgbClr val="F90000"/>
            </a:solidFill>
            <a:prstDash val="solid"/>
            <a:miter/>
          </a:ln>
        </p:spPr>
      </p:sp>
      <p:sp>
        <p:nvSpPr>
          <p:cNvPr id="11" name="TextBox 11"/>
          <p:cNvSpPr txBox="1"/>
          <p:nvPr/>
        </p:nvSpPr>
        <p:spPr>
          <a:xfrm>
            <a:off x="15866051" y="990600"/>
            <a:ext cx="1393249" cy="356235"/>
          </a:xfrm>
          <a:prstGeom prst="rect">
            <a:avLst/>
          </a:prstGeom>
        </p:spPr>
        <p:txBody>
          <a:bodyPr lIns="0" tIns="0" rIns="0" bIns="0" rtlCol="0" anchor="t">
            <a:spAutoFit/>
          </a:bodyPr>
          <a:lstStyle/>
          <a:p>
            <a:pPr algn="r">
              <a:lnSpc>
                <a:spcPts val="2940"/>
              </a:lnSpc>
              <a:spcBef>
                <a:spcPct val="0"/>
              </a:spcBef>
            </a:pPr>
            <a:r>
              <a:rPr lang="en-US" sz="2100" b="1">
                <a:solidFill>
                  <a:srgbClr val="000000"/>
                </a:solidFill>
                <a:latin typeface="Inter Medium"/>
                <a:ea typeface="Inter Medium"/>
                <a:cs typeface="Inter Medium"/>
                <a:sym typeface="Inter Medium"/>
              </a:rPr>
              <a:t>PAGE 08</a:t>
            </a:r>
          </a:p>
        </p:txBody>
      </p:sp>
      <p:sp>
        <p:nvSpPr>
          <p:cNvPr id="12" name="TextBox 12"/>
          <p:cNvSpPr txBox="1"/>
          <p:nvPr/>
        </p:nvSpPr>
        <p:spPr>
          <a:xfrm>
            <a:off x="1028700" y="959485"/>
            <a:ext cx="14490993" cy="1908175"/>
          </a:xfrm>
          <a:prstGeom prst="rect">
            <a:avLst/>
          </a:prstGeom>
        </p:spPr>
        <p:txBody>
          <a:bodyPr lIns="0" tIns="0" rIns="0" bIns="0" rtlCol="0" anchor="t">
            <a:spAutoFit/>
          </a:bodyPr>
          <a:lstStyle/>
          <a:p>
            <a:pPr algn="l">
              <a:lnSpc>
                <a:spcPts val="7699"/>
              </a:lnSpc>
              <a:spcBef>
                <a:spcPct val="0"/>
              </a:spcBef>
            </a:pPr>
            <a:r>
              <a:rPr lang="en-US" sz="5499" b="1">
                <a:solidFill>
                  <a:srgbClr val="000000"/>
                </a:solidFill>
                <a:latin typeface="Red Hat Display Bold"/>
                <a:ea typeface="Red Hat Display Bold"/>
                <a:cs typeface="Red Hat Display Bold"/>
                <a:sym typeface="Red Hat Display Bold"/>
              </a:rPr>
              <a:t>VISUALISASI KOTA DENGAN PENJUALAN TERBANYAK (PIE MAP)</a:t>
            </a:r>
          </a:p>
        </p:txBody>
      </p:sp>
      <p:sp>
        <p:nvSpPr>
          <p:cNvPr id="13" name="TextBox 13"/>
          <p:cNvSpPr txBox="1"/>
          <p:nvPr/>
        </p:nvSpPr>
        <p:spPr>
          <a:xfrm>
            <a:off x="12085028" y="3930877"/>
            <a:ext cx="5174272" cy="4356100"/>
          </a:xfrm>
          <a:prstGeom prst="rect">
            <a:avLst/>
          </a:prstGeom>
        </p:spPr>
        <p:txBody>
          <a:bodyPr lIns="0" tIns="0" rIns="0" bIns="0" rtlCol="0" anchor="t">
            <a:spAutoFit/>
          </a:bodyPr>
          <a:lstStyle/>
          <a:p>
            <a:pPr marL="539749" lvl="1" indent="-269875" algn="just">
              <a:lnSpc>
                <a:spcPts val="3499"/>
              </a:lnSpc>
              <a:buFont typeface="Arial"/>
              <a:buChar char="•"/>
            </a:pPr>
            <a:r>
              <a:rPr lang="en-US" sz="2499">
                <a:solidFill>
                  <a:srgbClr val="000000"/>
                </a:solidFill>
                <a:latin typeface="Inter"/>
                <a:ea typeface="Inter"/>
                <a:cs typeface="Inter"/>
                <a:sym typeface="Inter"/>
              </a:rPr>
              <a:t>California (West) dan Texas (Central) menjadi pusat penjualan terbesar.</a:t>
            </a:r>
          </a:p>
          <a:p>
            <a:pPr marL="539749" lvl="1" indent="-269875" algn="just">
              <a:lnSpc>
                <a:spcPts val="3499"/>
              </a:lnSpc>
              <a:buFont typeface="Arial"/>
              <a:buChar char="•"/>
            </a:pPr>
            <a:r>
              <a:rPr lang="en-US" sz="2499">
                <a:solidFill>
                  <a:srgbClr val="000000"/>
                </a:solidFill>
                <a:latin typeface="Inter"/>
                <a:ea typeface="Inter"/>
                <a:cs typeface="Inter"/>
                <a:sym typeface="Inter"/>
              </a:rPr>
              <a:t>Beberapa kota besar di East seperti New York juga memiliki kontribusi tinggi.</a:t>
            </a:r>
          </a:p>
          <a:p>
            <a:pPr marL="539749" lvl="1" indent="-269875" algn="just">
              <a:lnSpc>
                <a:spcPts val="3499"/>
              </a:lnSpc>
              <a:spcBef>
                <a:spcPct val="0"/>
              </a:spcBef>
              <a:buFont typeface="Arial"/>
              <a:buChar char="•"/>
            </a:pPr>
            <a:r>
              <a:rPr lang="en-US" sz="2499">
                <a:solidFill>
                  <a:srgbClr val="000000"/>
                </a:solidFill>
                <a:latin typeface="Inter"/>
                <a:ea typeface="Inter"/>
                <a:cs typeface="Inter"/>
                <a:sym typeface="Inter"/>
              </a:rPr>
              <a:t>Area selatan dan bagian barat laut menunjukkan volume penjualan rendah.</a:t>
            </a:r>
          </a:p>
          <a:p>
            <a:pPr algn="just">
              <a:lnSpc>
                <a:spcPts val="3499"/>
              </a:lnSpc>
              <a:spcBef>
                <a:spcPct val="0"/>
              </a:spcBef>
            </a:pPr>
            <a:endParaRPr lang="en-US" sz="2499">
              <a:solidFill>
                <a:srgbClr val="000000"/>
              </a:solidFill>
              <a:latin typeface="Inter"/>
              <a:ea typeface="Inter"/>
              <a:cs typeface="Inter"/>
              <a:sym typeface="Inter"/>
            </a:endParaRP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Custom</PresentationFormat>
  <Paragraphs>69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Inter Medium</vt:lpstr>
      <vt:lpstr>Red Hat Display Bold</vt:lpstr>
      <vt:lpstr>Inter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Modern Technology Presentation</dc:title>
  <cp:lastModifiedBy>Hizkia Abednego</cp:lastModifiedBy>
  <cp:revision>1</cp:revision>
  <dcterms:created xsi:type="dcterms:W3CDTF">2006-08-16T00:00:00Z</dcterms:created>
  <dcterms:modified xsi:type="dcterms:W3CDTF">2025-10-15T23:57:29Z</dcterms:modified>
  <dc:identifier>DAG11XT8Vvc</dc:identifier>
</cp:coreProperties>
</file>