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B0E5-B067-4F2F-953C-D4797F8D0283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16BE-B7B0-4E35-B1BE-EA4EE32676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B0E5-B067-4F2F-953C-D4797F8D0283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16BE-B7B0-4E35-B1BE-EA4EE32676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B0E5-B067-4F2F-953C-D4797F8D0283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16BE-B7B0-4E35-B1BE-EA4EE32676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B0E5-B067-4F2F-953C-D4797F8D0283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16BE-B7B0-4E35-B1BE-EA4EE32676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B0E5-B067-4F2F-953C-D4797F8D0283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16BE-B7B0-4E35-B1BE-EA4EE32676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B0E5-B067-4F2F-953C-D4797F8D0283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16BE-B7B0-4E35-B1BE-EA4EE32676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B0E5-B067-4F2F-953C-D4797F8D0283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16BE-B7B0-4E35-B1BE-EA4EE32676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B0E5-B067-4F2F-953C-D4797F8D0283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16BE-B7B0-4E35-B1BE-EA4EE32676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B0E5-B067-4F2F-953C-D4797F8D0283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16BE-B7B0-4E35-B1BE-EA4EE32676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B0E5-B067-4F2F-953C-D4797F8D0283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16BE-B7B0-4E35-B1BE-EA4EE32676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B0E5-B067-4F2F-953C-D4797F8D0283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16BE-B7B0-4E35-B1BE-EA4EE32676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B0E5-B067-4F2F-953C-D4797F8D0283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116BE-B7B0-4E35-B1BE-EA4EE32676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股票到底是不是一个份可靠的资产？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8604"/>
            <a:ext cx="8065820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928662" y="6429396"/>
            <a:ext cx="7358114" cy="357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642918"/>
          <a:ext cx="9144000" cy="392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28"/>
                <a:gridCol w="4000528"/>
                <a:gridCol w="1428744"/>
                <a:gridCol w="2286000"/>
              </a:tblGrid>
              <a:tr h="114439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过去</a:t>
                      </a:r>
                      <a:r>
                        <a:rPr lang="en-US" altLang="zh-CN" dirty="0" smtClean="0"/>
                        <a:t>22</a:t>
                      </a:r>
                      <a:r>
                        <a:rPr lang="zh-CN" altLang="en-US" dirty="0" smtClean="0"/>
                        <a:t>年走势（当年收盘计价）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指数涨幅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年复合收益率</a:t>
                      </a:r>
                      <a:endParaRPr lang="zh-CN" altLang="en-US" dirty="0"/>
                    </a:p>
                  </a:txBody>
                  <a:tcPr/>
                </a:tc>
              </a:tr>
              <a:tr h="464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上证指数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1990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127</a:t>
                      </a:r>
                      <a:r>
                        <a:rPr lang="zh-CN" altLang="en-US" dirty="0" smtClean="0"/>
                        <a:t>点～</a:t>
                      </a:r>
                      <a:r>
                        <a:rPr lang="en-US" altLang="zh-CN" dirty="0" smtClean="0"/>
                        <a:t>2012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2269</a:t>
                      </a:r>
                      <a:r>
                        <a:rPr lang="zh-CN" altLang="en-US" dirty="0" smtClean="0"/>
                        <a:t>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17.86</a:t>
                      </a:r>
                      <a:r>
                        <a:rPr lang="zh-CN" altLang="en-US" dirty="0" smtClean="0"/>
                        <a:t>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13.99%</a:t>
                      </a:r>
                      <a:endParaRPr lang="zh-CN" altLang="en-US" dirty="0"/>
                    </a:p>
                  </a:txBody>
                  <a:tcPr/>
                </a:tc>
              </a:tr>
              <a:tr h="464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深证成指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1991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963</a:t>
                      </a:r>
                      <a:r>
                        <a:rPr lang="zh-CN" altLang="en-US" dirty="0" smtClean="0"/>
                        <a:t>点～</a:t>
                      </a:r>
                      <a:r>
                        <a:rPr lang="en-US" altLang="zh-CN" dirty="0" smtClean="0"/>
                        <a:t>2012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9116</a:t>
                      </a:r>
                      <a:r>
                        <a:rPr lang="zh-CN" altLang="en-US" dirty="0" smtClean="0"/>
                        <a:t>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9.46</a:t>
                      </a:r>
                      <a:r>
                        <a:rPr lang="zh-CN" altLang="en-US" dirty="0" smtClean="0"/>
                        <a:t>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11.29%</a:t>
                      </a:r>
                      <a:endParaRPr lang="zh-CN" altLang="en-US" dirty="0"/>
                    </a:p>
                  </a:txBody>
                  <a:tcPr/>
                </a:tc>
              </a:tr>
              <a:tr h="464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沪深</a:t>
                      </a:r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923</a:t>
                      </a:r>
                      <a:r>
                        <a:rPr lang="zh-CN" altLang="en-US" dirty="0" smtClean="0"/>
                        <a:t>点～</a:t>
                      </a:r>
                      <a:r>
                        <a:rPr lang="en-US" altLang="zh-CN" dirty="0" smtClean="0"/>
                        <a:t>2012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2522</a:t>
                      </a:r>
                      <a:r>
                        <a:rPr lang="zh-CN" altLang="en-US" dirty="0" smtClean="0"/>
                        <a:t>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2.73</a:t>
                      </a:r>
                      <a:r>
                        <a:rPr lang="zh-CN" altLang="en-US" dirty="0" smtClean="0"/>
                        <a:t>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15.42%</a:t>
                      </a:r>
                      <a:endParaRPr lang="zh-CN" altLang="en-US" dirty="0"/>
                    </a:p>
                  </a:txBody>
                  <a:tcPr/>
                </a:tc>
              </a:tr>
              <a:tr h="464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中小板综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1415</a:t>
                      </a:r>
                      <a:r>
                        <a:rPr lang="zh-CN" altLang="en-US" dirty="0" smtClean="0"/>
                        <a:t>点～</a:t>
                      </a:r>
                      <a:r>
                        <a:rPr lang="en-US" altLang="zh-CN" dirty="0" smtClean="0"/>
                        <a:t>2012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4840</a:t>
                      </a:r>
                      <a:r>
                        <a:rPr lang="zh-CN" altLang="en-US" dirty="0" smtClean="0"/>
                        <a:t>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3.42</a:t>
                      </a:r>
                      <a:r>
                        <a:rPr lang="zh-CN" altLang="en-US" dirty="0" smtClean="0"/>
                        <a:t>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19.2%</a:t>
                      </a:r>
                      <a:endParaRPr lang="zh-CN" altLang="en-US" dirty="0"/>
                    </a:p>
                  </a:txBody>
                  <a:tcPr/>
                </a:tc>
              </a:tr>
              <a:tr h="464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美国道琼斯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1990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3000</a:t>
                      </a:r>
                      <a:r>
                        <a:rPr lang="zh-CN" altLang="en-US" dirty="0" smtClean="0"/>
                        <a:t>点左右～</a:t>
                      </a:r>
                      <a:r>
                        <a:rPr lang="en-US" altLang="zh-CN" dirty="0" smtClean="0"/>
                        <a:t>13400</a:t>
                      </a:r>
                      <a:r>
                        <a:rPr lang="zh-CN" altLang="en-US" dirty="0" smtClean="0"/>
                        <a:t>点左右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4.46</a:t>
                      </a:r>
                      <a:r>
                        <a:rPr lang="zh-CN" altLang="en-US" dirty="0" smtClean="0"/>
                        <a:t>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7.03%</a:t>
                      </a:r>
                      <a:endParaRPr lang="zh-CN" altLang="en-US" dirty="0"/>
                    </a:p>
                  </a:txBody>
                  <a:tcPr/>
                </a:tc>
              </a:tr>
              <a:tr h="4641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香港恒生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1990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3000</a:t>
                      </a:r>
                      <a:r>
                        <a:rPr lang="zh-CN" altLang="en-US" dirty="0" smtClean="0"/>
                        <a:t>点左右～</a:t>
                      </a:r>
                      <a:r>
                        <a:rPr lang="en-US" altLang="zh-CN" dirty="0" smtClean="0"/>
                        <a:t>23300</a:t>
                      </a:r>
                      <a:r>
                        <a:rPr lang="zh-CN" altLang="en-US" dirty="0" smtClean="0"/>
                        <a:t>点左右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7.76</a:t>
                      </a:r>
                      <a:r>
                        <a:rPr lang="zh-CN" altLang="en-US" dirty="0" smtClean="0"/>
                        <a:t>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9.76%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" y="550070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在过去</a:t>
            </a:r>
            <a:r>
              <a:rPr lang="en-US" altLang="zh-CN" b="1" dirty="0" smtClean="0"/>
              <a:t>22</a:t>
            </a:r>
            <a:r>
              <a:rPr lang="zh-CN" altLang="en-US" b="1" dirty="0" smtClean="0"/>
              <a:t>年，即便只以指数化的形式在中国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股的投资，与世界主要证券市场相比其收益率也是一个相当出色的成绩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1caixin.com.cn/Upload/Pic/2016052708584099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119073"/>
            <a:ext cx="8929718" cy="4810125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1406" y="5286388"/>
            <a:ext cx="68580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b="1" dirty="0" smtClean="0"/>
              <a:t>股灾</a:t>
            </a:r>
            <a:r>
              <a:rPr lang="en-US" altLang="zh-CN" b="1" dirty="0" smtClean="0"/>
              <a:t>1.0</a:t>
            </a:r>
            <a:r>
              <a:rPr lang="zh-CN" altLang="en-US" dirty="0" smtClean="0"/>
              <a:t>版</a:t>
            </a:r>
            <a:r>
              <a:rPr lang="en-US" altLang="zh-CN" dirty="0" smtClean="0"/>
              <a:t>(5178</a:t>
            </a:r>
            <a:r>
              <a:rPr lang="zh-CN" altLang="en-US" dirty="0" smtClean="0"/>
              <a:t>至</a:t>
            </a:r>
            <a:r>
              <a:rPr lang="en-US" altLang="zh-CN" dirty="0" smtClean="0"/>
              <a:t>3373)</a:t>
            </a:r>
            <a:r>
              <a:rPr lang="zh-CN" altLang="en-US" dirty="0" smtClean="0"/>
              <a:t>跌了</a:t>
            </a:r>
            <a:r>
              <a:rPr lang="en-US" altLang="zh-CN" dirty="0" smtClean="0"/>
              <a:t>1805</a:t>
            </a:r>
            <a:r>
              <a:rPr lang="zh-CN" altLang="en-US" dirty="0" smtClean="0"/>
              <a:t>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反弹至</a:t>
            </a:r>
            <a:r>
              <a:rPr lang="en-US" altLang="zh-CN" dirty="0" smtClean="0"/>
              <a:t>4184</a:t>
            </a:r>
            <a:r>
              <a:rPr lang="zh-CN" altLang="en-US" dirty="0" smtClean="0"/>
              <a:t>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反弹了</a:t>
            </a:r>
            <a:r>
              <a:rPr lang="en-US" altLang="zh-CN" dirty="0" smtClean="0"/>
              <a:t>811</a:t>
            </a:r>
            <a:r>
              <a:rPr lang="zh-CN" altLang="en-US" dirty="0" smtClean="0"/>
              <a:t>点</a:t>
            </a:r>
            <a:r>
              <a:rPr lang="en-US" altLang="zh-CN" dirty="0" smtClean="0"/>
              <a:t>.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b="1" dirty="0" smtClean="0"/>
              <a:t>股灾</a:t>
            </a:r>
            <a:r>
              <a:rPr lang="en-US" altLang="zh-CN" b="1" dirty="0" smtClean="0"/>
              <a:t>2.0</a:t>
            </a:r>
            <a:r>
              <a:rPr lang="zh-CN" altLang="en-US" dirty="0" smtClean="0"/>
              <a:t>版</a:t>
            </a:r>
            <a:r>
              <a:rPr lang="en-US" altLang="zh-CN" dirty="0" smtClean="0"/>
              <a:t>(4184</a:t>
            </a:r>
            <a:r>
              <a:rPr lang="zh-CN" altLang="en-US" dirty="0" smtClean="0"/>
              <a:t>至</a:t>
            </a:r>
            <a:r>
              <a:rPr lang="en-US" altLang="zh-CN" dirty="0" smtClean="0"/>
              <a:t>2850)</a:t>
            </a:r>
            <a:r>
              <a:rPr lang="zh-CN" altLang="en-US" dirty="0" smtClean="0"/>
              <a:t>跌了</a:t>
            </a:r>
            <a:r>
              <a:rPr lang="en-US" altLang="zh-CN" dirty="0" smtClean="0"/>
              <a:t>1334</a:t>
            </a:r>
            <a:r>
              <a:rPr lang="zh-CN" altLang="en-US" dirty="0" smtClean="0"/>
              <a:t>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反弹至</a:t>
            </a:r>
            <a:r>
              <a:rPr lang="en-US" altLang="zh-CN" dirty="0" smtClean="0"/>
              <a:t>3684</a:t>
            </a:r>
            <a:r>
              <a:rPr lang="zh-CN" altLang="en-US" dirty="0" smtClean="0"/>
              <a:t>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反弹了</a:t>
            </a:r>
            <a:r>
              <a:rPr lang="en-US" altLang="zh-CN" dirty="0" smtClean="0"/>
              <a:t>834</a:t>
            </a:r>
            <a:r>
              <a:rPr lang="zh-CN" altLang="en-US" dirty="0" smtClean="0"/>
              <a:t>点</a:t>
            </a:r>
            <a:r>
              <a:rPr lang="en-US" altLang="zh-CN" dirty="0" smtClean="0"/>
              <a:t>.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b="1" dirty="0" smtClean="0"/>
              <a:t>股灾</a:t>
            </a:r>
            <a:r>
              <a:rPr lang="en-US" altLang="zh-CN" dirty="0" smtClean="0"/>
              <a:t>3.0</a:t>
            </a:r>
            <a:r>
              <a:rPr lang="zh-CN" altLang="en-US" dirty="0" smtClean="0"/>
              <a:t>版</a:t>
            </a:r>
            <a:r>
              <a:rPr lang="en-US" altLang="zh-CN" dirty="0" smtClean="0"/>
              <a:t>(3684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2638</a:t>
            </a:r>
            <a:r>
              <a:rPr lang="zh-CN" altLang="en-US" dirty="0" smtClean="0"/>
              <a:t>点</a:t>
            </a:r>
            <a:r>
              <a:rPr lang="en-US" altLang="zh-CN" dirty="0" smtClean="0"/>
              <a:t>),</a:t>
            </a:r>
            <a:r>
              <a:rPr lang="zh-CN" altLang="en-US" dirty="0" smtClean="0"/>
              <a:t>跌了</a:t>
            </a:r>
            <a:r>
              <a:rPr lang="en-US" altLang="zh-CN" dirty="0" smtClean="0"/>
              <a:t>1046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6578" y="5500702"/>
            <a:ext cx="20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还记得去年股灾吗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43042" y="285749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不炒股战胜</a:t>
            </a:r>
            <a:r>
              <a:rPr lang="en-US" altLang="zh-CN" dirty="0" smtClean="0"/>
              <a:t>90%</a:t>
            </a:r>
            <a:r>
              <a:rPr lang="zh-CN" altLang="en-US" dirty="0" smtClean="0"/>
              <a:t>的股民</a:t>
            </a:r>
            <a:endParaRPr lang="en-US" altLang="zh-CN" dirty="0" smtClean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3" y="0"/>
            <a:ext cx="4970199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组合 25"/>
          <p:cNvGrpSpPr/>
          <p:nvPr/>
        </p:nvGrpSpPr>
        <p:grpSpPr>
          <a:xfrm>
            <a:off x="214282" y="3714752"/>
            <a:ext cx="4286280" cy="3143248"/>
            <a:chOff x="2857488" y="3714752"/>
            <a:chExt cx="4286280" cy="3143248"/>
          </a:xfrm>
        </p:grpSpPr>
        <p:grpSp>
          <p:nvGrpSpPr>
            <p:cNvPr id="25" name="组合 24"/>
            <p:cNvGrpSpPr/>
            <p:nvPr/>
          </p:nvGrpSpPr>
          <p:grpSpPr>
            <a:xfrm>
              <a:off x="2857488" y="3714752"/>
              <a:ext cx="4286280" cy="3143248"/>
              <a:chOff x="1142976" y="3500438"/>
              <a:chExt cx="4286280" cy="3143248"/>
            </a:xfrm>
          </p:grpSpPr>
          <p:sp>
            <p:nvSpPr>
              <p:cNvPr id="11" name="等腰三角形 10"/>
              <p:cNvSpPr/>
              <p:nvPr/>
            </p:nvSpPr>
            <p:spPr>
              <a:xfrm>
                <a:off x="1142976" y="3643314"/>
                <a:ext cx="3357586" cy="300037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线形标注 1 19"/>
              <p:cNvSpPr/>
              <p:nvPr/>
            </p:nvSpPr>
            <p:spPr>
              <a:xfrm>
                <a:off x="3357554" y="3500438"/>
                <a:ext cx="1143008" cy="357190"/>
              </a:xfrm>
              <a:prstGeom prst="borderCallout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10%</a:t>
                </a:r>
                <a:endParaRPr lang="zh-CN" altLang="en-US" dirty="0"/>
              </a:p>
            </p:txBody>
          </p:sp>
          <p:sp>
            <p:nvSpPr>
              <p:cNvPr id="21" name="线形标注 1 20"/>
              <p:cNvSpPr/>
              <p:nvPr/>
            </p:nvSpPr>
            <p:spPr>
              <a:xfrm>
                <a:off x="3714744" y="4143380"/>
                <a:ext cx="1143008" cy="357190"/>
              </a:xfrm>
              <a:prstGeom prst="borderCallout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20%</a:t>
                </a:r>
                <a:endParaRPr lang="zh-CN" altLang="en-US" dirty="0"/>
              </a:p>
            </p:txBody>
          </p:sp>
          <p:sp>
            <p:nvSpPr>
              <p:cNvPr id="22" name="线形标注 1 21"/>
              <p:cNvSpPr/>
              <p:nvPr/>
            </p:nvSpPr>
            <p:spPr>
              <a:xfrm>
                <a:off x="4286248" y="5143512"/>
                <a:ext cx="1143008" cy="357190"/>
              </a:xfrm>
              <a:prstGeom prst="borderCallout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70%</a:t>
                </a:r>
                <a:endParaRPr lang="zh-CN" altLang="en-US" dirty="0"/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4286248" y="4357694"/>
              <a:ext cx="500066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857620" y="5000636"/>
              <a:ext cx="135732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429156" y="3286124"/>
            <a:ext cx="47863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大多数人总在琢磨明天的涨跌，看透下个月的轮动机会，没有考虑长期持有什么样的资产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大多数人总是用最多的时间来研究容易变化的东西，比如政策，经济数据，技术指标，专家观点。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大多数人总是抱怨指责或者抄作业或者什么都不干，却从来不愿意翻开书学习或者找资料做功课。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大多数人可以忍受被套</a:t>
            </a:r>
            <a:r>
              <a:rPr lang="en-US" altLang="zh-CN" sz="1600" dirty="0" smtClean="0"/>
              <a:t>50%</a:t>
            </a:r>
            <a:r>
              <a:rPr lang="zh-CN" altLang="en-US" sz="1600" dirty="0" smtClean="0"/>
              <a:t>而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年不动，却经常在被套</a:t>
            </a:r>
            <a:r>
              <a:rPr lang="en-US" altLang="zh-CN" sz="1600" dirty="0" smtClean="0"/>
              <a:t>5%</a:t>
            </a:r>
            <a:r>
              <a:rPr lang="zh-CN" altLang="en-US" sz="1600" dirty="0" smtClean="0"/>
              <a:t>的时候焦虑不安</a:t>
            </a:r>
            <a:endParaRPr lang="en-US" altLang="zh-CN" sz="1600" dirty="0"/>
          </a:p>
          <a:p>
            <a:r>
              <a:rPr lang="en-US" altLang="zh-CN" sz="1600" dirty="0" smtClean="0"/>
              <a:t>………..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535782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有没有可能建立一个的组合可以跑赢市场？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714480" y="500042"/>
            <a:ext cx="4500594" cy="3143272"/>
            <a:chOff x="1714480" y="500042"/>
            <a:chExt cx="4500594" cy="3143272"/>
          </a:xfrm>
        </p:grpSpPr>
        <p:sp>
          <p:nvSpPr>
            <p:cNvPr id="5" name="椭圆 4"/>
            <p:cNvSpPr/>
            <p:nvPr/>
          </p:nvSpPr>
          <p:spPr>
            <a:xfrm>
              <a:off x="1714480" y="1000108"/>
              <a:ext cx="2643206" cy="20717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571868" y="500042"/>
              <a:ext cx="2643206" cy="1928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357554" y="1714488"/>
              <a:ext cx="2357454" cy="1928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7356" y="1714488"/>
              <a:ext cx="1500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企业经营的不确定性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1" y="928670"/>
              <a:ext cx="1643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市场定价的复杂性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00496" y="2714620"/>
              <a:ext cx="1643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被放大的人性的弱点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332</Words>
  <Application>Microsoft Office PowerPoint</Application>
  <PresentationFormat>全屏显示(4:3)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ThinkPad</cp:lastModifiedBy>
  <cp:revision>11</cp:revision>
  <dcterms:created xsi:type="dcterms:W3CDTF">2016-07-21T18:21:38Z</dcterms:created>
  <dcterms:modified xsi:type="dcterms:W3CDTF">2016-07-21T20:12:01Z</dcterms:modified>
</cp:coreProperties>
</file>