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9" r:id="rId3"/>
    <p:sldMasterId id="2147483701" r:id="rId4"/>
    <p:sldMasterId id="2147483713" r:id="rId5"/>
    <p:sldMasterId id="2147483730" r:id="rId6"/>
    <p:sldMasterId id="2147483747" r:id="rId7"/>
  </p:sldMasterIdLst>
  <p:sldIdLst>
    <p:sldId id="277" r:id="rId8"/>
    <p:sldId id="257" r:id="rId9"/>
    <p:sldId id="259" r:id="rId10"/>
    <p:sldId id="266" r:id="rId11"/>
    <p:sldId id="279" r:id="rId12"/>
    <p:sldId id="281" r:id="rId13"/>
    <p:sldId id="282" r:id="rId14"/>
    <p:sldId id="283" r:id="rId15"/>
    <p:sldId id="284" r:id="rId16"/>
    <p:sldId id="276" r:id="rId17"/>
    <p:sldId id="278" r:id="rId18"/>
    <p:sldId id="273" r:id="rId19"/>
    <p:sldId id="27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13361CF-4B41-4AF0-B01D-EF76554A402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770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66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311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656942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464939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1344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638557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0458-F3E4-4EDE-B752-6D14D84E83FF}"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157489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0458-F3E4-4EDE-B752-6D14D84E83FF}"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675510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50458-F3E4-4EDE-B752-6D14D84E83FF}" type="datetimeFigureOut">
              <a:rPr lang="en-IN" smtClean="0"/>
              <a:t>26-08-2019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755839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07493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359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501302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555363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9524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85813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5839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899721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188658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865583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13361CF-4B41-4AF0-B01D-EF76554A402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238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299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75698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91437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0835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0458-F3E4-4EDE-B752-6D14D84E83FF}"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361CF-4B41-4AF0-B01D-EF76554A402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59793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0458-F3E4-4EDE-B752-6D14D84E83FF}"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361CF-4B41-4AF0-B01D-EF76554A402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3059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50458-F3E4-4EDE-B752-6D14D84E83FF}" type="datetimeFigureOut">
              <a:rPr lang="en-IN" smtClean="0"/>
              <a:t>26-08-2019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4547584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67684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3902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52374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61654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13361CF-4B41-4AF0-B01D-EF76554A4028}"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476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64964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021405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13361CF-4B41-4AF0-B01D-EF76554A4028}"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51835888"/>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55076761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0458-F3E4-4EDE-B752-6D14D84E83FF}"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86855351"/>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0458-F3E4-4EDE-B752-6D14D84E83FF}"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5269683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50458-F3E4-4EDE-B752-6D14D84E83FF}" type="datetimeFigureOut">
              <a:rPr lang="en-IN" smtClean="0"/>
              <a:t>26-08-2019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5031597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913361CF-4B41-4AF0-B01D-EF76554A4028}"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781622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4831692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6092607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85752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0458-F3E4-4EDE-B752-6D14D84E83FF}"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361CF-4B41-4AF0-B01D-EF76554A402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50954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2154962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4896084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5733424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41346602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0458-F3E4-4EDE-B752-6D14D84E83FF}"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4947650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0458-F3E4-4EDE-B752-6D14D84E83FF}"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1417553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50458-F3E4-4EDE-B752-6D14D84E83FF}" type="datetimeFigureOut">
              <a:rPr lang="en-IN" smtClean="0"/>
              <a:t>26-08-2019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0848411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4288591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6851918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33329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0458-F3E4-4EDE-B752-6D14D84E83FF}"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361CF-4B41-4AF0-B01D-EF76554A402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00711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3361CF-4B41-4AF0-B01D-EF76554A402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63468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3984442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3361CF-4B41-4AF0-B01D-EF76554A402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14939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6824473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2915305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7894266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2404498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8660909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8530221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7339791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50458-F3E4-4EDE-B752-6D14D84E83FF}" type="datetimeFigureOut">
              <a:rPr lang="en-IN" smtClean="0"/>
              <a:t>26-08-2019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8055627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0458-F3E4-4EDE-B752-6D14D84E83FF}"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068969883"/>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0458-F3E4-4EDE-B752-6D14D84E83FF}"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6035470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50458-F3E4-4EDE-B752-6D14D84E83FF}" type="datetimeFigureOut">
              <a:rPr lang="en-IN" smtClean="0"/>
              <a:t>26-08-2019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3708996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52458809"/>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9969843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6574431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45043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415313705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84607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68921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70895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4019864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4467125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284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39350567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7873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441137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0458-F3E4-4EDE-B752-6D14D84E83FF}"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410206941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0458-F3E4-4EDE-B752-6D14D84E83FF}"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5876980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B50458-F3E4-4EDE-B752-6D14D84E83FF}" type="datetimeFigureOut">
              <a:rPr lang="en-IN" smtClean="0"/>
              <a:t>26-08-2019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33065080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3361CF-4B41-4AF0-B01D-EF76554A4028}" type="slidenum">
              <a:rPr lang="en-IN" smtClean="0"/>
              <a:t>‹#›</a:t>
            </a:fld>
            <a:endParaRPr lang="en-IN"/>
          </a:p>
        </p:txBody>
      </p:sp>
    </p:spTree>
    <p:extLst>
      <p:ext uri="{BB962C8B-B14F-4D97-AF65-F5344CB8AC3E}">
        <p14:creationId xmlns:p14="http://schemas.microsoft.com/office/powerpoint/2010/main" val="21086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43496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0458-F3E4-4EDE-B752-6D14D84E83FF}"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16613250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21979977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0458-F3E4-4EDE-B752-6D14D84E83FF}"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361CF-4B41-4AF0-B01D-EF76554A4028}" type="slidenum">
              <a:rPr lang="en-IN" smtClean="0"/>
              <a:t>‹#›</a:t>
            </a:fld>
            <a:endParaRPr lang="en-IN"/>
          </a:p>
        </p:txBody>
      </p:sp>
    </p:spTree>
    <p:extLst>
      <p:ext uri="{BB962C8B-B14F-4D97-AF65-F5344CB8AC3E}">
        <p14:creationId xmlns:p14="http://schemas.microsoft.com/office/powerpoint/2010/main" val="4136208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5.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theme" Target="../theme/theme6.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7.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B50458-F3E4-4EDE-B752-6D14D84E83FF}" type="datetimeFigureOut">
              <a:rPr lang="en-IN" smtClean="0"/>
              <a:t>26-08-2019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13361CF-4B41-4AF0-B01D-EF76554A402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05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B50458-F3E4-4EDE-B752-6D14D84E83FF}" type="datetimeFigureOut">
              <a:rPr lang="en-IN" smtClean="0"/>
              <a:t>26-08-2019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3361CF-4B41-4AF0-B01D-EF76554A4028}" type="slidenum">
              <a:rPr lang="en-IN" smtClean="0"/>
              <a:t>‹#›</a:t>
            </a:fld>
            <a:endParaRPr lang="en-IN"/>
          </a:p>
        </p:txBody>
      </p:sp>
    </p:spTree>
    <p:extLst>
      <p:ext uri="{BB962C8B-B14F-4D97-AF65-F5344CB8AC3E}">
        <p14:creationId xmlns:p14="http://schemas.microsoft.com/office/powerpoint/2010/main" val="8519863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B50458-F3E4-4EDE-B752-6D14D84E83FF}" type="datetimeFigureOut">
              <a:rPr lang="en-IN" smtClean="0"/>
              <a:t>26-08-2019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13361CF-4B41-4AF0-B01D-EF76554A402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04013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CB50458-F3E4-4EDE-B752-6D14D84E83FF}" type="datetimeFigureOut">
              <a:rPr lang="en-IN" smtClean="0"/>
              <a:t>26-08-2019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13361CF-4B41-4AF0-B01D-EF76554A4028}"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609728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B50458-F3E4-4EDE-B752-6D14D84E83FF}" type="datetimeFigureOut">
              <a:rPr lang="en-IN" smtClean="0"/>
              <a:t>26-08-2019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3361CF-4B41-4AF0-B01D-EF76554A4028}" type="slidenum">
              <a:rPr lang="en-IN" smtClean="0"/>
              <a:t>‹#›</a:t>
            </a:fld>
            <a:endParaRPr lang="en-IN"/>
          </a:p>
        </p:txBody>
      </p:sp>
    </p:spTree>
    <p:extLst>
      <p:ext uri="{BB962C8B-B14F-4D97-AF65-F5344CB8AC3E}">
        <p14:creationId xmlns:p14="http://schemas.microsoft.com/office/powerpoint/2010/main" val="161751065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B50458-F3E4-4EDE-B752-6D14D84E83FF}" type="datetimeFigureOut">
              <a:rPr lang="en-IN" smtClean="0"/>
              <a:t>26-08-2019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3361CF-4B41-4AF0-B01D-EF76554A4028}" type="slidenum">
              <a:rPr lang="en-IN" smtClean="0"/>
              <a:t>‹#›</a:t>
            </a:fld>
            <a:endParaRPr lang="en-IN"/>
          </a:p>
        </p:txBody>
      </p:sp>
    </p:spTree>
    <p:extLst>
      <p:ext uri="{BB962C8B-B14F-4D97-AF65-F5344CB8AC3E}">
        <p14:creationId xmlns:p14="http://schemas.microsoft.com/office/powerpoint/2010/main" val="74217471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B50458-F3E4-4EDE-B752-6D14D84E83FF}" type="datetimeFigureOut">
              <a:rPr lang="en-IN" smtClean="0"/>
              <a:t>26-08-2019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3361CF-4B41-4AF0-B01D-EF76554A402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36376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857C672-1AD4-4764-8C40-B0D6E75026AB}"/>
              </a:ext>
            </a:extLst>
          </p:cNvPr>
          <p:cNvSpPr>
            <a:spLocks noGrp="1" noChangeArrowheads="1"/>
          </p:cNvSpPr>
          <p:nvPr>
            <p:ph type="title"/>
          </p:nvPr>
        </p:nvSpPr>
        <p:spPr>
          <a:xfrm>
            <a:off x="2895601" y="269875"/>
            <a:ext cx="6797675" cy="1303338"/>
          </a:xfrm>
        </p:spPr>
        <p:txBody>
          <a:bodyPr/>
          <a:lstStyle/>
          <a:p>
            <a:pPr eaLnBrk="1" hangingPunct="1"/>
            <a:r>
              <a:rPr lang="en-IN" altLang="en-US"/>
              <a:t>CAFÉ BILLING SYSTEM</a:t>
            </a:r>
          </a:p>
        </p:txBody>
      </p:sp>
      <p:sp>
        <p:nvSpPr>
          <p:cNvPr id="45059" name="Content Placeholder 2">
            <a:extLst>
              <a:ext uri="{FF2B5EF4-FFF2-40B4-BE49-F238E27FC236}">
                <a16:creationId xmlns:a16="http://schemas.microsoft.com/office/drawing/2014/main" id="{67DFA4E8-3DC8-4DBD-BA77-106D2DED0F04}"/>
              </a:ext>
            </a:extLst>
          </p:cNvPr>
          <p:cNvSpPr>
            <a:spLocks noGrp="1" noChangeArrowheads="1"/>
          </p:cNvSpPr>
          <p:nvPr>
            <p:ph idx="4294967295"/>
          </p:nvPr>
        </p:nvSpPr>
        <p:spPr>
          <a:xfrm>
            <a:off x="5392738" y="2490788"/>
            <a:ext cx="6799262" cy="3444875"/>
          </a:xfrm>
        </p:spPr>
        <p:txBody>
          <a:bodyPr/>
          <a:lstStyle/>
          <a:p>
            <a:pPr marL="0" indent="0">
              <a:buNone/>
            </a:pPr>
            <a:r>
              <a:rPr lang="en-IN" altLang="en-US"/>
              <a:t>                                      </a:t>
            </a:r>
          </a:p>
        </p:txBody>
      </p:sp>
      <p:pic>
        <p:nvPicPr>
          <p:cNvPr id="3" name="Picture 2">
            <a:extLst>
              <a:ext uri="{FF2B5EF4-FFF2-40B4-BE49-F238E27FC236}">
                <a16:creationId xmlns:a16="http://schemas.microsoft.com/office/drawing/2014/main" id="{42188183-BEB5-4891-B972-DCD6A54A74AA}"/>
              </a:ext>
            </a:extLst>
          </p:cNvPr>
          <p:cNvPicPr>
            <a:picLocks noChangeAspect="1"/>
          </p:cNvPicPr>
          <p:nvPr/>
        </p:nvPicPr>
        <p:blipFill rotWithShape="1">
          <a:blip r:embed="rId2">
            <a:extLst>
              <a:ext uri="{28A0092B-C50C-407E-A947-70E740481C1C}">
                <a14:useLocalDpi xmlns:a14="http://schemas.microsoft.com/office/drawing/2010/main" val="0"/>
              </a:ext>
            </a:extLst>
          </a:blip>
          <a:srcRect l="6163" t="10920" b="12684"/>
          <a:stretch/>
        </p:blipFill>
        <p:spPr>
          <a:xfrm>
            <a:off x="2633870" y="1473200"/>
            <a:ext cx="7772400" cy="5114925"/>
          </a:xfrm>
          <a:prstGeom prst="rect">
            <a:avLst/>
          </a:prstGeom>
          <a:effectLst>
            <a:outerShdw blurRad="50800" dist="38100" dir="18900000" algn="bl" rotWithShape="0">
              <a:prstClr val="black">
                <a:alpha val="40000"/>
              </a:prstClr>
            </a:outerShdw>
          </a:effectLst>
        </p:spPr>
      </p:pic>
    </p:spTree>
  </p:cSld>
  <p:clrMapOvr>
    <a:masterClrMapping/>
  </p:clrMapOvr>
  <p:transition>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A1CEE90-07CF-466A-87D5-0013E527D7D9}"/>
              </a:ext>
            </a:extLst>
          </p:cNvPr>
          <p:cNvSpPr>
            <a:spLocks noGrp="1" noChangeArrowheads="1"/>
          </p:cNvSpPr>
          <p:nvPr>
            <p:ph type="title"/>
          </p:nvPr>
        </p:nvSpPr>
        <p:spPr>
          <a:xfrm>
            <a:off x="1649414" y="857250"/>
            <a:ext cx="8389937" cy="5600700"/>
          </a:xfrm>
        </p:spPr>
        <p:txBody>
          <a:bodyPr rtlCol="0">
            <a:normAutofit fontScale="90000"/>
          </a:bodyPr>
          <a:lstStyle/>
          <a:p>
            <a:pPr defTabSz="457207">
              <a:defRPr/>
            </a:pPr>
            <a:r>
              <a:rPr lang="en-IN" altLang="en-US"/>
              <a:t>			</a:t>
            </a:r>
            <a:br>
              <a:rPr lang="en-IN" altLang="en-US" b="1"/>
            </a:br>
            <a:br>
              <a:rPr lang="en-IN" altLang="en-US" b="1" u="sng"/>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endParaRPr lang="en-IN" altLang="en-US"/>
          </a:p>
        </p:txBody>
      </p:sp>
      <p:pic>
        <p:nvPicPr>
          <p:cNvPr id="54275" name="Picture 5">
            <a:extLst>
              <a:ext uri="{FF2B5EF4-FFF2-40B4-BE49-F238E27FC236}">
                <a16:creationId xmlns:a16="http://schemas.microsoft.com/office/drawing/2014/main" id="{31BBFCEF-B036-430F-BA79-ED8412777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4" t="46637" r="24161" b="4745"/>
          <a:stretch>
            <a:fillRect/>
          </a:stretch>
        </p:blipFill>
        <p:spPr bwMode="auto">
          <a:xfrm>
            <a:off x="1477961" y="2332038"/>
            <a:ext cx="9064625"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2">
            <a:extLst>
              <a:ext uri="{FF2B5EF4-FFF2-40B4-BE49-F238E27FC236}">
                <a16:creationId xmlns:a16="http://schemas.microsoft.com/office/drawing/2014/main" id="{61C583F8-FBDF-44EC-974B-6EA576A3F54D}"/>
              </a:ext>
            </a:extLst>
          </p:cNvPr>
          <p:cNvSpPr>
            <a:spLocks noChangeArrowheads="1"/>
          </p:cNvSpPr>
          <p:nvPr/>
        </p:nvSpPr>
        <p:spPr bwMode="auto">
          <a:xfrm>
            <a:off x="2833688" y="138114"/>
            <a:ext cx="65405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IN" altLang="en-US" sz="5400" b="1"/>
              <a:t>SNAPSHOTS</a:t>
            </a:r>
          </a:p>
          <a:p>
            <a:pPr eaLnBrk="1" hangingPunct="1">
              <a:spcBef>
                <a:spcPct val="0"/>
              </a:spcBef>
              <a:buClrTx/>
              <a:buSzTx/>
              <a:buFontTx/>
              <a:buNone/>
            </a:pPr>
            <a:endParaRPr lang="en-IN" altLang="en-US" sz="2400" b="1"/>
          </a:p>
        </p:txBody>
      </p:sp>
    </p:spTree>
  </p:cSld>
  <p:clrMapOvr>
    <a:masterClrMapping/>
  </p:clrMapOvr>
  <p:transition>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79A36FF-D103-4789-B0EE-28EAA4912052}"/>
              </a:ext>
            </a:extLst>
          </p:cNvPr>
          <p:cNvSpPr>
            <a:spLocks noGrp="1" noChangeArrowheads="1"/>
          </p:cNvSpPr>
          <p:nvPr>
            <p:ph type="title"/>
          </p:nvPr>
        </p:nvSpPr>
        <p:spPr/>
        <p:txBody>
          <a:bodyPr/>
          <a:lstStyle/>
          <a:p>
            <a:r>
              <a:rPr lang="en-IN" altLang="en-US"/>
              <a:t>MENU WINDOW</a:t>
            </a:r>
          </a:p>
        </p:txBody>
      </p:sp>
      <p:pic>
        <p:nvPicPr>
          <p:cNvPr id="55299" name="Picture 9">
            <a:extLst>
              <a:ext uri="{FF2B5EF4-FFF2-40B4-BE49-F238E27FC236}">
                <a16:creationId xmlns:a16="http://schemas.microsoft.com/office/drawing/2014/main" id="{EA982BA7-3689-4347-A9B8-E40B28C66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63" t="7150" r="51364" b="40298"/>
          <a:stretch>
            <a:fillRect/>
          </a:stretch>
        </p:blipFill>
        <p:spPr bwMode="auto">
          <a:xfrm>
            <a:off x="2247106" y="1971262"/>
            <a:ext cx="7697788"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32F55E31-A0F5-4C41-8383-266199AEE61E}"/>
              </a:ext>
            </a:extLst>
          </p:cNvPr>
          <p:cNvSpPr>
            <a:spLocks noGrp="1" noChangeArrowheads="1"/>
          </p:cNvSpPr>
          <p:nvPr>
            <p:ph type="title"/>
          </p:nvPr>
        </p:nvSpPr>
        <p:spPr/>
        <p:txBody>
          <a:bodyPr/>
          <a:lstStyle/>
          <a:p>
            <a:pPr eaLnBrk="1" hangingPunct="1"/>
            <a:r>
              <a:rPr lang="en-US" altLang="en-US" sz="5400" b="1"/>
              <a:t>CONCLUSION</a:t>
            </a:r>
          </a:p>
        </p:txBody>
      </p:sp>
      <p:sp>
        <p:nvSpPr>
          <p:cNvPr id="56323" name="Rectangle 4">
            <a:extLst>
              <a:ext uri="{FF2B5EF4-FFF2-40B4-BE49-F238E27FC236}">
                <a16:creationId xmlns:a16="http://schemas.microsoft.com/office/drawing/2014/main" id="{57922AEA-7B7E-48A1-9EFF-31E7245DE675}"/>
              </a:ext>
            </a:extLst>
          </p:cNvPr>
          <p:cNvSpPr>
            <a:spLocks noChangeArrowheads="1"/>
          </p:cNvSpPr>
          <p:nvPr/>
        </p:nvSpPr>
        <p:spPr bwMode="auto">
          <a:xfrm>
            <a:off x="1905000" y="2033588"/>
            <a:ext cx="79248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lang="en-US" altLang="en-US" sz="3200">
                <a:latin typeface="Normal"/>
              </a:rPr>
              <a:t>This project was developed to fulfill user and business requirement for making the billing process fast and accurate. It also maintains the history of bills produced by the organization.  However there are lots of scopes to improve the performance of the Billing System in the area of user interface, database performance, and query processing time. </a:t>
            </a:r>
          </a:p>
        </p:txBody>
      </p:sp>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7944E8F-A74E-4706-9A99-0862B5F8A624}"/>
              </a:ext>
            </a:extLst>
          </p:cNvPr>
          <p:cNvSpPr>
            <a:spLocks noGrp="1" noChangeArrowheads="1"/>
          </p:cNvSpPr>
          <p:nvPr>
            <p:ph type="title"/>
          </p:nvPr>
        </p:nvSpPr>
        <p:spPr>
          <a:xfrm>
            <a:off x="2462213" y="685800"/>
            <a:ext cx="8305800" cy="1189038"/>
          </a:xfrm>
        </p:spPr>
        <p:txBody>
          <a:bodyPr/>
          <a:lstStyle/>
          <a:p>
            <a:pPr>
              <a:defRPr/>
            </a:pPr>
            <a:r>
              <a:rPr lang="en-US" altLang="en-US"/>
              <a:t>FUTURE ENHANCEMENT</a:t>
            </a:r>
          </a:p>
        </p:txBody>
      </p:sp>
      <p:sp>
        <p:nvSpPr>
          <p:cNvPr id="3" name="Content Placeholder 2">
            <a:extLst>
              <a:ext uri="{FF2B5EF4-FFF2-40B4-BE49-F238E27FC236}">
                <a16:creationId xmlns:a16="http://schemas.microsoft.com/office/drawing/2014/main" id="{5761786A-FA5E-43B8-8E52-106D3D06C5FA}"/>
              </a:ext>
            </a:extLst>
          </p:cNvPr>
          <p:cNvSpPr>
            <a:spLocks noGrp="1"/>
          </p:cNvSpPr>
          <p:nvPr>
            <p:ph idx="1"/>
          </p:nvPr>
        </p:nvSpPr>
        <p:spPr/>
        <p:txBody>
          <a:bodyPr rtlCol="0">
            <a:normAutofit/>
          </a:bodyPr>
          <a:lstStyle/>
          <a:p>
            <a:pPr marL="342906" indent="-342906" algn="just" defTabSz="457207">
              <a:buClr>
                <a:schemeClr val="bg2">
                  <a:lumMod val="40000"/>
                  <a:lumOff val="60000"/>
                </a:schemeClr>
              </a:buClr>
              <a:buNone/>
              <a:defRPr/>
            </a:pPr>
            <a:r>
              <a:rPr lang="en-US" altLang="en-US" sz="2400" dirty="0">
                <a:solidFill>
                  <a:schemeClr val="tx1">
                    <a:lumMod val="65000"/>
                    <a:lumOff val="35000"/>
                  </a:schemeClr>
                </a:solidFill>
              </a:rPr>
              <a:t>The future enhancements that are possible in the project are as follows.</a:t>
            </a:r>
          </a:p>
          <a:p>
            <a:pPr marL="342906" indent="-342906" algn="just" defTabSz="457207">
              <a:buClr>
                <a:schemeClr val="bg2">
                  <a:lumMod val="40000"/>
                  <a:lumOff val="60000"/>
                </a:schemeClr>
              </a:buClr>
              <a:buFont typeface="Wingdings 3" charset="2"/>
              <a:buChar char=""/>
              <a:defRPr/>
            </a:pPr>
            <a:r>
              <a:rPr lang="en-US" altLang="en-US" sz="2400" dirty="0">
                <a:solidFill>
                  <a:schemeClr val="tx1">
                    <a:lumMod val="65000"/>
                    <a:lumOff val="35000"/>
                  </a:schemeClr>
                </a:solidFill>
              </a:rPr>
              <a:t>Linking and integration of any legacy system for accounting.</a:t>
            </a:r>
          </a:p>
          <a:p>
            <a:pPr marL="342906" indent="-342906" algn="just" defTabSz="457207">
              <a:buClr>
                <a:schemeClr val="bg2">
                  <a:lumMod val="40000"/>
                  <a:lumOff val="60000"/>
                </a:schemeClr>
              </a:buClr>
              <a:buFont typeface="Wingdings 3" charset="2"/>
              <a:buChar char=""/>
              <a:defRPr/>
            </a:pPr>
            <a:r>
              <a:rPr lang="en-US" altLang="en-US" sz="2400" dirty="0">
                <a:solidFill>
                  <a:schemeClr val="tx1">
                    <a:lumMod val="65000"/>
                    <a:lumOff val="35000"/>
                  </a:schemeClr>
                </a:solidFill>
              </a:rPr>
              <a:t>Integration with travel agent through Web Services.</a:t>
            </a:r>
          </a:p>
          <a:p>
            <a:pPr marL="342906" indent="-342906" algn="just" defTabSz="457207">
              <a:buClr>
                <a:schemeClr val="bg2">
                  <a:lumMod val="40000"/>
                  <a:lumOff val="60000"/>
                </a:schemeClr>
              </a:buClr>
              <a:buFont typeface="Wingdings 3" charset="2"/>
              <a:buChar char=""/>
              <a:defRPr/>
            </a:pPr>
            <a:r>
              <a:rPr lang="en-US" altLang="en-US" sz="2400" dirty="0">
                <a:solidFill>
                  <a:schemeClr val="tx1">
                    <a:lumMod val="65000"/>
                    <a:lumOff val="35000"/>
                  </a:schemeClr>
                </a:solidFill>
              </a:rPr>
              <a:t>In the area of data security and system security.</a:t>
            </a:r>
          </a:p>
          <a:p>
            <a:pPr marL="342906" indent="-342906" algn="just" defTabSz="457207">
              <a:buClr>
                <a:schemeClr val="bg2">
                  <a:lumMod val="40000"/>
                  <a:lumOff val="60000"/>
                </a:schemeClr>
              </a:buClr>
              <a:buFont typeface="Wingdings 3" charset="2"/>
              <a:buChar char=""/>
              <a:defRPr/>
            </a:pPr>
            <a:r>
              <a:rPr lang="en-US" altLang="en-US" sz="2400" dirty="0">
                <a:solidFill>
                  <a:schemeClr val="tx1">
                    <a:lumMod val="65000"/>
                    <a:lumOff val="35000"/>
                  </a:schemeClr>
                </a:solidFill>
              </a:rPr>
              <a:t>To optimize the query which is embedded in the system.</a:t>
            </a:r>
          </a:p>
        </p:txBody>
      </p:sp>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CD2422E-7DFC-4B15-80B0-E54682734BA5}"/>
              </a:ext>
            </a:extLst>
          </p:cNvPr>
          <p:cNvSpPr>
            <a:spLocks noGrp="1" noChangeArrowheads="1"/>
          </p:cNvSpPr>
          <p:nvPr>
            <p:ph type="title"/>
          </p:nvPr>
        </p:nvSpPr>
        <p:spPr/>
        <p:txBody>
          <a:bodyPr/>
          <a:lstStyle/>
          <a:p>
            <a:pPr eaLnBrk="1" hangingPunct="1"/>
            <a:endParaRPr lang="en-IN" altLang="en-US"/>
          </a:p>
        </p:txBody>
      </p:sp>
      <p:pic>
        <p:nvPicPr>
          <p:cNvPr id="58371" name="Picture 3">
            <a:extLst>
              <a:ext uri="{FF2B5EF4-FFF2-40B4-BE49-F238E27FC236}">
                <a16:creationId xmlns:a16="http://schemas.microsoft.com/office/drawing/2014/main" id="{EFBAB6C4-838D-479D-A586-323763242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31" t="26244" r="4474" b="39682"/>
          <a:stretch>
            <a:fillRect/>
          </a:stretch>
        </p:blipFill>
        <p:spPr bwMode="auto">
          <a:xfrm>
            <a:off x="-106017" y="-304800"/>
            <a:ext cx="12298017"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191B213-195B-4977-8844-CB2F65AAF326}"/>
              </a:ext>
            </a:extLst>
          </p:cNvPr>
          <p:cNvSpPr>
            <a:spLocks noGrp="1" noChangeArrowheads="1"/>
          </p:cNvSpPr>
          <p:nvPr>
            <p:ph type="title"/>
          </p:nvPr>
        </p:nvSpPr>
        <p:spPr>
          <a:xfrm>
            <a:off x="2389189" y="927101"/>
            <a:ext cx="6345237" cy="709613"/>
          </a:xfrm>
          <a:ln>
            <a:solidFill>
              <a:schemeClr val="bg1"/>
            </a:solidFill>
            <a:miter lim="800000"/>
            <a:headEnd/>
            <a:tailEnd/>
          </a:ln>
        </p:spPr>
        <p:txBody>
          <a:bodyPr>
            <a:normAutofit fontScale="90000"/>
          </a:bodyPr>
          <a:lstStyle/>
          <a:p>
            <a:r>
              <a:rPr lang="en-US" altLang="en-US"/>
              <a:t>INDEX</a:t>
            </a:r>
          </a:p>
        </p:txBody>
      </p:sp>
      <p:sp>
        <p:nvSpPr>
          <p:cNvPr id="21507" name="Rectangle 3">
            <a:extLst>
              <a:ext uri="{FF2B5EF4-FFF2-40B4-BE49-F238E27FC236}">
                <a16:creationId xmlns:a16="http://schemas.microsoft.com/office/drawing/2014/main" id="{7176E046-F1D0-48C7-85CC-BBF271FCB646}"/>
              </a:ext>
            </a:extLst>
          </p:cNvPr>
          <p:cNvSpPr>
            <a:spLocks noGrp="1" noChangeArrowheads="1"/>
          </p:cNvSpPr>
          <p:nvPr>
            <p:ph idx="1"/>
          </p:nvPr>
        </p:nvSpPr>
        <p:spPr>
          <a:xfrm>
            <a:off x="1990725" y="1981200"/>
            <a:ext cx="7924800" cy="4724400"/>
          </a:xfrm>
        </p:spPr>
        <p:txBody>
          <a:bodyPr rtlCol="0">
            <a:normAutofit/>
          </a:bodyPr>
          <a:lstStyle/>
          <a:p>
            <a:pPr marL="0" indent="0">
              <a:buNone/>
              <a:defRPr/>
            </a:pPr>
            <a:endParaRPr lang="en-US" altLang="en-US" sz="2400" dirty="0">
              <a:solidFill>
                <a:schemeClr val="folHlink"/>
              </a:solidFill>
            </a:endParaRPr>
          </a:p>
          <a:p>
            <a:pPr>
              <a:buFont typeface="Wingdings 3" charset="2"/>
              <a:buChar char=""/>
              <a:defRPr/>
            </a:pPr>
            <a:r>
              <a:rPr lang="en-US" altLang="en-US" sz="2400" dirty="0">
                <a:solidFill>
                  <a:srgbClr val="FF0000"/>
                </a:solidFill>
              </a:rPr>
              <a:t>OBJECTIVE </a:t>
            </a:r>
          </a:p>
          <a:p>
            <a:pPr>
              <a:buFont typeface="Wingdings 3" charset="2"/>
              <a:buChar char=""/>
              <a:defRPr/>
            </a:pPr>
            <a:r>
              <a:rPr lang="en-US" altLang="en-US" sz="2400" dirty="0">
                <a:solidFill>
                  <a:srgbClr val="FF0000"/>
                </a:solidFill>
              </a:rPr>
              <a:t>FEATURES / FUNCTIONALITY</a:t>
            </a:r>
          </a:p>
          <a:p>
            <a:pPr>
              <a:buFont typeface="Wingdings 3" charset="2"/>
              <a:buChar char=""/>
              <a:defRPr/>
            </a:pPr>
            <a:r>
              <a:rPr lang="en-US" altLang="en-US" sz="2400" dirty="0">
                <a:solidFill>
                  <a:srgbClr val="FF0000"/>
                </a:solidFill>
              </a:rPr>
              <a:t>REQUIREMENTS</a:t>
            </a:r>
          </a:p>
          <a:p>
            <a:pPr>
              <a:buFont typeface="Wingdings 3" charset="2"/>
              <a:buChar char=""/>
              <a:defRPr/>
            </a:pPr>
            <a:r>
              <a:rPr lang="en-US" altLang="en-US" sz="2400" dirty="0">
                <a:solidFill>
                  <a:srgbClr val="FF0000"/>
                </a:solidFill>
              </a:rPr>
              <a:t>PROJECT MANAGEMENT</a:t>
            </a:r>
          </a:p>
          <a:p>
            <a:pPr>
              <a:buFont typeface="Wingdings 3" charset="2"/>
              <a:buChar char=""/>
              <a:defRPr/>
            </a:pPr>
            <a:r>
              <a:rPr lang="en-US" altLang="en-US" sz="2400" dirty="0">
                <a:solidFill>
                  <a:srgbClr val="FF0000"/>
                </a:solidFill>
              </a:rPr>
              <a:t>BILLING SYSTEM DATA FLOW DIAGRAM</a:t>
            </a:r>
          </a:p>
          <a:p>
            <a:pPr>
              <a:buFont typeface="Wingdings 3" charset="2"/>
              <a:buChar char=""/>
              <a:defRPr/>
            </a:pPr>
            <a:r>
              <a:rPr lang="en-US" altLang="en-US" sz="2400" dirty="0">
                <a:solidFill>
                  <a:srgbClr val="FF0000"/>
                </a:solidFill>
              </a:rPr>
              <a:t>OUTPUT  SCREENSHOT</a:t>
            </a:r>
          </a:p>
          <a:p>
            <a:pPr>
              <a:buFont typeface="Wingdings 3" charset="2"/>
              <a:buChar char=""/>
              <a:defRPr/>
            </a:pPr>
            <a:r>
              <a:rPr lang="en-US" altLang="en-US" sz="2400" dirty="0">
                <a:solidFill>
                  <a:srgbClr val="FF0000"/>
                </a:solidFill>
              </a:rPr>
              <a:t>CONCLUSION</a:t>
            </a:r>
          </a:p>
          <a:p>
            <a:pPr>
              <a:buFont typeface="Wingdings 3" charset="2"/>
              <a:buChar char=""/>
              <a:defRPr/>
            </a:pPr>
            <a:r>
              <a:rPr lang="en-US" altLang="en-US" sz="2400" dirty="0">
                <a:solidFill>
                  <a:srgbClr val="FF0000"/>
                </a:solidFill>
              </a:rPr>
              <a:t>FUTURE ENHANCEMENT</a:t>
            </a:r>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B73D1D8-A391-488F-886D-FE40A704A3F0}"/>
              </a:ext>
            </a:extLst>
          </p:cNvPr>
          <p:cNvSpPr>
            <a:spLocks noGrp="1" noChangeArrowheads="1"/>
          </p:cNvSpPr>
          <p:nvPr>
            <p:ph type="title"/>
          </p:nvPr>
        </p:nvSpPr>
        <p:spPr>
          <a:xfrm>
            <a:off x="4381500" y="381000"/>
            <a:ext cx="4229100" cy="788988"/>
          </a:xfrm>
        </p:spPr>
        <p:txBody>
          <a:bodyPr>
            <a:normAutofit fontScale="90000"/>
          </a:bodyPr>
          <a:lstStyle/>
          <a:p>
            <a:r>
              <a:rPr lang="en-US" altLang="en-US" sz="5400" b="1" u="sng"/>
              <a:t>OBJECTIVE</a:t>
            </a:r>
          </a:p>
        </p:txBody>
      </p:sp>
      <p:sp>
        <p:nvSpPr>
          <p:cNvPr id="47107" name="Rectangle 8">
            <a:extLst>
              <a:ext uri="{FF2B5EF4-FFF2-40B4-BE49-F238E27FC236}">
                <a16:creationId xmlns:a16="http://schemas.microsoft.com/office/drawing/2014/main" id="{27EE438E-3B18-4F6A-917C-845D9C23C93A}"/>
              </a:ext>
            </a:extLst>
          </p:cNvPr>
          <p:cNvSpPr>
            <a:spLocks noChangeArrowheads="1"/>
          </p:cNvSpPr>
          <p:nvPr/>
        </p:nvSpPr>
        <p:spPr bwMode="auto">
          <a:xfrm>
            <a:off x="2133600" y="2020957"/>
            <a:ext cx="7924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buFont typeface="Wingdings" panose="05000000000000000000" pitchFamily="2" charset="2"/>
              <a:buNone/>
            </a:pPr>
            <a:r>
              <a:rPr lang="en-US" altLang="en-US" sz="4000" b="1" dirty="0">
                <a:latin typeface="Normal"/>
              </a:rPr>
              <a:t>Automate the current manual bill generation system and maintain the searchable customer, products database and product invoice, maintain the data security, user rights.</a:t>
            </a:r>
            <a:endParaRPr lang="en-US" altLang="en-US" sz="4000" dirty="0">
              <a:latin typeface="Normal"/>
            </a:endParaRPr>
          </a:p>
        </p:txBody>
      </p:sp>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B2F17E6-0E7E-4720-BE8F-12756A9D646A}"/>
              </a:ext>
            </a:extLst>
          </p:cNvPr>
          <p:cNvSpPr>
            <a:spLocks noGrp="1" noChangeArrowheads="1"/>
          </p:cNvSpPr>
          <p:nvPr>
            <p:ph type="title"/>
          </p:nvPr>
        </p:nvSpPr>
        <p:spPr>
          <a:xfrm>
            <a:off x="893694" y="374650"/>
            <a:ext cx="8515350" cy="6483350"/>
          </a:xfrm>
        </p:spPr>
        <p:txBody>
          <a:bodyPr>
            <a:normAutofit fontScale="90000"/>
          </a:bodyPr>
          <a:lstStyle/>
          <a:p>
            <a:pPr defTabSz="457200"/>
            <a:r>
              <a:rPr lang="en-IN" altLang="en-US" dirty="0"/>
              <a:t>				</a:t>
            </a:r>
            <a:r>
              <a:rPr lang="en-IN" altLang="en-US" sz="6000" b="1" dirty="0"/>
              <a:t>FEATURES</a:t>
            </a:r>
            <a:br>
              <a:rPr lang="en-IN" altLang="en-US" sz="6000" b="1" dirty="0"/>
            </a:br>
            <a:br>
              <a:rPr lang="en-IN" altLang="en-US" sz="6000" b="1" dirty="0"/>
            </a:br>
            <a:r>
              <a:rPr lang="en-IN" altLang="en-US" sz="2800" dirty="0"/>
              <a:t>1-login section –In computer security , “logging in” is the process by which an individual gains access to a computer system by identifying .</a:t>
            </a:r>
            <a:br>
              <a:rPr lang="en-IN" altLang="en-US" sz="2800" dirty="0"/>
            </a:br>
            <a:br>
              <a:rPr lang="en-IN" altLang="en-US" sz="2800" dirty="0"/>
            </a:br>
            <a:r>
              <a:rPr lang="en-IN" altLang="en-US" sz="2800" dirty="0"/>
              <a:t>2-customer details-CRM(customer –relationship management) is more important than ever to business because it can help you to gain new customer .</a:t>
            </a:r>
            <a:br>
              <a:rPr lang="en-IN" altLang="en-US" sz="2800" dirty="0"/>
            </a:br>
            <a:br>
              <a:rPr lang="en-IN" altLang="en-US" sz="2800" dirty="0"/>
            </a:br>
            <a:r>
              <a:rPr lang="en-IN" altLang="en-US" sz="2800" dirty="0"/>
              <a:t>3-BILLING- billing software design to handle time and billing tracking as well as invoicing customers for services and products.</a:t>
            </a:r>
          </a:p>
        </p:txBody>
      </p:sp>
    </p:spTree>
  </p:cSld>
  <p:clrMapOvr>
    <a:masterClrMapping/>
  </p:clrMapOvr>
  <p:transition>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B2620235-BE9F-4A4D-A44F-290A95B8C71C}"/>
              </a:ext>
            </a:extLst>
          </p:cNvPr>
          <p:cNvSpPr>
            <a:spLocks noGrp="1" noChangeArrowheads="1"/>
          </p:cNvSpPr>
          <p:nvPr>
            <p:ph type="title"/>
          </p:nvPr>
        </p:nvSpPr>
        <p:spPr/>
        <p:txBody>
          <a:bodyPr/>
          <a:lstStyle/>
          <a:p>
            <a:r>
              <a:rPr lang="en-AU" altLang="en-US">
                <a:solidFill>
                  <a:srgbClr val="FF0000"/>
                </a:solidFill>
                <a:latin typeface="Algerian" panose="04020705040A02060702" pitchFamily="82" charset="0"/>
              </a:rPr>
              <a:t>REQUIREMENTS</a:t>
            </a:r>
            <a:endParaRPr lang="en-GB" altLang="en-US">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557D48C-219C-4D7A-9A76-36207CFA6F28}"/>
              </a:ext>
            </a:extLst>
          </p:cNvPr>
          <p:cNvSpPr>
            <a:spLocks noGrp="1"/>
          </p:cNvSpPr>
          <p:nvPr>
            <p:ph idx="1"/>
          </p:nvPr>
        </p:nvSpPr>
        <p:spPr>
          <a:xfrm>
            <a:off x="2390775" y="3348039"/>
            <a:ext cx="6618288" cy="2562225"/>
          </a:xfrm>
        </p:spPr>
        <p:txBody>
          <a:bodyPr rtlCol="0">
            <a:normAutofit/>
          </a:bodyPr>
          <a:lstStyle/>
          <a:p>
            <a:pPr marL="384048" indent="-384048">
              <a:defRPr/>
            </a:pPr>
            <a:r>
              <a:rPr lang="en-AU" sz="2700" b="1" dirty="0">
                <a:solidFill>
                  <a:schemeClr val="bg2">
                    <a:lumMod val="25000"/>
                  </a:schemeClr>
                </a:solidFill>
              </a:rPr>
              <a:t>USER REQUIREMENTS’</a:t>
            </a:r>
          </a:p>
          <a:p>
            <a:pPr marL="384048" indent="-384048">
              <a:defRPr/>
            </a:pPr>
            <a:r>
              <a:rPr lang="en-AU" sz="2700" b="1" dirty="0">
                <a:solidFill>
                  <a:schemeClr val="bg2">
                    <a:lumMod val="25000"/>
                  </a:schemeClr>
                </a:solidFill>
              </a:rPr>
              <a:t>SYSTEM REQUIREMENTS’</a:t>
            </a:r>
            <a:endParaRPr lang="en-GB" sz="2700" b="1" dirty="0">
              <a:solidFill>
                <a:schemeClr val="bg2">
                  <a:lumMod val="25000"/>
                </a:schemeClr>
              </a:solidFill>
            </a:endParaRPr>
          </a:p>
        </p:txBody>
      </p:sp>
    </p:spTree>
  </p:cSld>
  <p:clrMapOvr>
    <a:masterClrMapping/>
  </p:clrMapOvr>
  <p:transition>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53ADA0E-0C1B-42E7-965A-D6F2E486A3B3}"/>
              </a:ext>
            </a:extLst>
          </p:cNvPr>
          <p:cNvSpPr>
            <a:spLocks noGrp="1" noChangeArrowheads="1"/>
          </p:cNvSpPr>
          <p:nvPr>
            <p:ph type="title"/>
          </p:nvPr>
        </p:nvSpPr>
        <p:spPr/>
        <p:txBody>
          <a:bodyPr/>
          <a:lstStyle/>
          <a:p>
            <a:r>
              <a:rPr lang="en-AU" altLang="en-US">
                <a:solidFill>
                  <a:srgbClr val="FF0000"/>
                </a:solidFill>
                <a:latin typeface="Algerian" panose="04020705040A02060702" pitchFamily="82" charset="0"/>
              </a:rPr>
              <a:t>USER REQUIREMENTS</a:t>
            </a:r>
            <a:endParaRPr lang="en-GB" altLang="en-US">
              <a:solidFill>
                <a:srgbClr val="FF0000"/>
              </a:solidFill>
              <a:latin typeface="Algerian" panose="04020705040A02060702" pitchFamily="82" charset="0"/>
            </a:endParaRPr>
          </a:p>
        </p:txBody>
      </p:sp>
      <p:sp>
        <p:nvSpPr>
          <p:cNvPr id="50179" name="Content Placeholder 2">
            <a:extLst>
              <a:ext uri="{FF2B5EF4-FFF2-40B4-BE49-F238E27FC236}">
                <a16:creationId xmlns:a16="http://schemas.microsoft.com/office/drawing/2014/main" id="{A4EDC297-CD64-44CE-90A1-D2F4EB07FA54}"/>
              </a:ext>
            </a:extLst>
          </p:cNvPr>
          <p:cNvSpPr>
            <a:spLocks noGrp="1" noChangeArrowheads="1"/>
          </p:cNvSpPr>
          <p:nvPr>
            <p:ph idx="1"/>
          </p:nvPr>
        </p:nvSpPr>
        <p:spPr>
          <a:xfrm>
            <a:off x="3021014" y="2098676"/>
            <a:ext cx="6619875" cy="2562225"/>
          </a:xfrm>
        </p:spPr>
        <p:txBody>
          <a:bodyPr/>
          <a:lstStyle/>
          <a:p>
            <a:r>
              <a:rPr lang="en-AU" altLang="en-US" sz="3200"/>
              <a:t>BASIC UNDERSTANDING OF UNIX ENVIORNMENT TO COMPILE THE CODE SUCESSFULLY.</a:t>
            </a:r>
            <a:endParaRPr lang="en-GB" altLang="en-US" sz="3200"/>
          </a:p>
        </p:txBody>
      </p:sp>
    </p:spTree>
  </p:cSld>
  <p:clrMapOvr>
    <a:masterClrMapping/>
  </p:clrMapOvr>
  <p:transition>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18D56117-1DB6-4139-8C94-1EB3A58A40C0}"/>
              </a:ext>
            </a:extLst>
          </p:cNvPr>
          <p:cNvSpPr>
            <a:spLocks noGrp="1" noChangeArrowheads="1"/>
          </p:cNvSpPr>
          <p:nvPr>
            <p:ph type="title"/>
          </p:nvPr>
        </p:nvSpPr>
        <p:spPr/>
        <p:txBody>
          <a:bodyPr/>
          <a:lstStyle/>
          <a:p>
            <a:r>
              <a:rPr lang="en-AU" altLang="en-US">
                <a:solidFill>
                  <a:srgbClr val="FF0000"/>
                </a:solidFill>
                <a:latin typeface="Algerian" panose="04020705040A02060702" pitchFamily="82" charset="0"/>
              </a:rPr>
              <a:t>SYSTEM REQUIREMENTS</a:t>
            </a:r>
            <a:endParaRPr lang="en-GB" altLang="en-US">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CD1363B-2CF6-4F56-ACF6-28ACFBB72877}"/>
              </a:ext>
            </a:extLst>
          </p:cNvPr>
          <p:cNvSpPr>
            <a:spLocks noGrp="1"/>
          </p:cNvSpPr>
          <p:nvPr>
            <p:ph idx="1"/>
          </p:nvPr>
        </p:nvSpPr>
        <p:spPr>
          <a:xfrm>
            <a:off x="3133726" y="2362201"/>
            <a:ext cx="6619875" cy="2562225"/>
          </a:xfrm>
        </p:spPr>
        <p:txBody>
          <a:bodyPr rtlCol="0">
            <a:normAutofit/>
          </a:bodyPr>
          <a:lstStyle/>
          <a:p>
            <a:pPr marL="384048" indent="-384048">
              <a:defRPr/>
            </a:pPr>
            <a:r>
              <a:rPr lang="en-AU" sz="3000" dirty="0"/>
              <a:t> </a:t>
            </a:r>
            <a:r>
              <a:rPr lang="en-AU" dirty="0"/>
              <a:t>SOFTWARE REQUIREMENT</a:t>
            </a:r>
          </a:p>
          <a:p>
            <a:pPr marL="0" indent="0">
              <a:buNone/>
              <a:defRPr/>
            </a:pPr>
            <a:r>
              <a:rPr lang="en-AU" dirty="0"/>
              <a:t>    </a:t>
            </a:r>
            <a:r>
              <a:rPr lang="en-AU" i="1" dirty="0"/>
              <a:t>FRONT END- C</a:t>
            </a:r>
          </a:p>
          <a:p>
            <a:pPr marL="0" indent="0">
              <a:buNone/>
              <a:defRPr/>
            </a:pPr>
            <a:r>
              <a:rPr lang="en-AU" i="1" dirty="0"/>
              <a:t>	 Operating System – UNIX/LINUX</a:t>
            </a:r>
            <a:endParaRPr lang="en-GB" i="1" dirty="0"/>
          </a:p>
        </p:txBody>
      </p:sp>
    </p:spTree>
  </p:cSld>
  <p:clrMapOvr>
    <a:masterClrMapping/>
  </p:clrMapOvr>
  <p:transition>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768D97BD-343A-4690-8B1D-13289E420AEA}"/>
              </a:ext>
            </a:extLst>
          </p:cNvPr>
          <p:cNvSpPr>
            <a:spLocks noGrp="1" noChangeArrowheads="1"/>
          </p:cNvSpPr>
          <p:nvPr>
            <p:ph type="title"/>
          </p:nvPr>
        </p:nvSpPr>
        <p:spPr>
          <a:xfrm>
            <a:off x="1289361" y="758633"/>
            <a:ext cx="6345237" cy="709613"/>
          </a:xfrm>
        </p:spPr>
        <p:txBody>
          <a:bodyPr>
            <a:normAutofit fontScale="90000"/>
          </a:bodyPr>
          <a:lstStyle/>
          <a:p>
            <a:pPr algn="ctr"/>
            <a:r>
              <a:rPr lang="en-IN" altLang="en-US" dirty="0">
                <a:solidFill>
                  <a:srgbClr val="FF0000"/>
                </a:solidFill>
                <a:latin typeface="Bodoni MT Black" panose="02070A03080606020203" pitchFamily="18" charset="0"/>
              </a:rPr>
              <a:t>PROJECT MANAGEMENT</a:t>
            </a:r>
          </a:p>
        </p:txBody>
      </p:sp>
      <p:sp>
        <p:nvSpPr>
          <p:cNvPr id="52227" name="Content Placeholder 2">
            <a:extLst>
              <a:ext uri="{FF2B5EF4-FFF2-40B4-BE49-F238E27FC236}">
                <a16:creationId xmlns:a16="http://schemas.microsoft.com/office/drawing/2014/main" id="{9AE3AC39-CEAC-4E2B-A062-4326EB2A05EB}"/>
              </a:ext>
            </a:extLst>
          </p:cNvPr>
          <p:cNvSpPr>
            <a:spLocks noGrp="1" noChangeArrowheads="1"/>
          </p:cNvSpPr>
          <p:nvPr>
            <p:ph idx="1"/>
          </p:nvPr>
        </p:nvSpPr>
        <p:spPr/>
        <p:txBody>
          <a:bodyPr/>
          <a:lstStyle/>
          <a:p>
            <a:pPr marL="0" indent="0">
              <a:buNone/>
            </a:pPr>
            <a:endParaRPr lang="en-IN" altLang="en-US"/>
          </a:p>
          <a:p>
            <a:pPr marL="0" indent="0">
              <a:buNone/>
            </a:pPr>
            <a:endParaRPr lang="en-IN" altLang="en-US"/>
          </a:p>
        </p:txBody>
      </p:sp>
      <p:sp>
        <p:nvSpPr>
          <p:cNvPr id="52228" name="Date Placeholder 3">
            <a:extLst>
              <a:ext uri="{FF2B5EF4-FFF2-40B4-BE49-F238E27FC236}">
                <a16:creationId xmlns:a16="http://schemas.microsoft.com/office/drawing/2014/main" id="{5E0B073E-0704-44EE-A741-5D7FE51137DF}"/>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69600F3-FEDD-4773-8A38-11C807735056}" type="datetime1">
              <a:rPr lang="en-US" altLang="en-US" smtClean="0">
                <a:solidFill>
                  <a:schemeClr val="accent1"/>
                </a:solidFill>
              </a:rPr>
              <a:pPr/>
              <a:t>8/26/2019</a:t>
            </a:fld>
            <a:endParaRPr lang="en-US" altLang="en-US">
              <a:solidFill>
                <a:schemeClr val="accent1"/>
              </a:solidFill>
            </a:endParaRPr>
          </a:p>
        </p:txBody>
      </p:sp>
      <p:sp>
        <p:nvSpPr>
          <p:cNvPr id="52229" name="Footer Placeholder 4">
            <a:extLst>
              <a:ext uri="{FF2B5EF4-FFF2-40B4-BE49-F238E27FC236}">
                <a16:creationId xmlns:a16="http://schemas.microsoft.com/office/drawing/2014/main" id="{D2D65A8D-AE36-4FCF-85A4-4E19E9AEFE6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a:solidFill>
                  <a:schemeClr val="accent1"/>
                </a:solidFill>
              </a:rPr>
              <a:t>Slide</a:t>
            </a:r>
          </a:p>
        </p:txBody>
      </p:sp>
      <p:sp>
        <p:nvSpPr>
          <p:cNvPr id="52230" name="Slide Number Placeholder 5">
            <a:extLst>
              <a:ext uri="{FF2B5EF4-FFF2-40B4-BE49-F238E27FC236}">
                <a16:creationId xmlns:a16="http://schemas.microsoft.com/office/drawing/2014/main" id="{977C0B49-B4B8-4E66-A7AB-9E233B518D8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FAC26AF-0F9B-4715-9DE3-5510BCF79613}" type="slidenum">
              <a:rPr lang="en-US" altLang="en-US">
                <a:solidFill>
                  <a:schemeClr val="bg1"/>
                </a:solidFill>
              </a:rPr>
              <a:pPr/>
              <a:t>8</a:t>
            </a:fld>
            <a:endParaRPr lang="en-US" altLang="en-US">
              <a:solidFill>
                <a:schemeClr val="bg1"/>
              </a:solidFill>
            </a:endParaRPr>
          </a:p>
        </p:txBody>
      </p:sp>
      <p:pic>
        <p:nvPicPr>
          <p:cNvPr id="52231" name="Picture 2" descr="Image result for sdlc">
            <a:extLst>
              <a:ext uri="{FF2B5EF4-FFF2-40B4-BE49-F238E27FC236}">
                <a16:creationId xmlns:a16="http://schemas.microsoft.com/office/drawing/2014/main" id="{9A6C4ABD-3534-4F66-9B70-514B4D331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205" y="2099600"/>
            <a:ext cx="7654925" cy="430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64A14DC-8640-4C25-9DB2-4CCAD1A9758E}"/>
              </a:ext>
            </a:extLst>
          </p:cNvPr>
          <p:cNvSpPr>
            <a:spLocks noGrp="1" noChangeArrowheads="1"/>
          </p:cNvSpPr>
          <p:nvPr>
            <p:ph type="title"/>
          </p:nvPr>
        </p:nvSpPr>
        <p:spPr>
          <a:xfrm>
            <a:off x="2389189" y="927101"/>
            <a:ext cx="6345237" cy="709613"/>
          </a:xfrm>
        </p:spPr>
        <p:txBody>
          <a:bodyPr/>
          <a:lstStyle/>
          <a:p>
            <a:r>
              <a:rPr lang="en-IN" altLang="en-US"/>
              <a:t>DATA FLOW</a:t>
            </a:r>
          </a:p>
        </p:txBody>
      </p:sp>
      <p:pic>
        <p:nvPicPr>
          <p:cNvPr id="53251" name="Content Placeholder 4">
            <a:extLst>
              <a:ext uri="{FF2B5EF4-FFF2-40B4-BE49-F238E27FC236}">
                <a16:creationId xmlns:a16="http://schemas.microsoft.com/office/drawing/2014/main" id="{FE903B4B-95D2-4657-89B1-6D4955EBB2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89189" y="2971800"/>
            <a:ext cx="7088187" cy="2514600"/>
          </a:xfrm>
        </p:spPr>
      </p:pic>
    </p:spTree>
  </p:cSld>
  <p:clrMapOvr>
    <a:masterClrMapping/>
  </p:clrMapOvr>
  <p:transition>
    <p:wheel spokes="1"/>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7.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TotalTime>
  <Words>204</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14</vt:i4>
      </vt:variant>
    </vt:vector>
  </HeadingPairs>
  <TitlesOfParts>
    <vt:vector size="33" baseType="lpstr">
      <vt:lpstr>Algerian</vt:lpstr>
      <vt:lpstr>Arial</vt:lpstr>
      <vt:lpstr>Bodoni MT Black</vt:lpstr>
      <vt:lpstr>Calibri</vt:lpstr>
      <vt:lpstr>Calibri Light</vt:lpstr>
      <vt:lpstr>Century Gothic</vt:lpstr>
      <vt:lpstr>Gill Sans MT</vt:lpstr>
      <vt:lpstr>Impact</vt:lpstr>
      <vt:lpstr>Normal</vt:lpstr>
      <vt:lpstr>Trebuchet MS</vt:lpstr>
      <vt:lpstr>Wingdings</vt:lpstr>
      <vt:lpstr>Wingdings 3</vt:lpstr>
      <vt:lpstr>Gallery</vt:lpstr>
      <vt:lpstr>Facet</vt:lpstr>
      <vt:lpstr>1_Gallery</vt:lpstr>
      <vt:lpstr>Badge</vt:lpstr>
      <vt:lpstr>Wisp</vt:lpstr>
      <vt:lpstr>1_Facet</vt:lpstr>
      <vt:lpstr>Retrospect</vt:lpstr>
      <vt:lpstr>CAFÉ BILLING SYSTEM</vt:lpstr>
      <vt:lpstr>INDEX</vt:lpstr>
      <vt:lpstr>OBJECTIVE</vt:lpstr>
      <vt:lpstr>    FEATURES  1-login section –In computer security , “logging in” is the process by which an individual gains access to a computer system by identifying .  2-customer details-CRM(customer –relationship management) is more important than ever to business because it can help you to gain new customer .  3-BILLING- billing software design to handle time and billing tracking as well as invoicing customers for services and products.</vt:lpstr>
      <vt:lpstr>REQUIREMENTS</vt:lpstr>
      <vt:lpstr>USER REQUIREMENTS</vt:lpstr>
      <vt:lpstr>SYSTEM REQUIREMENTS</vt:lpstr>
      <vt:lpstr>PROJECT MANAGEMENT</vt:lpstr>
      <vt:lpstr>DATA FLOW</vt:lpstr>
      <vt:lpstr>               </vt:lpstr>
      <vt:lpstr>MENU WINDOW</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CAFÉ BILLING SYSTEM</dc:title>
  <dc:creator>user</dc:creator>
  <cp:lastModifiedBy>user</cp:lastModifiedBy>
  <cp:revision>2</cp:revision>
  <dcterms:created xsi:type="dcterms:W3CDTF">2019-08-26T09:56:07Z</dcterms:created>
  <dcterms:modified xsi:type="dcterms:W3CDTF">2019-08-26T09:59:50Z</dcterms:modified>
</cp:coreProperties>
</file>