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  <p:sldMasterId id="214748368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10287000" cx="18288000"/>
  <p:notesSz cx="7010400" cy="9296400"/>
  <p:embeddedFontLst>
    <p:embeddedFont>
      <p:font typeface="Nunito"/>
      <p:regular r:id="rId17"/>
      <p:bold r:id="rId18"/>
      <p:italic r:id="rId19"/>
      <p:boldItalic r:id="rId20"/>
    </p:embeddedFon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288">
          <p15:clr>
            <a:srgbClr val="A4A3A4"/>
          </p15:clr>
        </p15:guide>
        <p15:guide id="2" orient="horz" pos="4896">
          <p15:clr>
            <a:srgbClr val="A4A3A4"/>
          </p15:clr>
        </p15:guide>
        <p15:guide id="3" pos="9878">
          <p15:clr>
            <a:srgbClr val="A4A3A4"/>
          </p15:clr>
        </p15:guide>
        <p15:guide id="4" pos="1800">
          <p15:clr>
            <a:srgbClr val="A4A3A4"/>
          </p15:clr>
        </p15:guide>
        <p15:guide id="5" pos="4656">
          <p15:clr>
            <a:srgbClr val="A4A3A4"/>
          </p15:clr>
        </p15:guide>
        <p15:guide id="6" orient="horz" pos="5393">
          <p15:clr>
            <a:srgbClr val="A4A3A4"/>
          </p15:clr>
        </p15:guide>
        <p15:guide id="7" pos="5760">
          <p15:clr>
            <a:srgbClr val="A4A3A4"/>
          </p15:clr>
        </p15:guide>
        <p15:guide id="8" orient="horz" pos="3734">
          <p15:clr>
            <a:srgbClr val="A4A3A4"/>
          </p15:clr>
        </p15:guide>
        <p15:guide id="9" pos="7342">
          <p15:clr>
            <a:srgbClr val="A4A3A4"/>
          </p15:clr>
        </p15:guide>
        <p15:guide id="10" orient="horz" pos="4368">
          <p15:clr>
            <a:srgbClr val="A4A3A4"/>
          </p15:clr>
        </p15:guide>
        <p15:guide id="11" pos="864">
          <p15:clr>
            <a:srgbClr val="9AA0A6"/>
          </p15:clr>
        </p15:guide>
      </p15:sldGuideLst>
    </p:ext>
    <p:ext uri="{2D200454-40CA-4A62-9FC3-DE9A4176ACB9}">
      <p15:notesGuideLst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D81C63D-0127-4878-BBB9-28435BC6ACA4}">
  <a:tblStyle styleId="{ED81C63D-0127-4878-BBB9-28435BC6AC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288" orient="horz"/>
        <p:guide pos="4896" orient="horz"/>
        <p:guide pos="9878"/>
        <p:guide pos="1800"/>
        <p:guide pos="4656"/>
        <p:guide pos="5393" orient="horz"/>
        <p:guide pos="5760"/>
        <p:guide pos="3734" orient="horz"/>
        <p:guide pos="7342"/>
        <p:guide pos="4368" orient="horz"/>
        <p:guide pos="864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8" orient="horz"/>
        <p:guide pos="22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4.xml"/><Relationship Id="rId22" Type="http://schemas.openxmlformats.org/officeDocument/2006/relationships/font" Target="fonts/CenturyGothic-bold.fntdata"/><Relationship Id="rId10" Type="http://schemas.openxmlformats.org/officeDocument/2006/relationships/slide" Target="slides/slide3.xml"/><Relationship Id="rId21" Type="http://schemas.openxmlformats.org/officeDocument/2006/relationships/font" Target="fonts/CenturyGothic-regular.fntdata"/><Relationship Id="rId13" Type="http://schemas.openxmlformats.org/officeDocument/2006/relationships/slide" Target="slides/slide6.xml"/><Relationship Id="rId24" Type="http://schemas.openxmlformats.org/officeDocument/2006/relationships/font" Target="fonts/CenturyGothic-boldItalic.fntdata"/><Relationship Id="rId12" Type="http://schemas.openxmlformats.org/officeDocument/2006/relationships/slide" Target="slides/slide5.xml"/><Relationship Id="rId23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Nunito-regular.fnt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italic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Nunit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0" type="dt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2" type="sldNum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7" name="Google Shape;7;n"/>
          <p:cNvGrpSpPr/>
          <p:nvPr/>
        </p:nvGrpSpPr>
        <p:grpSpPr>
          <a:xfrm>
            <a:off x="5528649" y="308894"/>
            <a:ext cx="1083012" cy="200064"/>
            <a:chOff x="8775700" y="3552825"/>
            <a:chExt cx="5156200" cy="952500"/>
          </a:xfrm>
        </p:grpSpPr>
        <p:sp>
          <p:nvSpPr>
            <p:cNvPr id="8" name="Google Shape;8;n"/>
            <p:cNvSpPr/>
            <p:nvPr/>
          </p:nvSpPr>
          <p:spPr>
            <a:xfrm>
              <a:off x="13817600" y="4265613"/>
              <a:ext cx="114300" cy="111125"/>
            </a:xfrm>
            <a:custGeom>
              <a:rect b="b" l="l" r="r" t="t"/>
              <a:pathLst>
                <a:path extrusionOk="0" h="139" w="144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n"/>
            <p:cNvSpPr/>
            <p:nvPr/>
          </p:nvSpPr>
          <p:spPr>
            <a:xfrm>
              <a:off x="10447338" y="3732213"/>
              <a:ext cx="3333750" cy="625475"/>
            </a:xfrm>
            <a:custGeom>
              <a:rect b="b" l="l" r="r" t="t"/>
              <a:pathLst>
                <a:path extrusionOk="0" h="788" w="4200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n"/>
            <p:cNvSpPr/>
            <p:nvPr/>
          </p:nvSpPr>
          <p:spPr>
            <a:xfrm>
              <a:off x="8775700" y="3552825"/>
              <a:ext cx="1436688" cy="952500"/>
            </a:xfrm>
            <a:custGeom>
              <a:rect b="b" l="l" r="r" t="t"/>
              <a:pathLst>
                <a:path extrusionOk="0" h="1200" w="181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apids.ai/" TargetMode="External"/><Relationship Id="rId3" Type="http://schemas.openxmlformats.org/officeDocument/2006/relationships/hyperlink" Target="https://github.com/rapidsai" TargetMode="External"/><Relationship Id="rId4" Type="http://schemas.openxmlformats.org/officeDocument/2006/relationships/hyperlink" Target="https://docs.rapids.ai/overview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apids.ai/" TargetMode="External"/><Relationship Id="rId3" Type="http://schemas.openxmlformats.org/officeDocument/2006/relationships/hyperlink" Target="https://github.com/rapidsai" TargetMode="External"/><Relationship Id="rId4" Type="http://schemas.openxmlformats.org/officeDocument/2006/relationships/hyperlink" Target="https://docs.rapids.ai/overview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d8852f089_0_102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cd8852f089_0_102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https://rapids.ai/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https://github.com/rapidsai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https://docs.rapids.ai/overview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cd8852f089_0_102:notes"/>
          <p:cNvSpPr txBox="1"/>
          <p:nvPr>
            <p:ph idx="12" type="sldNum"/>
          </p:nvPr>
        </p:nvSpPr>
        <p:spPr>
          <a:xfrm>
            <a:off x="3663170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dd202466b_0_0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cdd202466b_0_0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cdd202466b_0_0:notes"/>
          <p:cNvSpPr txBox="1"/>
          <p:nvPr>
            <p:ph idx="12" type="sldNum"/>
          </p:nvPr>
        </p:nvSpPr>
        <p:spPr>
          <a:xfrm>
            <a:off x="3663169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dd202466b_9_0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cdd202466b_9_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cdd202466b_9_0:notes"/>
          <p:cNvSpPr txBox="1"/>
          <p:nvPr>
            <p:ph idx="12" type="sldNum"/>
          </p:nvPr>
        </p:nvSpPr>
        <p:spPr>
          <a:xfrm>
            <a:off x="3663170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0b1f0ee94_0_93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0b1f0ee94_0_93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d0b1f0ee94_0_93:notes"/>
          <p:cNvSpPr txBox="1"/>
          <p:nvPr>
            <p:ph idx="12" type="sldNum"/>
          </p:nvPr>
        </p:nvSpPr>
        <p:spPr>
          <a:xfrm>
            <a:off x="3663170" y="8829967"/>
            <a:ext cx="3037800" cy="464700"/>
          </a:xfrm>
          <a:prstGeom prst="rect">
            <a:avLst/>
          </a:prstGeom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9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Trebuchet MS"/>
              <a:buNone/>
            </a:pPr>
            <a:r>
              <a:rPr lang="en-US"/>
              <a:t>Medium blog title : </a:t>
            </a:r>
            <a:r>
              <a:rPr b="1" lang="en-US"/>
              <a:t>Lookout, nested types are now supported in RAPIDS cuDF!</a:t>
            </a:r>
            <a:endParaRPr b="1" i="0" sz="1100" u="none" cap="none" strike="noStrike">
              <a:solidFill>
                <a:schemeClr val="dk1"/>
              </a:solidFill>
            </a:endParaRPr>
          </a:p>
        </p:txBody>
      </p:sp>
      <p:sp>
        <p:nvSpPr>
          <p:cNvPr id="207" name="Google Shape;207;p29:notes"/>
          <p:cNvSpPr txBox="1"/>
          <p:nvPr>
            <p:ph idx="12" type="sldNum"/>
          </p:nvPr>
        </p:nvSpPr>
        <p:spPr>
          <a:xfrm>
            <a:off x="3663169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d8852f089_0_0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cd8852f089_0_0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Google Shape;215;gcd8852f089_0_0:notes"/>
          <p:cNvSpPr txBox="1"/>
          <p:nvPr>
            <p:ph idx="12" type="sldNum"/>
          </p:nvPr>
        </p:nvSpPr>
        <p:spPr>
          <a:xfrm>
            <a:off x="3663169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d8852f089_0_7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cd8852f089_0_7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3" name="Google Shape;223;gcd8852f089_0_7:notes"/>
          <p:cNvSpPr txBox="1"/>
          <p:nvPr>
            <p:ph idx="12" type="sldNum"/>
          </p:nvPr>
        </p:nvSpPr>
        <p:spPr>
          <a:xfrm>
            <a:off x="3663169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0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80:notes"/>
          <p:cNvSpPr txBox="1"/>
          <p:nvPr>
            <p:ph idx="1" type="body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1" name="Google Shape;231;p80:notes"/>
          <p:cNvSpPr txBox="1"/>
          <p:nvPr>
            <p:ph idx="12" type="sldNum"/>
          </p:nvPr>
        </p:nvSpPr>
        <p:spPr>
          <a:xfrm>
            <a:off x="3663169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7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87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https://rapids.ai/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https://github.com/rapidsai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https://docs.rapids.ai/overview</a:t>
            </a:r>
            <a:endParaRPr/>
          </a:p>
        </p:txBody>
      </p:sp>
      <p:sp>
        <p:nvSpPr>
          <p:cNvPr id="249" name="Google Shape;249;p87:notes"/>
          <p:cNvSpPr txBox="1"/>
          <p:nvPr>
            <p:ph idx="12" type="sldNum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Relationship Id="rId3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8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205562" y="8885844"/>
            <a:ext cx="15876876" cy="42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rebuchet MS"/>
              <a:buNone/>
              <a:defRPr b="0"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5357" y="1379214"/>
            <a:ext cx="4797287" cy="107724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type="title"/>
          </p:nvPr>
        </p:nvSpPr>
        <p:spPr>
          <a:xfrm>
            <a:off x="1934869" y="3049686"/>
            <a:ext cx="14418262" cy="1638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60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0"/>
            <a:ext cx="18288001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bargo Layout">
  <p:cSld name="Embargo Layou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8288001" cy="10287000"/>
          </a:xfrm>
          <a:prstGeom prst="rect">
            <a:avLst/>
          </a:prstGeom>
          <a:solidFill>
            <a:srgbClr val="9E12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10215" y="1517130"/>
            <a:ext cx="4267570" cy="380017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 txBox="1"/>
          <p:nvPr>
            <p:ph type="title"/>
          </p:nvPr>
        </p:nvSpPr>
        <p:spPr>
          <a:xfrm>
            <a:off x="830580" y="6357339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830580" y="7465011"/>
            <a:ext cx="16626841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000"/>
              <a:buFont typeface="Trebuchet MS"/>
              <a:buNone/>
              <a:defRPr b="0" sz="4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0" y="0"/>
            <a:ext cx="18288001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Placeholder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0"/>
            <a:ext cx="18288001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830580" y="8615789"/>
            <a:ext cx="16626841" cy="892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8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>
              <a:spcBef>
                <a:spcPts val="150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rtl="0">
              <a:spcBef>
                <a:spcPts val="1500"/>
              </a:spcBef>
              <a:spcAft>
                <a:spcPts val="0"/>
              </a:spcAft>
              <a:buSzPts val="2000"/>
              <a:buNone/>
              <a:defRPr/>
            </a:lvl2pPr>
            <a:lvl3pPr indent="-228600" lvl="2" marL="1371600" rtl="0">
              <a:spcBef>
                <a:spcPts val="1500"/>
              </a:spcBef>
              <a:spcAft>
                <a:spcPts val="0"/>
              </a:spcAft>
              <a:buSzPts val="1800"/>
              <a:buNone/>
              <a:defRPr/>
            </a:lvl3pPr>
            <a:lvl4pPr indent="-440245" lvl="3" marL="1828800" rtl="0">
              <a:spcBef>
                <a:spcPts val="1500"/>
              </a:spcBef>
              <a:spcAft>
                <a:spcPts val="0"/>
              </a:spcAft>
              <a:buSzPts val="3333"/>
              <a:buChar char="–"/>
              <a:defRPr/>
            </a:lvl4pPr>
            <a:lvl5pPr indent="-440245" lvl="4" marL="22860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5pPr>
            <a:lvl6pPr indent="-440245" lvl="5" marL="27432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6pPr>
            <a:lvl7pPr indent="-440245" lvl="6" marL="32004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7pPr>
            <a:lvl8pPr indent="-440245" lvl="7" marL="36576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8pPr>
            <a:lvl9pPr indent="-440245" lvl="8" marL="41148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16944916" y="9326434"/>
            <a:ext cx="10977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rtl="0">
              <a:buNone/>
              <a:defRPr sz="2100"/>
            </a:lvl1pPr>
            <a:lvl2pPr lvl="1" rtl="0">
              <a:buNone/>
              <a:defRPr sz="2100"/>
            </a:lvl2pPr>
            <a:lvl3pPr lvl="2" rtl="0">
              <a:buNone/>
              <a:defRPr sz="2100"/>
            </a:lvl3pPr>
            <a:lvl4pPr lvl="3" rtl="0">
              <a:buNone/>
              <a:defRPr sz="2100"/>
            </a:lvl4pPr>
            <a:lvl5pPr lvl="4" rtl="0">
              <a:buNone/>
              <a:defRPr sz="2100"/>
            </a:lvl5pPr>
            <a:lvl6pPr lvl="5" rtl="0">
              <a:buNone/>
              <a:defRPr sz="2100"/>
            </a:lvl6pPr>
            <a:lvl7pPr lvl="6" rtl="0">
              <a:buNone/>
              <a:defRPr sz="2100"/>
            </a:lvl7pPr>
            <a:lvl8pPr lvl="7" rtl="0">
              <a:buNone/>
              <a:defRPr sz="2100"/>
            </a:lvl8pPr>
            <a:lvl9pPr lvl="8" rtl="0">
              <a:buNone/>
              <a:defRPr sz="2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_ICON_Title, Subtitle, and Content">
  <p:cSld name="1_BULLET_ICON_Title, Subtitle, and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830580" y="1229044"/>
            <a:ext cx="16626842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100"/>
              <a:buFont typeface="Trebuchet MS"/>
              <a:buNone/>
              <a:defRPr sz="4800">
                <a:solidFill>
                  <a:srgbClr val="4C4C4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9738551" y="6351649"/>
            <a:ext cx="7596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41275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Noto Sans Symbols"/>
              <a:buChar char="▸"/>
              <a:defRPr sz="2400">
                <a:solidFill>
                  <a:srgbClr val="868686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▸"/>
              <a:defRPr sz="2000">
                <a:solidFill>
                  <a:srgbClr val="868686"/>
                </a:solidFill>
              </a:defRPr>
            </a:lvl2pPr>
            <a:lvl3pPr indent="-36830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Noto Sans Symbols"/>
              <a:buChar char="🞂"/>
              <a:defRPr sz="1800">
                <a:solidFill>
                  <a:srgbClr val="868686"/>
                </a:solidFill>
              </a:defRPr>
            </a:lvl3pPr>
            <a:lvl4pPr indent="-514350" lvl="3" marL="18288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546100" lvl="4" marL="22860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Noto Sans Symbols"/>
              <a:buChar char="▪"/>
              <a:defRPr sz="2100">
                <a:solidFill>
                  <a:schemeClr val="lt1"/>
                </a:solidFill>
              </a:defRPr>
            </a:lvl5pPr>
            <a:lvl6pPr indent="-400050" lvl="5" marL="27432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6pPr>
            <a:lvl7pPr indent="-400050" lvl="6" marL="32004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7pPr>
            <a:lvl8pPr indent="-400050" lvl="7" marL="3657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8pPr>
            <a:lvl9pPr indent="-400050" lvl="8" marL="41148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830580" y="2099221"/>
            <a:ext cx="16626842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5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00050" lvl="5" marL="27432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6pPr>
            <a:lvl7pPr indent="-400050" lvl="6" marL="32004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7pPr>
            <a:lvl8pPr indent="-400050" lvl="7" marL="3657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8pPr>
            <a:lvl9pPr indent="-400050" lvl="8" marL="41148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6" cy="1028700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1205562" y="8885844"/>
            <a:ext cx="158769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rebuchet MS"/>
              <a:buNone/>
              <a:defRPr b="0"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  <a:defRPr/>
            </a:lvl3pPr>
            <a:lvl4pPr lvl="3" rtl="0" algn="l"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lvl="4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lvl="5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lvl="6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lvl="7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lvl="8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pic>
        <p:nvPicPr>
          <p:cNvPr id="86" name="Google Shape;8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5357" y="1379214"/>
            <a:ext cx="4797287" cy="107724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>
            <p:ph type="title"/>
          </p:nvPr>
        </p:nvSpPr>
        <p:spPr>
          <a:xfrm>
            <a:off x="1934869" y="3049686"/>
            <a:ext cx="14418300" cy="16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60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Title, Subtitle, and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861250" y="3505059"/>
            <a:ext cx="8419200" cy="6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>
              <a:spcBef>
                <a:spcPts val="1500"/>
              </a:spcBef>
              <a:spcAft>
                <a:spcPts val="0"/>
              </a:spcAft>
              <a:buClr>
                <a:srgbClr val="9900FF"/>
              </a:buClr>
              <a:buSzPts val="2400"/>
              <a:buFont typeface="Trebuchet MS"/>
              <a:buChar char="▸"/>
              <a:defRPr sz="2400">
                <a:solidFill>
                  <a:srgbClr val="868686"/>
                </a:solidFill>
              </a:defRPr>
            </a:lvl1pPr>
            <a:lvl2pPr indent="-355600" lvl="1" marL="9144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○"/>
              <a:defRPr sz="2000">
                <a:solidFill>
                  <a:srgbClr val="868686"/>
                </a:solidFill>
              </a:defRPr>
            </a:lvl2pPr>
            <a:lvl3pPr indent="-342900" lvl="2" marL="13716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■"/>
              <a:defRPr sz="1800">
                <a:solidFill>
                  <a:srgbClr val="868686"/>
                </a:solidFill>
              </a:defRPr>
            </a:lvl3pPr>
            <a:lvl4pPr indent="-419100" lvl="3" marL="18288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●"/>
              <a:defRPr sz="3000">
                <a:solidFill>
                  <a:schemeClr val="lt1"/>
                </a:solidFill>
              </a:defRPr>
            </a:lvl4pPr>
            <a:lvl5pPr indent="-440245" lvl="4" marL="2286000" rtl="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○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_ICON_Title, Subtitle, and Content">
  <p:cSld name="BULLET_ICON_Title, Subtitle, and Conte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9738550" y="6351650"/>
            <a:ext cx="7596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rtl="0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Noto Sans Symbols"/>
              <a:buChar char="▸"/>
              <a:defRPr sz="2400">
                <a:solidFill>
                  <a:srgbClr val="868686"/>
                </a:solidFill>
              </a:defRPr>
            </a:lvl1pPr>
            <a:lvl2pPr indent="-330200" lvl="1" marL="914400" rtl="0">
              <a:spcBef>
                <a:spcPts val="30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▸"/>
              <a:defRPr sz="2000">
                <a:solidFill>
                  <a:srgbClr val="868686"/>
                </a:solidFill>
              </a:defRPr>
            </a:lvl2pPr>
            <a:lvl3pPr indent="-320039" lvl="2" marL="13716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Noto Sans Symbols"/>
              <a:buChar char="🞂"/>
              <a:defRPr sz="1800">
                <a:solidFill>
                  <a:srgbClr val="868686"/>
                </a:solidFill>
              </a:defRPr>
            </a:lvl3pPr>
            <a:lvl4pPr indent="-419100" lvl="3" marL="18288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rtl="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Title, Subtitle,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61250" y="3505059"/>
            <a:ext cx="8419200" cy="6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>
              <a:spcBef>
                <a:spcPts val="1500"/>
              </a:spcBef>
              <a:spcAft>
                <a:spcPts val="0"/>
              </a:spcAft>
              <a:buClr>
                <a:srgbClr val="9900FF"/>
              </a:buClr>
              <a:buSzPts val="2400"/>
              <a:buFont typeface="Trebuchet MS"/>
              <a:buChar char="▸"/>
              <a:defRPr sz="2400">
                <a:solidFill>
                  <a:srgbClr val="868686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○"/>
              <a:defRPr sz="2000">
                <a:solidFill>
                  <a:srgbClr val="868686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■"/>
              <a:defRPr sz="1800">
                <a:solidFill>
                  <a:srgbClr val="868686"/>
                </a:solidFill>
              </a:defRPr>
            </a:lvl3pPr>
            <a:lvl4pPr indent="-419100" lvl="3" marL="18288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●"/>
              <a:defRPr sz="3000">
                <a:solidFill>
                  <a:schemeClr val="lt1"/>
                </a:solidFill>
              </a:defRPr>
            </a:lvl4pPr>
            <a:lvl5pPr indent="-440245" lvl="4" marL="228600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○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830580" y="2099222"/>
            <a:ext cx="16626841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/ Segue">
  <p:cSld name="Transition / Segu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74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2"/>
          <p:cNvSpPr txBox="1"/>
          <p:nvPr>
            <p:ph type="title"/>
          </p:nvPr>
        </p:nvSpPr>
        <p:spPr>
          <a:xfrm>
            <a:off x="3106785" y="3998553"/>
            <a:ext cx="12074400" cy="22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6" cy="10287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5033" y="8212267"/>
            <a:ext cx="5822383" cy="1307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IDENTIAL">
  <p:cSld name="CONFIDENTIAL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1" type="body"/>
          </p:nvPr>
        </p:nvSpPr>
        <p:spPr>
          <a:xfrm>
            <a:off x="861250" y="3505059"/>
            <a:ext cx="16581000" cy="6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>
                <a:solidFill>
                  <a:srgbClr val="868686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>
                <a:solidFill>
                  <a:srgbClr val="868686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rgbClr val="868686"/>
                </a:solidFill>
              </a:defRPr>
            </a:lvl3pPr>
            <a:lvl4pPr indent="-419100" lvl="3" marL="18288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rtl="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6" name="Google Shape;106;p24"/>
          <p:cNvSpPr/>
          <p:nvPr/>
        </p:nvSpPr>
        <p:spPr>
          <a:xfrm>
            <a:off x="153472" y="9816562"/>
            <a:ext cx="46047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</a:pPr>
            <a:r>
              <a:rPr b="0" i="0" lang="en-US" sz="1167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Content - NO LOGO &amp; PAGE NUMBER">
  <p:cSld name="Title, Subtitle, Content - NO LOGO &amp; PAGE 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1" type="body"/>
          </p:nvPr>
        </p:nvSpPr>
        <p:spPr>
          <a:xfrm>
            <a:off x="853440" y="3505059"/>
            <a:ext cx="16581000" cy="61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>
                <a:solidFill>
                  <a:srgbClr val="868686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>
                <a:solidFill>
                  <a:srgbClr val="868686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rgbClr val="868686"/>
                </a:solidFill>
              </a:defRPr>
            </a:lvl3pPr>
            <a:lvl4pPr indent="-419100" lvl="3" marL="18288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rtl="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1" name="Google Shape;111;p25"/>
          <p:cNvSpPr/>
          <p:nvPr/>
        </p:nvSpPr>
        <p:spPr>
          <a:xfrm>
            <a:off x="2" y="9716467"/>
            <a:ext cx="18288000" cy="57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Photograph">
  <p:cSld name="Content with Photograph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865387" y="2997651"/>
            <a:ext cx="70074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" type="body"/>
          </p:nvPr>
        </p:nvSpPr>
        <p:spPr>
          <a:xfrm>
            <a:off x="865386" y="5119299"/>
            <a:ext cx="6988200" cy="41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chemeClr val="dk2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sz="1600">
                <a:solidFill>
                  <a:schemeClr val="dk2"/>
                </a:solidFill>
              </a:defRPr>
            </a:lvl3pPr>
            <a:lvl4pPr indent="-419100" lvl="3" marL="1828800" rtl="0" algn="l"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rtl="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2" type="body"/>
          </p:nvPr>
        </p:nvSpPr>
        <p:spPr>
          <a:xfrm>
            <a:off x="865387" y="3913996"/>
            <a:ext cx="70074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6" name="Google Shape;116;p26"/>
          <p:cNvSpPr/>
          <p:nvPr/>
        </p:nvSpPr>
        <p:spPr>
          <a:xfrm>
            <a:off x="0" y="9499859"/>
            <a:ext cx="18288000" cy="78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/>
          <p:nvPr/>
        </p:nvSpPr>
        <p:spPr>
          <a:xfrm>
            <a:off x="10586" y="9336913"/>
            <a:ext cx="18288000" cy="95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6" cy="102870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7"/>
          <p:cNvCxnSpPr/>
          <p:nvPr/>
        </p:nvCxnSpPr>
        <p:spPr>
          <a:xfrm>
            <a:off x="5973262" y="-2"/>
            <a:ext cx="0" cy="10287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27"/>
          <p:cNvSpPr txBox="1"/>
          <p:nvPr>
            <p:ph type="title"/>
          </p:nvPr>
        </p:nvSpPr>
        <p:spPr>
          <a:xfrm>
            <a:off x="736469" y="3969678"/>
            <a:ext cx="45003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8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bargo Layout">
  <p:cSld name="Embargo Layou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9E12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10215" y="1517130"/>
            <a:ext cx="4267570" cy="380017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9"/>
          <p:cNvSpPr txBox="1"/>
          <p:nvPr>
            <p:ph type="title"/>
          </p:nvPr>
        </p:nvSpPr>
        <p:spPr>
          <a:xfrm>
            <a:off x="830580" y="6357339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" type="body"/>
          </p:nvPr>
        </p:nvSpPr>
        <p:spPr>
          <a:xfrm>
            <a:off x="830580" y="7465011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000"/>
              <a:buFont typeface="Trebuchet MS"/>
              <a:buNone/>
              <a:defRPr b="0" sz="4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Placeholder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1"/>
          <p:cNvSpPr txBox="1"/>
          <p:nvPr>
            <p:ph type="title"/>
          </p:nvPr>
        </p:nvSpPr>
        <p:spPr>
          <a:xfrm>
            <a:off x="830580" y="8615789"/>
            <a:ext cx="166269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_ICON_Title, Subtitle, and Content">
  <p:cSld name="BULLET_ICON_Title, Subtitle,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9738550" y="6351650"/>
            <a:ext cx="7596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Noto Sans Symbols"/>
              <a:buChar char="▸"/>
              <a:defRPr sz="2400">
                <a:solidFill>
                  <a:srgbClr val="868686"/>
                </a:solidFill>
              </a:defRPr>
            </a:lvl1pPr>
            <a:lvl2pPr indent="-330200" lvl="1" marL="914400">
              <a:spcBef>
                <a:spcPts val="30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▸"/>
              <a:defRPr sz="2000">
                <a:solidFill>
                  <a:srgbClr val="868686"/>
                </a:solidFill>
              </a:defRPr>
            </a:lvl2pPr>
            <a:lvl3pPr indent="-320039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Noto Sans Symbols"/>
              <a:buChar char="🞂"/>
              <a:defRPr sz="1800">
                <a:solidFill>
                  <a:srgbClr val="868686"/>
                </a:solidFill>
              </a:defRPr>
            </a:lvl3pPr>
            <a:lvl4pPr indent="-419100" lvl="3" marL="18288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830580" y="2099222"/>
            <a:ext cx="16626841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6" cy="10287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3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>
              <a:spcBef>
                <a:spcPts val="150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rtl="0">
              <a:spcBef>
                <a:spcPts val="1500"/>
              </a:spcBef>
              <a:spcAft>
                <a:spcPts val="0"/>
              </a:spcAft>
              <a:buSzPts val="2000"/>
              <a:buNone/>
              <a:defRPr/>
            </a:lvl2pPr>
            <a:lvl3pPr indent="-228600" lvl="2" marL="1371600" rtl="0">
              <a:spcBef>
                <a:spcPts val="1500"/>
              </a:spcBef>
              <a:spcAft>
                <a:spcPts val="0"/>
              </a:spcAft>
              <a:buSzPts val="1800"/>
              <a:buNone/>
              <a:defRPr/>
            </a:lvl3pPr>
            <a:lvl4pPr indent="-440245" lvl="3" marL="1828800" rtl="0">
              <a:spcBef>
                <a:spcPts val="1500"/>
              </a:spcBef>
              <a:spcAft>
                <a:spcPts val="0"/>
              </a:spcAft>
              <a:buSzPts val="3333"/>
              <a:buChar char="–"/>
              <a:defRPr/>
            </a:lvl4pPr>
            <a:lvl5pPr indent="-440245" lvl="4" marL="22860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5pPr>
            <a:lvl6pPr indent="-440245" lvl="5" marL="27432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6pPr>
            <a:lvl7pPr indent="-440245" lvl="6" marL="32004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7pPr>
            <a:lvl8pPr indent="-440245" lvl="7" marL="36576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8pPr>
            <a:lvl9pPr indent="-440245" lvl="8" marL="41148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9pPr>
          </a:lstStyle>
          <a:p/>
        </p:txBody>
      </p:sp>
      <p:sp>
        <p:nvSpPr>
          <p:cNvPr id="140" name="Google Shape;140;p33"/>
          <p:cNvSpPr txBox="1"/>
          <p:nvPr>
            <p:ph idx="12" type="sldNum"/>
          </p:nvPr>
        </p:nvSpPr>
        <p:spPr>
          <a:xfrm>
            <a:off x="16944916" y="9326434"/>
            <a:ext cx="10977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rtl="0">
              <a:buNone/>
              <a:defRPr sz="2100"/>
            </a:lvl1pPr>
            <a:lvl2pPr lvl="1" rtl="0">
              <a:buNone/>
              <a:defRPr sz="2100"/>
            </a:lvl2pPr>
            <a:lvl3pPr lvl="2" rtl="0">
              <a:buNone/>
              <a:defRPr sz="2100"/>
            </a:lvl3pPr>
            <a:lvl4pPr lvl="3" rtl="0">
              <a:buNone/>
              <a:defRPr sz="2100"/>
            </a:lvl4pPr>
            <a:lvl5pPr lvl="4" rtl="0">
              <a:buNone/>
              <a:defRPr sz="2100"/>
            </a:lvl5pPr>
            <a:lvl6pPr lvl="5" rtl="0">
              <a:buNone/>
              <a:defRPr sz="2100"/>
            </a:lvl6pPr>
            <a:lvl7pPr lvl="6" rtl="0">
              <a:buNone/>
              <a:defRPr sz="2100"/>
            </a:lvl7pPr>
            <a:lvl8pPr lvl="7" rtl="0">
              <a:buNone/>
              <a:defRPr sz="2100"/>
            </a:lvl8pPr>
            <a:lvl9pPr lvl="8" rtl="0">
              <a:buNone/>
              <a:defRPr sz="2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_ICON_Title, Subtitle, and Content">
  <p:cSld name="1_BULLET_ICON_Title, Subtitle, and Conten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100"/>
              <a:buFont typeface="Trebuchet MS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9pPr>
          </a:lstStyle>
          <a:p/>
        </p:txBody>
      </p:sp>
      <p:sp>
        <p:nvSpPr>
          <p:cNvPr id="143" name="Google Shape;143;p34"/>
          <p:cNvSpPr txBox="1"/>
          <p:nvPr>
            <p:ph idx="1" type="body"/>
          </p:nvPr>
        </p:nvSpPr>
        <p:spPr>
          <a:xfrm>
            <a:off x="9738551" y="6351649"/>
            <a:ext cx="7596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41275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Noto Sans Symbols"/>
              <a:buChar char="▸"/>
              <a:defRPr sz="2400">
                <a:solidFill>
                  <a:srgbClr val="868686"/>
                </a:solidFill>
              </a:defRPr>
            </a:lvl1pPr>
            <a:lvl2pPr indent="-381000" lvl="1" marL="91440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▸"/>
              <a:defRPr sz="2000">
                <a:solidFill>
                  <a:srgbClr val="868686"/>
                </a:solidFill>
              </a:defRPr>
            </a:lvl2pPr>
            <a:lvl3pPr indent="-368300" lvl="2" marL="13716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Noto Sans Symbols"/>
              <a:buChar char="🞂"/>
              <a:defRPr sz="1800">
                <a:solidFill>
                  <a:srgbClr val="868686"/>
                </a:solidFill>
              </a:defRPr>
            </a:lvl3pPr>
            <a:lvl4pPr indent="-514350" lvl="3" marL="18288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546100" lvl="4" marL="22860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Noto Sans Symbols"/>
              <a:buChar char="▪"/>
              <a:defRPr sz="2100">
                <a:solidFill>
                  <a:schemeClr val="lt1"/>
                </a:solidFill>
              </a:defRPr>
            </a:lvl5pPr>
            <a:lvl6pPr indent="-40005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6pPr>
            <a:lvl7pPr indent="-40005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7pPr>
            <a:lvl8pPr indent="-40005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8pPr>
            <a:lvl9pPr indent="-40005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9pPr>
          </a:lstStyle>
          <a:p/>
        </p:txBody>
      </p:sp>
      <p:sp>
        <p:nvSpPr>
          <p:cNvPr id="144" name="Google Shape;144;p34"/>
          <p:cNvSpPr txBox="1"/>
          <p:nvPr>
            <p:ph idx="2" type="body"/>
          </p:nvPr>
        </p:nvSpPr>
        <p:spPr>
          <a:xfrm>
            <a:off x="830580" y="2099221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5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0005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6pPr>
            <a:lvl7pPr indent="-40005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7pPr>
            <a:lvl8pPr indent="-40005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8pPr>
            <a:lvl9pPr indent="-40005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1_Title, Subtitle, and Conten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5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100"/>
              <a:buFont typeface="Trebuchet MS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9pPr>
          </a:lstStyle>
          <a:p/>
        </p:txBody>
      </p:sp>
      <p:sp>
        <p:nvSpPr>
          <p:cNvPr id="147" name="Google Shape;147;p35"/>
          <p:cNvSpPr txBox="1"/>
          <p:nvPr>
            <p:ph idx="1" type="body"/>
          </p:nvPr>
        </p:nvSpPr>
        <p:spPr>
          <a:xfrm>
            <a:off x="861250" y="3505059"/>
            <a:ext cx="8419200" cy="6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4572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9900FF"/>
              </a:buClr>
              <a:buSzPts val="3600"/>
              <a:buFont typeface="Trebuchet MS"/>
              <a:buChar char="▸"/>
              <a:defRPr sz="2400">
                <a:solidFill>
                  <a:srgbClr val="868686"/>
                </a:solidFill>
              </a:defRPr>
            </a:lvl1pPr>
            <a:lvl2pPr indent="-419100" lvl="1" marL="9144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Char char="○"/>
              <a:defRPr sz="2000">
                <a:solidFill>
                  <a:srgbClr val="868686"/>
                </a:solidFill>
              </a:defRPr>
            </a:lvl2pPr>
            <a:lvl3pPr indent="-400050" lvl="2" marL="13716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rebuchet MS"/>
              <a:buChar char="■"/>
              <a:defRPr sz="1800">
                <a:solidFill>
                  <a:srgbClr val="868686"/>
                </a:solidFill>
              </a:defRPr>
            </a:lvl3pPr>
            <a:lvl4pPr indent="-514350" lvl="3" marL="18288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oto Sans Symbols"/>
              <a:buChar char="●"/>
              <a:defRPr sz="3000">
                <a:solidFill>
                  <a:schemeClr val="lt1"/>
                </a:solidFill>
              </a:defRPr>
            </a:lvl4pPr>
            <a:lvl5pPr indent="-546100" lvl="4" marL="22860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Noto Sans Symbols"/>
              <a:buChar char="○"/>
              <a:defRPr sz="2100">
                <a:solidFill>
                  <a:schemeClr val="lt1"/>
                </a:solidFill>
              </a:defRPr>
            </a:lvl5pPr>
            <a:lvl6pPr indent="-40005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■"/>
              <a:defRPr sz="2100"/>
            </a:lvl6pPr>
            <a:lvl7pPr indent="-40005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●"/>
              <a:defRPr sz="2100"/>
            </a:lvl7pPr>
            <a:lvl8pPr indent="-40005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○"/>
              <a:defRPr sz="2100"/>
            </a:lvl8pPr>
            <a:lvl9pPr indent="-40005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■"/>
              <a:defRPr sz="2100"/>
            </a:lvl9pPr>
          </a:lstStyle>
          <a:p/>
        </p:txBody>
      </p:sp>
      <p:sp>
        <p:nvSpPr>
          <p:cNvPr id="148" name="Google Shape;148;p35"/>
          <p:cNvSpPr txBox="1"/>
          <p:nvPr>
            <p:ph idx="2" type="body"/>
          </p:nvPr>
        </p:nvSpPr>
        <p:spPr>
          <a:xfrm>
            <a:off x="830580" y="2099221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5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0005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6pPr>
            <a:lvl7pPr indent="-40005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7pPr>
            <a:lvl8pPr indent="-40005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8pPr>
            <a:lvl9pPr indent="-40005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/ Segue">
  <p:cSld name="Transition / Segu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0" y="0"/>
            <a:ext cx="18288001" cy="10287000"/>
          </a:xfrm>
          <a:prstGeom prst="rect">
            <a:avLst/>
          </a:prstGeom>
          <a:solidFill>
            <a:srgbClr val="74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3106785" y="3998553"/>
            <a:ext cx="12074430" cy="2289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8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5033" y="8212267"/>
            <a:ext cx="5822385" cy="1307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IDENTIAL">
  <p:cSld name="CONFIDENTIAL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861250" y="3505059"/>
            <a:ext cx="16581120" cy="6198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>
                <a:solidFill>
                  <a:srgbClr val="86868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>
                <a:solidFill>
                  <a:srgbClr val="868686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rgbClr val="868686"/>
                </a:solidFill>
              </a:defRPr>
            </a:lvl3pPr>
            <a:lvl4pPr indent="-419100" lvl="3" marL="18288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830580" y="2099222"/>
            <a:ext cx="16626841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9" name="Google Shape;39;p7"/>
          <p:cNvSpPr/>
          <p:nvPr/>
        </p:nvSpPr>
        <p:spPr>
          <a:xfrm>
            <a:off x="153472" y="9816562"/>
            <a:ext cx="4604777" cy="413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</a:pPr>
            <a:r>
              <a:rPr b="0" i="0" lang="en-US" sz="1167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Content - NO LOGO &amp; PAGE NUMBER">
  <p:cSld name="Title, Subtitle, Content - NO LOGO &amp; PAGE 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853440" y="3505059"/>
            <a:ext cx="16581120" cy="6156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>
                <a:solidFill>
                  <a:srgbClr val="86868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>
                <a:solidFill>
                  <a:srgbClr val="868686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rgbClr val="868686"/>
                </a:solidFill>
              </a:defRPr>
            </a:lvl3pPr>
            <a:lvl4pPr indent="-419100" lvl="3" marL="18288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830580" y="2099222"/>
            <a:ext cx="16626841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4" name="Google Shape;44;p8"/>
          <p:cNvSpPr/>
          <p:nvPr/>
        </p:nvSpPr>
        <p:spPr>
          <a:xfrm>
            <a:off x="2" y="9716467"/>
            <a:ext cx="18288001" cy="5705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Photograph">
  <p:cSld name="Content with Photograph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65387" y="2997651"/>
            <a:ext cx="7007337" cy="10310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865386" y="5119299"/>
            <a:ext cx="6988068" cy="4195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sz="1600">
                <a:solidFill>
                  <a:schemeClr val="dk2"/>
                </a:solidFill>
              </a:defRPr>
            </a:lvl3pPr>
            <a:lvl4pPr indent="-419100" lvl="3" marL="1828800" algn="l"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865387" y="3913996"/>
            <a:ext cx="7007337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9" name="Google Shape;49;p9"/>
          <p:cNvSpPr/>
          <p:nvPr/>
        </p:nvSpPr>
        <p:spPr>
          <a:xfrm>
            <a:off x="0" y="9499859"/>
            <a:ext cx="18288001" cy="7871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10586" y="9336913"/>
            <a:ext cx="18287998" cy="9500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8" cy="1028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Google Shape;53;p10"/>
          <p:cNvCxnSpPr/>
          <p:nvPr/>
        </p:nvCxnSpPr>
        <p:spPr>
          <a:xfrm>
            <a:off x="5973262" y="-2"/>
            <a:ext cx="0" cy="10287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0"/>
          <p:cNvSpPr txBox="1"/>
          <p:nvPr>
            <p:ph type="title"/>
          </p:nvPr>
        </p:nvSpPr>
        <p:spPr>
          <a:xfrm>
            <a:off x="736469" y="3969678"/>
            <a:ext cx="4500323" cy="2347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0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8300493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>
            <p:ph type="title"/>
          </p:nvPr>
        </p:nvSpPr>
        <p:spPr>
          <a:xfrm>
            <a:off x="832906" y="1216221"/>
            <a:ext cx="1662219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C4C4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862337" y="3337280"/>
            <a:ext cx="16581552" cy="6223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440245" lvl="3" marL="1828800" marR="0" rtl="0" algn="l"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–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440245" lvl="4" marL="22860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40245" lvl="5" marL="27432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440245" lvl="6" marL="32004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440245" lvl="7" marL="36576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440245" lvl="8" marL="41148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" name="Google Shape;15;p1"/>
          <p:cNvSpPr txBox="1"/>
          <p:nvPr/>
        </p:nvSpPr>
        <p:spPr>
          <a:xfrm>
            <a:off x="16914523" y="9934596"/>
            <a:ext cx="535045" cy="230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67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r>
              <a:rPr b="0" i="0" lang="en-US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8300493" cy="10287002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8"/>
          <p:cNvSpPr txBox="1"/>
          <p:nvPr>
            <p:ph type="title"/>
          </p:nvPr>
        </p:nvSpPr>
        <p:spPr>
          <a:xfrm>
            <a:off x="832906" y="1216221"/>
            <a:ext cx="166221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C4C4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862337" y="3337280"/>
            <a:ext cx="16581600" cy="6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440245" lvl="3" marL="1828800" marR="0" rtl="0" algn="l"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–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440245" lvl="4" marL="22860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40245" lvl="5" marL="27432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440245" lvl="6" marL="32004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440245" lvl="7" marL="36576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440245" lvl="8" marL="41148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Google Shape;82;p18"/>
          <p:cNvSpPr txBox="1"/>
          <p:nvPr/>
        </p:nvSpPr>
        <p:spPr>
          <a:xfrm>
            <a:off x="16914523" y="9934596"/>
            <a:ext cx="534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67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r>
              <a:rPr b="0" i="0" lang="en-US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0" Type="http://schemas.openxmlformats.org/officeDocument/2006/relationships/hyperlink" Target="https://rapids.ai/" TargetMode="Externa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hyperlink" Target="https://twitter.com/rapidsai" TargetMode="External"/><Relationship Id="rId9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hyperlink" Target="https://github.com/rapidsai" TargetMode="External"/><Relationship Id="rId7" Type="http://schemas.openxmlformats.org/officeDocument/2006/relationships/image" Target="../media/image9.png"/><Relationship Id="rId8" Type="http://schemas.openxmlformats.org/officeDocument/2006/relationships/hyperlink" Target="https://join.slack.com/t/rapids-goai/shared_invite/zt-trnsul8g-Sblci8dk6dIoEeGpoFcFO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rapids.ai/api/cuml/nightly/api.html?highlight=naive%20bayes#cuml.naive_bayes.CategoricalNB" TargetMode="External"/><Relationship Id="rId4" Type="http://schemas.openxmlformats.org/officeDocument/2006/relationships/hyperlink" Target="https://docs.rapids.ai/api/cuml/nightly/api.html?highlight=naive%20bayes#cuml.naive_bayes.GaussianNB" TargetMode="External"/><Relationship Id="rId5" Type="http://schemas.openxmlformats.org/officeDocument/2006/relationships/hyperlink" Target="https://docs.rapids.ai/api/cuml/nightly/api.html?highlight=pairwise#cuml.metrics.pairwise_distances.pairwise_distance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hyperlink" Target="https://stackoverflow.com/tags/rapid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9" Type="http://schemas.openxmlformats.org/officeDocument/2006/relationships/hyperlink" Target="https://join.slack.com/t/rapids-goai/shared_invite/zt-trnsul8g-Sblci8dk6dIoEeGpoFcFOQ" TargetMode="External"/><Relationship Id="rId5" Type="http://schemas.openxmlformats.org/officeDocument/2006/relationships/image" Target="../media/image17.png"/><Relationship Id="rId6" Type="http://schemas.openxmlformats.org/officeDocument/2006/relationships/image" Target="../media/image15.png"/><Relationship Id="rId7" Type="http://schemas.openxmlformats.org/officeDocument/2006/relationships/hyperlink" Target="https://groups.google.com/forum/#!forum/rapidsai" TargetMode="External"/><Relationship Id="rId8" Type="http://schemas.openxmlformats.org/officeDocument/2006/relationships/hyperlink" Target="https://hub.docker.com/r/rapidsai/rapidsai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twitter.com/rapidsai" TargetMode="Externa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6"/>
          <p:cNvSpPr txBox="1"/>
          <p:nvPr>
            <p:ph type="title"/>
          </p:nvPr>
        </p:nvSpPr>
        <p:spPr>
          <a:xfrm>
            <a:off x="1934869" y="3049686"/>
            <a:ext cx="14418300" cy="16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/>
              <a:t>21.10</a:t>
            </a:r>
            <a:r>
              <a:rPr lang="en-US"/>
              <a:t> Release</a:t>
            </a:r>
            <a:endParaRPr/>
          </a:p>
        </p:txBody>
      </p:sp>
      <p:grpSp>
        <p:nvGrpSpPr>
          <p:cNvPr id="155" name="Google Shape;155;p36"/>
          <p:cNvGrpSpPr/>
          <p:nvPr/>
        </p:nvGrpSpPr>
        <p:grpSpPr>
          <a:xfrm>
            <a:off x="2834137" y="8419025"/>
            <a:ext cx="1774200" cy="999775"/>
            <a:chOff x="2402107" y="7580825"/>
            <a:chExt cx="1774200" cy="999775"/>
          </a:xfrm>
        </p:grpSpPr>
        <p:pic>
          <p:nvPicPr>
            <p:cNvPr id="156" name="Google Shape;156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60394" y="7580825"/>
              <a:ext cx="657626" cy="5346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36"/>
            <p:cNvSpPr txBox="1"/>
            <p:nvPr/>
          </p:nvSpPr>
          <p:spPr>
            <a:xfrm>
              <a:off x="2402107" y="8229600"/>
              <a:ext cx="17742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dk2"/>
                </a:buClr>
                <a:buFont typeface="Arial"/>
                <a:buNone/>
              </a:pPr>
              <a:r>
                <a:rPr b="1" lang="en-US" sz="1200" u="sng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  <a:hlinkClick r:id="rId4"/>
                </a:rPr>
                <a:t>@RAPIDSai</a:t>
              </a:r>
              <a:endParaRPr b="1" sz="1200">
                <a:solidFill>
                  <a:srgbClr val="79B9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58" name="Google Shape;158;p36"/>
          <p:cNvGrpSpPr/>
          <p:nvPr/>
        </p:nvGrpSpPr>
        <p:grpSpPr>
          <a:xfrm>
            <a:off x="5465512" y="8286400"/>
            <a:ext cx="3082500" cy="1213100"/>
            <a:chOff x="4686913" y="7448200"/>
            <a:chExt cx="3082500" cy="1213100"/>
          </a:xfrm>
        </p:grpSpPr>
        <p:pic>
          <p:nvPicPr>
            <p:cNvPr id="159" name="Google Shape;159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99350" y="7448200"/>
              <a:ext cx="657625" cy="667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36"/>
            <p:cNvSpPr txBox="1"/>
            <p:nvPr/>
          </p:nvSpPr>
          <p:spPr>
            <a:xfrm>
              <a:off x="4686913" y="8229600"/>
              <a:ext cx="30825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-US" sz="1200" u="sng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  <a:hlinkClick r:id="rId6"/>
                </a:rPr>
                <a:t>https://github.com/rapidsai</a:t>
              </a:r>
              <a:endParaRPr b="1" sz="12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61" name="Google Shape;161;p36"/>
          <p:cNvGrpSpPr/>
          <p:nvPr/>
        </p:nvGrpSpPr>
        <p:grpSpPr>
          <a:xfrm>
            <a:off x="9405188" y="8295721"/>
            <a:ext cx="2677800" cy="1141379"/>
            <a:chOff x="8899788" y="7457521"/>
            <a:chExt cx="2677800" cy="1141379"/>
          </a:xfrm>
        </p:grpSpPr>
        <p:pic>
          <p:nvPicPr>
            <p:cNvPr id="162" name="Google Shape;162;p3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9662766" y="7457521"/>
              <a:ext cx="1151843" cy="6486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36"/>
            <p:cNvSpPr txBox="1"/>
            <p:nvPr/>
          </p:nvSpPr>
          <p:spPr>
            <a:xfrm>
              <a:off x="8899788" y="8229600"/>
              <a:ext cx="2677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 u="sng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  <a:hlinkClick r:id="rId8"/>
                </a:rPr>
                <a:t>https://rapids-goai.slack.com/join</a:t>
              </a:r>
              <a:endParaRPr b="1" sz="12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64" name="Google Shape;164;p36"/>
          <p:cNvGrpSpPr/>
          <p:nvPr/>
        </p:nvGrpSpPr>
        <p:grpSpPr>
          <a:xfrm>
            <a:off x="12940163" y="8295713"/>
            <a:ext cx="2513700" cy="1203787"/>
            <a:chOff x="12508133" y="7457513"/>
            <a:chExt cx="2513700" cy="1203787"/>
          </a:xfrm>
        </p:grpSpPr>
        <p:pic>
          <p:nvPicPr>
            <p:cNvPr id="165" name="Google Shape;165;p36"/>
            <p:cNvPicPr preferRelativeResize="0"/>
            <p:nvPr/>
          </p:nvPicPr>
          <p:blipFill rotWithShape="1">
            <a:blip r:embed="rId9">
              <a:alphaModFix/>
            </a:blip>
            <a:srcRect b="0" l="4914" r="7018" t="0"/>
            <a:stretch/>
          </p:blipFill>
          <p:spPr>
            <a:xfrm>
              <a:off x="13013472" y="7457513"/>
              <a:ext cx="1503022" cy="648666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</p:pic>
        <p:sp>
          <p:nvSpPr>
            <p:cNvPr id="166" name="Google Shape;166;p36"/>
            <p:cNvSpPr txBox="1"/>
            <p:nvPr/>
          </p:nvSpPr>
          <p:spPr>
            <a:xfrm>
              <a:off x="12508133" y="8229600"/>
              <a:ext cx="25137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-US" sz="1200" u="sng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  <a:hlinkClick r:id="rId10"/>
                </a:rPr>
                <a:t>https://rapids.ai</a:t>
              </a:r>
              <a:endParaRPr b="1" sz="12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7"/>
          <p:cNvSpPr txBox="1"/>
          <p:nvPr/>
        </p:nvSpPr>
        <p:spPr>
          <a:xfrm>
            <a:off x="830585" y="2975208"/>
            <a:ext cx="8316000" cy="5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rgbClr val="9900FF"/>
              </a:buClr>
              <a:buSzPts val="2800"/>
              <a:buFont typeface="Trebuchet MS"/>
              <a:buChar char="▸"/>
            </a:pPr>
            <a:r>
              <a:rPr lang="en-US" sz="2800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Thousands of cores with up to ~20 TeraFlops of general purpose compute performance</a:t>
            </a:r>
            <a:endParaRPr sz="2800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800"/>
              <a:buFont typeface="Trebuchet MS"/>
              <a:buChar char="▸"/>
            </a:pPr>
            <a:r>
              <a:rPr lang="en-US" sz="2800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Up to 1.5 TB/s of memory bandwidth</a:t>
            </a:r>
            <a:endParaRPr sz="2800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800"/>
              <a:buFont typeface="Trebuchet MS"/>
              <a:buChar char="▸"/>
            </a:pPr>
            <a:r>
              <a:rPr lang="en-US" sz="2800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Hardware interconnects for up to 600 GB/s bidirectional GPU &lt;--&gt; GPU bandwidth</a:t>
            </a:r>
            <a:endParaRPr sz="2800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800"/>
              <a:buFont typeface="Trebuchet MS"/>
              <a:buChar char="▸"/>
            </a:pPr>
            <a:r>
              <a:rPr lang="en-US" sz="2800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Can scale up to 16x GPUs in a single node</a:t>
            </a:r>
            <a:endParaRPr sz="3000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Almost never run out of compute relative to memory bandwidth!</a:t>
            </a:r>
            <a:endParaRPr b="1" sz="26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37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GPUs for Data Science?</a:t>
            </a:r>
            <a:endParaRPr/>
          </a:p>
        </p:txBody>
      </p:sp>
      <p:sp>
        <p:nvSpPr>
          <p:cNvPr id="174" name="Google Shape;174;p37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rebuchet MS"/>
              <a:buNone/>
            </a:pPr>
            <a:r>
              <a:rPr lang="en-US"/>
              <a:t>Numerous hardware advantages</a:t>
            </a:r>
            <a:endParaRPr/>
          </a:p>
        </p:txBody>
      </p:sp>
      <p:pic>
        <p:nvPicPr>
          <p:cNvPr id="175" name="Google Shape;17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6575" y="3024100"/>
            <a:ext cx="8545075" cy="6408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8"/>
          <p:cNvSpPr/>
          <p:nvPr/>
        </p:nvSpPr>
        <p:spPr>
          <a:xfrm>
            <a:off x="2473018" y="3716312"/>
            <a:ext cx="3922200" cy="921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Data Preparation/ETL</a:t>
            </a:r>
            <a:endParaRPr b="0" i="0" sz="388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8"/>
          <p:cNvSpPr/>
          <p:nvPr/>
        </p:nvSpPr>
        <p:spPr>
          <a:xfrm>
            <a:off x="11892883" y="3716312"/>
            <a:ext cx="3922200" cy="921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Visualization</a:t>
            </a:r>
            <a:endParaRPr b="0" i="0" sz="388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8"/>
          <p:cNvSpPr/>
          <p:nvPr/>
        </p:nvSpPr>
        <p:spPr>
          <a:xfrm>
            <a:off x="7182950" y="3716312"/>
            <a:ext cx="3922200" cy="921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Analytics/ML/Graph</a:t>
            </a:r>
            <a:endParaRPr b="0" i="0" sz="388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38"/>
          <p:cNvCxnSpPr/>
          <p:nvPr/>
        </p:nvCxnSpPr>
        <p:spPr>
          <a:xfrm flipH="1" rot="10800000">
            <a:off x="11211638" y="4177262"/>
            <a:ext cx="607500" cy="600"/>
          </a:xfrm>
          <a:prstGeom prst="straightConnector1">
            <a:avLst/>
          </a:prstGeom>
          <a:noFill/>
          <a:ln cap="flat" cmpd="sng" w="127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5" name="Google Shape;185;p38"/>
          <p:cNvCxnSpPr>
            <a:stCxn id="182" idx="0"/>
            <a:endCxn id="181" idx="0"/>
          </p:cNvCxnSpPr>
          <p:nvPr/>
        </p:nvCxnSpPr>
        <p:spPr>
          <a:xfrm rot="5400000">
            <a:off x="9143683" y="-993388"/>
            <a:ext cx="600" cy="9420000"/>
          </a:xfrm>
          <a:prstGeom prst="bentConnector3">
            <a:avLst>
              <a:gd fmla="val -60118685" name="adj1"/>
            </a:avLst>
          </a:prstGeom>
          <a:noFill/>
          <a:ln cap="flat" cmpd="sng" w="127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6" name="Google Shape;186;p38"/>
          <p:cNvCxnSpPr/>
          <p:nvPr/>
        </p:nvCxnSpPr>
        <p:spPr>
          <a:xfrm flipH="1" rot="10800000">
            <a:off x="6495067" y="4177262"/>
            <a:ext cx="607500" cy="600"/>
          </a:xfrm>
          <a:prstGeom prst="straightConnector1">
            <a:avLst/>
          </a:prstGeom>
          <a:noFill/>
          <a:ln cap="flat" cmpd="sng" w="127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7" name="Google Shape;187;p38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</a:t>
            </a:r>
            <a:r>
              <a:rPr lang="en-US"/>
              <a:t>RAPIDS?</a:t>
            </a:r>
            <a:endParaRPr/>
          </a:p>
        </p:txBody>
      </p:sp>
      <p:sp>
        <p:nvSpPr>
          <p:cNvPr id="188" name="Google Shape;188;p38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rebuchet MS"/>
              <a:buNone/>
            </a:pPr>
            <a:r>
              <a:rPr lang="en-US"/>
              <a:t>End-to-End GPU Accelerated Data Science</a:t>
            </a:r>
            <a:endParaRPr/>
          </a:p>
        </p:txBody>
      </p:sp>
      <p:sp>
        <p:nvSpPr>
          <p:cNvPr id="189" name="Google Shape;189;p38"/>
          <p:cNvSpPr txBox="1"/>
          <p:nvPr/>
        </p:nvSpPr>
        <p:spPr>
          <a:xfrm>
            <a:off x="2477900" y="4833775"/>
            <a:ext cx="3922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cuDF</a:t>
            </a:r>
            <a:endParaRPr b="1" sz="20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GPU-accelerated ETL functions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Tracks Pandas and other common PyData APIs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Dask + UCX integration for scaling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38"/>
          <p:cNvSpPr txBox="1"/>
          <p:nvPr/>
        </p:nvSpPr>
        <p:spPr>
          <a:xfrm>
            <a:off x="7182875" y="4833775"/>
            <a:ext cx="39222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RAPIDS </a:t>
            </a:r>
            <a:r>
              <a:rPr b="1" lang="en-US" sz="2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ML</a:t>
            </a:r>
            <a:endParaRPr b="1" sz="20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GPU-native cuML library, plus </a:t>
            </a: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XGBoost</a:t>
            </a: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, FIL, HPO, and more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cuGraph</a:t>
            </a:r>
            <a:endParaRPr b="1" sz="20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GPU graph analytics, including TSP, PageRank, and more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38"/>
          <p:cNvSpPr txBox="1"/>
          <p:nvPr/>
        </p:nvSpPr>
        <p:spPr>
          <a:xfrm>
            <a:off x="11887850" y="4833775"/>
            <a:ext cx="39222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cuxfilter</a:t>
            </a:r>
            <a:endParaRPr b="1" sz="20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GPU-accelerated cross-filtering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pyViz integration</a:t>
            </a:r>
            <a:endParaRPr b="1" sz="20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Plotly Dash, Bokeh, Datashader, HoloViews, hvPlot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92" name="Google Shape;192;p38"/>
          <p:cNvGraphicFramePr/>
          <p:nvPr/>
        </p:nvGraphicFramePr>
        <p:xfrm>
          <a:off x="952550" y="815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{ED81C63D-0127-4878-BBB9-28435BC6ACA4}</a:tableStyleId>
              </a:tblPr>
              <a:tblGrid>
                <a:gridCol w="5461000"/>
                <a:gridCol w="5461000"/>
                <a:gridCol w="5461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2"/>
                          </a:solidFill>
                        </a:rPr>
                        <a:t>CLX + Morpheus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Cyber log processing + anomaly detection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2"/>
                          </a:solidFill>
                        </a:rPr>
                        <a:t>cuSignal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</a:t>
                      </a:r>
                      <a:r>
                        <a:rPr lang="en-US"/>
                        <a:t>ignals processing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2"/>
                          </a:solidFill>
                        </a:rPr>
                        <a:t>cuSpatial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Spatial analytics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2"/>
                          </a:solidFill>
                        </a:rPr>
                        <a:t>cuStreamz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Streaming analytics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2"/>
                          </a:solidFill>
                        </a:rPr>
                        <a:t>cuCIM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</a:t>
                      </a:r>
                      <a:r>
                        <a:rPr lang="en-US"/>
                        <a:t>omputer vision &amp; image processing primitives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2"/>
                          </a:solidFill>
                        </a:rPr>
                        <a:t>node-RAPIDS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Bindings for node.js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93" name="Google Shape;193;p38"/>
          <p:cNvGrpSpPr/>
          <p:nvPr/>
        </p:nvGrpSpPr>
        <p:grpSpPr>
          <a:xfrm>
            <a:off x="3769050" y="7772400"/>
            <a:ext cx="10749900" cy="400200"/>
            <a:chOff x="3410100" y="7772400"/>
            <a:chExt cx="10749900" cy="400200"/>
          </a:xfrm>
        </p:grpSpPr>
        <p:cxnSp>
          <p:nvCxnSpPr>
            <p:cNvPr id="194" name="Google Shape;194;p38"/>
            <p:cNvCxnSpPr/>
            <p:nvPr/>
          </p:nvCxnSpPr>
          <p:spPr>
            <a:xfrm>
              <a:off x="3410100" y="7972500"/>
              <a:ext cx="10749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5" name="Google Shape;195;p38"/>
            <p:cNvSpPr txBox="1"/>
            <p:nvPr/>
          </p:nvSpPr>
          <p:spPr>
            <a:xfrm>
              <a:off x="7448400" y="7772400"/>
              <a:ext cx="26733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Trebuchet MS"/>
                  <a:ea typeface="Trebuchet MS"/>
                  <a:cs typeface="Trebuchet MS"/>
                  <a:sym typeface="Trebuchet MS"/>
                </a:rPr>
                <a:t>Domain-Specific Libraries</a:t>
              </a:r>
              <a:endParaRPr b="1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96" name="Google Shape;196;p38"/>
          <p:cNvSpPr txBox="1"/>
          <p:nvPr/>
        </p:nvSpPr>
        <p:spPr>
          <a:xfrm>
            <a:off x="8525250" y="9369450"/>
            <a:ext cx="123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...and more!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idx="1" type="body"/>
          </p:nvPr>
        </p:nvSpPr>
        <p:spPr>
          <a:xfrm>
            <a:off x="861250" y="1992150"/>
            <a:ext cx="16581000" cy="768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940" lvl="0" marL="28311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oto Sans Symbols"/>
              <a:buChar char="▸"/>
            </a:pPr>
            <a:r>
              <a:rPr b="1" lang="en-US" sz="2500">
                <a:solidFill>
                  <a:schemeClr val="dk2"/>
                </a:solidFill>
              </a:rPr>
              <a:t>RAPIDS </a:t>
            </a:r>
            <a:r>
              <a:rPr b="1" lang="en-US" sz="2500"/>
              <a:t> </a:t>
            </a:r>
            <a:r>
              <a:rPr lang="en-US" sz="2500"/>
              <a:t>CUDA 11.4</a:t>
            </a:r>
            <a:r>
              <a:rPr b="1" lang="en-US" sz="2500">
                <a:solidFill>
                  <a:schemeClr val="dk2"/>
                </a:solidFill>
              </a:rPr>
              <a:t> </a:t>
            </a:r>
            <a:r>
              <a:rPr lang="en-US" sz="2500"/>
              <a:t>now supported by RAPIDS</a:t>
            </a:r>
            <a:endParaRPr sz="2500"/>
          </a:p>
          <a:p>
            <a:pPr indent="-319940" lvl="0" marL="28311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oto Sans Symbols"/>
              <a:buChar char="▸"/>
            </a:pPr>
            <a:r>
              <a:rPr b="1" lang="en-US" sz="2500">
                <a:solidFill>
                  <a:schemeClr val="dk2"/>
                </a:solidFill>
              </a:rPr>
              <a:t>RAPIDS+Dask </a:t>
            </a:r>
            <a:r>
              <a:rPr lang="en-US" sz="2500"/>
              <a:t>Support for LocalCUDACluster with MIG; UCX 1.11.1 support</a:t>
            </a:r>
            <a:endParaRPr sz="2500"/>
          </a:p>
          <a:p>
            <a:pPr indent="-339725" lvl="0" marL="282575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oto Sans Symbols"/>
              <a:buChar char="▸"/>
            </a:pPr>
            <a:r>
              <a:rPr b="1" lang="en-US" sz="2500">
                <a:solidFill>
                  <a:srgbClr val="000000"/>
                </a:solidFill>
              </a:rPr>
              <a:t>cu</a:t>
            </a:r>
            <a:r>
              <a:rPr b="1" lang="en-US" sz="2500">
                <a:solidFill>
                  <a:srgbClr val="000000"/>
                </a:solidFill>
              </a:rPr>
              <a:t>DF</a:t>
            </a:r>
            <a:r>
              <a:rPr b="1" lang="en-US" sz="2500">
                <a:solidFill>
                  <a:srgbClr val="000000"/>
                </a:solidFill>
              </a:rPr>
              <a:t> </a:t>
            </a:r>
            <a:r>
              <a:rPr lang="en-US" sz="2500"/>
              <a:t>Map support for ORC Reader; struct support for ORC write</a:t>
            </a:r>
            <a:r>
              <a:rPr lang="en-US" sz="2500"/>
              <a:t>; Time series enhancements including </a:t>
            </a:r>
            <a:r>
              <a:rPr lang="en-US" sz="2500"/>
              <a:t>support for rolling and grouped rolling variance and standard deviation, groupby first and last aggregations</a:t>
            </a:r>
            <a:r>
              <a:rPr lang="en-US" sz="2500"/>
              <a:t>, and datetime manipulations like ceil and days_in_month;</a:t>
            </a:r>
            <a:endParaRPr sz="2500"/>
          </a:p>
          <a:p>
            <a:pPr indent="-339725" lvl="0" marL="282575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oto Sans Symbols"/>
              <a:buChar char="▸"/>
            </a:pPr>
            <a:r>
              <a:rPr b="1" lang="en-US" sz="2500">
                <a:solidFill>
                  <a:srgbClr val="000000"/>
                </a:solidFill>
              </a:rPr>
              <a:t>cuML</a:t>
            </a:r>
            <a:r>
              <a:rPr b="1" lang="en-US" sz="2500">
                <a:solidFill>
                  <a:srgbClr val="000000"/>
                </a:solidFill>
              </a:rPr>
              <a:t> </a:t>
            </a:r>
            <a:r>
              <a:rPr lang="en-US" sz="2500"/>
              <a:t>New Categorical and Gaussian Naive Bayes models; categorical features support in FIL; improvements to ARIMA, Random Forest and HDBSCAN; new distances added to pairwise_distances; </a:t>
            </a:r>
            <a:r>
              <a:rPr lang="en-US" sz="2500"/>
              <a:t>2d kNN acceleration via RBC</a:t>
            </a:r>
            <a:endParaRPr sz="2500"/>
          </a:p>
          <a:p>
            <a:pPr indent="-339725" lvl="0" marL="282575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oto Sans Symbols"/>
              <a:buChar char="▸"/>
            </a:pPr>
            <a:r>
              <a:rPr b="1" lang="en-US" sz="2500">
                <a:solidFill>
                  <a:srgbClr val="000000"/>
                </a:solidFill>
              </a:rPr>
              <a:t>cuGraph</a:t>
            </a:r>
            <a:r>
              <a:rPr lang="en-US" sz="2500">
                <a:solidFill>
                  <a:srgbClr val="000000"/>
                </a:solidFill>
              </a:rPr>
              <a:t> </a:t>
            </a:r>
            <a:r>
              <a:rPr lang="en-US" sz="2500"/>
              <a:t>New Sorensen coefficient and weighted Sorensen coefficient features; Biased Random Walks sampling for Graph Neural Networks support added to libcugraph</a:t>
            </a:r>
            <a:r>
              <a:rPr lang="en-US" sz="2500"/>
              <a:t>; Improved g</a:t>
            </a:r>
            <a:r>
              <a:rPr lang="en-US" sz="2500"/>
              <a:t>raph primitives for better memory scaling and multi-node multi-GPU memory footprint improvements for low average vertex degree graphs;</a:t>
            </a:r>
            <a:r>
              <a:rPr lang="en-US" sz="2500"/>
              <a:t> Multi-seed BFS, one seed per component, added.</a:t>
            </a:r>
            <a:endParaRPr sz="2500"/>
          </a:p>
          <a:p>
            <a:pPr indent="-339725" lvl="0" marL="282575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oto Sans Symbols"/>
              <a:buChar char="▸"/>
            </a:pPr>
            <a:r>
              <a:rPr b="1" lang="en-US" sz="2500">
                <a:solidFill>
                  <a:srgbClr val="24292E"/>
                </a:solidFill>
                <a:highlight>
                  <a:srgbClr val="FFFFFF"/>
                </a:highlight>
              </a:rPr>
              <a:t>CLX </a:t>
            </a:r>
            <a:r>
              <a:rPr lang="en-US" sz="2500"/>
              <a:t>Maintenance to existing code; DGA extended sequence handling</a:t>
            </a:r>
            <a:r>
              <a:rPr lang="en-US" sz="2500"/>
              <a:t>; additional notebooks for new use cases</a:t>
            </a:r>
            <a:endParaRPr sz="2500">
              <a:highlight>
                <a:srgbClr val="FFFFFF"/>
              </a:highlight>
            </a:endParaRPr>
          </a:p>
          <a:p>
            <a:pPr indent="-339725" lvl="0" marL="282575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500"/>
              <a:buFont typeface="Noto Sans Symbols"/>
              <a:buChar char="▸"/>
            </a:pPr>
            <a:r>
              <a:rPr b="1" lang="en-US" sz="2500">
                <a:solidFill>
                  <a:schemeClr val="dk2"/>
                </a:solidFill>
                <a:highlight>
                  <a:srgbClr val="FFFFFF"/>
                </a:highlight>
              </a:rPr>
              <a:t>cuCIM </a:t>
            </a:r>
            <a:r>
              <a:rPr lang="en-US" sz="2500">
                <a:highlight>
                  <a:srgbClr val="FFFFFF"/>
                </a:highlight>
              </a:rPr>
              <a:t>Support Runtime Context for CuFileDriver and CuImage; Support raw RGB tiled </a:t>
            </a:r>
            <a:r>
              <a:rPr lang="en-US" sz="2500">
                <a:highlight>
                  <a:srgbClr val="FFFFFF"/>
                </a:highlight>
              </a:rPr>
              <a:t>TIFF</a:t>
            </a:r>
            <a:endParaRPr sz="2500">
              <a:highlight>
                <a:srgbClr val="FFFFFF"/>
              </a:highlight>
            </a:endParaRPr>
          </a:p>
        </p:txBody>
      </p:sp>
      <p:sp>
        <p:nvSpPr>
          <p:cNvPr id="203" name="Google Shape;203;p39"/>
          <p:cNvSpPr txBox="1"/>
          <p:nvPr>
            <p:ph type="title"/>
          </p:nvPr>
        </p:nvSpPr>
        <p:spPr>
          <a:xfrm>
            <a:off x="833247" y="870710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76175" lIns="152375" spcFirstLastPara="1" rIns="152375" wrap="square" tIns="761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of Changes: RAPIDS 21.10</a:t>
            </a:r>
            <a:r>
              <a:rPr lang="en-US"/>
              <a:t> Release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cuDF Updates: Deep Dive</a:t>
            </a:r>
            <a:endParaRPr/>
          </a:p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991600" y="3516200"/>
            <a:ext cx="161817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2"/>
                </a:solidFill>
              </a:rPr>
              <a:t>Features added in 21.</a:t>
            </a:r>
            <a:r>
              <a:rPr b="1" lang="en-US" sz="2700">
                <a:solidFill>
                  <a:schemeClr val="dk2"/>
                </a:solidFill>
              </a:rPr>
              <a:t>10</a:t>
            </a:r>
            <a:endParaRPr>
              <a:solidFill>
                <a:schemeClr val="dk2"/>
              </a:solidFill>
            </a:endParaRPr>
          </a:p>
          <a:p>
            <a:pPr indent="-35052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20"/>
              <a:buChar char="▸"/>
            </a:pPr>
            <a:r>
              <a:rPr lang="en-US">
                <a:solidFill>
                  <a:schemeClr val="dk2"/>
                </a:solidFill>
              </a:rPr>
              <a:t>Map support for ORC Reader and struct support for ORC writer</a:t>
            </a:r>
            <a:endParaRPr>
              <a:solidFill>
                <a:schemeClr val="dk2"/>
              </a:solidFill>
            </a:endParaRPr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▸"/>
            </a:pPr>
            <a:r>
              <a:rPr lang="en-US">
                <a:solidFill>
                  <a:schemeClr val="dk2"/>
                </a:solidFill>
              </a:rPr>
              <a:t>Struct support for </a:t>
            </a: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drop_list_duplicates </a:t>
            </a:r>
            <a:r>
              <a:rPr lang="en-US">
                <a:solidFill>
                  <a:schemeClr val="dk2"/>
                </a:solidFill>
              </a:rPr>
              <a:t>in libcuDF</a:t>
            </a:r>
            <a:endParaRPr>
              <a:solidFill>
                <a:schemeClr val="dk2"/>
              </a:solidFill>
            </a:endParaRPr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▸"/>
            </a:pPr>
            <a:r>
              <a:rPr lang="en-US">
                <a:solidFill>
                  <a:schemeClr val="dk2"/>
                </a:solidFill>
              </a:rPr>
              <a:t>LibcuDF added </a:t>
            </a: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interleave_columns </a:t>
            </a:r>
            <a:r>
              <a:rPr lang="en-US">
                <a:solidFill>
                  <a:schemeClr val="dk2"/>
                </a:solidFill>
              </a:rPr>
              <a:t>function for struct and lists</a:t>
            </a:r>
            <a:endParaRPr>
              <a:solidFill>
                <a:schemeClr val="dk2"/>
              </a:solidFill>
            </a:endParaRPr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▸"/>
            </a:pPr>
            <a:r>
              <a:rPr lang="en-US">
                <a:solidFill>
                  <a:schemeClr val="dk2"/>
                </a:solidFill>
              </a:rPr>
              <a:t>Rolling and grouped rolling variance and standard deviation, and groupby first and last aggregations</a:t>
            </a:r>
            <a:endParaRPr>
              <a:solidFill>
                <a:schemeClr val="dk2"/>
              </a:solidFill>
            </a:endParaRPr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▸"/>
            </a:pPr>
            <a:r>
              <a:rPr lang="en-US">
                <a:solidFill>
                  <a:schemeClr val="dk2"/>
                </a:solidFill>
              </a:rPr>
              <a:t>Linear interpolation for filling missing values</a:t>
            </a:r>
            <a:endParaRPr>
              <a:solidFill>
                <a:schemeClr val="dk2"/>
              </a:solidFill>
            </a:endParaRPr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▸"/>
            </a:pPr>
            <a:r>
              <a:rPr lang="en-US">
                <a:solidFill>
                  <a:schemeClr val="dk2"/>
                </a:solidFill>
              </a:rPr>
              <a:t>Computing t-digests and approximate percentiles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2"/>
                </a:solidFill>
              </a:rPr>
              <a:t>Planned Upcoming Features</a:t>
            </a:r>
            <a:endParaRPr>
              <a:solidFill>
                <a:srgbClr val="000000"/>
              </a:solidFill>
            </a:endParaRPr>
          </a:p>
          <a:p>
            <a:pPr indent="-35052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Trebuchet MS"/>
              <a:buChar char="▸"/>
            </a:pPr>
            <a:r>
              <a:rPr lang="en-US">
                <a:solidFill>
                  <a:srgbClr val="000000"/>
                </a:solidFill>
              </a:rPr>
              <a:t>Expanded support for additional decimal types</a:t>
            </a:r>
            <a:endParaRPr>
              <a:solidFill>
                <a:srgbClr val="000000"/>
              </a:solidFill>
            </a:endParaRPr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Char char="▸"/>
            </a:pPr>
            <a:r>
              <a:rPr lang="en-US">
                <a:solidFill>
                  <a:srgbClr val="000000"/>
                </a:solidFill>
              </a:rPr>
              <a:t>Nested type support for JSON reader</a:t>
            </a:r>
            <a:endParaRPr>
              <a:solidFill>
                <a:srgbClr val="000000"/>
              </a:solidFill>
            </a:endParaRPr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Char char="▸"/>
            </a:pPr>
            <a:r>
              <a:rPr lang="en-US">
                <a:solidFill>
                  <a:srgbClr val="000000"/>
                </a:solidFill>
              </a:rPr>
              <a:t>Enhanced GPUDirect Storage integration</a:t>
            </a:r>
            <a:endParaRPr>
              <a:solidFill>
                <a:srgbClr val="000000"/>
              </a:solidFill>
            </a:endParaRPr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Char char="▸"/>
            </a:pPr>
            <a:r>
              <a:rPr lang="en-US">
                <a:solidFill>
                  <a:srgbClr val="000000"/>
                </a:solidFill>
              </a:rPr>
              <a:t>Map support for ORC writer</a:t>
            </a:r>
            <a:endParaRPr>
              <a:solidFill>
                <a:srgbClr val="000000"/>
              </a:solidFill>
            </a:endParaRPr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Char char="▸"/>
            </a:pPr>
            <a:r>
              <a:rPr lang="en-US">
                <a:solidFill>
                  <a:srgbClr val="000000"/>
                </a:solidFill>
              </a:rPr>
              <a:t>Refactored hash join implementation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1" name="Google Shape;211;p40"/>
          <p:cNvSpPr txBox="1"/>
          <p:nvPr>
            <p:ph idx="2" type="body"/>
          </p:nvPr>
        </p:nvSpPr>
        <p:spPr>
          <a:xfrm>
            <a:off x="830580" y="2099222"/>
            <a:ext cx="16626841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rebuchet MS"/>
              <a:buNone/>
            </a:pPr>
            <a:r>
              <a:rPr lang="en-US"/>
              <a:t>Release 21.10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cuML Updates: Deep Dive</a:t>
            </a:r>
            <a:endParaRPr/>
          </a:p>
        </p:txBody>
      </p:sp>
      <p:sp>
        <p:nvSpPr>
          <p:cNvPr id="218" name="Google Shape;218;p41"/>
          <p:cNvSpPr txBox="1"/>
          <p:nvPr>
            <p:ph idx="1" type="body"/>
          </p:nvPr>
        </p:nvSpPr>
        <p:spPr>
          <a:xfrm>
            <a:off x="991675" y="3350875"/>
            <a:ext cx="16465800" cy="55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2"/>
                </a:solidFill>
              </a:rPr>
              <a:t>Features added in 21.10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Categorical features support in </a:t>
            </a:r>
            <a:r>
              <a:rPr i="1" lang="en-US">
                <a:solidFill>
                  <a:schemeClr val="dk2"/>
                </a:solidFill>
              </a:rPr>
              <a:t>FIL </a:t>
            </a:r>
            <a:endParaRPr>
              <a:solidFill>
                <a:srgbClr val="292929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rgbClr val="292929"/>
                </a:solidFill>
                <a:highlight>
                  <a:schemeClr val="lt1"/>
                </a:highlight>
              </a:rPr>
              <a:t>Single-GPU implementation of </a:t>
            </a:r>
            <a:r>
              <a:rPr i="1" lang="en-US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Categorical</a:t>
            </a:r>
            <a:r>
              <a:rPr i="1" lang="en-US">
                <a:solidFill>
                  <a:srgbClr val="292929"/>
                </a:solidFill>
                <a:highlight>
                  <a:schemeClr val="lt1"/>
                </a:highlight>
              </a:rPr>
              <a:t> and </a:t>
            </a:r>
            <a:r>
              <a:rPr i="1" lang="en-US" u="sng">
                <a:solidFill>
                  <a:schemeClr val="hlink"/>
                </a:solidFill>
                <a:highlight>
                  <a:schemeClr val="lt1"/>
                </a:highlight>
                <a:hlinkClick r:id="rId4"/>
              </a:rPr>
              <a:t>Gaussian Naive Bayes </a:t>
            </a:r>
            <a:r>
              <a:rPr lang="en-US">
                <a:solidFill>
                  <a:srgbClr val="292929"/>
                </a:solidFill>
                <a:highlight>
                  <a:schemeClr val="lt1"/>
                </a:highlight>
              </a:rPr>
              <a:t>algorithm</a:t>
            </a:r>
            <a:endParaRPr>
              <a:solidFill>
                <a:srgbClr val="292929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rgbClr val="292929"/>
                </a:solidFill>
                <a:highlight>
                  <a:schemeClr val="lt1"/>
                </a:highlight>
              </a:rPr>
              <a:t>2-Dimensional </a:t>
            </a:r>
            <a:r>
              <a:rPr i="1" lang="en-US">
                <a:solidFill>
                  <a:srgbClr val="292929"/>
                </a:solidFill>
                <a:highlight>
                  <a:schemeClr val="lt1"/>
                </a:highlight>
              </a:rPr>
              <a:t>Random Ball Cover</a:t>
            </a:r>
            <a:r>
              <a:rPr lang="en-US">
                <a:solidFill>
                  <a:srgbClr val="292929"/>
                </a:solidFill>
                <a:highlight>
                  <a:schemeClr val="lt1"/>
                </a:highlight>
              </a:rPr>
              <a:t> algorithm for speeding exact Nearest Neighbors</a:t>
            </a:r>
            <a:endParaRPr>
              <a:solidFill>
                <a:srgbClr val="292929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  <a:highlight>
                  <a:schemeClr val="lt1"/>
                </a:highlight>
              </a:rPr>
              <a:t>Added support for hamming, jensen-shannon, kl-divergence, correlation and russellrao distances for </a:t>
            </a:r>
            <a:r>
              <a:rPr i="1" lang="en-US" u="sng">
                <a:solidFill>
                  <a:schemeClr val="hlink"/>
                </a:solidFill>
                <a:highlight>
                  <a:schemeClr val="lt1"/>
                </a:highlight>
                <a:hlinkClick r:id="rId5"/>
              </a:rPr>
              <a:t>pairwise distance</a:t>
            </a:r>
            <a:r>
              <a:rPr i="1" lang="en-US">
                <a:solidFill>
                  <a:schemeClr val="dk2"/>
                </a:solidFill>
                <a:highlight>
                  <a:schemeClr val="lt1"/>
                </a:highlight>
              </a:rPr>
              <a:t> </a:t>
            </a:r>
            <a:r>
              <a:rPr lang="en-US">
                <a:solidFill>
                  <a:schemeClr val="dk2"/>
                </a:solidFill>
                <a:highlight>
                  <a:schemeClr val="lt1"/>
                </a:highlight>
              </a:rPr>
              <a:t>calculations</a:t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Support for missing observations, padding and exogenous variables for </a:t>
            </a:r>
            <a:r>
              <a:rPr i="1" lang="en-US">
                <a:solidFill>
                  <a:schemeClr val="dk2"/>
                </a:solidFill>
              </a:rPr>
              <a:t>ARIMA</a:t>
            </a:r>
            <a:endParaRPr i="1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  <a:highlight>
                  <a:schemeClr val="lt1"/>
                </a:highlight>
              </a:rPr>
              <a:t>Multiple improvements to </a:t>
            </a:r>
            <a:r>
              <a:rPr i="1" lang="en-US">
                <a:solidFill>
                  <a:schemeClr val="dk2"/>
                </a:solidFill>
                <a:highlight>
                  <a:schemeClr val="lt1"/>
                </a:highlight>
              </a:rPr>
              <a:t>Random Forest </a:t>
            </a:r>
            <a:r>
              <a:rPr lang="en-US">
                <a:solidFill>
                  <a:schemeClr val="dk2"/>
                </a:solidFill>
                <a:highlight>
                  <a:schemeClr val="lt1"/>
                </a:highlight>
              </a:rPr>
              <a:t>to improve accuracy and performance.</a:t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2"/>
                </a:solidFill>
              </a:rPr>
              <a:t>Planned Upcoming Features</a:t>
            </a:r>
            <a:endParaRPr i="1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rgbClr val="000000"/>
                </a:solidFill>
              </a:rPr>
              <a:t>Support for exogenous variables in </a:t>
            </a:r>
            <a:r>
              <a:rPr i="1" lang="en-US">
                <a:solidFill>
                  <a:srgbClr val="000000"/>
                </a:solidFill>
              </a:rPr>
              <a:t>ARIMA </a:t>
            </a:r>
            <a:r>
              <a:rPr lang="en-US">
                <a:solidFill>
                  <a:srgbClr val="000000"/>
                </a:solidFill>
              </a:rPr>
              <a:t>and updates for confidence intervals and</a:t>
            </a:r>
            <a:r>
              <a:rPr i="1"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Kalman filter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rgbClr val="000000"/>
                </a:solidFill>
              </a:rPr>
              <a:t>Exposing KL divergence in </a:t>
            </a:r>
            <a:r>
              <a:rPr i="1" lang="en-US">
                <a:solidFill>
                  <a:srgbClr val="000000"/>
                </a:solidFill>
              </a:rPr>
              <a:t>TSNE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rgbClr val="000000"/>
                </a:solidFill>
              </a:rPr>
              <a:t>Optimized Linear SVM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</p:txBody>
      </p:sp>
      <p:sp>
        <p:nvSpPr>
          <p:cNvPr id="219" name="Google Shape;219;p41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rebuchet MS"/>
              <a:buNone/>
            </a:pPr>
            <a:r>
              <a:rPr lang="en-US"/>
              <a:t>Release 21.10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cuGraph Updates: Deep Dive</a:t>
            </a:r>
            <a:endParaRPr/>
          </a:p>
        </p:txBody>
      </p:sp>
      <p:sp>
        <p:nvSpPr>
          <p:cNvPr id="226" name="Google Shape;226;p42"/>
          <p:cNvSpPr txBox="1"/>
          <p:nvPr>
            <p:ph idx="1" type="body"/>
          </p:nvPr>
        </p:nvSpPr>
        <p:spPr>
          <a:xfrm>
            <a:off x="991600" y="3516200"/>
            <a:ext cx="16465800" cy="56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2"/>
                </a:solidFill>
              </a:rPr>
              <a:t>Features added in 21.10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▸"/>
            </a:pPr>
            <a:r>
              <a:rPr lang="en-US">
                <a:solidFill>
                  <a:srgbClr val="292929"/>
                </a:solidFill>
                <a:highlight>
                  <a:schemeClr val="lt1"/>
                </a:highlight>
              </a:rPr>
              <a:t>Single-GPU implementation of </a:t>
            </a: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Sorensen coefficient</a:t>
            </a:r>
            <a:r>
              <a:rPr i="1" lang="en-US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>
                <a:solidFill>
                  <a:schemeClr val="dk2"/>
                </a:solidFill>
              </a:rPr>
              <a:t>and </a:t>
            </a: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weighted Sorensen similarity coefficient</a:t>
            </a:r>
            <a:r>
              <a:rPr lang="en-US">
                <a:latin typeface="Nunito"/>
                <a:ea typeface="Nunito"/>
                <a:cs typeface="Nunito"/>
                <a:sym typeface="Nunito"/>
              </a:rPr>
              <a:t>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87350" lvl="0" marL="457200" marR="1435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Trebuchet MS"/>
              <a:buChar char="▸"/>
            </a:pPr>
            <a:r>
              <a:rPr lang="en-US">
                <a:solidFill>
                  <a:srgbClr val="24292F"/>
                </a:solidFill>
                <a:highlight>
                  <a:srgbClr val="FFFFFF"/>
                </a:highlight>
              </a:rPr>
              <a:t>Added </a:t>
            </a:r>
            <a:r>
              <a:rPr i="1" lang="en-US">
                <a:solidFill>
                  <a:srgbClr val="24292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Biased Random Walks</a:t>
            </a:r>
            <a:r>
              <a:rPr lang="en-US">
                <a:solidFill>
                  <a:srgbClr val="24292F"/>
                </a:solidFill>
                <a:highlight>
                  <a:srgbClr val="FFFFFF"/>
                </a:highlight>
              </a:rPr>
              <a:t> for Graph Neural Networks in libcuGraph</a:t>
            </a:r>
            <a:endParaRPr sz="25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Improved graph primitives to support better memory scaling, as well multi-node multi-GPU memory footprint improvements for low average vertex degree graphs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New end-to-end benchmarking scripts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Resolve tech debt and enhance the library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Multi-seed BFS, allow one seed per connected component, add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2"/>
                </a:solidFill>
              </a:rPr>
              <a:t>Planned Upcoming Features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▸"/>
            </a:pP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Multi-GPU graph primitives for Triangle Counting, Symmetrize, and Transpose</a:t>
            </a:r>
            <a:endParaRPr i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▸"/>
            </a:pP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Multi-GPU HITS</a:t>
            </a:r>
            <a:endParaRPr i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▸"/>
            </a:pP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SG node2vec graph sampling </a:t>
            </a:r>
            <a:endParaRPr i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7" name="Google Shape;227;p42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rebuchet MS"/>
              <a:buNone/>
            </a:pPr>
            <a:r>
              <a:rPr lang="en-US"/>
              <a:t>Release 21.10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43"/>
          <p:cNvPicPr preferRelativeResize="0"/>
          <p:nvPr/>
        </p:nvPicPr>
        <p:blipFill rotWithShape="1">
          <a:blip r:embed="rId3">
            <a:alphaModFix/>
          </a:blip>
          <a:srcRect b="0" l="16876" r="16272" t="0"/>
          <a:stretch/>
        </p:blipFill>
        <p:spPr>
          <a:xfrm>
            <a:off x="14854989" y="3648774"/>
            <a:ext cx="1652338" cy="178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3"/>
          <p:cNvPicPr preferRelativeResize="0"/>
          <p:nvPr/>
        </p:nvPicPr>
        <p:blipFill rotWithShape="1">
          <a:blip r:embed="rId4">
            <a:alphaModFix/>
          </a:blip>
          <a:srcRect b="34229" l="18296" r="16605" t="0"/>
          <a:stretch/>
        </p:blipFill>
        <p:spPr>
          <a:xfrm>
            <a:off x="6224141" y="3703233"/>
            <a:ext cx="2297366" cy="1678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3"/>
          <p:cNvPicPr preferRelativeResize="0"/>
          <p:nvPr/>
        </p:nvPicPr>
        <p:blipFill rotWithShape="1">
          <a:blip r:embed="rId5">
            <a:alphaModFix/>
          </a:blip>
          <a:srcRect b="0" l="10323" r="9889" t="0"/>
          <a:stretch/>
        </p:blipFill>
        <p:spPr>
          <a:xfrm>
            <a:off x="10821974" y="3757318"/>
            <a:ext cx="1732547" cy="1570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86998" y="3769895"/>
            <a:ext cx="2136676" cy="154518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3"/>
          <p:cNvSpPr txBox="1"/>
          <p:nvPr/>
        </p:nvSpPr>
        <p:spPr>
          <a:xfrm>
            <a:off x="123446" y="6838515"/>
            <a:ext cx="5433392" cy="707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GOOGLE GROUPS</a:t>
            </a:r>
            <a:endParaRPr/>
          </a:p>
        </p:txBody>
      </p:sp>
      <p:sp>
        <p:nvSpPr>
          <p:cNvPr id="238" name="Google Shape;238;p43"/>
          <p:cNvSpPr txBox="1"/>
          <p:nvPr/>
        </p:nvSpPr>
        <p:spPr>
          <a:xfrm>
            <a:off x="12972567" y="6838514"/>
            <a:ext cx="5433392" cy="707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STACK OVERFLOW</a:t>
            </a:r>
            <a:endParaRPr/>
          </a:p>
        </p:txBody>
      </p:sp>
      <p:sp>
        <p:nvSpPr>
          <p:cNvPr id="239" name="Google Shape;239;p43"/>
          <p:cNvSpPr/>
          <p:nvPr/>
        </p:nvSpPr>
        <p:spPr>
          <a:xfrm>
            <a:off x="1219576" y="7438404"/>
            <a:ext cx="3271520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sng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https://groups.google.com/forum/#!forum/rapidsai</a:t>
            </a:r>
            <a:endParaRPr b="0" i="0" sz="16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0" name="Google Shape;240;p43"/>
          <p:cNvSpPr txBox="1"/>
          <p:nvPr/>
        </p:nvSpPr>
        <p:spPr>
          <a:xfrm>
            <a:off x="4670169" y="6838515"/>
            <a:ext cx="5433392" cy="707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DOCKER HUB</a:t>
            </a:r>
            <a:endParaRPr/>
          </a:p>
        </p:txBody>
      </p:sp>
      <p:sp>
        <p:nvSpPr>
          <p:cNvPr id="241" name="Google Shape;241;p43"/>
          <p:cNvSpPr txBox="1"/>
          <p:nvPr/>
        </p:nvSpPr>
        <p:spPr>
          <a:xfrm>
            <a:off x="8965466" y="6838515"/>
            <a:ext cx="5433392" cy="707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SLACK CHANNEL</a:t>
            </a:r>
            <a:endParaRPr/>
          </a:p>
        </p:txBody>
      </p:sp>
      <p:sp>
        <p:nvSpPr>
          <p:cNvPr id="242" name="Google Shape;242;p43"/>
          <p:cNvSpPr/>
          <p:nvPr/>
        </p:nvSpPr>
        <p:spPr>
          <a:xfrm>
            <a:off x="5860826" y="7438404"/>
            <a:ext cx="301098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sng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https://hub.docker.com/r/rapidsai/rapidsai</a:t>
            </a:r>
            <a:endParaRPr b="0" i="0" sz="16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3" name="Google Shape;243;p43"/>
          <p:cNvSpPr/>
          <p:nvPr/>
        </p:nvSpPr>
        <p:spPr>
          <a:xfrm>
            <a:off x="9668602" y="7438404"/>
            <a:ext cx="402199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sng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https://rapids-goai.slack.com/join</a:t>
            </a:r>
            <a:endParaRPr b="0" i="0" sz="1600" u="none" cap="none" strike="noStrike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4" name="Google Shape;244;p43"/>
          <p:cNvSpPr/>
          <p:nvPr/>
        </p:nvSpPr>
        <p:spPr>
          <a:xfrm>
            <a:off x="14094059" y="7438404"/>
            <a:ext cx="317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sng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https://stackoverflow.com/tags/rapids</a:t>
            </a:r>
            <a:endParaRPr b="0" i="0" sz="16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5" name="Google Shape;245;p43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Join the Conversation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/>
          <p:nvPr/>
        </p:nvSpPr>
        <p:spPr>
          <a:xfrm>
            <a:off x="802769" y="1849597"/>
            <a:ext cx="15947375" cy="1638092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4"/>
          <p:cNvSpPr txBox="1"/>
          <p:nvPr/>
        </p:nvSpPr>
        <p:spPr>
          <a:xfrm>
            <a:off x="802768" y="3439000"/>
            <a:ext cx="15876999" cy="38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</a:t>
            </a:r>
            <a:r>
              <a:rPr lang="en-US" sz="3000">
                <a:solidFill>
                  <a:schemeClr val="lt1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@RAPIDSai</a:t>
            </a:r>
            <a:endParaRPr b="0" i="0" sz="3000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3" name="Google Shape;25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4223" y="3661270"/>
            <a:ext cx="626625" cy="50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itle &amp; Bullet">
  <a:themeElements>
    <a:clrScheme name="Custom 10">
      <a:dk1>
        <a:srgbClr val="B3B3B3"/>
      </a:dk1>
      <a:lt1>
        <a:srgbClr val="FFFFFF"/>
      </a:lt1>
      <a:dk2>
        <a:srgbClr val="000000"/>
      </a:dk2>
      <a:lt2>
        <a:srgbClr val="7400FF"/>
      </a:lt2>
      <a:accent1>
        <a:srgbClr val="40C9DB"/>
      </a:accent1>
      <a:accent2>
        <a:srgbClr val="5D1682"/>
      </a:accent2>
      <a:accent3>
        <a:srgbClr val="FDB42B"/>
      </a:accent3>
      <a:accent4>
        <a:srgbClr val="666666"/>
      </a:accent4>
      <a:accent5>
        <a:srgbClr val="BABABA"/>
      </a:accent5>
      <a:accent6>
        <a:srgbClr val="D029CF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Title &amp; Bullet">
  <a:themeElements>
    <a:clrScheme name="Custom 10">
      <a:dk1>
        <a:srgbClr val="B3B3B3"/>
      </a:dk1>
      <a:lt1>
        <a:srgbClr val="FFFFFF"/>
      </a:lt1>
      <a:dk2>
        <a:srgbClr val="000000"/>
      </a:dk2>
      <a:lt2>
        <a:srgbClr val="7400FF"/>
      </a:lt2>
      <a:accent1>
        <a:srgbClr val="40C9DB"/>
      </a:accent1>
      <a:accent2>
        <a:srgbClr val="5D1682"/>
      </a:accent2>
      <a:accent3>
        <a:srgbClr val="FDB42B"/>
      </a:accent3>
      <a:accent4>
        <a:srgbClr val="666666"/>
      </a:accent4>
      <a:accent5>
        <a:srgbClr val="BABABA"/>
      </a:accent5>
      <a:accent6>
        <a:srgbClr val="D029CF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