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43"/>
  </p:notesMasterIdLst>
  <p:sldIdLst>
    <p:sldId id="256" r:id="rId2"/>
    <p:sldId id="258" r:id="rId3"/>
    <p:sldId id="259" r:id="rId4"/>
    <p:sldId id="262"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266" r:id="rId41"/>
    <p:sldId id="279" r:id="rId42"/>
  </p:sldIdLst>
  <p:sldSz cx="9144000" cy="5143500" type="screen16x9"/>
  <p:notesSz cx="6858000" cy="9144000"/>
  <p:embeddedFontLst>
    <p:embeddedFont>
      <p:font typeface="Cabin" panose="020B0604020202020204" charset="0"/>
      <p:regular r:id="rId44"/>
      <p:bold r:id="rId45"/>
      <p:italic r:id="rId46"/>
      <p:boldItalic r:id="rId47"/>
    </p:embeddedFont>
    <p:embeddedFont>
      <p:font typeface="Epilogue"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2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C922D3-CDF3-411E-98ED-550A0DDAF2B0}">
  <a:tblStyle styleId="{9CC922D3-CDF3-411E-98ED-550A0DDAF2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791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546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157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334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853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1263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8529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175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8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312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4c2555d3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74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7342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2887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145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792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5074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7192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8337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1861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03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673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688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7901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070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552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4452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1077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1251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92931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99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4c2555d3ae_0_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4c2555d3ae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03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432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270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45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34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5" name="Google Shape;345;p24"/>
          <p:cNvSpPr txBox="1">
            <a:spLocks noGrp="1"/>
          </p:cNvSpPr>
          <p:nvPr>
            <p:ph type="title" idx="2"/>
          </p:nvPr>
        </p:nvSpPr>
        <p:spPr>
          <a:xfrm>
            <a:off x="923025"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6" name="Google Shape;346;p24"/>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24"/>
          <p:cNvSpPr txBox="1">
            <a:spLocks noGrp="1"/>
          </p:cNvSpPr>
          <p:nvPr>
            <p:ph type="title" idx="3"/>
          </p:nvPr>
        </p:nvSpPr>
        <p:spPr>
          <a:xfrm>
            <a:off x="3526675" y="2121900"/>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8" name="Google Shape;348;p24"/>
          <p:cNvSpPr txBox="1">
            <a:spLocks noGrp="1"/>
          </p:cNvSpPr>
          <p:nvPr>
            <p:ph type="subTitle" idx="4"/>
          </p:nvPr>
        </p:nvSpPr>
        <p:spPr>
          <a:xfrm>
            <a:off x="3526675"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24"/>
          <p:cNvSpPr txBox="1">
            <a:spLocks noGrp="1"/>
          </p:cNvSpPr>
          <p:nvPr>
            <p:ph type="title" idx="5"/>
          </p:nvPr>
        </p:nvSpPr>
        <p:spPr>
          <a:xfrm>
            <a:off x="6130350"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0" name="Google Shape;350;p24"/>
          <p:cNvSpPr txBox="1">
            <a:spLocks noGrp="1"/>
          </p:cNvSpPr>
          <p:nvPr>
            <p:ph type="subTitle" idx="6"/>
          </p:nvPr>
        </p:nvSpPr>
        <p:spPr>
          <a:xfrm>
            <a:off x="6130350"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4"/>
          <p:cNvSpPr/>
          <p:nvPr/>
        </p:nvSpPr>
        <p:spPr>
          <a:xfrm>
            <a:off x="6929708" y="969222"/>
            <a:ext cx="196098" cy="195643"/>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7194649" y="969228"/>
            <a:ext cx="196097" cy="195643"/>
          </a:xfrm>
          <a:custGeom>
            <a:avLst/>
            <a:gdLst/>
            <a:ahLst/>
            <a:cxnLst/>
            <a:rect l="l" t="t" r="r" b="b"/>
            <a:pathLst>
              <a:path w="949" h="947" extrusionOk="0">
                <a:moveTo>
                  <a:pt x="473" y="1"/>
                </a:moveTo>
                <a:lnTo>
                  <a:pt x="948" y="947"/>
                </a:lnTo>
                <a:lnTo>
                  <a:pt x="0" y="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7489841" y="969228"/>
            <a:ext cx="779478" cy="195655"/>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126149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92212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4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44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1"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lang="en" sz="12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lang="en" sz="12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lang="en" sz="12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3" r:id="rId5"/>
    <p:sldLayoutId id="2147483670" r:id="rId6"/>
    <p:sldLayoutId id="2147483674"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git-lfs.com/"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drive/folders/1UKRWdWw_tBsRW_QiCT2ZcAlFR-Q128RY?usp=sharing"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34"/>
          <p:cNvGrpSpPr/>
          <p:nvPr/>
        </p:nvGrpSpPr>
        <p:grpSpPr>
          <a:xfrm>
            <a:off x="6355880" y="1044847"/>
            <a:ext cx="1905829" cy="1550748"/>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txBox="1">
            <a:spLocks noGrp="1"/>
          </p:cNvSpPr>
          <p:nvPr>
            <p:ph type="subTitle" idx="1"/>
          </p:nvPr>
        </p:nvSpPr>
        <p:spPr>
          <a:xfrm rot="-546">
            <a:off x="956175" y="4045951"/>
            <a:ext cx="37767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a:t>
            </a:r>
          </a:p>
          <a:p>
            <a:pPr marL="0" lvl="0" indent="0" algn="l" rtl="0">
              <a:spcBef>
                <a:spcPts val="0"/>
              </a:spcBef>
              <a:spcAft>
                <a:spcPts val="0"/>
              </a:spcAft>
              <a:buNone/>
            </a:pPr>
            <a:r>
              <a:rPr lang="en" dirty="0"/>
              <a:t>Rizky Romadhon</a:t>
            </a:r>
            <a:endParaRPr dirty="0"/>
          </a:p>
        </p:txBody>
      </p:sp>
      <p:sp>
        <p:nvSpPr>
          <p:cNvPr id="523" name="Google Shape;523;p34"/>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p>
            <a:pPr>
              <a:buSzPts val="1100"/>
            </a:pPr>
            <a:br>
              <a:rPr lang="en" dirty="0">
                <a:solidFill>
                  <a:schemeClr val="dk2"/>
                </a:solidFill>
              </a:rPr>
            </a:br>
            <a:r>
              <a:rPr lang="en" dirty="0">
                <a:solidFill>
                  <a:schemeClr val="dk2"/>
                </a:solidFill>
              </a:rPr>
              <a:t>Project 7</a:t>
            </a:r>
            <a:br>
              <a:rPr lang="en-ID" dirty="0"/>
            </a:br>
            <a:r>
              <a:rPr lang="en-ID" dirty="0" err="1"/>
              <a:t>MLOps</a:t>
            </a:r>
            <a:r>
              <a:rPr lang="en-ID" dirty="0"/>
              <a:t> and </a:t>
            </a:r>
            <a:r>
              <a:rPr lang="en-ID" dirty="0" err="1"/>
              <a:t>DataOps</a:t>
            </a:r>
            <a:br>
              <a:rPr lang="en-ID" dirty="0"/>
            </a:br>
            <a:endParaRPr dirty="0">
              <a:solidFill>
                <a:schemeClr val="dk2"/>
              </a:solidFill>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Build Flask </a:t>
            </a:r>
            <a:r>
              <a:rPr lang="en" dirty="0">
                <a:solidFill>
                  <a:schemeClr val="accent3">
                    <a:lumMod val="75000"/>
                  </a:schemeClr>
                </a:solidFill>
              </a:rPr>
              <a:t>API</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3" y="1450937"/>
            <a:ext cx="346286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a:pPr>
            <a:r>
              <a:rPr lang="en-ID" sz="1400" dirty="0"/>
              <a:t>Create Requirements.txt</a:t>
            </a:r>
            <a:endParaRPr lang="en-ID" sz="2000" dirty="0">
              <a:solidFill>
                <a:schemeClr val="tx1"/>
              </a:solidFill>
            </a:endParaRPr>
          </a:p>
        </p:txBody>
      </p:sp>
      <p:sp>
        <p:nvSpPr>
          <p:cNvPr id="3" name="Google Shape;667;p40">
            <a:extLst>
              <a:ext uri="{FF2B5EF4-FFF2-40B4-BE49-F238E27FC236}">
                <a16:creationId xmlns:a16="http://schemas.microsoft.com/office/drawing/2014/main" id="{9473612D-C103-1BAD-30AF-67BF96F45400}"/>
              </a:ext>
            </a:extLst>
          </p:cNvPr>
          <p:cNvSpPr txBox="1">
            <a:spLocks/>
          </p:cNvSpPr>
          <p:nvPr/>
        </p:nvSpPr>
        <p:spPr>
          <a:xfrm>
            <a:off x="702733" y="1932649"/>
            <a:ext cx="7703999"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endParaRPr lang="en-ID" sz="1100" dirty="0">
              <a:solidFill>
                <a:schemeClr val="accent3">
                  <a:lumMod val="75000"/>
                </a:schemeClr>
              </a:solidFill>
            </a:endParaRPr>
          </a:p>
        </p:txBody>
      </p:sp>
      <p:pic>
        <p:nvPicPr>
          <p:cNvPr id="4" name="Picture 3">
            <a:extLst>
              <a:ext uri="{FF2B5EF4-FFF2-40B4-BE49-F238E27FC236}">
                <a16:creationId xmlns:a16="http://schemas.microsoft.com/office/drawing/2014/main" id="{37328E07-7AFF-0DFE-A2FB-077446DAA105}"/>
              </a:ext>
            </a:extLst>
          </p:cNvPr>
          <p:cNvPicPr>
            <a:picLocks noChangeAspect="1"/>
          </p:cNvPicPr>
          <p:nvPr/>
        </p:nvPicPr>
        <p:blipFill>
          <a:blip r:embed="rId3"/>
          <a:stretch>
            <a:fillRect/>
          </a:stretch>
        </p:blipFill>
        <p:spPr>
          <a:xfrm>
            <a:off x="1128888" y="1909999"/>
            <a:ext cx="2438400" cy="609600"/>
          </a:xfrm>
          <a:prstGeom prst="rect">
            <a:avLst/>
          </a:prstGeom>
        </p:spPr>
      </p:pic>
      <p:sp>
        <p:nvSpPr>
          <p:cNvPr id="5" name="Google Shape;667;p40">
            <a:extLst>
              <a:ext uri="{FF2B5EF4-FFF2-40B4-BE49-F238E27FC236}">
                <a16:creationId xmlns:a16="http://schemas.microsoft.com/office/drawing/2014/main" id="{F82B737E-47B8-4CC3-1B33-9B4E4B7F6FEA}"/>
              </a:ext>
            </a:extLst>
          </p:cNvPr>
          <p:cNvSpPr txBox="1">
            <a:spLocks/>
          </p:cNvSpPr>
          <p:nvPr/>
        </p:nvSpPr>
        <p:spPr>
          <a:xfrm>
            <a:off x="702732" y="2563964"/>
            <a:ext cx="346286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2"/>
            </a:pPr>
            <a:r>
              <a:rPr lang="en-ID" sz="1400" dirty="0"/>
              <a:t>Open Requirements.txt and write list package Python</a:t>
            </a:r>
            <a:endParaRPr lang="en-ID" sz="2000" dirty="0">
              <a:solidFill>
                <a:schemeClr val="tx1"/>
              </a:solidFill>
            </a:endParaRPr>
          </a:p>
        </p:txBody>
      </p:sp>
      <p:pic>
        <p:nvPicPr>
          <p:cNvPr id="7" name="Picture 6">
            <a:extLst>
              <a:ext uri="{FF2B5EF4-FFF2-40B4-BE49-F238E27FC236}">
                <a16:creationId xmlns:a16="http://schemas.microsoft.com/office/drawing/2014/main" id="{68B78246-6E57-04F6-5EFB-24F1067434B3}"/>
              </a:ext>
            </a:extLst>
          </p:cNvPr>
          <p:cNvPicPr>
            <a:picLocks noChangeAspect="1"/>
          </p:cNvPicPr>
          <p:nvPr/>
        </p:nvPicPr>
        <p:blipFill>
          <a:blip r:embed="rId4"/>
          <a:stretch>
            <a:fillRect/>
          </a:stretch>
        </p:blipFill>
        <p:spPr>
          <a:xfrm>
            <a:off x="1071738" y="3128264"/>
            <a:ext cx="2552700" cy="1400175"/>
          </a:xfrm>
          <a:prstGeom prst="rect">
            <a:avLst/>
          </a:prstGeom>
        </p:spPr>
      </p:pic>
      <p:sp>
        <p:nvSpPr>
          <p:cNvPr id="8" name="Google Shape;667;p40">
            <a:extLst>
              <a:ext uri="{FF2B5EF4-FFF2-40B4-BE49-F238E27FC236}">
                <a16:creationId xmlns:a16="http://schemas.microsoft.com/office/drawing/2014/main" id="{54716DC1-4B76-BE18-5480-C1272C0B78CD}"/>
              </a:ext>
            </a:extLst>
          </p:cNvPr>
          <p:cNvSpPr txBox="1">
            <a:spLocks/>
          </p:cNvSpPr>
          <p:nvPr/>
        </p:nvSpPr>
        <p:spPr>
          <a:xfrm>
            <a:off x="4118417" y="1902458"/>
            <a:ext cx="3863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3"/>
            </a:pPr>
            <a:r>
              <a:rPr lang="en-ID" sz="1400" dirty="0"/>
              <a:t>Install requirement package python</a:t>
            </a:r>
            <a:endParaRPr lang="en-ID" sz="2000" dirty="0">
              <a:solidFill>
                <a:schemeClr val="tx1"/>
              </a:solidFill>
            </a:endParaRPr>
          </a:p>
        </p:txBody>
      </p:sp>
      <p:pic>
        <p:nvPicPr>
          <p:cNvPr id="10" name="Picture 9">
            <a:extLst>
              <a:ext uri="{FF2B5EF4-FFF2-40B4-BE49-F238E27FC236}">
                <a16:creationId xmlns:a16="http://schemas.microsoft.com/office/drawing/2014/main" id="{50ED3C7B-84DF-2735-BD23-64DC8468AFAF}"/>
              </a:ext>
            </a:extLst>
          </p:cNvPr>
          <p:cNvPicPr>
            <a:picLocks noChangeAspect="1"/>
          </p:cNvPicPr>
          <p:nvPr/>
        </p:nvPicPr>
        <p:blipFill rotWithShape="1">
          <a:blip r:embed="rId5"/>
          <a:srcRect r="49777"/>
          <a:stretch/>
        </p:blipFill>
        <p:spPr>
          <a:xfrm>
            <a:off x="4198143" y="2359439"/>
            <a:ext cx="4176713" cy="1266825"/>
          </a:xfrm>
          <a:prstGeom prst="rect">
            <a:avLst/>
          </a:prstGeom>
        </p:spPr>
      </p:pic>
      <p:sp>
        <p:nvSpPr>
          <p:cNvPr id="11" name="Rectangle 10">
            <a:extLst>
              <a:ext uri="{FF2B5EF4-FFF2-40B4-BE49-F238E27FC236}">
                <a16:creationId xmlns:a16="http://schemas.microsoft.com/office/drawing/2014/main" id="{163C49B2-0FD0-4806-0EEC-6C7BFAFD0EE8}"/>
              </a:ext>
            </a:extLst>
          </p:cNvPr>
          <p:cNvSpPr/>
          <p:nvPr/>
        </p:nvSpPr>
        <p:spPr>
          <a:xfrm>
            <a:off x="6061517" y="2372845"/>
            <a:ext cx="2213239" cy="2010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4764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Build Flask </a:t>
            </a:r>
            <a:r>
              <a:rPr lang="en" dirty="0">
                <a:solidFill>
                  <a:schemeClr val="accent3">
                    <a:lumMod val="75000"/>
                  </a:schemeClr>
                </a:solidFill>
              </a:rPr>
              <a:t>API</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3" y="1450937"/>
            <a:ext cx="3863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4"/>
            </a:pPr>
            <a:r>
              <a:rPr lang="en-US" sz="1400" dirty="0"/>
              <a:t>Create main.py for Flask main file</a:t>
            </a:r>
            <a:endParaRPr lang="en-ID" sz="2000" dirty="0">
              <a:solidFill>
                <a:schemeClr val="tx1"/>
              </a:solidFill>
            </a:endParaRPr>
          </a:p>
        </p:txBody>
      </p:sp>
      <p:sp>
        <p:nvSpPr>
          <p:cNvPr id="3" name="Google Shape;667;p40">
            <a:extLst>
              <a:ext uri="{FF2B5EF4-FFF2-40B4-BE49-F238E27FC236}">
                <a16:creationId xmlns:a16="http://schemas.microsoft.com/office/drawing/2014/main" id="{9473612D-C103-1BAD-30AF-67BF96F45400}"/>
              </a:ext>
            </a:extLst>
          </p:cNvPr>
          <p:cNvSpPr txBox="1">
            <a:spLocks/>
          </p:cNvSpPr>
          <p:nvPr/>
        </p:nvSpPr>
        <p:spPr>
          <a:xfrm>
            <a:off x="702733" y="1932649"/>
            <a:ext cx="7703999"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endParaRPr lang="en-ID" sz="1100" dirty="0">
              <a:solidFill>
                <a:schemeClr val="accent3">
                  <a:lumMod val="75000"/>
                </a:schemeClr>
              </a:solidFill>
            </a:endParaRPr>
          </a:p>
        </p:txBody>
      </p:sp>
      <p:sp>
        <p:nvSpPr>
          <p:cNvPr id="5" name="Google Shape;667;p40">
            <a:extLst>
              <a:ext uri="{FF2B5EF4-FFF2-40B4-BE49-F238E27FC236}">
                <a16:creationId xmlns:a16="http://schemas.microsoft.com/office/drawing/2014/main" id="{F82B737E-47B8-4CC3-1B33-9B4E4B7F6FEA}"/>
              </a:ext>
            </a:extLst>
          </p:cNvPr>
          <p:cNvSpPr txBox="1">
            <a:spLocks/>
          </p:cNvSpPr>
          <p:nvPr/>
        </p:nvSpPr>
        <p:spPr>
          <a:xfrm>
            <a:off x="702732" y="2665565"/>
            <a:ext cx="346286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5"/>
            </a:pPr>
            <a:r>
              <a:rPr lang="en-ID" sz="1400" dirty="0"/>
              <a:t>Open main.py and import library for Flask</a:t>
            </a:r>
            <a:endParaRPr lang="en-ID" sz="2000" dirty="0">
              <a:solidFill>
                <a:schemeClr val="tx1"/>
              </a:solidFill>
            </a:endParaRPr>
          </a:p>
        </p:txBody>
      </p:sp>
      <p:sp>
        <p:nvSpPr>
          <p:cNvPr id="8" name="Google Shape;667;p40">
            <a:extLst>
              <a:ext uri="{FF2B5EF4-FFF2-40B4-BE49-F238E27FC236}">
                <a16:creationId xmlns:a16="http://schemas.microsoft.com/office/drawing/2014/main" id="{54716DC1-4B76-BE18-5480-C1272C0B78CD}"/>
              </a:ext>
            </a:extLst>
          </p:cNvPr>
          <p:cNvSpPr txBox="1">
            <a:spLocks/>
          </p:cNvSpPr>
          <p:nvPr/>
        </p:nvSpPr>
        <p:spPr>
          <a:xfrm>
            <a:off x="4685067" y="1902919"/>
            <a:ext cx="3863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6"/>
            </a:pPr>
            <a:r>
              <a:rPr lang="en-US" sz="1400" dirty="0"/>
              <a:t>Create a route for first testing API</a:t>
            </a:r>
            <a:endParaRPr lang="en-ID" sz="2000" dirty="0">
              <a:solidFill>
                <a:schemeClr val="tx1"/>
              </a:solidFill>
            </a:endParaRPr>
          </a:p>
        </p:txBody>
      </p:sp>
      <p:pic>
        <p:nvPicPr>
          <p:cNvPr id="6" name="Picture 5">
            <a:extLst>
              <a:ext uri="{FF2B5EF4-FFF2-40B4-BE49-F238E27FC236}">
                <a16:creationId xmlns:a16="http://schemas.microsoft.com/office/drawing/2014/main" id="{6802FBE0-6286-014C-C18A-D8E18470F2E4}"/>
              </a:ext>
            </a:extLst>
          </p:cNvPr>
          <p:cNvPicPr>
            <a:picLocks noChangeAspect="1"/>
          </p:cNvPicPr>
          <p:nvPr/>
        </p:nvPicPr>
        <p:blipFill>
          <a:blip r:embed="rId3"/>
          <a:stretch>
            <a:fillRect/>
          </a:stretch>
        </p:blipFill>
        <p:spPr>
          <a:xfrm>
            <a:off x="1114600" y="1889381"/>
            <a:ext cx="2466975" cy="733425"/>
          </a:xfrm>
          <a:prstGeom prst="rect">
            <a:avLst/>
          </a:prstGeom>
        </p:spPr>
      </p:pic>
      <p:pic>
        <p:nvPicPr>
          <p:cNvPr id="12" name="Picture 11">
            <a:extLst>
              <a:ext uri="{FF2B5EF4-FFF2-40B4-BE49-F238E27FC236}">
                <a16:creationId xmlns:a16="http://schemas.microsoft.com/office/drawing/2014/main" id="{E5E2AD43-5797-6602-7677-ED488B157226}"/>
              </a:ext>
            </a:extLst>
          </p:cNvPr>
          <p:cNvPicPr>
            <a:picLocks noChangeAspect="1"/>
          </p:cNvPicPr>
          <p:nvPr/>
        </p:nvPicPr>
        <p:blipFill>
          <a:blip r:embed="rId4"/>
          <a:stretch>
            <a:fillRect/>
          </a:stretch>
        </p:blipFill>
        <p:spPr>
          <a:xfrm>
            <a:off x="1114600" y="3261043"/>
            <a:ext cx="2743200" cy="857250"/>
          </a:xfrm>
          <a:prstGeom prst="rect">
            <a:avLst/>
          </a:prstGeom>
        </p:spPr>
      </p:pic>
      <p:pic>
        <p:nvPicPr>
          <p:cNvPr id="14" name="Picture 13">
            <a:extLst>
              <a:ext uri="{FF2B5EF4-FFF2-40B4-BE49-F238E27FC236}">
                <a16:creationId xmlns:a16="http://schemas.microsoft.com/office/drawing/2014/main" id="{B38F5425-086C-4DCA-2EE1-514C21FB7FF2}"/>
              </a:ext>
            </a:extLst>
          </p:cNvPr>
          <p:cNvPicPr>
            <a:picLocks noChangeAspect="1"/>
          </p:cNvPicPr>
          <p:nvPr/>
        </p:nvPicPr>
        <p:blipFill>
          <a:blip r:embed="rId5"/>
          <a:stretch>
            <a:fillRect/>
          </a:stretch>
        </p:blipFill>
        <p:spPr>
          <a:xfrm>
            <a:off x="5101166" y="2347886"/>
            <a:ext cx="2191456" cy="1343025"/>
          </a:xfrm>
          <a:prstGeom prst="rect">
            <a:avLst/>
          </a:prstGeom>
        </p:spPr>
      </p:pic>
    </p:spTree>
    <p:extLst>
      <p:ext uri="{BB962C8B-B14F-4D97-AF65-F5344CB8AC3E}">
        <p14:creationId xmlns:p14="http://schemas.microsoft.com/office/powerpoint/2010/main" val="307237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Build Flask </a:t>
            </a:r>
            <a:r>
              <a:rPr lang="en" dirty="0">
                <a:solidFill>
                  <a:schemeClr val="accent3">
                    <a:lumMod val="75000"/>
                  </a:schemeClr>
                </a:solidFill>
              </a:rPr>
              <a:t>API</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1" y="15299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7"/>
            </a:pPr>
            <a:r>
              <a:rPr lang="en-US" sz="1400" dirty="0"/>
              <a:t>Set main.py to Flask App and run Flask API. click the link (IP localhost) for directions to the local page </a:t>
            </a:r>
            <a:endParaRPr lang="en-ID" sz="2000" dirty="0">
              <a:solidFill>
                <a:schemeClr val="tx1"/>
              </a:solidFill>
            </a:endParaRPr>
          </a:p>
        </p:txBody>
      </p:sp>
      <p:pic>
        <p:nvPicPr>
          <p:cNvPr id="4" name="Picture 3">
            <a:extLst>
              <a:ext uri="{FF2B5EF4-FFF2-40B4-BE49-F238E27FC236}">
                <a16:creationId xmlns:a16="http://schemas.microsoft.com/office/drawing/2014/main" id="{E0B2229C-3ACA-50F2-4389-0DEB16A069D1}"/>
              </a:ext>
            </a:extLst>
          </p:cNvPr>
          <p:cNvPicPr>
            <a:picLocks noChangeAspect="1"/>
          </p:cNvPicPr>
          <p:nvPr/>
        </p:nvPicPr>
        <p:blipFill rotWithShape="1">
          <a:blip r:embed="rId3"/>
          <a:srcRect r="29550"/>
          <a:stretch/>
        </p:blipFill>
        <p:spPr>
          <a:xfrm>
            <a:off x="959557" y="2134841"/>
            <a:ext cx="4063999" cy="1828800"/>
          </a:xfrm>
          <a:prstGeom prst="rect">
            <a:avLst/>
          </a:prstGeom>
        </p:spPr>
      </p:pic>
      <p:pic>
        <p:nvPicPr>
          <p:cNvPr id="9" name="Picture 8">
            <a:extLst>
              <a:ext uri="{FF2B5EF4-FFF2-40B4-BE49-F238E27FC236}">
                <a16:creationId xmlns:a16="http://schemas.microsoft.com/office/drawing/2014/main" id="{D4936326-8CBA-3ED4-4132-98D353972504}"/>
              </a:ext>
            </a:extLst>
          </p:cNvPr>
          <p:cNvPicPr>
            <a:picLocks noChangeAspect="1"/>
          </p:cNvPicPr>
          <p:nvPr/>
        </p:nvPicPr>
        <p:blipFill>
          <a:blip r:embed="rId4"/>
          <a:stretch>
            <a:fillRect/>
          </a:stretch>
        </p:blipFill>
        <p:spPr>
          <a:xfrm>
            <a:off x="4443587" y="3031275"/>
            <a:ext cx="3952875" cy="1143000"/>
          </a:xfrm>
          <a:prstGeom prst="rect">
            <a:avLst/>
          </a:prstGeom>
        </p:spPr>
      </p:pic>
      <p:sp>
        <p:nvSpPr>
          <p:cNvPr id="10" name="Google Shape;667;p40">
            <a:extLst>
              <a:ext uri="{FF2B5EF4-FFF2-40B4-BE49-F238E27FC236}">
                <a16:creationId xmlns:a16="http://schemas.microsoft.com/office/drawing/2014/main" id="{023AA916-413D-0B29-F5B9-97C216D9E812}"/>
              </a:ext>
            </a:extLst>
          </p:cNvPr>
          <p:cNvSpPr txBox="1">
            <a:spLocks/>
          </p:cNvSpPr>
          <p:nvPr/>
        </p:nvSpPr>
        <p:spPr>
          <a:xfrm>
            <a:off x="5218199" y="2204506"/>
            <a:ext cx="2983619" cy="10125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1100" dirty="0">
                <a:solidFill>
                  <a:schemeClr val="tx1"/>
                </a:solidFill>
              </a:rPr>
              <a:t>And Flask API is running. If Flask API doesn’t run you need to check your main.py </a:t>
            </a:r>
            <a:endParaRPr lang="en-ID" sz="1600" dirty="0">
              <a:solidFill>
                <a:schemeClr val="tx1"/>
              </a:solidFill>
            </a:endParaRPr>
          </a:p>
        </p:txBody>
      </p:sp>
    </p:spTree>
    <p:extLst>
      <p:ext uri="{BB962C8B-B14F-4D97-AF65-F5344CB8AC3E}">
        <p14:creationId xmlns:p14="http://schemas.microsoft.com/office/powerpoint/2010/main" val="587563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Build Flask </a:t>
            </a:r>
            <a:r>
              <a:rPr lang="en" dirty="0">
                <a:solidFill>
                  <a:schemeClr val="accent3">
                    <a:lumMod val="75000"/>
                  </a:schemeClr>
                </a:solidFill>
              </a:rPr>
              <a:t>API</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4283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1600" dirty="0">
                <a:solidFill>
                  <a:schemeClr val="tx1"/>
                </a:solidFill>
              </a:rPr>
              <a:t>And also when we try on Postman, API still runs too. And for the Flask API was done.</a:t>
            </a:r>
            <a:endParaRPr lang="en-ID" sz="1600" dirty="0">
              <a:solidFill>
                <a:schemeClr val="tx1"/>
              </a:solidFill>
            </a:endParaRPr>
          </a:p>
        </p:txBody>
      </p:sp>
      <p:pic>
        <p:nvPicPr>
          <p:cNvPr id="3" name="Picture 2">
            <a:extLst>
              <a:ext uri="{FF2B5EF4-FFF2-40B4-BE49-F238E27FC236}">
                <a16:creationId xmlns:a16="http://schemas.microsoft.com/office/drawing/2014/main" id="{7C6C3236-BEEA-2175-5E94-D651B15210A8}"/>
              </a:ext>
            </a:extLst>
          </p:cNvPr>
          <p:cNvPicPr>
            <a:picLocks noChangeAspect="1"/>
          </p:cNvPicPr>
          <p:nvPr/>
        </p:nvPicPr>
        <p:blipFill>
          <a:blip r:embed="rId3"/>
          <a:stretch>
            <a:fillRect/>
          </a:stretch>
        </p:blipFill>
        <p:spPr>
          <a:xfrm>
            <a:off x="2513645" y="2089143"/>
            <a:ext cx="3894422" cy="2191129"/>
          </a:xfrm>
          <a:prstGeom prst="rect">
            <a:avLst/>
          </a:prstGeom>
        </p:spPr>
      </p:pic>
    </p:spTree>
    <p:extLst>
      <p:ext uri="{BB962C8B-B14F-4D97-AF65-F5344CB8AC3E}">
        <p14:creationId xmlns:p14="http://schemas.microsoft.com/office/powerpoint/2010/main" val="236662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1024800" y="153352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a:pPr>
            <a:r>
              <a:rPr lang="en-US" sz="1600" dirty="0">
                <a:solidFill>
                  <a:schemeClr val="tx1"/>
                </a:solidFill>
              </a:rPr>
              <a:t>Create a folder for saving ML model</a:t>
            </a:r>
            <a:endParaRPr lang="en-ID" sz="1600" dirty="0">
              <a:solidFill>
                <a:schemeClr val="tx1"/>
              </a:solidFill>
            </a:endParaRPr>
          </a:p>
        </p:txBody>
      </p:sp>
      <p:pic>
        <p:nvPicPr>
          <p:cNvPr id="4" name="Picture 3">
            <a:extLst>
              <a:ext uri="{FF2B5EF4-FFF2-40B4-BE49-F238E27FC236}">
                <a16:creationId xmlns:a16="http://schemas.microsoft.com/office/drawing/2014/main" id="{618D0D12-723B-1809-817F-DCEB21C98268}"/>
              </a:ext>
            </a:extLst>
          </p:cNvPr>
          <p:cNvPicPr>
            <a:picLocks noChangeAspect="1"/>
          </p:cNvPicPr>
          <p:nvPr/>
        </p:nvPicPr>
        <p:blipFill>
          <a:blip r:embed="rId3"/>
          <a:stretch>
            <a:fillRect/>
          </a:stretch>
        </p:blipFill>
        <p:spPr>
          <a:xfrm>
            <a:off x="1135229" y="2019187"/>
            <a:ext cx="2447925" cy="1285875"/>
          </a:xfrm>
          <a:prstGeom prst="rect">
            <a:avLst/>
          </a:prstGeom>
        </p:spPr>
      </p:pic>
      <p:sp>
        <p:nvSpPr>
          <p:cNvPr id="5" name="Google Shape;667;p40">
            <a:extLst>
              <a:ext uri="{FF2B5EF4-FFF2-40B4-BE49-F238E27FC236}">
                <a16:creationId xmlns:a16="http://schemas.microsoft.com/office/drawing/2014/main" id="{C2F188CC-E710-23A5-B279-9F098FFB6B5E}"/>
              </a:ext>
            </a:extLst>
          </p:cNvPr>
          <p:cNvSpPr txBox="1">
            <a:spLocks/>
          </p:cNvSpPr>
          <p:nvPr/>
        </p:nvSpPr>
        <p:spPr>
          <a:xfrm>
            <a:off x="3722150" y="2289600"/>
            <a:ext cx="4286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r">
              <a:buFont typeface="+mj-lt"/>
              <a:buAutoNum type="arabicPeriod" startAt="2"/>
            </a:pPr>
            <a:r>
              <a:rPr lang="en-US" sz="1600" dirty="0">
                <a:solidFill>
                  <a:schemeClr val="tx1"/>
                </a:solidFill>
              </a:rPr>
              <a:t>Create insurance_model.py in modules folder</a:t>
            </a:r>
            <a:endParaRPr lang="en-ID" sz="1600" dirty="0">
              <a:solidFill>
                <a:schemeClr val="tx1"/>
              </a:solidFill>
            </a:endParaRPr>
          </a:p>
        </p:txBody>
      </p:sp>
      <p:pic>
        <p:nvPicPr>
          <p:cNvPr id="8" name="Picture 7">
            <a:extLst>
              <a:ext uri="{FF2B5EF4-FFF2-40B4-BE49-F238E27FC236}">
                <a16:creationId xmlns:a16="http://schemas.microsoft.com/office/drawing/2014/main" id="{97ECC793-87CD-F0CF-1AAC-1F157415A1AB}"/>
              </a:ext>
            </a:extLst>
          </p:cNvPr>
          <p:cNvPicPr>
            <a:picLocks noChangeAspect="1"/>
          </p:cNvPicPr>
          <p:nvPr/>
        </p:nvPicPr>
        <p:blipFill>
          <a:blip r:embed="rId4"/>
          <a:stretch>
            <a:fillRect/>
          </a:stretch>
        </p:blipFill>
        <p:spPr>
          <a:xfrm>
            <a:off x="5560847" y="2853900"/>
            <a:ext cx="2447925" cy="1552575"/>
          </a:xfrm>
          <a:prstGeom prst="rect">
            <a:avLst/>
          </a:prstGeom>
        </p:spPr>
      </p:pic>
    </p:spTree>
    <p:extLst>
      <p:ext uri="{BB962C8B-B14F-4D97-AF65-F5344CB8AC3E}">
        <p14:creationId xmlns:p14="http://schemas.microsoft.com/office/powerpoint/2010/main" val="54542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61516"/>
            <a:ext cx="7611200"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3"/>
            </a:pPr>
            <a:r>
              <a:rPr lang="en-US" sz="1600" dirty="0">
                <a:solidFill>
                  <a:schemeClr val="tx1"/>
                </a:solidFill>
              </a:rPr>
              <a:t>Before the next step, we need to move an ML model that we download for the link. And we can move to folder modules who we create before</a:t>
            </a:r>
            <a:endParaRPr lang="en-ID" sz="1600" dirty="0">
              <a:solidFill>
                <a:schemeClr val="tx1"/>
              </a:solidFill>
            </a:endParaRPr>
          </a:p>
        </p:txBody>
      </p:sp>
      <p:sp>
        <p:nvSpPr>
          <p:cNvPr id="5" name="Google Shape;667;p40">
            <a:extLst>
              <a:ext uri="{FF2B5EF4-FFF2-40B4-BE49-F238E27FC236}">
                <a16:creationId xmlns:a16="http://schemas.microsoft.com/office/drawing/2014/main" id="{C2F188CC-E710-23A5-B279-9F098FFB6B5E}"/>
              </a:ext>
            </a:extLst>
          </p:cNvPr>
          <p:cNvSpPr txBox="1">
            <a:spLocks/>
          </p:cNvSpPr>
          <p:nvPr/>
        </p:nvSpPr>
        <p:spPr>
          <a:xfrm>
            <a:off x="3722150" y="2289600"/>
            <a:ext cx="4286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r">
              <a:buFont typeface="+mj-lt"/>
              <a:buAutoNum type="arabicPeriod" startAt="2"/>
            </a:pPr>
            <a:endParaRPr lang="en-ID" sz="1600" dirty="0">
              <a:solidFill>
                <a:schemeClr val="tx1"/>
              </a:solidFill>
            </a:endParaRPr>
          </a:p>
        </p:txBody>
      </p:sp>
      <p:grpSp>
        <p:nvGrpSpPr>
          <p:cNvPr id="10" name="Group 9">
            <a:extLst>
              <a:ext uri="{FF2B5EF4-FFF2-40B4-BE49-F238E27FC236}">
                <a16:creationId xmlns:a16="http://schemas.microsoft.com/office/drawing/2014/main" id="{FFF06A4C-10CD-F300-E264-B835E94B33B1}"/>
              </a:ext>
            </a:extLst>
          </p:cNvPr>
          <p:cNvGrpSpPr/>
          <p:nvPr/>
        </p:nvGrpSpPr>
        <p:grpSpPr>
          <a:xfrm>
            <a:off x="1530340" y="2571750"/>
            <a:ext cx="6394460" cy="2082375"/>
            <a:chOff x="1135229" y="2571750"/>
            <a:chExt cx="6394460" cy="2082375"/>
          </a:xfrm>
        </p:grpSpPr>
        <p:pic>
          <p:nvPicPr>
            <p:cNvPr id="3" name="Picture 2">
              <a:extLst>
                <a:ext uri="{FF2B5EF4-FFF2-40B4-BE49-F238E27FC236}">
                  <a16:creationId xmlns:a16="http://schemas.microsoft.com/office/drawing/2014/main" id="{7A5464DA-0448-5B20-C6F4-FC03F72E015D}"/>
                </a:ext>
              </a:extLst>
            </p:cNvPr>
            <p:cNvPicPr>
              <a:picLocks noChangeAspect="1"/>
            </p:cNvPicPr>
            <p:nvPr/>
          </p:nvPicPr>
          <p:blipFill rotWithShape="1">
            <a:blip r:embed="rId3"/>
            <a:srcRect r="26464"/>
            <a:stretch/>
          </p:blipFill>
          <p:spPr>
            <a:xfrm>
              <a:off x="1135229" y="2571750"/>
              <a:ext cx="4531794" cy="1771650"/>
            </a:xfrm>
            <a:prstGeom prst="rect">
              <a:avLst/>
            </a:prstGeom>
          </p:spPr>
        </p:pic>
        <p:sp>
          <p:nvSpPr>
            <p:cNvPr id="6" name="Rectangle 5">
              <a:extLst>
                <a:ext uri="{FF2B5EF4-FFF2-40B4-BE49-F238E27FC236}">
                  <a16:creationId xmlns:a16="http://schemas.microsoft.com/office/drawing/2014/main" id="{DC2E7185-A625-0451-A56A-54E1CDC1AAE3}"/>
                </a:ext>
              </a:extLst>
            </p:cNvPr>
            <p:cNvSpPr/>
            <p:nvPr/>
          </p:nvSpPr>
          <p:spPr>
            <a:xfrm>
              <a:off x="1219200" y="3431822"/>
              <a:ext cx="4447823" cy="33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Picture 8">
              <a:extLst>
                <a:ext uri="{FF2B5EF4-FFF2-40B4-BE49-F238E27FC236}">
                  <a16:creationId xmlns:a16="http://schemas.microsoft.com/office/drawing/2014/main" id="{6F4C9D68-385E-5251-B3CC-F8DBBE5DFF65}"/>
                </a:ext>
              </a:extLst>
            </p:cNvPr>
            <p:cNvPicPr>
              <a:picLocks noChangeAspect="1"/>
            </p:cNvPicPr>
            <p:nvPr/>
          </p:nvPicPr>
          <p:blipFill>
            <a:blip r:embed="rId4"/>
            <a:stretch>
              <a:fillRect/>
            </a:stretch>
          </p:blipFill>
          <p:spPr>
            <a:xfrm>
              <a:off x="5091289" y="2853900"/>
              <a:ext cx="2438400" cy="1800225"/>
            </a:xfrm>
            <a:prstGeom prst="rect">
              <a:avLst/>
            </a:prstGeom>
          </p:spPr>
        </p:pic>
      </p:grpSp>
    </p:spTree>
    <p:extLst>
      <p:ext uri="{BB962C8B-B14F-4D97-AF65-F5344CB8AC3E}">
        <p14:creationId xmlns:p14="http://schemas.microsoft.com/office/powerpoint/2010/main" val="371781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19998" y="1467795"/>
            <a:ext cx="3310133"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4"/>
            </a:pPr>
            <a:r>
              <a:rPr lang="en-US" sz="1200" dirty="0">
                <a:solidFill>
                  <a:schemeClr val="tx1"/>
                </a:solidFill>
              </a:rPr>
              <a:t>After that, Import modules for implementing the ML Model in the insurance_model.py file</a:t>
            </a:r>
            <a:endParaRPr lang="en-ID" sz="1200" dirty="0">
              <a:solidFill>
                <a:schemeClr val="tx1"/>
              </a:solidFill>
            </a:endParaRPr>
          </a:p>
        </p:txBody>
      </p:sp>
      <p:pic>
        <p:nvPicPr>
          <p:cNvPr id="4" name="Picture 3">
            <a:extLst>
              <a:ext uri="{FF2B5EF4-FFF2-40B4-BE49-F238E27FC236}">
                <a16:creationId xmlns:a16="http://schemas.microsoft.com/office/drawing/2014/main" id="{A584F27D-F620-A7CF-0685-11B604CB12CA}"/>
              </a:ext>
            </a:extLst>
          </p:cNvPr>
          <p:cNvPicPr>
            <a:picLocks noChangeAspect="1"/>
          </p:cNvPicPr>
          <p:nvPr/>
        </p:nvPicPr>
        <p:blipFill rotWithShape="1">
          <a:blip r:embed="rId3"/>
          <a:srcRect b="25388"/>
          <a:stretch/>
        </p:blipFill>
        <p:spPr>
          <a:xfrm>
            <a:off x="719998" y="2312299"/>
            <a:ext cx="3727824" cy="1626621"/>
          </a:xfrm>
          <a:prstGeom prst="rect">
            <a:avLst/>
          </a:prstGeom>
        </p:spPr>
      </p:pic>
      <p:sp>
        <p:nvSpPr>
          <p:cNvPr id="7" name="Google Shape;667;p40">
            <a:extLst>
              <a:ext uri="{FF2B5EF4-FFF2-40B4-BE49-F238E27FC236}">
                <a16:creationId xmlns:a16="http://schemas.microsoft.com/office/drawing/2014/main" id="{6ECE2239-7414-5C7C-70F2-BF13DC21909E}"/>
              </a:ext>
            </a:extLst>
          </p:cNvPr>
          <p:cNvSpPr txBox="1">
            <a:spLocks/>
          </p:cNvSpPr>
          <p:nvPr/>
        </p:nvSpPr>
        <p:spPr>
          <a:xfrm>
            <a:off x="4673597" y="1411590"/>
            <a:ext cx="3750403"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5"/>
            </a:pPr>
            <a:r>
              <a:rPr lang="en-US" sz="1400" dirty="0">
                <a:solidFill>
                  <a:schemeClr val="tx1"/>
                </a:solidFill>
              </a:rPr>
              <a:t>Create class “</a:t>
            </a:r>
            <a:r>
              <a:rPr lang="en-US" sz="1400" dirty="0" err="1">
                <a:solidFill>
                  <a:schemeClr val="tx1"/>
                </a:solidFill>
              </a:rPr>
              <a:t>InsuranceModel</a:t>
            </a:r>
            <a:r>
              <a:rPr lang="en-US" sz="1400" dirty="0">
                <a:solidFill>
                  <a:schemeClr val="tx1"/>
                </a:solidFill>
              </a:rPr>
              <a:t>” in the insurance_model.py file</a:t>
            </a:r>
            <a:endParaRPr lang="en-ID" sz="1400" dirty="0">
              <a:solidFill>
                <a:schemeClr val="tx1"/>
              </a:solidFill>
            </a:endParaRPr>
          </a:p>
        </p:txBody>
      </p:sp>
      <p:pic>
        <p:nvPicPr>
          <p:cNvPr id="8" name="Picture 7">
            <a:extLst>
              <a:ext uri="{FF2B5EF4-FFF2-40B4-BE49-F238E27FC236}">
                <a16:creationId xmlns:a16="http://schemas.microsoft.com/office/drawing/2014/main" id="{9E38B60D-5AB2-DC21-C984-4598EC2D0B4C}"/>
              </a:ext>
            </a:extLst>
          </p:cNvPr>
          <p:cNvPicPr>
            <a:picLocks noChangeAspect="1"/>
          </p:cNvPicPr>
          <p:nvPr/>
        </p:nvPicPr>
        <p:blipFill>
          <a:blip r:embed="rId4"/>
          <a:stretch>
            <a:fillRect/>
          </a:stretch>
        </p:blipFill>
        <p:spPr>
          <a:xfrm>
            <a:off x="5003682" y="2312299"/>
            <a:ext cx="3248275" cy="746990"/>
          </a:xfrm>
          <a:prstGeom prst="rect">
            <a:avLst/>
          </a:prstGeom>
        </p:spPr>
      </p:pic>
    </p:spTree>
    <p:extLst>
      <p:ext uri="{BB962C8B-B14F-4D97-AF65-F5344CB8AC3E}">
        <p14:creationId xmlns:p14="http://schemas.microsoft.com/office/powerpoint/2010/main" val="21009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89970"/>
            <a:ext cx="7803111"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6"/>
            </a:pPr>
            <a:r>
              <a:rPr lang="en-US" sz="1400" dirty="0">
                <a:solidFill>
                  <a:schemeClr val="tx1"/>
                </a:solidFill>
              </a:rPr>
              <a:t>After that, we copy the function in "</a:t>
            </a:r>
            <a:r>
              <a:rPr lang="en-US" sz="1400" dirty="0" err="1">
                <a:solidFill>
                  <a:schemeClr val="tx1"/>
                </a:solidFill>
              </a:rPr>
              <a:t>TestingModel.ipynb</a:t>
            </a:r>
            <a:r>
              <a:rPr lang="en-US" sz="1400" dirty="0">
                <a:solidFill>
                  <a:schemeClr val="tx1"/>
                </a:solidFill>
              </a:rPr>
              <a:t>“ (we got this file from the link) and then we can copy 2 functions to implement a ML model (we put “</a:t>
            </a:r>
            <a:r>
              <a:rPr lang="en-US" sz="1400" dirty="0" err="1">
                <a:solidFill>
                  <a:schemeClr val="tx1"/>
                </a:solidFill>
              </a:rPr>
              <a:t>colPreparation</a:t>
            </a:r>
            <a:r>
              <a:rPr lang="en-US" sz="1400" dirty="0">
                <a:solidFill>
                  <a:schemeClr val="tx1"/>
                </a:solidFill>
              </a:rPr>
              <a:t>” and  “</a:t>
            </a:r>
            <a:r>
              <a:rPr lang="en-US" sz="1400" dirty="0" err="1">
                <a:solidFill>
                  <a:schemeClr val="tx1"/>
                </a:solidFill>
              </a:rPr>
              <a:t>runModel</a:t>
            </a:r>
            <a:r>
              <a:rPr lang="en-US" sz="1400" dirty="0">
                <a:solidFill>
                  <a:schemeClr val="tx1"/>
                </a:solidFill>
              </a:rPr>
              <a:t>”) and we put this function on a new class “</a:t>
            </a:r>
            <a:r>
              <a:rPr lang="en-US" sz="1400" dirty="0" err="1">
                <a:solidFill>
                  <a:schemeClr val="tx1"/>
                </a:solidFill>
              </a:rPr>
              <a:t>InsuranceModel</a:t>
            </a:r>
            <a:r>
              <a:rPr lang="en-US" sz="1400" dirty="0">
                <a:solidFill>
                  <a:schemeClr val="tx1"/>
                </a:solidFill>
              </a:rPr>
              <a:t>”</a:t>
            </a:r>
            <a:endParaRPr lang="en-ID" sz="1400" dirty="0">
              <a:solidFill>
                <a:schemeClr val="tx1"/>
              </a:solidFill>
            </a:endParaRPr>
          </a:p>
        </p:txBody>
      </p:sp>
      <p:pic>
        <p:nvPicPr>
          <p:cNvPr id="10" name="Picture 9">
            <a:extLst>
              <a:ext uri="{FF2B5EF4-FFF2-40B4-BE49-F238E27FC236}">
                <a16:creationId xmlns:a16="http://schemas.microsoft.com/office/drawing/2014/main" id="{556AF7BE-CA74-5E31-64DB-CE983663AC63}"/>
              </a:ext>
            </a:extLst>
          </p:cNvPr>
          <p:cNvPicPr>
            <a:picLocks noChangeAspect="1"/>
          </p:cNvPicPr>
          <p:nvPr/>
        </p:nvPicPr>
        <p:blipFill>
          <a:blip r:embed="rId3"/>
          <a:stretch>
            <a:fillRect/>
          </a:stretch>
        </p:blipFill>
        <p:spPr>
          <a:xfrm>
            <a:off x="2200700" y="2699742"/>
            <a:ext cx="4572634" cy="1834770"/>
          </a:xfrm>
          <a:prstGeom prst="rect">
            <a:avLst/>
          </a:prstGeom>
        </p:spPr>
      </p:pic>
    </p:spTree>
    <p:extLst>
      <p:ext uri="{BB962C8B-B14F-4D97-AF65-F5344CB8AC3E}">
        <p14:creationId xmlns:p14="http://schemas.microsoft.com/office/powerpoint/2010/main" val="289050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89970"/>
            <a:ext cx="7803111"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7"/>
            </a:pPr>
            <a:r>
              <a:rPr lang="en-US" sz="1400" dirty="0">
                <a:solidFill>
                  <a:schemeClr val="tx1"/>
                </a:solidFill>
              </a:rPr>
              <a:t>After that, we copy the function in "</a:t>
            </a:r>
            <a:r>
              <a:rPr lang="en-US" sz="1400" dirty="0" err="1">
                <a:solidFill>
                  <a:schemeClr val="tx1"/>
                </a:solidFill>
              </a:rPr>
              <a:t>TestingModel.ipynb</a:t>
            </a:r>
            <a:r>
              <a:rPr lang="en-US" sz="1400" dirty="0">
                <a:solidFill>
                  <a:schemeClr val="tx1"/>
                </a:solidFill>
              </a:rPr>
              <a:t>“ (we got this file from the link) and then we can copy 2 functions to implement a ML model (we put “</a:t>
            </a:r>
            <a:r>
              <a:rPr lang="en-US" sz="1400" dirty="0" err="1">
                <a:solidFill>
                  <a:schemeClr val="tx1"/>
                </a:solidFill>
              </a:rPr>
              <a:t>colPreparation</a:t>
            </a:r>
            <a:r>
              <a:rPr lang="en-US" sz="1400" dirty="0">
                <a:solidFill>
                  <a:schemeClr val="tx1"/>
                </a:solidFill>
              </a:rPr>
              <a:t>” and  “</a:t>
            </a:r>
            <a:r>
              <a:rPr lang="en-US" sz="1400" dirty="0" err="1">
                <a:solidFill>
                  <a:schemeClr val="tx1"/>
                </a:solidFill>
              </a:rPr>
              <a:t>runModel</a:t>
            </a:r>
            <a:r>
              <a:rPr lang="en-US" sz="1400" dirty="0">
                <a:solidFill>
                  <a:schemeClr val="tx1"/>
                </a:solidFill>
              </a:rPr>
              <a:t>”) and we put this function on a new class “</a:t>
            </a:r>
            <a:r>
              <a:rPr lang="en-US" sz="1400" dirty="0" err="1">
                <a:solidFill>
                  <a:schemeClr val="tx1"/>
                </a:solidFill>
              </a:rPr>
              <a:t>InsuranceModel</a:t>
            </a:r>
            <a:r>
              <a:rPr lang="en-US" sz="1400" dirty="0">
                <a:solidFill>
                  <a:schemeClr val="tx1"/>
                </a:solidFill>
              </a:rPr>
              <a:t>”</a:t>
            </a:r>
            <a:endParaRPr lang="en-ID" sz="1400" dirty="0">
              <a:solidFill>
                <a:schemeClr val="tx1"/>
              </a:solidFill>
            </a:endParaRPr>
          </a:p>
        </p:txBody>
      </p:sp>
      <p:pic>
        <p:nvPicPr>
          <p:cNvPr id="3" name="Picture 2">
            <a:extLst>
              <a:ext uri="{FF2B5EF4-FFF2-40B4-BE49-F238E27FC236}">
                <a16:creationId xmlns:a16="http://schemas.microsoft.com/office/drawing/2014/main" id="{A04F44E4-F503-8556-9029-73606C55836C}"/>
              </a:ext>
            </a:extLst>
          </p:cNvPr>
          <p:cNvPicPr>
            <a:picLocks noChangeAspect="1"/>
          </p:cNvPicPr>
          <p:nvPr/>
        </p:nvPicPr>
        <p:blipFill>
          <a:blip r:embed="rId3"/>
          <a:stretch>
            <a:fillRect/>
          </a:stretch>
        </p:blipFill>
        <p:spPr>
          <a:xfrm>
            <a:off x="1052761" y="2730993"/>
            <a:ext cx="5184033" cy="1443282"/>
          </a:xfrm>
          <a:prstGeom prst="rect">
            <a:avLst/>
          </a:prstGeom>
        </p:spPr>
      </p:pic>
      <p:pic>
        <p:nvPicPr>
          <p:cNvPr id="10" name="Picture 9">
            <a:extLst>
              <a:ext uri="{FF2B5EF4-FFF2-40B4-BE49-F238E27FC236}">
                <a16:creationId xmlns:a16="http://schemas.microsoft.com/office/drawing/2014/main" id="{556AF7BE-CA74-5E31-64DB-CE983663AC63}"/>
              </a:ext>
            </a:extLst>
          </p:cNvPr>
          <p:cNvPicPr>
            <a:picLocks noChangeAspect="1"/>
          </p:cNvPicPr>
          <p:nvPr/>
        </p:nvPicPr>
        <p:blipFill>
          <a:blip r:embed="rId4"/>
          <a:stretch>
            <a:fillRect/>
          </a:stretch>
        </p:blipFill>
        <p:spPr>
          <a:xfrm>
            <a:off x="3851366" y="2730993"/>
            <a:ext cx="4572634" cy="1834770"/>
          </a:xfrm>
          <a:prstGeom prst="rect">
            <a:avLst/>
          </a:prstGeom>
        </p:spPr>
      </p:pic>
      <p:sp>
        <p:nvSpPr>
          <p:cNvPr id="4" name="Rectangle 3">
            <a:extLst>
              <a:ext uri="{FF2B5EF4-FFF2-40B4-BE49-F238E27FC236}">
                <a16:creationId xmlns:a16="http://schemas.microsoft.com/office/drawing/2014/main" id="{BDEE4064-B7A0-7ED6-A7EB-835535862CE2}"/>
              </a:ext>
            </a:extLst>
          </p:cNvPr>
          <p:cNvSpPr/>
          <p:nvPr/>
        </p:nvSpPr>
        <p:spPr>
          <a:xfrm>
            <a:off x="1569156" y="3759200"/>
            <a:ext cx="2269066" cy="1467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10748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33525"/>
            <a:ext cx="7803111"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8"/>
            </a:pPr>
            <a:r>
              <a:rPr lang="en-US" sz="1400" dirty="0">
                <a:solidFill>
                  <a:schemeClr val="tx1"/>
                </a:solidFill>
              </a:rPr>
              <a:t>And then we can call “self” in our function and change some directories on the path variable. Because we put the packages on modules.</a:t>
            </a:r>
            <a:endParaRPr lang="en-ID" sz="1400" dirty="0">
              <a:solidFill>
                <a:schemeClr val="tx1"/>
              </a:solidFill>
            </a:endParaRPr>
          </a:p>
        </p:txBody>
      </p:sp>
      <p:pic>
        <p:nvPicPr>
          <p:cNvPr id="5" name="Picture 4">
            <a:extLst>
              <a:ext uri="{FF2B5EF4-FFF2-40B4-BE49-F238E27FC236}">
                <a16:creationId xmlns:a16="http://schemas.microsoft.com/office/drawing/2014/main" id="{75E6EAD2-54FD-441D-F7C0-5FDAFCF1E5D2}"/>
              </a:ext>
            </a:extLst>
          </p:cNvPr>
          <p:cNvPicPr>
            <a:picLocks noChangeAspect="1"/>
          </p:cNvPicPr>
          <p:nvPr/>
        </p:nvPicPr>
        <p:blipFill>
          <a:blip r:embed="rId3"/>
          <a:stretch>
            <a:fillRect/>
          </a:stretch>
        </p:blipFill>
        <p:spPr>
          <a:xfrm>
            <a:off x="921807" y="2528207"/>
            <a:ext cx="3774370" cy="1820699"/>
          </a:xfrm>
          <a:prstGeom prst="rect">
            <a:avLst/>
          </a:prstGeom>
        </p:spPr>
      </p:pic>
      <p:sp>
        <p:nvSpPr>
          <p:cNvPr id="6" name="Google Shape;667;p40">
            <a:extLst>
              <a:ext uri="{FF2B5EF4-FFF2-40B4-BE49-F238E27FC236}">
                <a16:creationId xmlns:a16="http://schemas.microsoft.com/office/drawing/2014/main" id="{F7C2B88B-9EFA-B713-A6E2-6E3DB5501766}"/>
              </a:ext>
            </a:extLst>
          </p:cNvPr>
          <p:cNvSpPr txBox="1">
            <a:spLocks/>
          </p:cNvSpPr>
          <p:nvPr/>
        </p:nvSpPr>
        <p:spPr>
          <a:xfrm>
            <a:off x="805911" y="2051535"/>
            <a:ext cx="876134"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algn="just"/>
            <a:r>
              <a:rPr lang="en-US" sz="1400" dirty="0">
                <a:solidFill>
                  <a:schemeClr val="tx1"/>
                </a:solidFill>
              </a:rPr>
              <a:t>before</a:t>
            </a:r>
            <a:endParaRPr lang="en-ID" sz="1400" dirty="0">
              <a:solidFill>
                <a:schemeClr val="tx1"/>
              </a:solidFill>
            </a:endParaRPr>
          </a:p>
        </p:txBody>
      </p:sp>
      <p:pic>
        <p:nvPicPr>
          <p:cNvPr id="8" name="Picture 7">
            <a:extLst>
              <a:ext uri="{FF2B5EF4-FFF2-40B4-BE49-F238E27FC236}">
                <a16:creationId xmlns:a16="http://schemas.microsoft.com/office/drawing/2014/main" id="{428ACA1C-7805-3E78-C020-91D6D13AE7C7}"/>
              </a:ext>
            </a:extLst>
          </p:cNvPr>
          <p:cNvPicPr>
            <a:picLocks noChangeAspect="1"/>
          </p:cNvPicPr>
          <p:nvPr/>
        </p:nvPicPr>
        <p:blipFill>
          <a:blip r:embed="rId4"/>
          <a:stretch>
            <a:fillRect/>
          </a:stretch>
        </p:blipFill>
        <p:spPr>
          <a:xfrm>
            <a:off x="4812073" y="2528207"/>
            <a:ext cx="3661970" cy="1820699"/>
          </a:xfrm>
          <a:prstGeom prst="rect">
            <a:avLst/>
          </a:prstGeom>
        </p:spPr>
      </p:pic>
      <p:sp>
        <p:nvSpPr>
          <p:cNvPr id="9" name="Google Shape;667;p40">
            <a:extLst>
              <a:ext uri="{FF2B5EF4-FFF2-40B4-BE49-F238E27FC236}">
                <a16:creationId xmlns:a16="http://schemas.microsoft.com/office/drawing/2014/main" id="{A1A968DE-2E31-766D-258C-7CCFC3226A9F}"/>
              </a:ext>
            </a:extLst>
          </p:cNvPr>
          <p:cNvSpPr txBox="1">
            <a:spLocks/>
          </p:cNvSpPr>
          <p:nvPr/>
        </p:nvSpPr>
        <p:spPr>
          <a:xfrm>
            <a:off x="4696177" y="2030866"/>
            <a:ext cx="876134"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algn="just"/>
            <a:r>
              <a:rPr lang="en-US" sz="1400" dirty="0">
                <a:solidFill>
                  <a:schemeClr val="tx1"/>
                </a:solidFill>
              </a:rPr>
              <a:t>after</a:t>
            </a:r>
            <a:endParaRPr lang="en-ID" sz="1400" dirty="0">
              <a:solidFill>
                <a:schemeClr val="tx1"/>
              </a:solidFill>
            </a:endParaRPr>
          </a:p>
        </p:txBody>
      </p:sp>
    </p:spTree>
    <p:extLst>
      <p:ext uri="{BB962C8B-B14F-4D97-AF65-F5344CB8AC3E}">
        <p14:creationId xmlns:p14="http://schemas.microsoft.com/office/powerpoint/2010/main" val="156441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36"/>
          <p:cNvGrpSpPr/>
          <p:nvPr/>
        </p:nvGrpSpPr>
        <p:grpSpPr>
          <a:xfrm>
            <a:off x="1994675" y="3248650"/>
            <a:ext cx="2392050" cy="586550"/>
            <a:chOff x="5489850" y="1719050"/>
            <a:chExt cx="2392050" cy="586550"/>
          </a:xfrm>
        </p:grpSpPr>
        <p:sp>
          <p:nvSpPr>
            <p:cNvPr id="547" name="Google Shape;547;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6"/>
          <p:cNvGrpSpPr/>
          <p:nvPr/>
        </p:nvGrpSpPr>
        <p:grpSpPr>
          <a:xfrm>
            <a:off x="5863375" y="3248650"/>
            <a:ext cx="2392050" cy="586550"/>
            <a:chOff x="5489850" y="1719050"/>
            <a:chExt cx="2392050" cy="586550"/>
          </a:xfrm>
        </p:grpSpPr>
        <p:sp>
          <p:nvSpPr>
            <p:cNvPr id="550"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5891200" y="1893750"/>
            <a:ext cx="2392050" cy="586550"/>
            <a:chOff x="5489850" y="1719050"/>
            <a:chExt cx="2392050" cy="586550"/>
          </a:xfrm>
        </p:grpSpPr>
        <p:sp>
          <p:nvSpPr>
            <p:cNvPr id="553" name="Google Shape;553;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6"/>
          <p:cNvGrpSpPr/>
          <p:nvPr/>
        </p:nvGrpSpPr>
        <p:grpSpPr>
          <a:xfrm>
            <a:off x="1986275" y="1893750"/>
            <a:ext cx="2392050" cy="586550"/>
            <a:chOff x="5489850" y="1719050"/>
            <a:chExt cx="2392050" cy="586550"/>
          </a:xfrm>
        </p:grpSpPr>
        <p:sp>
          <p:nvSpPr>
            <p:cNvPr id="556" name="Google Shape;556;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6"/>
          <p:cNvSpPr/>
          <p:nvPr/>
        </p:nvSpPr>
        <p:spPr>
          <a:xfrm>
            <a:off x="4707075" y="3247613"/>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4723363"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808425" y="3247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808438"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txBox="1">
            <a:spLocks noGrp="1"/>
          </p:cNvSpPr>
          <p:nvPr>
            <p:ph type="title"/>
          </p:nvPr>
        </p:nvSpPr>
        <p:spPr>
          <a:xfrm>
            <a:off x="2064025" y="1975221"/>
            <a:ext cx="222655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About Project</a:t>
            </a:r>
            <a:endParaRPr sz="1600" dirty="0"/>
          </a:p>
        </p:txBody>
      </p:sp>
      <p:sp>
        <p:nvSpPr>
          <p:cNvPr id="563" name="Google Shape;563;p36"/>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Study case, expect area project</a:t>
            </a:r>
            <a:endParaRPr dirty="0"/>
          </a:p>
        </p:txBody>
      </p:sp>
      <p:sp>
        <p:nvSpPr>
          <p:cNvPr id="564" name="Google Shape;564;p36"/>
          <p:cNvSpPr txBox="1">
            <a:spLocks noGrp="1"/>
          </p:cNvSpPr>
          <p:nvPr>
            <p:ph type="title" idx="2"/>
          </p:nvPr>
        </p:nvSpPr>
        <p:spPr>
          <a:xfrm rot="1296">
            <a:off x="4795982" y="3370397"/>
            <a:ext cx="7956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65" name="Google Shape;565;p36"/>
          <p:cNvSpPr txBox="1">
            <a:spLocks noGrp="1"/>
          </p:cNvSpPr>
          <p:nvPr>
            <p:ph type="title" idx="3"/>
          </p:nvPr>
        </p:nvSpPr>
        <p:spPr>
          <a:xfrm>
            <a:off x="881056" y="3370847"/>
            <a:ext cx="79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6" name="Google Shape;566;p36"/>
          <p:cNvSpPr txBox="1">
            <a:spLocks noGrp="1"/>
          </p:cNvSpPr>
          <p:nvPr>
            <p:ph type="title" idx="4"/>
          </p:nvPr>
        </p:nvSpPr>
        <p:spPr>
          <a:xfrm>
            <a:off x="2242402" y="3341825"/>
            <a:ext cx="1879800" cy="4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Preparation</a:t>
            </a:r>
            <a:endParaRPr dirty="0"/>
          </a:p>
        </p:txBody>
      </p:sp>
      <p:sp>
        <p:nvSpPr>
          <p:cNvPr id="567" name="Google Shape;567;p36"/>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Install some library to start a new project</a:t>
            </a:r>
          </a:p>
        </p:txBody>
      </p:sp>
      <p:sp>
        <p:nvSpPr>
          <p:cNvPr id="568" name="Google Shape;568;p36"/>
          <p:cNvSpPr txBox="1">
            <a:spLocks noGrp="1"/>
          </p:cNvSpPr>
          <p:nvPr>
            <p:ph type="title" idx="6"/>
          </p:nvPr>
        </p:nvSpPr>
        <p:spPr>
          <a:xfrm>
            <a:off x="6109156" y="3339725"/>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Conclution</a:t>
            </a:r>
            <a:endParaRPr dirty="0"/>
          </a:p>
        </p:txBody>
      </p:sp>
      <p:sp>
        <p:nvSpPr>
          <p:cNvPr id="569" name="Google Shape;569;p36"/>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dirty="0"/>
              <a:t>Feedback about this project</a:t>
            </a:r>
            <a:endParaRPr dirty="0"/>
          </a:p>
        </p:txBody>
      </p:sp>
      <p:sp>
        <p:nvSpPr>
          <p:cNvPr id="570" name="Google Shape;570;p36"/>
          <p:cNvSpPr txBox="1">
            <a:spLocks noGrp="1"/>
          </p:cNvSpPr>
          <p:nvPr>
            <p:ph type="title" idx="8"/>
          </p:nvPr>
        </p:nvSpPr>
        <p:spPr>
          <a:xfrm>
            <a:off x="6109156" y="1985865"/>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Write a Code</a:t>
            </a:r>
            <a:endParaRPr dirty="0"/>
          </a:p>
        </p:txBody>
      </p:sp>
      <p:sp>
        <p:nvSpPr>
          <p:cNvPr id="571" name="Google Shape;571;p36"/>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Create Code to new project</a:t>
            </a:r>
            <a:endParaRPr dirty="0"/>
          </a:p>
        </p:txBody>
      </p:sp>
      <p:sp>
        <p:nvSpPr>
          <p:cNvPr id="572" name="Google Shape;572;p36"/>
          <p:cNvSpPr txBox="1">
            <a:spLocks noGrp="1"/>
          </p:cNvSpPr>
          <p:nvPr>
            <p:ph type="title" idx="13"/>
          </p:nvPr>
        </p:nvSpPr>
        <p:spPr>
          <a:xfrm rot="1296">
            <a:off x="4795981" y="1964342"/>
            <a:ext cx="7956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73" name="Google Shape;573;p36"/>
          <p:cNvSpPr txBox="1">
            <a:spLocks noGrp="1"/>
          </p:cNvSpPr>
          <p:nvPr>
            <p:ph type="title" idx="14"/>
          </p:nvPr>
        </p:nvSpPr>
        <p:spPr>
          <a:xfrm rot="1302">
            <a:off x="882700" y="1964200"/>
            <a:ext cx="792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74" name="Google Shape;574;p36"/>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1"/>
                </a:solidFill>
              </a:rPr>
              <a:t>contents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19999" y="1578681"/>
            <a:ext cx="7703999"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9"/>
            </a:pPr>
            <a:r>
              <a:rPr lang="en-US" sz="1400" dirty="0">
                <a:solidFill>
                  <a:schemeClr val="tx1"/>
                </a:solidFill>
              </a:rPr>
              <a:t>And then, go to main.py, we want to set a parameter for calling a model. First import module to read data in pandas and import “</a:t>
            </a:r>
            <a:r>
              <a:rPr lang="en-US" sz="1400" dirty="0" err="1">
                <a:solidFill>
                  <a:schemeClr val="tx1"/>
                </a:solidFill>
              </a:rPr>
              <a:t>insuranceModel</a:t>
            </a:r>
            <a:r>
              <a:rPr lang="en-US" sz="1400" dirty="0">
                <a:solidFill>
                  <a:schemeClr val="tx1"/>
                </a:solidFill>
              </a:rPr>
              <a:t>” to read an ML model</a:t>
            </a:r>
            <a:endParaRPr lang="en-ID" sz="1400" dirty="0">
              <a:solidFill>
                <a:schemeClr val="tx1"/>
              </a:solidFill>
            </a:endParaRPr>
          </a:p>
        </p:txBody>
      </p:sp>
      <p:sp>
        <p:nvSpPr>
          <p:cNvPr id="10" name="Google Shape;667;p40">
            <a:extLst>
              <a:ext uri="{FF2B5EF4-FFF2-40B4-BE49-F238E27FC236}">
                <a16:creationId xmlns:a16="http://schemas.microsoft.com/office/drawing/2014/main" id="{9F228925-898B-2AA4-AAB3-2B7A41CB1014}"/>
              </a:ext>
            </a:extLst>
          </p:cNvPr>
          <p:cNvSpPr txBox="1">
            <a:spLocks/>
          </p:cNvSpPr>
          <p:nvPr/>
        </p:nvSpPr>
        <p:spPr>
          <a:xfrm>
            <a:off x="719999" y="2638507"/>
            <a:ext cx="7703999"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10"/>
            </a:pPr>
            <a:r>
              <a:rPr lang="en-US" sz="1400" dirty="0">
                <a:solidFill>
                  <a:schemeClr val="tx1"/>
                </a:solidFill>
              </a:rPr>
              <a:t> Add a new route for the machine learning model endpoint in "main.py"</a:t>
            </a:r>
            <a:endParaRPr lang="en-ID" sz="1400" dirty="0">
              <a:solidFill>
                <a:schemeClr val="tx1"/>
              </a:solidFill>
            </a:endParaRPr>
          </a:p>
        </p:txBody>
      </p:sp>
      <p:pic>
        <p:nvPicPr>
          <p:cNvPr id="12" name="Picture 11">
            <a:extLst>
              <a:ext uri="{FF2B5EF4-FFF2-40B4-BE49-F238E27FC236}">
                <a16:creationId xmlns:a16="http://schemas.microsoft.com/office/drawing/2014/main" id="{9AA68283-ABBF-09ED-8401-590267D6A608}"/>
              </a:ext>
            </a:extLst>
          </p:cNvPr>
          <p:cNvPicPr>
            <a:picLocks noChangeAspect="1"/>
          </p:cNvPicPr>
          <p:nvPr/>
        </p:nvPicPr>
        <p:blipFill>
          <a:blip r:embed="rId3"/>
          <a:stretch>
            <a:fillRect/>
          </a:stretch>
        </p:blipFill>
        <p:spPr>
          <a:xfrm>
            <a:off x="1089908" y="2280543"/>
            <a:ext cx="4182004" cy="369253"/>
          </a:xfrm>
          <a:prstGeom prst="rect">
            <a:avLst/>
          </a:prstGeom>
        </p:spPr>
      </p:pic>
      <p:pic>
        <p:nvPicPr>
          <p:cNvPr id="14" name="Picture 13">
            <a:extLst>
              <a:ext uri="{FF2B5EF4-FFF2-40B4-BE49-F238E27FC236}">
                <a16:creationId xmlns:a16="http://schemas.microsoft.com/office/drawing/2014/main" id="{197F8D58-595F-68AA-CB8F-F3A887D93C5B}"/>
              </a:ext>
            </a:extLst>
          </p:cNvPr>
          <p:cNvPicPr>
            <a:picLocks noChangeAspect="1"/>
          </p:cNvPicPr>
          <p:nvPr/>
        </p:nvPicPr>
        <p:blipFill>
          <a:blip r:embed="rId4"/>
          <a:stretch>
            <a:fillRect/>
          </a:stretch>
        </p:blipFill>
        <p:spPr>
          <a:xfrm>
            <a:off x="1089908" y="3162868"/>
            <a:ext cx="3160536" cy="1486919"/>
          </a:xfrm>
          <a:prstGeom prst="rect">
            <a:avLst/>
          </a:prstGeom>
        </p:spPr>
      </p:pic>
    </p:spTree>
    <p:extLst>
      <p:ext uri="{BB962C8B-B14F-4D97-AF65-F5344CB8AC3E}">
        <p14:creationId xmlns:p14="http://schemas.microsoft.com/office/powerpoint/2010/main" val="18043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1" y="15299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11"/>
            </a:pPr>
            <a:r>
              <a:rPr lang="en-US" sz="1400" dirty="0"/>
              <a:t>Set main.py to Flask App and run Flask API. click the link (IP localhost) for directions to the local page </a:t>
            </a:r>
            <a:endParaRPr lang="en-ID" sz="2000" dirty="0">
              <a:solidFill>
                <a:schemeClr val="tx1"/>
              </a:solidFill>
            </a:endParaRPr>
          </a:p>
        </p:txBody>
      </p:sp>
      <p:pic>
        <p:nvPicPr>
          <p:cNvPr id="4" name="Picture 3">
            <a:extLst>
              <a:ext uri="{FF2B5EF4-FFF2-40B4-BE49-F238E27FC236}">
                <a16:creationId xmlns:a16="http://schemas.microsoft.com/office/drawing/2014/main" id="{E0B2229C-3ACA-50F2-4389-0DEB16A069D1}"/>
              </a:ext>
            </a:extLst>
          </p:cNvPr>
          <p:cNvPicPr>
            <a:picLocks noChangeAspect="1"/>
          </p:cNvPicPr>
          <p:nvPr/>
        </p:nvPicPr>
        <p:blipFill rotWithShape="1">
          <a:blip r:embed="rId3"/>
          <a:srcRect r="29550"/>
          <a:stretch/>
        </p:blipFill>
        <p:spPr>
          <a:xfrm>
            <a:off x="959557" y="2134841"/>
            <a:ext cx="4063999" cy="1828800"/>
          </a:xfrm>
          <a:prstGeom prst="rect">
            <a:avLst/>
          </a:prstGeom>
        </p:spPr>
      </p:pic>
      <p:pic>
        <p:nvPicPr>
          <p:cNvPr id="9" name="Picture 8">
            <a:extLst>
              <a:ext uri="{FF2B5EF4-FFF2-40B4-BE49-F238E27FC236}">
                <a16:creationId xmlns:a16="http://schemas.microsoft.com/office/drawing/2014/main" id="{D4936326-8CBA-3ED4-4132-98D353972504}"/>
              </a:ext>
            </a:extLst>
          </p:cNvPr>
          <p:cNvPicPr>
            <a:picLocks noChangeAspect="1"/>
          </p:cNvPicPr>
          <p:nvPr/>
        </p:nvPicPr>
        <p:blipFill>
          <a:blip r:embed="rId4"/>
          <a:stretch>
            <a:fillRect/>
          </a:stretch>
        </p:blipFill>
        <p:spPr>
          <a:xfrm>
            <a:off x="4443587" y="3031275"/>
            <a:ext cx="3952875" cy="1143000"/>
          </a:xfrm>
          <a:prstGeom prst="rect">
            <a:avLst/>
          </a:prstGeom>
        </p:spPr>
      </p:pic>
      <p:sp>
        <p:nvSpPr>
          <p:cNvPr id="10" name="Google Shape;667;p40">
            <a:extLst>
              <a:ext uri="{FF2B5EF4-FFF2-40B4-BE49-F238E27FC236}">
                <a16:creationId xmlns:a16="http://schemas.microsoft.com/office/drawing/2014/main" id="{023AA916-413D-0B29-F5B9-97C216D9E812}"/>
              </a:ext>
            </a:extLst>
          </p:cNvPr>
          <p:cNvSpPr txBox="1">
            <a:spLocks/>
          </p:cNvSpPr>
          <p:nvPr/>
        </p:nvSpPr>
        <p:spPr>
          <a:xfrm>
            <a:off x="5218199" y="2204506"/>
            <a:ext cx="2983619" cy="10125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1100" dirty="0">
                <a:solidFill>
                  <a:schemeClr val="tx1"/>
                </a:solidFill>
              </a:rPr>
              <a:t>And Flask API is running. If Flask API doesn’t run you need to check your main.py </a:t>
            </a:r>
            <a:endParaRPr lang="en-ID" sz="1600" dirty="0">
              <a:solidFill>
                <a:schemeClr val="tx1"/>
              </a:solidFill>
            </a:endParaRPr>
          </a:p>
        </p:txBody>
      </p:sp>
    </p:spTree>
    <p:extLst>
      <p:ext uri="{BB962C8B-B14F-4D97-AF65-F5344CB8AC3E}">
        <p14:creationId xmlns:p14="http://schemas.microsoft.com/office/powerpoint/2010/main" val="31435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1" y="15299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11"/>
            </a:pPr>
            <a:r>
              <a:rPr lang="en-US" sz="1400" dirty="0"/>
              <a:t>Set main.py to Flask App and run Flask API. click the link (IP localhost) for directions to the local page </a:t>
            </a:r>
            <a:endParaRPr lang="en-ID" sz="2000" dirty="0">
              <a:solidFill>
                <a:schemeClr val="tx1"/>
              </a:solidFill>
            </a:endParaRPr>
          </a:p>
        </p:txBody>
      </p:sp>
      <p:pic>
        <p:nvPicPr>
          <p:cNvPr id="4" name="Picture 3">
            <a:extLst>
              <a:ext uri="{FF2B5EF4-FFF2-40B4-BE49-F238E27FC236}">
                <a16:creationId xmlns:a16="http://schemas.microsoft.com/office/drawing/2014/main" id="{E0B2229C-3ACA-50F2-4389-0DEB16A069D1}"/>
              </a:ext>
            </a:extLst>
          </p:cNvPr>
          <p:cNvPicPr>
            <a:picLocks noChangeAspect="1"/>
          </p:cNvPicPr>
          <p:nvPr/>
        </p:nvPicPr>
        <p:blipFill rotWithShape="1">
          <a:blip r:embed="rId3"/>
          <a:srcRect r="29550"/>
          <a:stretch/>
        </p:blipFill>
        <p:spPr>
          <a:xfrm>
            <a:off x="959557" y="2134841"/>
            <a:ext cx="4063999" cy="1828800"/>
          </a:xfrm>
          <a:prstGeom prst="rect">
            <a:avLst/>
          </a:prstGeom>
        </p:spPr>
      </p:pic>
      <p:pic>
        <p:nvPicPr>
          <p:cNvPr id="9" name="Picture 8">
            <a:extLst>
              <a:ext uri="{FF2B5EF4-FFF2-40B4-BE49-F238E27FC236}">
                <a16:creationId xmlns:a16="http://schemas.microsoft.com/office/drawing/2014/main" id="{D4936326-8CBA-3ED4-4132-98D353972504}"/>
              </a:ext>
            </a:extLst>
          </p:cNvPr>
          <p:cNvPicPr>
            <a:picLocks noChangeAspect="1"/>
          </p:cNvPicPr>
          <p:nvPr/>
        </p:nvPicPr>
        <p:blipFill>
          <a:blip r:embed="rId4"/>
          <a:stretch>
            <a:fillRect/>
          </a:stretch>
        </p:blipFill>
        <p:spPr>
          <a:xfrm>
            <a:off x="4443587" y="3031275"/>
            <a:ext cx="3952875" cy="1143000"/>
          </a:xfrm>
          <a:prstGeom prst="rect">
            <a:avLst/>
          </a:prstGeom>
        </p:spPr>
      </p:pic>
      <p:sp>
        <p:nvSpPr>
          <p:cNvPr id="10" name="Google Shape;667;p40">
            <a:extLst>
              <a:ext uri="{FF2B5EF4-FFF2-40B4-BE49-F238E27FC236}">
                <a16:creationId xmlns:a16="http://schemas.microsoft.com/office/drawing/2014/main" id="{023AA916-413D-0B29-F5B9-97C216D9E812}"/>
              </a:ext>
            </a:extLst>
          </p:cNvPr>
          <p:cNvSpPr txBox="1">
            <a:spLocks/>
          </p:cNvSpPr>
          <p:nvPr/>
        </p:nvSpPr>
        <p:spPr>
          <a:xfrm>
            <a:off x="5218199" y="2204506"/>
            <a:ext cx="2983619" cy="10125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1100" dirty="0">
                <a:solidFill>
                  <a:schemeClr val="tx1"/>
                </a:solidFill>
              </a:rPr>
              <a:t>And Flask API is running. If Flask API doesn’t run you need to check your main.py </a:t>
            </a:r>
            <a:endParaRPr lang="en-ID" sz="1600" dirty="0">
              <a:solidFill>
                <a:schemeClr val="tx1"/>
              </a:solidFill>
            </a:endParaRPr>
          </a:p>
        </p:txBody>
      </p:sp>
    </p:spTree>
    <p:extLst>
      <p:ext uri="{BB962C8B-B14F-4D97-AF65-F5344CB8AC3E}">
        <p14:creationId xmlns:p14="http://schemas.microsoft.com/office/powerpoint/2010/main" val="1562229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69999"/>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12"/>
            </a:pPr>
            <a:r>
              <a:rPr lang="en-US" sz="1600" dirty="0">
                <a:solidFill>
                  <a:schemeClr val="tx1"/>
                </a:solidFill>
              </a:rPr>
              <a:t>And also when we want to test Postman, first put JSON on body-&gt;raw. And then write sample a JSON to get a response.</a:t>
            </a:r>
            <a:endParaRPr lang="en-ID" sz="1600" dirty="0">
              <a:solidFill>
                <a:schemeClr val="tx1"/>
              </a:solidFill>
            </a:endParaRPr>
          </a:p>
        </p:txBody>
      </p:sp>
      <p:pic>
        <p:nvPicPr>
          <p:cNvPr id="6" name="Picture 5">
            <a:extLst>
              <a:ext uri="{FF2B5EF4-FFF2-40B4-BE49-F238E27FC236}">
                <a16:creationId xmlns:a16="http://schemas.microsoft.com/office/drawing/2014/main" id="{CFEAAC9A-70FA-6B2D-14C9-4293DFD71E1E}"/>
              </a:ext>
            </a:extLst>
          </p:cNvPr>
          <p:cNvPicPr>
            <a:picLocks noChangeAspect="1"/>
          </p:cNvPicPr>
          <p:nvPr/>
        </p:nvPicPr>
        <p:blipFill rotWithShape="1">
          <a:blip r:embed="rId3"/>
          <a:srcRect r="22764"/>
          <a:stretch/>
        </p:blipFill>
        <p:spPr>
          <a:xfrm>
            <a:off x="858131" y="2220920"/>
            <a:ext cx="4097691" cy="1666875"/>
          </a:xfrm>
          <a:prstGeom prst="rect">
            <a:avLst/>
          </a:prstGeom>
        </p:spPr>
      </p:pic>
      <p:sp>
        <p:nvSpPr>
          <p:cNvPr id="7" name="Rectangle 6">
            <a:extLst>
              <a:ext uri="{FF2B5EF4-FFF2-40B4-BE49-F238E27FC236}">
                <a16:creationId xmlns:a16="http://schemas.microsoft.com/office/drawing/2014/main" id="{C9FCCF19-E7EF-39ED-BEE5-38102AA5C4B8}"/>
              </a:ext>
            </a:extLst>
          </p:cNvPr>
          <p:cNvSpPr/>
          <p:nvPr/>
        </p:nvSpPr>
        <p:spPr>
          <a:xfrm>
            <a:off x="2453640" y="3375660"/>
            <a:ext cx="266700" cy="175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64D13C1D-AB19-BBC6-5D33-04A32B70ECCE}"/>
              </a:ext>
            </a:extLst>
          </p:cNvPr>
          <p:cNvSpPr/>
          <p:nvPr/>
        </p:nvSpPr>
        <p:spPr>
          <a:xfrm>
            <a:off x="2903220" y="3566160"/>
            <a:ext cx="266700" cy="175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13" name="Picture 12">
            <a:extLst>
              <a:ext uri="{FF2B5EF4-FFF2-40B4-BE49-F238E27FC236}">
                <a16:creationId xmlns:a16="http://schemas.microsoft.com/office/drawing/2014/main" id="{BE7460F9-02CC-B8E4-BA36-4A35C17549AB}"/>
              </a:ext>
            </a:extLst>
          </p:cNvPr>
          <p:cNvPicPr>
            <a:picLocks noChangeAspect="1"/>
          </p:cNvPicPr>
          <p:nvPr/>
        </p:nvPicPr>
        <p:blipFill>
          <a:blip r:embed="rId4"/>
          <a:stretch>
            <a:fillRect/>
          </a:stretch>
        </p:blipFill>
        <p:spPr>
          <a:xfrm>
            <a:off x="6172254" y="2619631"/>
            <a:ext cx="1657314" cy="1862578"/>
          </a:xfrm>
          <a:prstGeom prst="rect">
            <a:avLst/>
          </a:prstGeom>
        </p:spPr>
      </p:pic>
      <p:sp>
        <p:nvSpPr>
          <p:cNvPr id="14" name="TextBox 13">
            <a:extLst>
              <a:ext uri="{FF2B5EF4-FFF2-40B4-BE49-F238E27FC236}">
                <a16:creationId xmlns:a16="http://schemas.microsoft.com/office/drawing/2014/main" id="{6887C6A3-2700-75BD-4286-4C0AA1621E50}"/>
              </a:ext>
            </a:extLst>
          </p:cNvPr>
          <p:cNvSpPr txBox="1"/>
          <p:nvPr/>
        </p:nvSpPr>
        <p:spPr>
          <a:xfrm>
            <a:off x="6172254" y="2220920"/>
            <a:ext cx="1657314" cy="307777"/>
          </a:xfrm>
          <a:prstGeom prst="rect">
            <a:avLst/>
          </a:prstGeom>
          <a:noFill/>
        </p:spPr>
        <p:txBody>
          <a:bodyPr wrap="square" rtlCol="0">
            <a:spAutoFit/>
          </a:bodyPr>
          <a:lstStyle/>
          <a:p>
            <a:r>
              <a:rPr lang="en-US" dirty="0"/>
              <a:t>Put JSON on Box</a:t>
            </a:r>
            <a:endParaRPr lang="en-ID" dirty="0"/>
          </a:p>
        </p:txBody>
      </p:sp>
    </p:spTree>
    <p:extLst>
      <p:ext uri="{BB962C8B-B14F-4D97-AF65-F5344CB8AC3E}">
        <p14:creationId xmlns:p14="http://schemas.microsoft.com/office/powerpoint/2010/main" val="419579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24843"/>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13"/>
            </a:pPr>
            <a:r>
              <a:rPr lang="en-US" sz="1600" dirty="0">
                <a:solidFill>
                  <a:schemeClr val="tx1"/>
                </a:solidFill>
              </a:rPr>
              <a:t>Finally Postman will be give response from our API</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C88D1C9B-5731-03BA-50A4-38FD07C93854}"/>
              </a:ext>
            </a:extLst>
          </p:cNvPr>
          <p:cNvPicPr>
            <a:picLocks noChangeAspect="1"/>
          </p:cNvPicPr>
          <p:nvPr/>
        </p:nvPicPr>
        <p:blipFill>
          <a:blip r:embed="rId3"/>
          <a:stretch>
            <a:fillRect/>
          </a:stretch>
        </p:blipFill>
        <p:spPr>
          <a:xfrm>
            <a:off x="2524125" y="2255550"/>
            <a:ext cx="4471987" cy="2224368"/>
          </a:xfrm>
          <a:prstGeom prst="rect">
            <a:avLst/>
          </a:prstGeom>
        </p:spPr>
      </p:pic>
    </p:spTree>
    <p:extLst>
      <p:ext uri="{BB962C8B-B14F-4D97-AF65-F5344CB8AC3E}">
        <p14:creationId xmlns:p14="http://schemas.microsoft.com/office/powerpoint/2010/main" val="924939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Create Docker &amp; </a:t>
            </a:r>
            <a:r>
              <a:rPr lang="en-ID" dirty="0">
                <a:solidFill>
                  <a:schemeClr val="accent3">
                    <a:lumMod val="75000"/>
                  </a:schemeClr>
                </a:solidFill>
              </a:rPr>
              <a:t>Docker</a:t>
            </a:r>
            <a:r>
              <a:rPr lang="en-ID" dirty="0">
                <a:solidFill>
                  <a:schemeClr val="tx1"/>
                </a:solidFill>
              </a:rPr>
              <a:t> </a:t>
            </a:r>
            <a:r>
              <a:rPr lang="en-ID" dirty="0">
                <a:solidFill>
                  <a:schemeClr val="accent3">
                    <a:lumMod val="75000"/>
                  </a:schemeClr>
                </a:solidFill>
              </a:rPr>
              <a:t>Compose</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24843"/>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a:pPr>
            <a:r>
              <a:rPr lang="en-US" sz="1600" dirty="0">
                <a:solidFill>
                  <a:schemeClr val="tx1"/>
                </a:solidFill>
              </a:rPr>
              <a:t>Create a file “</a:t>
            </a:r>
            <a:r>
              <a:rPr lang="en-US" sz="1600" dirty="0" err="1">
                <a:solidFill>
                  <a:schemeClr val="tx1"/>
                </a:solidFill>
              </a:rPr>
              <a:t>dockerfile</a:t>
            </a:r>
            <a:r>
              <a:rPr lang="en-US" sz="1600" dirty="0">
                <a:solidFill>
                  <a:schemeClr val="tx1"/>
                </a:solidFill>
              </a:rPr>
              <a:t>” and write the file with this code to make FLASK API run.</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2" name="Picture 1">
            <a:extLst>
              <a:ext uri="{FF2B5EF4-FFF2-40B4-BE49-F238E27FC236}">
                <a16:creationId xmlns:a16="http://schemas.microsoft.com/office/drawing/2014/main" id="{F64780A4-884C-70FC-B8F9-A88EF3AF473D}"/>
              </a:ext>
            </a:extLst>
          </p:cNvPr>
          <p:cNvPicPr>
            <a:picLocks noChangeAspect="1"/>
          </p:cNvPicPr>
          <p:nvPr/>
        </p:nvPicPr>
        <p:blipFill>
          <a:blip r:embed="rId3"/>
          <a:stretch>
            <a:fillRect/>
          </a:stretch>
        </p:blipFill>
        <p:spPr>
          <a:xfrm>
            <a:off x="1116856" y="2112701"/>
            <a:ext cx="1275658" cy="2491049"/>
          </a:xfrm>
          <a:prstGeom prst="rect">
            <a:avLst/>
          </a:prstGeom>
        </p:spPr>
      </p:pic>
      <p:pic>
        <p:nvPicPr>
          <p:cNvPr id="4" name="Picture 3">
            <a:extLst>
              <a:ext uri="{FF2B5EF4-FFF2-40B4-BE49-F238E27FC236}">
                <a16:creationId xmlns:a16="http://schemas.microsoft.com/office/drawing/2014/main" id="{4DFC2DEC-E4F2-70B9-ACEC-779036C5B960}"/>
              </a:ext>
            </a:extLst>
          </p:cNvPr>
          <p:cNvPicPr>
            <a:picLocks noChangeAspect="1"/>
          </p:cNvPicPr>
          <p:nvPr/>
        </p:nvPicPr>
        <p:blipFill>
          <a:blip r:embed="rId4"/>
          <a:stretch>
            <a:fillRect/>
          </a:stretch>
        </p:blipFill>
        <p:spPr>
          <a:xfrm>
            <a:off x="2990812" y="2200928"/>
            <a:ext cx="4629188" cy="2314594"/>
          </a:xfrm>
          <a:prstGeom prst="rect">
            <a:avLst/>
          </a:prstGeom>
        </p:spPr>
      </p:pic>
    </p:spTree>
    <p:extLst>
      <p:ext uri="{BB962C8B-B14F-4D97-AF65-F5344CB8AC3E}">
        <p14:creationId xmlns:p14="http://schemas.microsoft.com/office/powerpoint/2010/main" val="244721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Create Docker &amp; </a:t>
            </a:r>
            <a:r>
              <a:rPr lang="en-ID" dirty="0">
                <a:solidFill>
                  <a:schemeClr val="accent3">
                    <a:lumMod val="75000"/>
                  </a:schemeClr>
                </a:solidFill>
              </a:rPr>
              <a:t>Docker</a:t>
            </a:r>
            <a:r>
              <a:rPr lang="en-ID" dirty="0">
                <a:solidFill>
                  <a:schemeClr val="tx1"/>
                </a:solidFill>
              </a:rPr>
              <a:t> </a:t>
            </a:r>
            <a:r>
              <a:rPr lang="en-ID" dirty="0">
                <a:solidFill>
                  <a:schemeClr val="accent3">
                    <a:lumMod val="75000"/>
                  </a:schemeClr>
                </a:solidFill>
              </a:rPr>
              <a:t>Compose</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36132"/>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2"/>
            </a:pPr>
            <a:r>
              <a:rPr lang="en-US" sz="1600" dirty="0">
                <a:solidFill>
                  <a:schemeClr val="tx1"/>
                </a:solidFill>
              </a:rPr>
              <a:t>Build Docker to create a Docker image </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F78A59E6-5F9D-B6CE-3951-5747DC1D1EF0}"/>
              </a:ext>
            </a:extLst>
          </p:cNvPr>
          <p:cNvPicPr>
            <a:picLocks noChangeAspect="1"/>
          </p:cNvPicPr>
          <p:nvPr/>
        </p:nvPicPr>
        <p:blipFill>
          <a:blip r:embed="rId3"/>
          <a:stretch>
            <a:fillRect/>
          </a:stretch>
        </p:blipFill>
        <p:spPr>
          <a:xfrm>
            <a:off x="1036089" y="2171701"/>
            <a:ext cx="5800725" cy="1438275"/>
          </a:xfrm>
          <a:prstGeom prst="rect">
            <a:avLst/>
          </a:prstGeom>
        </p:spPr>
      </p:pic>
    </p:spTree>
    <p:extLst>
      <p:ext uri="{BB962C8B-B14F-4D97-AF65-F5344CB8AC3E}">
        <p14:creationId xmlns:p14="http://schemas.microsoft.com/office/powerpoint/2010/main" val="788159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Create Docker &amp; </a:t>
            </a:r>
            <a:r>
              <a:rPr lang="en-ID" dirty="0">
                <a:solidFill>
                  <a:schemeClr val="accent3">
                    <a:lumMod val="75000"/>
                  </a:schemeClr>
                </a:solidFill>
              </a:rPr>
              <a:t>Docker</a:t>
            </a:r>
            <a:r>
              <a:rPr lang="en-ID" dirty="0">
                <a:solidFill>
                  <a:schemeClr val="tx1"/>
                </a:solidFill>
              </a:rPr>
              <a:t> </a:t>
            </a:r>
            <a:r>
              <a:rPr lang="en-ID" dirty="0">
                <a:solidFill>
                  <a:schemeClr val="accent3">
                    <a:lumMod val="75000"/>
                  </a:schemeClr>
                </a:solidFill>
              </a:rPr>
              <a:t>Compose</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8128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3"/>
            </a:pPr>
            <a:r>
              <a:rPr lang="en-US" sz="1600" dirty="0">
                <a:solidFill>
                  <a:schemeClr val="tx1"/>
                </a:solidFill>
              </a:rPr>
              <a:t>After that in Model_insurance.py, we modify the path variable to make docker read our data. You can adjust base your file saved</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2" name="Picture 1">
            <a:extLst>
              <a:ext uri="{FF2B5EF4-FFF2-40B4-BE49-F238E27FC236}">
                <a16:creationId xmlns:a16="http://schemas.microsoft.com/office/drawing/2014/main" id="{8124FFFC-94CC-9EEF-7D5A-909C7B754284}"/>
              </a:ext>
            </a:extLst>
          </p:cNvPr>
          <p:cNvPicPr>
            <a:picLocks noChangeAspect="1"/>
          </p:cNvPicPr>
          <p:nvPr/>
        </p:nvPicPr>
        <p:blipFill>
          <a:blip r:embed="rId3"/>
          <a:stretch>
            <a:fillRect/>
          </a:stretch>
        </p:blipFill>
        <p:spPr>
          <a:xfrm>
            <a:off x="2732068" y="2290762"/>
            <a:ext cx="3457575" cy="561975"/>
          </a:xfrm>
          <a:prstGeom prst="rect">
            <a:avLst/>
          </a:prstGeom>
        </p:spPr>
      </p:pic>
    </p:spTree>
    <p:extLst>
      <p:ext uri="{BB962C8B-B14F-4D97-AF65-F5344CB8AC3E}">
        <p14:creationId xmlns:p14="http://schemas.microsoft.com/office/powerpoint/2010/main" val="914382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Create Docker &amp; </a:t>
            </a:r>
            <a:r>
              <a:rPr lang="en-ID" dirty="0">
                <a:solidFill>
                  <a:schemeClr val="accent3">
                    <a:lumMod val="75000"/>
                  </a:schemeClr>
                </a:solidFill>
              </a:rPr>
              <a:t>Docker</a:t>
            </a:r>
            <a:r>
              <a:rPr lang="en-ID" dirty="0">
                <a:solidFill>
                  <a:schemeClr val="tx1"/>
                </a:solidFill>
              </a:rPr>
              <a:t> </a:t>
            </a:r>
            <a:r>
              <a:rPr lang="en-ID" dirty="0">
                <a:solidFill>
                  <a:schemeClr val="accent3">
                    <a:lumMod val="75000"/>
                  </a:schemeClr>
                </a:solidFill>
              </a:rPr>
              <a:t>Compose</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8128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3"/>
            </a:pPr>
            <a:r>
              <a:rPr lang="en-US" sz="1600" dirty="0">
                <a:solidFill>
                  <a:schemeClr val="tx1"/>
                </a:solidFill>
              </a:rPr>
              <a:t>And then you can create .</a:t>
            </a:r>
            <a:r>
              <a:rPr lang="en-US" sz="1600" dirty="0" err="1">
                <a:solidFill>
                  <a:schemeClr val="tx1"/>
                </a:solidFill>
              </a:rPr>
              <a:t>yml</a:t>
            </a:r>
            <a:r>
              <a:rPr lang="en-US" sz="1600" dirty="0">
                <a:solidFill>
                  <a:schemeClr val="tx1"/>
                </a:solidFill>
              </a:rPr>
              <a:t> file for production and staging. And start your docker with comment below:</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385EB9D5-E445-E127-3FDC-1B82AE34CB28}"/>
              </a:ext>
            </a:extLst>
          </p:cNvPr>
          <p:cNvPicPr>
            <a:picLocks noChangeAspect="1"/>
          </p:cNvPicPr>
          <p:nvPr/>
        </p:nvPicPr>
        <p:blipFill>
          <a:blip r:embed="rId3"/>
          <a:stretch>
            <a:fillRect/>
          </a:stretch>
        </p:blipFill>
        <p:spPr>
          <a:xfrm>
            <a:off x="1133827" y="2202034"/>
            <a:ext cx="2602795" cy="1301398"/>
          </a:xfrm>
          <a:prstGeom prst="rect">
            <a:avLst/>
          </a:prstGeom>
        </p:spPr>
      </p:pic>
      <p:pic>
        <p:nvPicPr>
          <p:cNvPr id="5" name="Picture 4">
            <a:extLst>
              <a:ext uri="{FF2B5EF4-FFF2-40B4-BE49-F238E27FC236}">
                <a16:creationId xmlns:a16="http://schemas.microsoft.com/office/drawing/2014/main" id="{89B31914-DD6F-9FCB-DA6D-FE7BB1EE8C0C}"/>
              </a:ext>
            </a:extLst>
          </p:cNvPr>
          <p:cNvPicPr>
            <a:picLocks noChangeAspect="1"/>
          </p:cNvPicPr>
          <p:nvPr/>
        </p:nvPicPr>
        <p:blipFill>
          <a:blip r:embed="rId4"/>
          <a:stretch>
            <a:fillRect/>
          </a:stretch>
        </p:blipFill>
        <p:spPr>
          <a:xfrm>
            <a:off x="5222093" y="2170128"/>
            <a:ext cx="2438124" cy="1364736"/>
          </a:xfrm>
          <a:prstGeom prst="rect">
            <a:avLst/>
          </a:prstGeom>
        </p:spPr>
      </p:pic>
      <p:pic>
        <p:nvPicPr>
          <p:cNvPr id="7" name="Picture 6">
            <a:extLst>
              <a:ext uri="{FF2B5EF4-FFF2-40B4-BE49-F238E27FC236}">
                <a16:creationId xmlns:a16="http://schemas.microsoft.com/office/drawing/2014/main" id="{1750D472-3CCC-054C-D4D8-6FD95CBD2E60}"/>
              </a:ext>
            </a:extLst>
          </p:cNvPr>
          <p:cNvPicPr>
            <a:picLocks noChangeAspect="1"/>
          </p:cNvPicPr>
          <p:nvPr/>
        </p:nvPicPr>
        <p:blipFill>
          <a:blip r:embed="rId5"/>
          <a:stretch>
            <a:fillRect/>
          </a:stretch>
        </p:blipFill>
        <p:spPr>
          <a:xfrm>
            <a:off x="2219325" y="3793275"/>
            <a:ext cx="4705350" cy="762000"/>
          </a:xfrm>
          <a:prstGeom prst="rect">
            <a:avLst/>
          </a:prstGeom>
        </p:spPr>
      </p:pic>
    </p:spTree>
    <p:extLst>
      <p:ext uri="{BB962C8B-B14F-4D97-AF65-F5344CB8AC3E}">
        <p14:creationId xmlns:p14="http://schemas.microsoft.com/office/powerpoint/2010/main" val="348660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83832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nSpc>
                <a:spcPct val="150000"/>
              </a:lnSpc>
              <a:buFont typeface="+mj-lt"/>
              <a:buAutoNum type="arabicPeriod"/>
            </a:pPr>
            <a:r>
              <a:rPr lang="en-US" sz="1600" dirty="0">
                <a:solidFill>
                  <a:schemeClr val="tx1"/>
                </a:solidFill>
              </a:rPr>
              <a:t>Sign in to GitHub</a:t>
            </a:r>
          </a:p>
          <a:p>
            <a:pPr marL="342900" indent="-342900">
              <a:lnSpc>
                <a:spcPct val="150000"/>
              </a:lnSpc>
              <a:buFont typeface="+mj-lt"/>
              <a:buAutoNum type="arabicPeriod"/>
            </a:pPr>
            <a:r>
              <a:rPr lang="en-US" sz="1600" dirty="0">
                <a:solidFill>
                  <a:schemeClr val="tx1"/>
                </a:solidFill>
              </a:rPr>
              <a:t>Create New Repository</a:t>
            </a:r>
          </a:p>
          <a:p>
            <a:pPr marL="342900" indent="-342900">
              <a:lnSpc>
                <a:spcPct val="150000"/>
              </a:lnSpc>
              <a:buFont typeface="+mj-lt"/>
              <a:buAutoNum type="arabicPeriod"/>
            </a:pP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2481E93E-499C-1D71-CB5D-6E1FDDF848D6}"/>
              </a:ext>
            </a:extLst>
          </p:cNvPr>
          <p:cNvPicPr>
            <a:picLocks noChangeAspect="1"/>
          </p:cNvPicPr>
          <p:nvPr/>
        </p:nvPicPr>
        <p:blipFill>
          <a:blip r:embed="rId3"/>
          <a:stretch>
            <a:fillRect/>
          </a:stretch>
        </p:blipFill>
        <p:spPr>
          <a:xfrm>
            <a:off x="3271308" y="2514255"/>
            <a:ext cx="2395714" cy="2089495"/>
          </a:xfrm>
          <a:prstGeom prst="rect">
            <a:avLst/>
          </a:prstGeom>
        </p:spPr>
      </p:pic>
    </p:spTree>
    <p:extLst>
      <p:ext uri="{BB962C8B-B14F-4D97-AF65-F5344CB8AC3E}">
        <p14:creationId xmlns:p14="http://schemas.microsoft.com/office/powerpoint/2010/main" val="24825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About </a:t>
            </a:r>
            <a:r>
              <a:rPr lang="en" sz="2800" dirty="0">
                <a:solidFill>
                  <a:schemeClr val="bg2"/>
                </a:solidFill>
              </a:rPr>
              <a:t>Project</a:t>
            </a:r>
            <a:endParaRPr sz="2800" dirty="0">
              <a:solidFill>
                <a:schemeClr val="bg2"/>
              </a:solidFill>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49EB8C9-947D-0DBE-888A-74F5E46FB06F}"/>
              </a:ext>
            </a:extLst>
          </p:cNvPr>
          <p:cNvSpPr>
            <a:spLocks noGrp="1"/>
          </p:cNvSpPr>
          <p:nvPr>
            <p:ph type="subTitle" idx="1"/>
          </p:nvPr>
        </p:nvSpPr>
        <p:spPr/>
        <p:txBody>
          <a:bodyPr/>
          <a:lstStyle/>
          <a:p>
            <a:endParaRPr lang="en-ID"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921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nSpc>
                <a:spcPct val="150000"/>
              </a:lnSpc>
              <a:buFont typeface="+mj-lt"/>
              <a:buAutoNum type="arabicPeriod" startAt="3"/>
            </a:pPr>
            <a:r>
              <a:rPr lang="en-US" sz="1600" dirty="0">
                <a:solidFill>
                  <a:schemeClr val="tx1"/>
                </a:solidFill>
              </a:rPr>
              <a:t>Fill in the named repository and then click Create repository</a:t>
            </a:r>
          </a:p>
          <a:p>
            <a:pPr marL="342900" indent="-342900">
              <a:lnSpc>
                <a:spcPct val="150000"/>
              </a:lnSpc>
              <a:buFont typeface="+mj-lt"/>
              <a:buAutoNum type="arabicPeriod"/>
            </a:pP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78F4F39D-0C0F-92BC-687F-29E2B777440E}"/>
              </a:ext>
            </a:extLst>
          </p:cNvPr>
          <p:cNvPicPr>
            <a:picLocks noChangeAspect="1"/>
          </p:cNvPicPr>
          <p:nvPr/>
        </p:nvPicPr>
        <p:blipFill>
          <a:blip r:embed="rId3"/>
          <a:stretch>
            <a:fillRect/>
          </a:stretch>
        </p:blipFill>
        <p:spPr>
          <a:xfrm>
            <a:off x="3218101" y="1899144"/>
            <a:ext cx="2527944" cy="2704606"/>
          </a:xfrm>
          <a:prstGeom prst="rect">
            <a:avLst/>
          </a:prstGeom>
        </p:spPr>
      </p:pic>
    </p:spTree>
    <p:extLst>
      <p:ext uri="{BB962C8B-B14F-4D97-AF65-F5344CB8AC3E}">
        <p14:creationId xmlns:p14="http://schemas.microsoft.com/office/powerpoint/2010/main" val="1298515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456692"/>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nSpc>
                <a:spcPct val="150000"/>
              </a:lnSpc>
              <a:buFont typeface="+mj-lt"/>
              <a:buAutoNum type="arabicPeriod" startAt="4"/>
            </a:pPr>
            <a:r>
              <a:rPr lang="en-US" sz="1600" dirty="0">
                <a:solidFill>
                  <a:schemeClr val="tx1"/>
                </a:solidFill>
              </a:rPr>
              <a:t>Copy the URL and we start copying our repo to local with </a:t>
            </a:r>
            <a:r>
              <a:rPr lang="en-US" sz="1600" dirty="0" err="1">
                <a:solidFill>
                  <a:schemeClr val="tx1"/>
                </a:solidFill>
              </a:rPr>
              <a:t>GitBash</a:t>
            </a:r>
            <a:r>
              <a:rPr lang="en-US" sz="1600" dirty="0">
                <a:solidFill>
                  <a:schemeClr val="tx1"/>
                </a:solidFill>
              </a:rPr>
              <a:t> </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E5C5BDD4-C186-48C8-2DBE-4550E486FC00}"/>
              </a:ext>
            </a:extLst>
          </p:cNvPr>
          <p:cNvPicPr>
            <a:picLocks noChangeAspect="1"/>
          </p:cNvPicPr>
          <p:nvPr/>
        </p:nvPicPr>
        <p:blipFill>
          <a:blip r:embed="rId3"/>
          <a:stretch>
            <a:fillRect/>
          </a:stretch>
        </p:blipFill>
        <p:spPr>
          <a:xfrm>
            <a:off x="1969911" y="2316914"/>
            <a:ext cx="5204178" cy="1293062"/>
          </a:xfrm>
          <a:prstGeom prst="rect">
            <a:avLst/>
          </a:prstGeom>
        </p:spPr>
      </p:pic>
    </p:spTree>
    <p:extLst>
      <p:ext uri="{BB962C8B-B14F-4D97-AF65-F5344CB8AC3E}">
        <p14:creationId xmlns:p14="http://schemas.microsoft.com/office/powerpoint/2010/main" val="1285529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0184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5"/>
            </a:pPr>
            <a:r>
              <a:rPr lang="en-US" sz="1600" dirty="0">
                <a:solidFill>
                  <a:schemeClr val="tx1"/>
                </a:solidFill>
              </a:rPr>
              <a:t>Open your </a:t>
            </a:r>
            <a:r>
              <a:rPr lang="en-US" sz="1600" dirty="0" err="1">
                <a:solidFill>
                  <a:schemeClr val="tx1"/>
                </a:solidFill>
              </a:rPr>
              <a:t>GitBash</a:t>
            </a:r>
            <a:r>
              <a:rPr lang="en-US" sz="1600" dirty="0">
                <a:solidFill>
                  <a:schemeClr val="tx1"/>
                </a:solidFill>
              </a:rPr>
              <a:t> and clone the repo in our local. And then copy our code to the repository folder</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539E40E7-9BAD-7FA0-402C-B656FB1073D3}"/>
              </a:ext>
            </a:extLst>
          </p:cNvPr>
          <p:cNvPicPr>
            <a:picLocks noChangeAspect="1"/>
          </p:cNvPicPr>
          <p:nvPr/>
        </p:nvPicPr>
        <p:blipFill>
          <a:blip r:embed="rId3"/>
          <a:stretch>
            <a:fillRect/>
          </a:stretch>
        </p:blipFill>
        <p:spPr>
          <a:xfrm>
            <a:off x="1524000" y="2077437"/>
            <a:ext cx="1571704" cy="2370876"/>
          </a:xfrm>
          <a:prstGeom prst="rect">
            <a:avLst/>
          </a:prstGeom>
        </p:spPr>
      </p:pic>
      <p:pic>
        <p:nvPicPr>
          <p:cNvPr id="6" name="Picture 5">
            <a:extLst>
              <a:ext uri="{FF2B5EF4-FFF2-40B4-BE49-F238E27FC236}">
                <a16:creationId xmlns:a16="http://schemas.microsoft.com/office/drawing/2014/main" id="{D5DAE510-2D36-1D09-C1B6-9615E71B539D}"/>
              </a:ext>
            </a:extLst>
          </p:cNvPr>
          <p:cNvPicPr>
            <a:picLocks noChangeAspect="1"/>
          </p:cNvPicPr>
          <p:nvPr/>
        </p:nvPicPr>
        <p:blipFill>
          <a:blip r:embed="rId4"/>
          <a:stretch>
            <a:fillRect/>
          </a:stretch>
        </p:blipFill>
        <p:spPr>
          <a:xfrm>
            <a:off x="3576434" y="2104351"/>
            <a:ext cx="4625279" cy="830793"/>
          </a:xfrm>
          <a:prstGeom prst="rect">
            <a:avLst/>
          </a:prstGeom>
        </p:spPr>
      </p:pic>
      <p:pic>
        <p:nvPicPr>
          <p:cNvPr id="8" name="Picture 7">
            <a:extLst>
              <a:ext uri="{FF2B5EF4-FFF2-40B4-BE49-F238E27FC236}">
                <a16:creationId xmlns:a16="http://schemas.microsoft.com/office/drawing/2014/main" id="{E193CFEC-9696-6E24-4046-D8EAA7E18888}"/>
              </a:ext>
            </a:extLst>
          </p:cNvPr>
          <p:cNvPicPr>
            <a:picLocks noChangeAspect="1"/>
          </p:cNvPicPr>
          <p:nvPr/>
        </p:nvPicPr>
        <p:blipFill>
          <a:blip r:embed="rId5"/>
          <a:stretch>
            <a:fillRect/>
          </a:stretch>
        </p:blipFill>
        <p:spPr>
          <a:xfrm>
            <a:off x="3783254" y="3032974"/>
            <a:ext cx="4211637" cy="1415339"/>
          </a:xfrm>
          <a:prstGeom prst="rect">
            <a:avLst/>
          </a:prstGeom>
        </p:spPr>
      </p:pic>
    </p:spTree>
    <p:extLst>
      <p:ext uri="{BB962C8B-B14F-4D97-AF65-F5344CB8AC3E}">
        <p14:creationId xmlns:p14="http://schemas.microsoft.com/office/powerpoint/2010/main" val="1843253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0184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5"/>
            </a:pPr>
            <a:r>
              <a:rPr lang="en-US" sz="1600" dirty="0">
                <a:solidFill>
                  <a:schemeClr val="tx1"/>
                </a:solidFill>
              </a:rPr>
              <a:t>Open your </a:t>
            </a:r>
            <a:r>
              <a:rPr lang="en-US" sz="1600" dirty="0" err="1">
                <a:solidFill>
                  <a:schemeClr val="tx1"/>
                </a:solidFill>
              </a:rPr>
              <a:t>GitBash</a:t>
            </a:r>
            <a:r>
              <a:rPr lang="en-US" sz="1600" dirty="0">
                <a:solidFill>
                  <a:schemeClr val="tx1"/>
                </a:solidFill>
              </a:rPr>
              <a:t> and clone the repo in our local. And then copy our code to the repository folder</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539E40E7-9BAD-7FA0-402C-B656FB1073D3}"/>
              </a:ext>
            </a:extLst>
          </p:cNvPr>
          <p:cNvPicPr>
            <a:picLocks noChangeAspect="1"/>
          </p:cNvPicPr>
          <p:nvPr/>
        </p:nvPicPr>
        <p:blipFill>
          <a:blip r:embed="rId3"/>
          <a:stretch>
            <a:fillRect/>
          </a:stretch>
        </p:blipFill>
        <p:spPr>
          <a:xfrm>
            <a:off x="1524000" y="2077437"/>
            <a:ext cx="1571704" cy="2370876"/>
          </a:xfrm>
          <a:prstGeom prst="rect">
            <a:avLst/>
          </a:prstGeom>
        </p:spPr>
      </p:pic>
      <p:pic>
        <p:nvPicPr>
          <p:cNvPr id="6" name="Picture 5">
            <a:extLst>
              <a:ext uri="{FF2B5EF4-FFF2-40B4-BE49-F238E27FC236}">
                <a16:creationId xmlns:a16="http://schemas.microsoft.com/office/drawing/2014/main" id="{D5DAE510-2D36-1D09-C1B6-9615E71B539D}"/>
              </a:ext>
            </a:extLst>
          </p:cNvPr>
          <p:cNvPicPr>
            <a:picLocks noChangeAspect="1"/>
          </p:cNvPicPr>
          <p:nvPr/>
        </p:nvPicPr>
        <p:blipFill>
          <a:blip r:embed="rId4"/>
          <a:stretch>
            <a:fillRect/>
          </a:stretch>
        </p:blipFill>
        <p:spPr>
          <a:xfrm>
            <a:off x="3576434" y="2104351"/>
            <a:ext cx="4625279" cy="830793"/>
          </a:xfrm>
          <a:prstGeom prst="rect">
            <a:avLst/>
          </a:prstGeom>
        </p:spPr>
      </p:pic>
      <p:pic>
        <p:nvPicPr>
          <p:cNvPr id="8" name="Picture 7">
            <a:extLst>
              <a:ext uri="{FF2B5EF4-FFF2-40B4-BE49-F238E27FC236}">
                <a16:creationId xmlns:a16="http://schemas.microsoft.com/office/drawing/2014/main" id="{E193CFEC-9696-6E24-4046-D8EAA7E18888}"/>
              </a:ext>
            </a:extLst>
          </p:cNvPr>
          <p:cNvPicPr>
            <a:picLocks noChangeAspect="1"/>
          </p:cNvPicPr>
          <p:nvPr/>
        </p:nvPicPr>
        <p:blipFill>
          <a:blip r:embed="rId5"/>
          <a:stretch>
            <a:fillRect/>
          </a:stretch>
        </p:blipFill>
        <p:spPr>
          <a:xfrm>
            <a:off x="3783254" y="3032974"/>
            <a:ext cx="4211637" cy="1415339"/>
          </a:xfrm>
          <a:prstGeom prst="rect">
            <a:avLst/>
          </a:prstGeom>
        </p:spPr>
      </p:pic>
    </p:spTree>
    <p:extLst>
      <p:ext uri="{BB962C8B-B14F-4D97-AF65-F5344CB8AC3E}">
        <p14:creationId xmlns:p14="http://schemas.microsoft.com/office/powerpoint/2010/main" val="163511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0184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6"/>
            </a:pPr>
            <a:r>
              <a:rPr lang="en-US" sz="1600" dirty="0">
                <a:solidFill>
                  <a:schemeClr val="tx1"/>
                </a:solidFill>
              </a:rPr>
              <a:t>Create new branch to upload a file</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41B990C6-9C03-554C-038E-093C77705011}"/>
              </a:ext>
            </a:extLst>
          </p:cNvPr>
          <p:cNvPicPr>
            <a:picLocks noChangeAspect="1"/>
          </p:cNvPicPr>
          <p:nvPr/>
        </p:nvPicPr>
        <p:blipFill>
          <a:blip r:embed="rId3"/>
          <a:stretch>
            <a:fillRect/>
          </a:stretch>
        </p:blipFill>
        <p:spPr>
          <a:xfrm>
            <a:off x="2586037" y="2257145"/>
            <a:ext cx="3971925" cy="885825"/>
          </a:xfrm>
          <a:prstGeom prst="rect">
            <a:avLst/>
          </a:prstGeom>
        </p:spPr>
      </p:pic>
    </p:spTree>
    <p:extLst>
      <p:ext uri="{BB962C8B-B14F-4D97-AF65-F5344CB8AC3E}">
        <p14:creationId xmlns:p14="http://schemas.microsoft.com/office/powerpoint/2010/main" val="2194946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6963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7"/>
            </a:pPr>
            <a:r>
              <a:rPr lang="en-US" sz="1600" dirty="0">
                <a:solidFill>
                  <a:schemeClr val="tx1"/>
                </a:solidFill>
              </a:rPr>
              <a:t>Install git-</a:t>
            </a:r>
            <a:r>
              <a:rPr lang="en-US" sz="1600" dirty="0" err="1">
                <a:solidFill>
                  <a:schemeClr val="tx1"/>
                </a:solidFill>
              </a:rPr>
              <a:t>lfs</a:t>
            </a:r>
            <a:r>
              <a:rPr lang="en-US" sz="1600" dirty="0">
                <a:solidFill>
                  <a:schemeClr val="tx1"/>
                </a:solidFill>
              </a:rPr>
              <a:t> on </a:t>
            </a:r>
            <a:r>
              <a:rPr lang="en-US" sz="1600" dirty="0">
                <a:solidFill>
                  <a:schemeClr val="tx1"/>
                </a:solidFill>
                <a:hlinkClick r:id="rId3"/>
              </a:rPr>
              <a:t>https://git-lfs.com/</a:t>
            </a:r>
            <a:r>
              <a:rPr lang="en-US" sz="1600" dirty="0">
                <a:solidFill>
                  <a:schemeClr val="tx1"/>
                </a:solidFill>
              </a:rPr>
              <a:t> to upload more than 100 MB. And define on </a:t>
            </a:r>
            <a:r>
              <a:rPr lang="en-US" sz="1600" dirty="0" err="1">
                <a:solidFill>
                  <a:schemeClr val="tx1"/>
                </a:solidFill>
              </a:rPr>
              <a:t>GitBash</a:t>
            </a:r>
            <a:r>
              <a:rPr lang="en-US" sz="1600" dirty="0">
                <a:solidFill>
                  <a:schemeClr val="tx1"/>
                </a:solidFill>
              </a:rPr>
              <a:t>. And track files that have size of more than 100 MB</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39B3B4C7-F32A-655D-47F4-858B6664B008}"/>
              </a:ext>
            </a:extLst>
          </p:cNvPr>
          <p:cNvPicPr>
            <a:picLocks noChangeAspect="1"/>
          </p:cNvPicPr>
          <p:nvPr/>
        </p:nvPicPr>
        <p:blipFill>
          <a:blip r:embed="rId4"/>
          <a:stretch>
            <a:fillRect/>
          </a:stretch>
        </p:blipFill>
        <p:spPr>
          <a:xfrm>
            <a:off x="1119186" y="2463307"/>
            <a:ext cx="3857625" cy="638175"/>
          </a:xfrm>
          <a:prstGeom prst="rect">
            <a:avLst/>
          </a:prstGeom>
        </p:spPr>
      </p:pic>
      <p:pic>
        <p:nvPicPr>
          <p:cNvPr id="6" name="Picture 5">
            <a:extLst>
              <a:ext uri="{FF2B5EF4-FFF2-40B4-BE49-F238E27FC236}">
                <a16:creationId xmlns:a16="http://schemas.microsoft.com/office/drawing/2014/main" id="{12B3EC2E-2911-D300-6280-0E18313F5A3B}"/>
              </a:ext>
            </a:extLst>
          </p:cNvPr>
          <p:cNvPicPr>
            <a:picLocks noChangeAspect="1"/>
          </p:cNvPicPr>
          <p:nvPr/>
        </p:nvPicPr>
        <p:blipFill>
          <a:blip r:embed="rId5"/>
          <a:stretch>
            <a:fillRect/>
          </a:stretch>
        </p:blipFill>
        <p:spPr>
          <a:xfrm>
            <a:off x="3979493" y="3301679"/>
            <a:ext cx="4222220" cy="565757"/>
          </a:xfrm>
          <a:prstGeom prst="rect">
            <a:avLst/>
          </a:prstGeom>
        </p:spPr>
      </p:pic>
    </p:spTree>
    <p:extLst>
      <p:ext uri="{BB962C8B-B14F-4D97-AF65-F5344CB8AC3E}">
        <p14:creationId xmlns:p14="http://schemas.microsoft.com/office/powerpoint/2010/main" val="118063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1318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8"/>
            </a:pPr>
            <a:r>
              <a:rPr lang="en-US" sz="1600" dirty="0">
                <a:solidFill>
                  <a:schemeClr val="tx1"/>
                </a:solidFill>
              </a:rPr>
              <a:t>Add, commit, and push the file with the code like this:</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1503295B-01E6-B3EB-4134-6C10F297E918}"/>
              </a:ext>
            </a:extLst>
          </p:cNvPr>
          <p:cNvPicPr>
            <a:picLocks noChangeAspect="1"/>
          </p:cNvPicPr>
          <p:nvPr/>
        </p:nvPicPr>
        <p:blipFill>
          <a:blip r:embed="rId3"/>
          <a:stretch>
            <a:fillRect/>
          </a:stretch>
        </p:blipFill>
        <p:spPr>
          <a:xfrm>
            <a:off x="802217" y="2118924"/>
            <a:ext cx="4359797" cy="564300"/>
          </a:xfrm>
          <a:prstGeom prst="rect">
            <a:avLst/>
          </a:prstGeom>
        </p:spPr>
      </p:pic>
      <p:pic>
        <p:nvPicPr>
          <p:cNvPr id="7" name="Picture 6">
            <a:extLst>
              <a:ext uri="{FF2B5EF4-FFF2-40B4-BE49-F238E27FC236}">
                <a16:creationId xmlns:a16="http://schemas.microsoft.com/office/drawing/2014/main" id="{427536D3-E8A8-A59C-A4B6-D6A450BE384B}"/>
              </a:ext>
            </a:extLst>
          </p:cNvPr>
          <p:cNvPicPr>
            <a:picLocks noChangeAspect="1"/>
          </p:cNvPicPr>
          <p:nvPr/>
        </p:nvPicPr>
        <p:blipFill>
          <a:blip r:embed="rId4"/>
          <a:stretch>
            <a:fillRect/>
          </a:stretch>
        </p:blipFill>
        <p:spPr>
          <a:xfrm>
            <a:off x="802217" y="2879400"/>
            <a:ext cx="3769783" cy="568529"/>
          </a:xfrm>
          <a:prstGeom prst="rect">
            <a:avLst/>
          </a:prstGeom>
        </p:spPr>
      </p:pic>
      <p:pic>
        <p:nvPicPr>
          <p:cNvPr id="10" name="Picture 9">
            <a:extLst>
              <a:ext uri="{FF2B5EF4-FFF2-40B4-BE49-F238E27FC236}">
                <a16:creationId xmlns:a16="http://schemas.microsoft.com/office/drawing/2014/main" id="{25393D0B-5A7C-828F-D071-C2A1355AC4D0}"/>
              </a:ext>
            </a:extLst>
          </p:cNvPr>
          <p:cNvPicPr>
            <a:picLocks noChangeAspect="1"/>
          </p:cNvPicPr>
          <p:nvPr/>
        </p:nvPicPr>
        <p:blipFill>
          <a:blip r:embed="rId5"/>
          <a:stretch>
            <a:fillRect/>
          </a:stretch>
        </p:blipFill>
        <p:spPr>
          <a:xfrm>
            <a:off x="4804500" y="2873737"/>
            <a:ext cx="3619500" cy="1472478"/>
          </a:xfrm>
          <a:prstGeom prst="rect">
            <a:avLst/>
          </a:prstGeom>
        </p:spPr>
      </p:pic>
    </p:spTree>
    <p:extLst>
      <p:ext uri="{BB962C8B-B14F-4D97-AF65-F5344CB8AC3E}">
        <p14:creationId xmlns:p14="http://schemas.microsoft.com/office/powerpoint/2010/main" val="240555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1318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8"/>
            </a:pPr>
            <a:r>
              <a:rPr lang="en-US" sz="1600" dirty="0">
                <a:solidFill>
                  <a:schemeClr val="tx1"/>
                </a:solidFill>
              </a:rPr>
              <a:t>Add, commit, and push the file with the code like this:</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1503295B-01E6-B3EB-4134-6C10F297E918}"/>
              </a:ext>
            </a:extLst>
          </p:cNvPr>
          <p:cNvPicPr>
            <a:picLocks noChangeAspect="1"/>
          </p:cNvPicPr>
          <p:nvPr/>
        </p:nvPicPr>
        <p:blipFill>
          <a:blip r:embed="rId3"/>
          <a:stretch>
            <a:fillRect/>
          </a:stretch>
        </p:blipFill>
        <p:spPr>
          <a:xfrm>
            <a:off x="802217" y="2118924"/>
            <a:ext cx="4359797" cy="564300"/>
          </a:xfrm>
          <a:prstGeom prst="rect">
            <a:avLst/>
          </a:prstGeom>
        </p:spPr>
      </p:pic>
      <p:pic>
        <p:nvPicPr>
          <p:cNvPr id="7" name="Picture 6">
            <a:extLst>
              <a:ext uri="{FF2B5EF4-FFF2-40B4-BE49-F238E27FC236}">
                <a16:creationId xmlns:a16="http://schemas.microsoft.com/office/drawing/2014/main" id="{427536D3-E8A8-A59C-A4B6-D6A450BE384B}"/>
              </a:ext>
            </a:extLst>
          </p:cNvPr>
          <p:cNvPicPr>
            <a:picLocks noChangeAspect="1"/>
          </p:cNvPicPr>
          <p:nvPr/>
        </p:nvPicPr>
        <p:blipFill>
          <a:blip r:embed="rId4"/>
          <a:stretch>
            <a:fillRect/>
          </a:stretch>
        </p:blipFill>
        <p:spPr>
          <a:xfrm>
            <a:off x="802217" y="2879400"/>
            <a:ext cx="3769783" cy="568529"/>
          </a:xfrm>
          <a:prstGeom prst="rect">
            <a:avLst/>
          </a:prstGeom>
        </p:spPr>
      </p:pic>
      <p:pic>
        <p:nvPicPr>
          <p:cNvPr id="10" name="Picture 9">
            <a:extLst>
              <a:ext uri="{FF2B5EF4-FFF2-40B4-BE49-F238E27FC236}">
                <a16:creationId xmlns:a16="http://schemas.microsoft.com/office/drawing/2014/main" id="{25393D0B-5A7C-828F-D071-C2A1355AC4D0}"/>
              </a:ext>
            </a:extLst>
          </p:cNvPr>
          <p:cNvPicPr>
            <a:picLocks noChangeAspect="1"/>
          </p:cNvPicPr>
          <p:nvPr/>
        </p:nvPicPr>
        <p:blipFill>
          <a:blip r:embed="rId5"/>
          <a:stretch>
            <a:fillRect/>
          </a:stretch>
        </p:blipFill>
        <p:spPr>
          <a:xfrm>
            <a:off x="4804500" y="2873737"/>
            <a:ext cx="3619500" cy="1472478"/>
          </a:xfrm>
          <a:prstGeom prst="rect">
            <a:avLst/>
          </a:prstGeom>
        </p:spPr>
      </p:pic>
    </p:spTree>
    <p:extLst>
      <p:ext uri="{BB962C8B-B14F-4D97-AF65-F5344CB8AC3E}">
        <p14:creationId xmlns:p14="http://schemas.microsoft.com/office/powerpoint/2010/main" val="4067940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1318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9"/>
            </a:pPr>
            <a:r>
              <a:rPr lang="en-US" sz="1600" dirty="0">
                <a:solidFill>
                  <a:schemeClr val="tx1"/>
                </a:solidFill>
              </a:rPr>
              <a:t>Finally, the file already push on GitHub</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CDDCEC2E-0C3A-E2E8-E582-08DCC469E2B8}"/>
              </a:ext>
            </a:extLst>
          </p:cNvPr>
          <p:cNvPicPr>
            <a:picLocks noChangeAspect="1"/>
          </p:cNvPicPr>
          <p:nvPr/>
        </p:nvPicPr>
        <p:blipFill>
          <a:blip r:embed="rId3"/>
          <a:stretch>
            <a:fillRect/>
          </a:stretch>
        </p:blipFill>
        <p:spPr>
          <a:xfrm>
            <a:off x="2246488" y="2257145"/>
            <a:ext cx="4809067" cy="2134983"/>
          </a:xfrm>
          <a:prstGeom prst="rect">
            <a:avLst/>
          </a:prstGeom>
        </p:spPr>
      </p:pic>
    </p:spTree>
    <p:extLst>
      <p:ext uri="{BB962C8B-B14F-4D97-AF65-F5344CB8AC3E}">
        <p14:creationId xmlns:p14="http://schemas.microsoft.com/office/powerpoint/2010/main" val="1830923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800" dirty="0" err="1"/>
              <a:t>Conclution</a:t>
            </a:r>
            <a:endParaRPr lang="en-ID" sz="2800" dirty="0">
              <a:solidFill>
                <a:schemeClr val="bg2"/>
              </a:solidFill>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49EB8C9-947D-0DBE-888A-74F5E46FB06F}"/>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45898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grpSp>
        <p:nvGrpSpPr>
          <p:cNvPr id="652" name="Google Shape;652;p40"/>
          <p:cNvGrpSpPr/>
          <p:nvPr/>
        </p:nvGrpSpPr>
        <p:grpSpPr>
          <a:xfrm>
            <a:off x="3403721" y="1769542"/>
            <a:ext cx="2340796" cy="2404771"/>
            <a:chOff x="3403819" y="1976409"/>
            <a:chExt cx="2336357" cy="1991364"/>
          </a:xfrm>
        </p:grpSpPr>
        <p:sp>
          <p:nvSpPr>
            <p:cNvPr id="653" name="Google Shape;653;p40"/>
            <p:cNvSpPr/>
            <p:nvPr/>
          </p:nvSpPr>
          <p:spPr>
            <a:xfrm>
              <a:off x="3568340"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4122743"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3414358"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3403819"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40"/>
          <p:cNvGrpSpPr/>
          <p:nvPr/>
        </p:nvGrpSpPr>
        <p:grpSpPr>
          <a:xfrm>
            <a:off x="789735" y="1767415"/>
            <a:ext cx="2336358" cy="2409017"/>
            <a:chOff x="4122750" y="1608600"/>
            <a:chExt cx="3139000" cy="2675497"/>
          </a:xfrm>
        </p:grpSpPr>
        <p:sp>
          <p:nvSpPr>
            <p:cNvPr id="658" name="Google Shape;658;p40"/>
            <p:cNvSpPr/>
            <p:nvPr/>
          </p:nvSpPr>
          <p:spPr>
            <a:xfrm>
              <a:off x="4343792" y="191604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088657" y="161804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4136910" y="162015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4122750" y="160860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0"/>
          <p:cNvGrpSpPr/>
          <p:nvPr/>
        </p:nvGrpSpPr>
        <p:grpSpPr>
          <a:xfrm>
            <a:off x="6017733" y="1769555"/>
            <a:ext cx="2340796" cy="2404771"/>
            <a:chOff x="6017906" y="1976409"/>
            <a:chExt cx="2336357" cy="1991364"/>
          </a:xfrm>
        </p:grpSpPr>
        <p:sp>
          <p:nvSpPr>
            <p:cNvPr id="663" name="Google Shape;663;p40"/>
            <p:cNvSpPr/>
            <p:nvPr/>
          </p:nvSpPr>
          <p:spPr>
            <a:xfrm>
              <a:off x="6182428"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736831"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6028446"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6017906"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a:t>
            </a:r>
            <a:r>
              <a:rPr lang="en" dirty="0">
                <a:solidFill>
                  <a:schemeClr val="lt1"/>
                </a:solidFill>
              </a:rPr>
              <a:t> Project?</a:t>
            </a:r>
            <a:endParaRPr dirty="0">
              <a:solidFill>
                <a:schemeClr val="lt1"/>
              </a:solidFill>
            </a:endParaRPr>
          </a:p>
        </p:txBody>
      </p:sp>
      <p:sp>
        <p:nvSpPr>
          <p:cNvPr id="668" name="Google Shape;668;p40"/>
          <p:cNvSpPr txBox="1">
            <a:spLocks noGrp="1"/>
          </p:cNvSpPr>
          <p:nvPr>
            <p:ph type="title" idx="2"/>
          </p:nvPr>
        </p:nvSpPr>
        <p:spPr>
          <a:xfrm>
            <a:off x="923025" y="1986420"/>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Study Case</a:t>
            </a:r>
            <a:endParaRPr dirty="0"/>
          </a:p>
        </p:txBody>
      </p:sp>
      <p:sp>
        <p:nvSpPr>
          <p:cNvPr id="669" name="Google Shape;669;p40"/>
          <p:cNvSpPr txBox="1">
            <a:spLocks noGrp="1"/>
          </p:cNvSpPr>
          <p:nvPr>
            <p:ph type="subTitle" idx="1"/>
          </p:nvPr>
        </p:nvSpPr>
        <p:spPr>
          <a:xfrm>
            <a:off x="845430" y="2504015"/>
            <a:ext cx="2165395" cy="12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From DS team need help DE team for develop machine learning project about health insurance prediction. We have already model, please implement our model and deploy into API so that SE team can use this model in our product.</a:t>
            </a:r>
            <a:endParaRPr sz="1100" dirty="0"/>
          </a:p>
        </p:txBody>
      </p:sp>
      <p:sp>
        <p:nvSpPr>
          <p:cNvPr id="670" name="Google Shape;670;p40"/>
          <p:cNvSpPr txBox="1">
            <a:spLocks noGrp="1"/>
          </p:cNvSpPr>
          <p:nvPr>
            <p:ph type="title" idx="3"/>
          </p:nvPr>
        </p:nvSpPr>
        <p:spPr>
          <a:xfrm>
            <a:off x="3389041" y="2054166"/>
            <a:ext cx="2355476"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Expected outcome</a:t>
            </a:r>
            <a:endParaRPr dirty="0"/>
          </a:p>
        </p:txBody>
      </p:sp>
      <p:sp>
        <p:nvSpPr>
          <p:cNvPr id="671" name="Google Shape;671;p40"/>
          <p:cNvSpPr txBox="1">
            <a:spLocks noGrp="1"/>
          </p:cNvSpPr>
          <p:nvPr>
            <p:ph type="subTitle" idx="4"/>
          </p:nvPr>
        </p:nvSpPr>
        <p:spPr>
          <a:xfrm>
            <a:off x="3560542" y="2876697"/>
            <a:ext cx="1956900" cy="12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Build API service using Flask for implement ML model</a:t>
            </a:r>
            <a:endParaRPr dirty="0"/>
          </a:p>
        </p:txBody>
      </p:sp>
      <p:sp>
        <p:nvSpPr>
          <p:cNvPr id="672" name="Google Shape;672;p40"/>
          <p:cNvSpPr txBox="1">
            <a:spLocks noGrp="1"/>
          </p:cNvSpPr>
          <p:nvPr>
            <p:ph type="title" idx="5"/>
          </p:nvPr>
        </p:nvSpPr>
        <p:spPr>
          <a:xfrm>
            <a:off x="6130350" y="2076732"/>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Assessment Point</a:t>
            </a:r>
            <a:endParaRPr dirty="0"/>
          </a:p>
        </p:txBody>
      </p:sp>
      <p:sp>
        <p:nvSpPr>
          <p:cNvPr id="673" name="Google Shape;673;p40"/>
          <p:cNvSpPr txBox="1">
            <a:spLocks noGrp="1"/>
          </p:cNvSpPr>
          <p:nvPr>
            <p:ph type="subTitle" idx="6"/>
          </p:nvPr>
        </p:nvSpPr>
        <p:spPr>
          <a:xfrm>
            <a:off x="6130350" y="2763812"/>
            <a:ext cx="1956900" cy="12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Develop script API using Flask, Can predict data using API and documentation for this project</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3" name="Title 2">
            <a:extLst>
              <a:ext uri="{FF2B5EF4-FFF2-40B4-BE49-F238E27FC236}">
                <a16:creationId xmlns:a16="http://schemas.microsoft.com/office/drawing/2014/main" id="{831A5FBC-A1FD-A635-4D4B-1A70D749B2F9}"/>
              </a:ext>
            </a:extLst>
          </p:cNvPr>
          <p:cNvSpPr>
            <a:spLocks noGrp="1"/>
          </p:cNvSpPr>
          <p:nvPr>
            <p:ph type="title"/>
          </p:nvPr>
        </p:nvSpPr>
        <p:spPr>
          <a:xfrm>
            <a:off x="1458307" y="1975555"/>
            <a:ext cx="6227386" cy="912283"/>
          </a:xfrm>
        </p:spPr>
        <p:txBody>
          <a:bodyPr/>
          <a:lstStyle/>
          <a:p>
            <a:r>
              <a:rPr lang="en-US" dirty="0"/>
              <a:t>This project is good for me because I learn a lot from this project. So I want to create more project with knowledge from </a:t>
            </a:r>
            <a:r>
              <a:rPr lang="en-US" dirty="0" err="1"/>
              <a:t>DigitalSkola</a:t>
            </a:r>
            <a:endParaRPr lang="en-ID"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7"/>
          <p:cNvSpPr txBox="1">
            <a:spLocks noGrp="1"/>
          </p:cNvSpPr>
          <p:nvPr>
            <p:ph type="ctrTitle"/>
          </p:nvPr>
        </p:nvSpPr>
        <p:spPr>
          <a:xfrm>
            <a:off x="2571776" y="970275"/>
            <a:ext cx="4000500" cy="11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r>
              <a:rPr lang="en">
                <a:solidFill>
                  <a:schemeClr val="dk2"/>
                </a:solidFill>
              </a:rPr>
              <a:t>!</a:t>
            </a:r>
            <a:endParaRPr>
              <a:solidFill>
                <a:schemeClr val="dk2"/>
              </a:solidFill>
            </a:endParaRPr>
          </a:p>
        </p:txBody>
      </p:sp>
      <p:sp>
        <p:nvSpPr>
          <p:cNvPr id="1071" name="Google Shape;1071;p57"/>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dirty="0"/>
              <a:t>Rizky Romadhon</a:t>
            </a:r>
            <a:endParaRPr sz="1900" dirty="0"/>
          </a:p>
          <a:p>
            <a:pPr marL="0" lvl="0" indent="0" algn="ctr" rtl="0">
              <a:spcBef>
                <a:spcPts val="0"/>
              </a:spcBef>
              <a:spcAft>
                <a:spcPts val="0"/>
              </a:spcAft>
              <a:buNone/>
            </a:pPr>
            <a:r>
              <a:rPr lang="en-ID" dirty="0"/>
              <a:t>r</a:t>
            </a:r>
            <a:r>
              <a:rPr lang="en" dirty="0"/>
              <a:t>izky.romadhon22@gmail.com</a:t>
            </a:r>
            <a:endParaRPr dirty="0"/>
          </a:p>
          <a:p>
            <a:pPr marL="0" lvl="0" indent="0" algn="ctr" rtl="0">
              <a:spcBef>
                <a:spcPts val="0"/>
              </a:spcBef>
              <a:spcAft>
                <a:spcPts val="0"/>
              </a:spcAft>
              <a:buNone/>
            </a:pPr>
            <a:r>
              <a:rPr lang="en-US" dirty="0"/>
              <a:t>linkedin.com/in/</a:t>
            </a:r>
            <a:r>
              <a:rPr lang="en-US" dirty="0" err="1"/>
              <a:t>rizkyzxyzromadhon</a:t>
            </a:r>
            <a:r>
              <a:rPr lang="en-US" dirty="0"/>
              <a:t>/</a:t>
            </a:r>
          </a:p>
        </p:txBody>
      </p:sp>
      <p:grpSp>
        <p:nvGrpSpPr>
          <p:cNvPr id="1073" name="Google Shape;1073;p57"/>
          <p:cNvGrpSpPr/>
          <p:nvPr/>
        </p:nvGrpSpPr>
        <p:grpSpPr>
          <a:xfrm>
            <a:off x="3874544" y="3142069"/>
            <a:ext cx="373874" cy="373854"/>
            <a:chOff x="266768" y="1721375"/>
            <a:chExt cx="397907" cy="397887"/>
          </a:xfrm>
        </p:grpSpPr>
        <p:sp>
          <p:nvSpPr>
            <p:cNvPr id="1074" name="Google Shape;1074;p5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57"/>
          <p:cNvGrpSpPr/>
          <p:nvPr/>
        </p:nvGrpSpPr>
        <p:grpSpPr>
          <a:xfrm>
            <a:off x="4895533" y="3141840"/>
            <a:ext cx="373854" cy="373854"/>
            <a:chOff x="1379798" y="1723250"/>
            <a:chExt cx="397887" cy="397887"/>
          </a:xfrm>
        </p:grpSpPr>
        <p:sp>
          <p:nvSpPr>
            <p:cNvPr id="1077" name="Google Shape;1077;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57"/>
          <p:cNvGrpSpPr/>
          <p:nvPr/>
        </p:nvGrpSpPr>
        <p:grpSpPr>
          <a:xfrm>
            <a:off x="4383405" y="3141840"/>
            <a:ext cx="373835" cy="373854"/>
            <a:chOff x="864491" y="1723250"/>
            <a:chExt cx="397866" cy="397887"/>
          </a:xfrm>
        </p:grpSpPr>
        <p:sp>
          <p:nvSpPr>
            <p:cNvPr id="1082" name="Google Shape;108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05E24BC8-451E-AA41-34A4-66B94D51A4E5}"/>
              </a:ext>
            </a:extLst>
          </p:cNvPr>
          <p:cNvSpPr/>
          <p:nvPr/>
        </p:nvSpPr>
        <p:spPr>
          <a:xfrm>
            <a:off x="2679325" y="3601156"/>
            <a:ext cx="3892951" cy="756355"/>
          </a:xfrm>
          <a:prstGeom prst="rect">
            <a:avLst/>
          </a:prstGeom>
          <a:solidFill>
            <a:srgbClr val="1B222D"/>
          </a:solidFill>
          <a:ln>
            <a:solidFill>
              <a:srgbClr val="1B22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800" dirty="0"/>
              <a:t>Preparation</a:t>
            </a:r>
            <a:endParaRPr lang="en-ID" sz="2800" dirty="0">
              <a:solidFill>
                <a:schemeClr val="bg2"/>
              </a:solidFill>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49EB8C9-947D-0DBE-888A-74F5E46FB06F}"/>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99424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Preparation</a:t>
            </a:r>
            <a:r>
              <a:rPr lang="en" dirty="0">
                <a:solidFill>
                  <a:schemeClr val="accent3">
                    <a:lumMod val="75000"/>
                  </a:schemeClr>
                </a:solidFill>
              </a:rPr>
              <a:t> Tools</a:t>
            </a:r>
            <a:endParaRPr dirty="0">
              <a:solidFill>
                <a:schemeClr val="accent3">
                  <a:lumMod val="75000"/>
                </a:schemeClr>
              </a:solidFill>
            </a:endParaRPr>
          </a:p>
        </p:txBody>
      </p:sp>
      <p:sp>
        <p:nvSpPr>
          <p:cNvPr id="14" name="Google Shape;667;p40">
            <a:extLst>
              <a:ext uri="{FF2B5EF4-FFF2-40B4-BE49-F238E27FC236}">
                <a16:creationId xmlns:a16="http://schemas.microsoft.com/office/drawing/2014/main" id="{3C33C8D5-2D2D-A407-0C19-6BFA199ACBEB}"/>
              </a:ext>
            </a:extLst>
          </p:cNvPr>
          <p:cNvSpPr txBox="1">
            <a:spLocks/>
          </p:cNvSpPr>
          <p:nvPr/>
        </p:nvSpPr>
        <p:spPr>
          <a:xfrm>
            <a:off x="1850134" y="1506923"/>
            <a:ext cx="1165244"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a:solidFill>
                  <a:schemeClr val="tx1"/>
                </a:solidFill>
              </a:rPr>
              <a:t>P</a:t>
            </a:r>
            <a:r>
              <a:rPr lang="en-ID" sz="2000" dirty="0" err="1">
                <a:solidFill>
                  <a:schemeClr val="tx1"/>
                </a:solidFill>
              </a:rPr>
              <a:t>ython</a:t>
            </a:r>
            <a:endParaRPr lang="en-ID" sz="2000" dirty="0">
              <a:solidFill>
                <a:schemeClr val="tx1"/>
              </a:solidFill>
            </a:endParaRPr>
          </a:p>
        </p:txBody>
      </p:sp>
      <p:pic>
        <p:nvPicPr>
          <p:cNvPr id="16" name="Picture 15">
            <a:extLst>
              <a:ext uri="{FF2B5EF4-FFF2-40B4-BE49-F238E27FC236}">
                <a16:creationId xmlns:a16="http://schemas.microsoft.com/office/drawing/2014/main" id="{943F95E1-9A00-7B88-E0DD-7FB886F38585}"/>
              </a:ext>
            </a:extLst>
          </p:cNvPr>
          <p:cNvPicPr>
            <a:picLocks noChangeAspect="1"/>
          </p:cNvPicPr>
          <p:nvPr/>
        </p:nvPicPr>
        <p:blipFill rotWithShape="1">
          <a:blip r:embed="rId3"/>
          <a:srcRect l="2786" t="4714" r="5034" b="-6533"/>
          <a:stretch/>
        </p:blipFill>
        <p:spPr>
          <a:xfrm>
            <a:off x="812800" y="2030091"/>
            <a:ext cx="3239912" cy="533400"/>
          </a:xfrm>
          <a:prstGeom prst="rect">
            <a:avLst/>
          </a:prstGeom>
        </p:spPr>
      </p:pic>
      <p:sp>
        <p:nvSpPr>
          <p:cNvPr id="17" name="Google Shape;667;p40">
            <a:extLst>
              <a:ext uri="{FF2B5EF4-FFF2-40B4-BE49-F238E27FC236}">
                <a16:creationId xmlns:a16="http://schemas.microsoft.com/office/drawing/2014/main" id="{2915E3AE-C10A-0DB7-5543-3FE8EAF6E4C4}"/>
              </a:ext>
            </a:extLst>
          </p:cNvPr>
          <p:cNvSpPr txBox="1">
            <a:spLocks/>
          </p:cNvSpPr>
          <p:nvPr/>
        </p:nvSpPr>
        <p:spPr>
          <a:xfrm>
            <a:off x="5788985" y="1482549"/>
            <a:ext cx="1165244"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a:solidFill>
                  <a:schemeClr val="tx1"/>
                </a:solidFill>
              </a:rPr>
              <a:t>Docker</a:t>
            </a:r>
            <a:endParaRPr lang="en-ID" sz="2000" dirty="0">
              <a:solidFill>
                <a:schemeClr val="tx1"/>
              </a:solidFill>
            </a:endParaRPr>
          </a:p>
        </p:txBody>
      </p:sp>
      <p:pic>
        <p:nvPicPr>
          <p:cNvPr id="19" name="Picture 18">
            <a:extLst>
              <a:ext uri="{FF2B5EF4-FFF2-40B4-BE49-F238E27FC236}">
                <a16:creationId xmlns:a16="http://schemas.microsoft.com/office/drawing/2014/main" id="{1078C466-099F-86DA-D1ED-2ED2FBF4709A}"/>
              </a:ext>
            </a:extLst>
          </p:cNvPr>
          <p:cNvPicPr>
            <a:picLocks noChangeAspect="1"/>
          </p:cNvPicPr>
          <p:nvPr/>
        </p:nvPicPr>
        <p:blipFill rotWithShape="1">
          <a:blip r:embed="rId4"/>
          <a:srcRect r="13976"/>
          <a:stretch/>
        </p:blipFill>
        <p:spPr>
          <a:xfrm>
            <a:off x="4663193" y="1995872"/>
            <a:ext cx="3416829" cy="533400"/>
          </a:xfrm>
          <a:prstGeom prst="rect">
            <a:avLst/>
          </a:prstGeom>
        </p:spPr>
      </p:pic>
      <p:sp>
        <p:nvSpPr>
          <p:cNvPr id="20" name="Google Shape;667;p40">
            <a:extLst>
              <a:ext uri="{FF2B5EF4-FFF2-40B4-BE49-F238E27FC236}">
                <a16:creationId xmlns:a16="http://schemas.microsoft.com/office/drawing/2014/main" id="{2540E880-0F18-1843-CCC9-A3B97232BC81}"/>
              </a:ext>
            </a:extLst>
          </p:cNvPr>
          <p:cNvSpPr txBox="1">
            <a:spLocks/>
          </p:cNvSpPr>
          <p:nvPr/>
        </p:nvSpPr>
        <p:spPr>
          <a:xfrm>
            <a:off x="3801867" y="2748041"/>
            <a:ext cx="1266844"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err="1">
                <a:solidFill>
                  <a:schemeClr val="tx1"/>
                </a:solidFill>
              </a:rPr>
              <a:t>VSCode</a:t>
            </a:r>
            <a:endParaRPr lang="en-ID" sz="2000" dirty="0">
              <a:solidFill>
                <a:schemeClr val="tx1"/>
              </a:solidFill>
            </a:endParaRPr>
          </a:p>
        </p:txBody>
      </p:sp>
      <p:pic>
        <p:nvPicPr>
          <p:cNvPr id="22" name="Picture 21">
            <a:extLst>
              <a:ext uri="{FF2B5EF4-FFF2-40B4-BE49-F238E27FC236}">
                <a16:creationId xmlns:a16="http://schemas.microsoft.com/office/drawing/2014/main" id="{D0B344EC-9395-0585-3FA3-D2DF73474CDC}"/>
              </a:ext>
            </a:extLst>
          </p:cNvPr>
          <p:cNvPicPr>
            <a:picLocks noChangeAspect="1"/>
          </p:cNvPicPr>
          <p:nvPr/>
        </p:nvPicPr>
        <p:blipFill>
          <a:blip r:embed="rId5"/>
          <a:stretch>
            <a:fillRect/>
          </a:stretch>
        </p:blipFill>
        <p:spPr>
          <a:xfrm>
            <a:off x="2943225" y="3256762"/>
            <a:ext cx="3257550" cy="723900"/>
          </a:xfrm>
          <a:prstGeom prst="rect">
            <a:avLst/>
          </a:prstGeom>
        </p:spPr>
      </p:pic>
    </p:spTree>
    <p:extLst>
      <p:ext uri="{BB962C8B-B14F-4D97-AF65-F5344CB8AC3E}">
        <p14:creationId xmlns:p14="http://schemas.microsoft.com/office/powerpoint/2010/main" val="303215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Preparation</a:t>
            </a:r>
            <a:r>
              <a:rPr lang="en" dirty="0">
                <a:solidFill>
                  <a:schemeClr val="accent3">
                    <a:lumMod val="75000"/>
                  </a:schemeClr>
                </a:solidFill>
              </a:rPr>
              <a:t> Tools</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3" y="1450937"/>
            <a:ext cx="3790245"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a:solidFill>
                  <a:schemeClr val="tx1"/>
                </a:solidFill>
              </a:rPr>
              <a:t>Postman (Desktop Version)</a:t>
            </a:r>
            <a:endParaRPr lang="en-ID" sz="2000" dirty="0">
              <a:solidFill>
                <a:schemeClr val="tx1"/>
              </a:solidFill>
            </a:endParaRPr>
          </a:p>
        </p:txBody>
      </p:sp>
      <p:pic>
        <p:nvPicPr>
          <p:cNvPr id="25" name="Picture 24">
            <a:extLst>
              <a:ext uri="{FF2B5EF4-FFF2-40B4-BE49-F238E27FC236}">
                <a16:creationId xmlns:a16="http://schemas.microsoft.com/office/drawing/2014/main" id="{A1B4AD79-93D8-3991-C38B-C42014113224}"/>
              </a:ext>
            </a:extLst>
          </p:cNvPr>
          <p:cNvPicPr>
            <a:picLocks noChangeAspect="1"/>
          </p:cNvPicPr>
          <p:nvPr/>
        </p:nvPicPr>
        <p:blipFill>
          <a:blip r:embed="rId3"/>
          <a:stretch>
            <a:fillRect/>
          </a:stretch>
        </p:blipFill>
        <p:spPr>
          <a:xfrm>
            <a:off x="4995000" y="1970081"/>
            <a:ext cx="3429000" cy="2619375"/>
          </a:xfrm>
          <a:prstGeom prst="rect">
            <a:avLst/>
          </a:prstGeom>
        </p:spPr>
      </p:pic>
      <p:sp>
        <p:nvSpPr>
          <p:cNvPr id="2" name="Google Shape;667;p40">
            <a:extLst>
              <a:ext uri="{FF2B5EF4-FFF2-40B4-BE49-F238E27FC236}">
                <a16:creationId xmlns:a16="http://schemas.microsoft.com/office/drawing/2014/main" id="{031F4938-5F70-381B-4578-D4046380190F}"/>
              </a:ext>
            </a:extLst>
          </p:cNvPr>
          <p:cNvSpPr txBox="1">
            <a:spLocks/>
          </p:cNvSpPr>
          <p:nvPr/>
        </p:nvSpPr>
        <p:spPr>
          <a:xfrm>
            <a:off x="4873977" y="1450937"/>
            <a:ext cx="267932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err="1">
                <a:solidFill>
                  <a:schemeClr val="tx1"/>
                </a:solidFill>
              </a:rPr>
              <a:t>Jupyter</a:t>
            </a:r>
            <a:r>
              <a:rPr lang="en-US" sz="2000" dirty="0">
                <a:solidFill>
                  <a:schemeClr val="tx1"/>
                </a:solidFill>
              </a:rPr>
              <a:t> Notebook</a:t>
            </a:r>
            <a:endParaRPr lang="en-ID" sz="2000" dirty="0">
              <a:solidFill>
                <a:schemeClr val="tx1"/>
              </a:solidFill>
            </a:endParaRPr>
          </a:p>
        </p:txBody>
      </p:sp>
      <p:pic>
        <p:nvPicPr>
          <p:cNvPr id="4" name="Picture 3">
            <a:extLst>
              <a:ext uri="{FF2B5EF4-FFF2-40B4-BE49-F238E27FC236}">
                <a16:creationId xmlns:a16="http://schemas.microsoft.com/office/drawing/2014/main" id="{AA22A514-EA61-BE80-4DA2-ECA870924107}"/>
              </a:ext>
            </a:extLst>
          </p:cNvPr>
          <p:cNvPicPr>
            <a:picLocks noChangeAspect="1"/>
          </p:cNvPicPr>
          <p:nvPr/>
        </p:nvPicPr>
        <p:blipFill>
          <a:blip r:embed="rId4"/>
          <a:stretch>
            <a:fillRect/>
          </a:stretch>
        </p:blipFill>
        <p:spPr>
          <a:xfrm>
            <a:off x="720000" y="1970081"/>
            <a:ext cx="3655574" cy="2257969"/>
          </a:xfrm>
          <a:prstGeom prst="rect">
            <a:avLst/>
          </a:prstGeom>
        </p:spPr>
      </p:pic>
    </p:spTree>
    <p:extLst>
      <p:ext uri="{BB962C8B-B14F-4D97-AF65-F5344CB8AC3E}">
        <p14:creationId xmlns:p14="http://schemas.microsoft.com/office/powerpoint/2010/main" val="300542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Preparation</a:t>
            </a:r>
            <a:r>
              <a:rPr lang="en" dirty="0">
                <a:solidFill>
                  <a:schemeClr val="accent3">
                    <a:lumMod val="75000"/>
                  </a:schemeClr>
                </a:solidFill>
              </a:rPr>
              <a:t> Data</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3" y="1450937"/>
            <a:ext cx="346286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ID" sz="1400" dirty="0"/>
              <a:t>Download script </a:t>
            </a:r>
            <a:r>
              <a:rPr lang="en-ID" sz="1400" dirty="0" err="1"/>
              <a:t>modeling</a:t>
            </a:r>
            <a:r>
              <a:rPr lang="en-ID" sz="1400" dirty="0"/>
              <a:t> ML</a:t>
            </a:r>
            <a:endParaRPr lang="en-ID" sz="2000" dirty="0">
              <a:solidFill>
                <a:schemeClr val="tx1"/>
              </a:solidFill>
            </a:endParaRPr>
          </a:p>
        </p:txBody>
      </p:sp>
      <p:sp>
        <p:nvSpPr>
          <p:cNvPr id="3" name="Google Shape;667;p40">
            <a:extLst>
              <a:ext uri="{FF2B5EF4-FFF2-40B4-BE49-F238E27FC236}">
                <a16:creationId xmlns:a16="http://schemas.microsoft.com/office/drawing/2014/main" id="{9473612D-C103-1BAD-30AF-67BF96F45400}"/>
              </a:ext>
            </a:extLst>
          </p:cNvPr>
          <p:cNvSpPr txBox="1">
            <a:spLocks/>
          </p:cNvSpPr>
          <p:nvPr/>
        </p:nvSpPr>
        <p:spPr>
          <a:xfrm>
            <a:off x="702731" y="1829115"/>
            <a:ext cx="7703999"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ID" sz="1100" dirty="0">
                <a:solidFill>
                  <a:schemeClr val="accent3">
                    <a:lumMod val="75000"/>
                  </a:schemeClr>
                </a:solidFill>
              </a:rPr>
              <a:t>Link: </a:t>
            </a:r>
            <a:r>
              <a:rPr lang="en-ID" sz="1100" dirty="0">
                <a:solidFill>
                  <a:schemeClr val="accent3">
                    <a:lumMod val="75000"/>
                  </a:schemeClr>
                </a:solidFill>
                <a:effectLst/>
                <a:hlinkClick r:id="rId3">
                  <a:extLst>
                    <a:ext uri="{A12FA001-AC4F-418D-AE19-62706E023703}">
                      <ahyp:hlinkClr xmlns:ahyp="http://schemas.microsoft.com/office/drawing/2018/hyperlinkcolor" val="tx"/>
                    </a:ext>
                  </a:extLst>
                </a:hlinkClick>
              </a:rPr>
              <a:t>https://drive.google.com/drive/folders/1UKRWdWw_tBsRW_QiCT2ZcAlFR-Q128RY?usp=sharing</a:t>
            </a:r>
            <a:endParaRPr lang="en-ID" sz="1100" dirty="0">
              <a:solidFill>
                <a:schemeClr val="accent3">
                  <a:lumMod val="75000"/>
                </a:schemeClr>
              </a:solidFill>
            </a:endParaRPr>
          </a:p>
        </p:txBody>
      </p:sp>
    </p:spTree>
    <p:extLst>
      <p:ext uri="{BB962C8B-B14F-4D97-AF65-F5344CB8AC3E}">
        <p14:creationId xmlns:p14="http://schemas.microsoft.com/office/powerpoint/2010/main" val="139230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800" dirty="0"/>
              <a:t>Write a Code</a:t>
            </a:r>
            <a:endParaRPr lang="en-ID" sz="2800" dirty="0">
              <a:solidFill>
                <a:schemeClr val="bg2"/>
              </a:solidFill>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49EB8C9-947D-0DBE-888A-74F5E46FB06F}"/>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4071574640"/>
      </p:ext>
    </p:extLst>
  </p:cSld>
  <p:clrMapOvr>
    <a:masterClrMapping/>
  </p:clrMapOvr>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1049</Words>
  <Application>Microsoft Office PowerPoint</Application>
  <PresentationFormat>On-screen Show (16:9)</PresentationFormat>
  <Paragraphs>118</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Epilogue</vt:lpstr>
      <vt:lpstr>Arial</vt:lpstr>
      <vt:lpstr>Cabin</vt:lpstr>
      <vt:lpstr>Software Development Agency by Slidesgo</vt:lpstr>
      <vt:lpstr> Project 7 MLOps and DataOps </vt:lpstr>
      <vt:lpstr>About Project</vt:lpstr>
      <vt:lpstr>01</vt:lpstr>
      <vt:lpstr>About Project?</vt:lpstr>
      <vt:lpstr>02</vt:lpstr>
      <vt:lpstr>Preparation Tools</vt:lpstr>
      <vt:lpstr>Preparation Tools</vt:lpstr>
      <vt:lpstr>Preparation Data</vt:lpstr>
      <vt:lpstr>03</vt:lpstr>
      <vt:lpstr>Build Flask API</vt:lpstr>
      <vt:lpstr>Build Flask API</vt:lpstr>
      <vt:lpstr>Build Flask API</vt:lpstr>
      <vt:lpstr>Build Flask API</vt:lpstr>
      <vt:lpstr>Implement ML Model</vt:lpstr>
      <vt:lpstr>Implement ML Model</vt:lpstr>
      <vt:lpstr>Implement ML Model</vt:lpstr>
      <vt:lpstr>Implement ML Model</vt:lpstr>
      <vt:lpstr>Implement ML Model</vt:lpstr>
      <vt:lpstr>Implement ML Model</vt:lpstr>
      <vt:lpstr>Implement ML Model</vt:lpstr>
      <vt:lpstr>Implement ML Model</vt:lpstr>
      <vt:lpstr>Implement ML Model</vt:lpstr>
      <vt:lpstr>Implement ML Model</vt:lpstr>
      <vt:lpstr>Implement ML Model</vt:lpstr>
      <vt:lpstr>Create Docker &amp; Docker Compose</vt:lpstr>
      <vt:lpstr>Create Docker &amp; Docker Compose</vt:lpstr>
      <vt:lpstr>Create Docker &amp; Docker Compose</vt:lpstr>
      <vt:lpstr>Create Docker &amp; Docker Compose</vt:lpstr>
      <vt:lpstr>Push to GitHub</vt:lpstr>
      <vt:lpstr>Push to GitHub</vt:lpstr>
      <vt:lpstr>Push to GitHub</vt:lpstr>
      <vt:lpstr>Push to GitHub</vt:lpstr>
      <vt:lpstr>Push to GitHub</vt:lpstr>
      <vt:lpstr>Push to GitHub</vt:lpstr>
      <vt:lpstr>Push to GitHub</vt:lpstr>
      <vt:lpstr>Push to GitHub</vt:lpstr>
      <vt:lpstr>Push to GitHub</vt:lpstr>
      <vt:lpstr>Push to GitHub</vt:lpstr>
      <vt:lpstr>04</vt:lpstr>
      <vt:lpstr>This project is good for me because I learn a lot from this project. So I want to create more project with knowledge from DigitalSkola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7 MLOps and DataOps </dc:title>
  <cp:lastModifiedBy>Rizky Romadhon</cp:lastModifiedBy>
  <cp:revision>12</cp:revision>
  <dcterms:modified xsi:type="dcterms:W3CDTF">2023-05-19T16:16:46Z</dcterms:modified>
</cp:coreProperties>
</file>