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rmorant Garamond Bold" charset="1" panose="00000800000000000000"/>
      <p:regular r:id="rId14"/>
    </p:embeddedFont>
    <p:embeddedFont>
      <p:font typeface="Libre Baskerville" charset="1" panose="02000000000000000000"/>
      <p:regular r:id="rId15"/>
    </p:embeddedFont>
    <p:embeddedFont>
      <p:font typeface="Public Sans" charset="1" panose="00000000000000000000"/>
      <p:regular r:id="rId16"/>
    </p:embeddedFont>
    <p:embeddedFont>
      <p:font typeface="Public Sans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622570" y="2318357"/>
            <a:ext cx="3636730" cy="5650287"/>
          </a:xfrm>
          <a:custGeom>
            <a:avLst/>
            <a:gdLst/>
            <a:ahLst/>
            <a:cxnLst/>
            <a:rect r="r" b="b" t="t" l="l"/>
            <a:pathLst>
              <a:path h="5650287" w="3636730">
                <a:moveTo>
                  <a:pt x="0" y="0"/>
                </a:moveTo>
                <a:lnTo>
                  <a:pt x="3636730" y="0"/>
                </a:lnTo>
                <a:lnTo>
                  <a:pt x="3636730" y="5650286"/>
                </a:lnTo>
                <a:lnTo>
                  <a:pt x="0" y="5650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47355">
            <a:off x="8125394" y="6670386"/>
            <a:ext cx="5613359" cy="3368015"/>
          </a:xfrm>
          <a:custGeom>
            <a:avLst/>
            <a:gdLst/>
            <a:ahLst/>
            <a:cxnLst/>
            <a:rect r="r" b="b" t="t" l="l"/>
            <a:pathLst>
              <a:path h="3368015" w="5613359">
                <a:moveTo>
                  <a:pt x="0" y="0"/>
                </a:moveTo>
                <a:lnTo>
                  <a:pt x="5613359" y="0"/>
                </a:lnTo>
                <a:lnTo>
                  <a:pt x="5613359" y="3368015"/>
                </a:lnTo>
                <a:lnTo>
                  <a:pt x="0" y="3368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33450" y="2167956"/>
            <a:ext cx="11653120" cy="2962275"/>
          </a:xfrm>
          <a:prstGeom prst="rect">
            <a:avLst/>
          </a:prstGeom>
        </p:spPr>
        <p:txBody>
          <a:bodyPr anchor="t" rtlCol="false" tIns="0" lIns="0" bIns="0" rIns="0">
            <a:spAutoFit/>
          </a:bodyPr>
          <a:lstStyle/>
          <a:p>
            <a:pPr algn="l">
              <a:lnSpc>
                <a:spcPts val="5880"/>
              </a:lnSpc>
            </a:pPr>
            <a:r>
              <a:rPr lang="en-US" sz="4900" spc="-151" b="true">
                <a:solidFill>
                  <a:srgbClr val="000000"/>
                </a:solidFill>
                <a:latin typeface="Cormorant Garamond Bold"/>
                <a:ea typeface="Cormorant Garamond Bold"/>
                <a:cs typeface="Cormorant Garamond Bold"/>
                <a:sym typeface="Cormorant Garamond Bold"/>
              </a:rPr>
              <a:t>Analisis Sentimen Menggunakan A Lite BERT pada Opini Masyarakat di Media Sosial X Terkait Kampanye hingga Pelantikan Presiden 2024 Menggunakan Support Vector Machine</a:t>
            </a:r>
          </a:p>
        </p:txBody>
      </p:sp>
      <p:sp>
        <p:nvSpPr>
          <p:cNvPr name="Freeform 5" id="5"/>
          <p:cNvSpPr/>
          <p:nvPr/>
        </p:nvSpPr>
        <p:spPr>
          <a:xfrm flipH="false" flipV="false" rot="0">
            <a:off x="15739028" y="405648"/>
            <a:ext cx="3583757" cy="3505566"/>
          </a:xfrm>
          <a:custGeom>
            <a:avLst/>
            <a:gdLst/>
            <a:ahLst/>
            <a:cxnLst/>
            <a:rect r="r" b="b" t="t" l="l"/>
            <a:pathLst>
              <a:path h="3505566" w="3583757">
                <a:moveTo>
                  <a:pt x="0" y="0"/>
                </a:moveTo>
                <a:lnTo>
                  <a:pt x="3583757" y="0"/>
                </a:lnTo>
                <a:lnTo>
                  <a:pt x="3583757" y="3505566"/>
                </a:lnTo>
                <a:lnTo>
                  <a:pt x="0" y="35055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551257" y="8213974"/>
            <a:ext cx="7736743" cy="4951515"/>
          </a:xfrm>
          <a:custGeom>
            <a:avLst/>
            <a:gdLst/>
            <a:ahLst/>
            <a:cxnLst/>
            <a:rect r="r" b="b" t="t" l="l"/>
            <a:pathLst>
              <a:path h="4951515" w="7736743">
                <a:moveTo>
                  <a:pt x="0" y="0"/>
                </a:moveTo>
                <a:lnTo>
                  <a:pt x="7736743" y="0"/>
                </a:lnTo>
                <a:lnTo>
                  <a:pt x="7736743" y="4951515"/>
                </a:lnTo>
                <a:lnTo>
                  <a:pt x="0" y="49515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8700" y="1191476"/>
            <a:ext cx="8583903" cy="396240"/>
          </a:xfrm>
          <a:prstGeom prst="rect">
            <a:avLst/>
          </a:prstGeom>
        </p:spPr>
        <p:txBody>
          <a:bodyPr anchor="t" rtlCol="false" tIns="0" lIns="0" bIns="0" rIns="0">
            <a:spAutoFit/>
          </a:bodyPr>
          <a:lstStyle/>
          <a:p>
            <a:pPr algn="l">
              <a:lnSpc>
                <a:spcPts val="3359"/>
              </a:lnSpc>
              <a:spcBef>
                <a:spcPct val="0"/>
              </a:spcBef>
            </a:pPr>
            <a:r>
              <a:rPr lang="en-US" sz="2400" spc="237">
                <a:solidFill>
                  <a:srgbClr val="000000"/>
                </a:solidFill>
                <a:latin typeface="Libre Baskerville"/>
                <a:ea typeface="Libre Baskerville"/>
                <a:cs typeface="Libre Baskerville"/>
                <a:sym typeface="Libre Baskerville"/>
              </a:rPr>
              <a:t>PROPOSAL JUDUL SKRIPSI</a:t>
            </a:r>
          </a:p>
        </p:txBody>
      </p:sp>
      <p:sp>
        <p:nvSpPr>
          <p:cNvPr name="TextBox 8" id="8"/>
          <p:cNvSpPr txBox="true"/>
          <p:nvPr/>
        </p:nvSpPr>
        <p:spPr>
          <a:xfrm rot="0">
            <a:off x="1028700" y="7915906"/>
            <a:ext cx="5556321" cy="1342394"/>
          </a:xfrm>
          <a:prstGeom prst="rect">
            <a:avLst/>
          </a:prstGeom>
        </p:spPr>
        <p:txBody>
          <a:bodyPr anchor="t" rtlCol="false" tIns="0" lIns="0" bIns="0" rIns="0">
            <a:spAutoFit/>
          </a:bodyPr>
          <a:lstStyle/>
          <a:p>
            <a:pPr algn="l">
              <a:lnSpc>
                <a:spcPts val="5509"/>
              </a:lnSpc>
            </a:pPr>
            <a:r>
              <a:rPr lang="en-US" sz="2899" spc="-89">
                <a:solidFill>
                  <a:srgbClr val="000000"/>
                </a:solidFill>
                <a:latin typeface="Public Sans"/>
                <a:ea typeface="Public Sans"/>
                <a:cs typeface="Public Sans"/>
                <a:sym typeface="Public Sans"/>
              </a:rPr>
              <a:t>Nama : Rafif Ilafi Wahyu Gunawan</a:t>
            </a:r>
          </a:p>
          <a:p>
            <a:pPr algn="l">
              <a:lnSpc>
                <a:spcPts val="5509"/>
              </a:lnSpc>
            </a:pPr>
            <a:r>
              <a:rPr lang="en-US" sz="2899" spc="-89">
                <a:solidFill>
                  <a:srgbClr val="000000"/>
                </a:solidFill>
                <a:latin typeface="Public Sans"/>
                <a:ea typeface="Public Sans"/>
                <a:cs typeface="Public Sans"/>
                <a:sym typeface="Public Sans"/>
              </a:rPr>
              <a:t>NPM   : 21081010093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19175"/>
            <a:ext cx="16230600" cy="990209"/>
          </a:xfrm>
          <a:prstGeom prst="rect">
            <a:avLst/>
          </a:prstGeom>
        </p:spPr>
        <p:txBody>
          <a:bodyPr anchor="t" rtlCol="false" tIns="0" lIns="0" bIns="0" rIns="0">
            <a:spAutoFit/>
          </a:bodyPr>
          <a:lstStyle/>
          <a:p>
            <a:pPr algn="l">
              <a:lnSpc>
                <a:spcPts val="7762"/>
              </a:lnSpc>
            </a:pPr>
            <a:r>
              <a:rPr lang="en-US" sz="6468" spc="-200" b="true">
                <a:solidFill>
                  <a:srgbClr val="000000"/>
                </a:solidFill>
                <a:latin typeface="Public Sans Bold"/>
                <a:ea typeface="Public Sans Bold"/>
                <a:cs typeface="Public Sans Bold"/>
                <a:sym typeface="Public Sans Bold"/>
              </a:rPr>
              <a:t>Research Gap Penelitian</a:t>
            </a:r>
          </a:p>
        </p:txBody>
      </p:sp>
      <p:graphicFrame>
        <p:nvGraphicFramePr>
          <p:cNvPr name="Table 3" id="3"/>
          <p:cNvGraphicFramePr>
            <a:graphicFrameLocks noGrp="true"/>
          </p:cNvGraphicFramePr>
          <p:nvPr/>
        </p:nvGraphicFramePr>
        <p:xfrm>
          <a:off x="1028700" y="2298999"/>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2</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graphicFrame>
        <p:nvGraphicFramePr>
          <p:cNvPr name="Table 4" id="4"/>
          <p:cNvGraphicFramePr>
            <a:graphicFrameLocks noGrp="true"/>
          </p:cNvGraphicFramePr>
          <p:nvPr/>
        </p:nvGraphicFramePr>
        <p:xfrm>
          <a:off x="1772114" y="2298999"/>
          <a:ext cx="12780863" cy="695325"/>
        </p:xfrm>
        <a:graphic>
          <a:graphicData uri="http://schemas.openxmlformats.org/drawingml/2006/table">
            <a:tbl>
              <a:tblPr/>
              <a:tblGrid>
                <a:gridCol w="12780863"/>
              </a:tblGrid>
              <a:tr h="542527">
                <a:tc>
                  <a:txBody>
                    <a:bodyPr anchor="t" rtlCol="false"/>
                    <a:lstStyle/>
                    <a:p>
                      <a:pPr algn="l">
                        <a:lnSpc>
                          <a:spcPts val="3359"/>
                        </a:lnSpc>
                        <a:defRPr/>
                      </a:pPr>
                      <a:r>
                        <a:rPr lang="en-US" sz="2399" b="true">
                          <a:solidFill>
                            <a:srgbClr val="000000"/>
                          </a:solidFill>
                          <a:latin typeface="Public Sans Bold"/>
                          <a:ea typeface="Public Sans Bold"/>
                          <a:cs typeface="Public Sans Bold"/>
                          <a:sym typeface="Public Sans Bold"/>
                        </a:rPr>
                        <a:t>Metode A Lite BERT (ALBERT)</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EDEBE6"/>
                    </a:solidFill>
                  </a:tcPr>
                </a:tc>
              </a:tr>
            </a:tbl>
          </a:graphicData>
        </a:graphic>
      </p:graphicFrame>
      <p:grpSp>
        <p:nvGrpSpPr>
          <p:cNvPr name="Group 5" id="5"/>
          <p:cNvGrpSpPr/>
          <p:nvPr/>
        </p:nvGrpSpPr>
        <p:grpSpPr>
          <a:xfrm rot="0">
            <a:off x="1772114" y="2994324"/>
            <a:ext cx="12780863" cy="2234184"/>
            <a:chOff x="0" y="0"/>
            <a:chExt cx="3366153" cy="588427"/>
          </a:xfrm>
        </p:grpSpPr>
        <p:sp>
          <p:nvSpPr>
            <p:cNvPr name="Freeform 6" id="6"/>
            <p:cNvSpPr/>
            <p:nvPr/>
          </p:nvSpPr>
          <p:spPr>
            <a:xfrm flipH="false" flipV="false" rot="0">
              <a:off x="0" y="0"/>
              <a:ext cx="3366153" cy="588427"/>
            </a:xfrm>
            <a:custGeom>
              <a:avLst/>
              <a:gdLst/>
              <a:ahLst/>
              <a:cxnLst/>
              <a:rect r="r" b="b" t="t" l="l"/>
              <a:pathLst>
                <a:path h="588427" w="3366153">
                  <a:moveTo>
                    <a:pt x="0" y="0"/>
                  </a:moveTo>
                  <a:lnTo>
                    <a:pt x="3366153" y="0"/>
                  </a:lnTo>
                  <a:lnTo>
                    <a:pt x="3366153" y="588427"/>
                  </a:lnTo>
                  <a:lnTo>
                    <a:pt x="0" y="588427"/>
                  </a:lnTo>
                  <a:close/>
                </a:path>
              </a:pathLst>
            </a:custGeom>
            <a:solidFill>
              <a:srgbClr val="F6696E"/>
            </a:solidFill>
          </p:spPr>
        </p:sp>
        <p:sp>
          <p:nvSpPr>
            <p:cNvPr name="TextBox 7" id="7"/>
            <p:cNvSpPr txBox="true"/>
            <p:nvPr/>
          </p:nvSpPr>
          <p:spPr>
            <a:xfrm>
              <a:off x="0" y="-57150"/>
              <a:ext cx="3366153" cy="645577"/>
            </a:xfrm>
            <a:prstGeom prst="rect">
              <a:avLst/>
            </a:prstGeom>
          </p:spPr>
          <p:txBody>
            <a:bodyPr anchor="ctr" rtlCol="false" tIns="50800" lIns="50800" bIns="50800" rIns="50800"/>
            <a:lstStyle/>
            <a:p>
              <a:pPr algn="l">
                <a:lnSpc>
                  <a:spcPts val="3359"/>
                </a:lnSpc>
              </a:pPr>
              <a:r>
                <a:rPr lang="en-US" sz="2400" spc="-24">
                  <a:solidFill>
                    <a:srgbClr val="000000"/>
                  </a:solidFill>
                  <a:latin typeface="Public Sans"/>
                  <a:ea typeface="Public Sans"/>
                  <a:cs typeface="Public Sans"/>
                  <a:sym typeface="Public Sans"/>
                </a:rPr>
                <a:t>A Lite BERT jarang sekali orang menggunakan metode tersebut untuk analisis sentimen maupun klasifikasi text, Sehingga hal tersebut menjadi salah satu research Gap dengan menerapkan ektsraksi fitur A Lite BERT (ALBERT) untuk di implementasikan dalam konteks media sosial Indonesia terkait Pilpres 2024. Terutama, untuk mengetahui model performa yang dihasilkan dari model ALBERT dengan menggunakan SVM sebagai analisis sentimen</a:t>
              </a:r>
            </a:p>
          </p:txBody>
        </p:sp>
      </p:grpSp>
      <p:graphicFrame>
        <p:nvGraphicFramePr>
          <p:cNvPr name="Table 8" id="8"/>
          <p:cNvGraphicFramePr>
            <a:graphicFrameLocks noGrp="true"/>
          </p:cNvGraphicFramePr>
          <p:nvPr/>
        </p:nvGraphicFramePr>
        <p:xfrm>
          <a:off x="1028700" y="5095158"/>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2</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graphicFrame>
        <p:nvGraphicFramePr>
          <p:cNvPr name="Table 9" id="9"/>
          <p:cNvGraphicFramePr>
            <a:graphicFrameLocks noGrp="true"/>
          </p:cNvGraphicFramePr>
          <p:nvPr/>
        </p:nvGraphicFramePr>
        <p:xfrm>
          <a:off x="1772114" y="5095158"/>
          <a:ext cx="12780863" cy="695325"/>
        </p:xfrm>
        <a:graphic>
          <a:graphicData uri="http://schemas.openxmlformats.org/drawingml/2006/table">
            <a:tbl>
              <a:tblPr/>
              <a:tblGrid>
                <a:gridCol w="12780863"/>
              </a:tblGrid>
              <a:tr h="542527">
                <a:tc>
                  <a:txBody>
                    <a:bodyPr anchor="t" rtlCol="false"/>
                    <a:lstStyle/>
                    <a:p>
                      <a:pPr algn="l">
                        <a:lnSpc>
                          <a:spcPts val="3359"/>
                        </a:lnSpc>
                        <a:defRPr/>
                      </a:pPr>
                      <a:r>
                        <a:rPr lang="en-US" sz="2399" b="true">
                          <a:solidFill>
                            <a:srgbClr val="000000"/>
                          </a:solidFill>
                          <a:latin typeface="Public Sans Bold"/>
                          <a:ea typeface="Public Sans Bold"/>
                          <a:cs typeface="Public Sans Bold"/>
                          <a:sym typeface="Public Sans Bold"/>
                        </a:rPr>
                        <a:t>Metode A Lite BERT Di Gunakan pada Algortima SVM</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EDEBE6"/>
                    </a:solidFill>
                  </a:tcPr>
                </a:tc>
              </a:tr>
            </a:tbl>
          </a:graphicData>
        </a:graphic>
      </p:graphicFrame>
      <p:grpSp>
        <p:nvGrpSpPr>
          <p:cNvPr name="Group 10" id="10"/>
          <p:cNvGrpSpPr/>
          <p:nvPr/>
        </p:nvGrpSpPr>
        <p:grpSpPr>
          <a:xfrm rot="0">
            <a:off x="1772114" y="5790483"/>
            <a:ext cx="12780863" cy="1395984"/>
            <a:chOff x="0" y="0"/>
            <a:chExt cx="3366153" cy="367667"/>
          </a:xfrm>
        </p:grpSpPr>
        <p:sp>
          <p:nvSpPr>
            <p:cNvPr name="Freeform 11" id="11"/>
            <p:cNvSpPr/>
            <p:nvPr/>
          </p:nvSpPr>
          <p:spPr>
            <a:xfrm flipH="false" flipV="false" rot="0">
              <a:off x="0" y="0"/>
              <a:ext cx="3366153" cy="367667"/>
            </a:xfrm>
            <a:custGeom>
              <a:avLst/>
              <a:gdLst/>
              <a:ahLst/>
              <a:cxnLst/>
              <a:rect r="r" b="b" t="t" l="l"/>
              <a:pathLst>
                <a:path h="367667" w="3366153">
                  <a:moveTo>
                    <a:pt x="0" y="0"/>
                  </a:moveTo>
                  <a:lnTo>
                    <a:pt x="3366153" y="0"/>
                  </a:lnTo>
                  <a:lnTo>
                    <a:pt x="3366153" y="367667"/>
                  </a:lnTo>
                  <a:lnTo>
                    <a:pt x="0" y="367667"/>
                  </a:lnTo>
                  <a:close/>
                </a:path>
              </a:pathLst>
            </a:custGeom>
            <a:solidFill>
              <a:srgbClr val="F6696E"/>
            </a:solidFill>
          </p:spPr>
        </p:sp>
        <p:sp>
          <p:nvSpPr>
            <p:cNvPr name="TextBox 12" id="12"/>
            <p:cNvSpPr txBox="true"/>
            <p:nvPr/>
          </p:nvSpPr>
          <p:spPr>
            <a:xfrm>
              <a:off x="0" y="-57150"/>
              <a:ext cx="3366153" cy="424817"/>
            </a:xfrm>
            <a:prstGeom prst="rect">
              <a:avLst/>
            </a:prstGeom>
          </p:spPr>
          <p:txBody>
            <a:bodyPr anchor="ctr" rtlCol="false" tIns="50800" lIns="50800" bIns="50800" rIns="50800"/>
            <a:lstStyle/>
            <a:p>
              <a:pPr algn="l">
                <a:lnSpc>
                  <a:spcPts val="3359"/>
                </a:lnSpc>
              </a:pPr>
              <a:r>
                <a:rPr lang="en-US" sz="2400" spc="-24">
                  <a:solidFill>
                    <a:srgbClr val="000000"/>
                  </a:solidFill>
                  <a:latin typeface="Public Sans"/>
                  <a:ea typeface="Public Sans"/>
                  <a:cs typeface="Public Sans"/>
                  <a:sym typeface="Public Sans"/>
                </a:rPr>
                <a:t>Media sosial Twitter memiliki karakteristik data informal seperti singkatan, typo, dan konteks tersirat. Masih minim terkait penilitan penerapan A Lite BERT pada algortima SVM pada fenome politik</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2169" y="1519042"/>
            <a:ext cx="14883661" cy="8438591"/>
          </a:xfrm>
          <a:custGeom>
            <a:avLst/>
            <a:gdLst/>
            <a:ahLst/>
            <a:cxnLst/>
            <a:rect r="r" b="b" t="t" l="l"/>
            <a:pathLst>
              <a:path h="8438591" w="14883661">
                <a:moveTo>
                  <a:pt x="0" y="0"/>
                </a:moveTo>
                <a:lnTo>
                  <a:pt x="14883662" y="0"/>
                </a:lnTo>
                <a:lnTo>
                  <a:pt x="14883662" y="8438591"/>
                </a:lnTo>
                <a:lnTo>
                  <a:pt x="0" y="8438591"/>
                </a:lnTo>
                <a:lnTo>
                  <a:pt x="0" y="0"/>
                </a:lnTo>
                <a:close/>
              </a:path>
            </a:pathLst>
          </a:custGeom>
          <a:blipFill>
            <a:blip r:embed="rId2"/>
            <a:stretch>
              <a:fillRect l="0" t="0" r="0" b="0"/>
            </a:stretch>
          </a:blipFill>
        </p:spPr>
      </p:sp>
      <p:sp>
        <p:nvSpPr>
          <p:cNvPr name="TextBox 3" id="3"/>
          <p:cNvSpPr txBox="true"/>
          <p:nvPr/>
        </p:nvSpPr>
        <p:spPr>
          <a:xfrm rot="0">
            <a:off x="1028700" y="528833"/>
            <a:ext cx="5817504" cy="990209"/>
          </a:xfrm>
          <a:prstGeom prst="rect">
            <a:avLst/>
          </a:prstGeom>
        </p:spPr>
        <p:txBody>
          <a:bodyPr anchor="t" rtlCol="false" tIns="0" lIns="0" bIns="0" rIns="0">
            <a:spAutoFit/>
          </a:bodyPr>
          <a:lstStyle/>
          <a:p>
            <a:pPr algn="l">
              <a:lnSpc>
                <a:spcPts val="7762"/>
              </a:lnSpc>
            </a:pPr>
            <a:r>
              <a:rPr lang="en-US" sz="6468" spc="-200" b="true">
                <a:solidFill>
                  <a:srgbClr val="000000"/>
                </a:solidFill>
                <a:latin typeface="Public Sans Bold"/>
                <a:ea typeface="Public Sans Bold"/>
                <a:cs typeface="Public Sans Bold"/>
                <a:sym typeface="Public Sans Bold"/>
              </a:rPr>
              <a:t>Mand Mapping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15023" y="646924"/>
            <a:ext cx="8691772" cy="8993152"/>
          </a:xfrm>
          <a:custGeom>
            <a:avLst/>
            <a:gdLst/>
            <a:ahLst/>
            <a:cxnLst/>
            <a:rect r="r" b="b" t="t" l="l"/>
            <a:pathLst>
              <a:path h="8993152" w="8691772">
                <a:moveTo>
                  <a:pt x="0" y="0"/>
                </a:moveTo>
                <a:lnTo>
                  <a:pt x="8691772" y="0"/>
                </a:lnTo>
                <a:lnTo>
                  <a:pt x="8691772" y="8993152"/>
                </a:lnTo>
                <a:lnTo>
                  <a:pt x="0" y="8993152"/>
                </a:lnTo>
                <a:lnTo>
                  <a:pt x="0" y="0"/>
                </a:lnTo>
                <a:close/>
              </a:path>
            </a:pathLst>
          </a:custGeom>
          <a:blipFill>
            <a:blip r:embed="rId2"/>
            <a:stretch>
              <a:fillRect l="0" t="0" r="0" b="0"/>
            </a:stretch>
          </a:blipFill>
        </p:spPr>
      </p:sp>
      <p:sp>
        <p:nvSpPr>
          <p:cNvPr name="TextBox 3" id="3"/>
          <p:cNvSpPr txBox="true"/>
          <p:nvPr/>
        </p:nvSpPr>
        <p:spPr>
          <a:xfrm rot="0">
            <a:off x="9144000" y="1019175"/>
            <a:ext cx="8115300" cy="990209"/>
          </a:xfrm>
          <a:prstGeom prst="rect">
            <a:avLst/>
          </a:prstGeom>
        </p:spPr>
        <p:txBody>
          <a:bodyPr anchor="t" rtlCol="false" tIns="0" lIns="0" bIns="0" rIns="0">
            <a:spAutoFit/>
          </a:bodyPr>
          <a:lstStyle/>
          <a:p>
            <a:pPr algn="l">
              <a:lnSpc>
                <a:spcPts val="7762"/>
              </a:lnSpc>
            </a:pPr>
            <a:r>
              <a:rPr lang="en-US" sz="6468" spc="-200" b="true">
                <a:solidFill>
                  <a:srgbClr val="000000"/>
                </a:solidFill>
                <a:latin typeface="Public Sans Bold"/>
                <a:ea typeface="Public Sans Bold"/>
                <a:cs typeface="Public Sans Bold"/>
                <a:sym typeface="Public Sans Bold"/>
              </a:rPr>
              <a:t>Metodelogi Penelitian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274976"/>
          <a:ext cx="743414" cy="695325"/>
        </p:xfrm>
        <a:graphic>
          <a:graphicData uri="http://schemas.openxmlformats.org/drawingml/2006/table">
            <a:tbl>
              <a:tblPr/>
              <a:tblGrid>
                <a:gridCol w="62130"/>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1</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3" id="3"/>
          <p:cNvSpPr txBox="true"/>
          <p:nvPr/>
        </p:nvSpPr>
        <p:spPr>
          <a:xfrm rot="0">
            <a:off x="1028700" y="1019175"/>
            <a:ext cx="16230600" cy="990209"/>
          </a:xfrm>
          <a:prstGeom prst="rect">
            <a:avLst/>
          </a:prstGeom>
        </p:spPr>
        <p:txBody>
          <a:bodyPr anchor="t" rtlCol="false" tIns="0" lIns="0" bIns="0" rIns="0">
            <a:spAutoFit/>
          </a:bodyPr>
          <a:lstStyle/>
          <a:p>
            <a:pPr algn="l">
              <a:lnSpc>
                <a:spcPts val="7762"/>
              </a:lnSpc>
            </a:pPr>
            <a:r>
              <a:rPr lang="en-US" sz="6468" spc="-200" b="true">
                <a:solidFill>
                  <a:srgbClr val="000000"/>
                </a:solidFill>
                <a:latin typeface="Public Sans Bold"/>
                <a:ea typeface="Public Sans Bold"/>
                <a:cs typeface="Public Sans Bold"/>
                <a:sym typeface="Public Sans Bold"/>
              </a:rPr>
              <a:t>Testing (Evaluation) Metrics</a:t>
            </a:r>
          </a:p>
        </p:txBody>
      </p:sp>
      <p:graphicFrame>
        <p:nvGraphicFramePr>
          <p:cNvPr name="Table 4" id="4"/>
          <p:cNvGraphicFramePr>
            <a:graphicFrameLocks noGrp="true"/>
          </p:cNvGraphicFramePr>
          <p:nvPr/>
        </p:nvGraphicFramePr>
        <p:xfrm>
          <a:off x="1028700" y="3237001"/>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2</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5" id="5"/>
          <p:cNvSpPr txBox="true"/>
          <p:nvPr/>
        </p:nvSpPr>
        <p:spPr>
          <a:xfrm rot="0">
            <a:off x="2217708" y="2255926"/>
            <a:ext cx="15041592" cy="1177290"/>
          </a:xfrm>
          <a:prstGeom prst="rect">
            <a:avLst/>
          </a:prstGeom>
        </p:spPr>
        <p:txBody>
          <a:bodyPr anchor="t" rtlCol="false" tIns="0" lIns="0" bIns="0" rIns="0">
            <a:spAutoFit/>
          </a:bodyPr>
          <a:lstStyle/>
          <a:p>
            <a:pPr algn="l">
              <a:lnSpc>
                <a:spcPts val="2340"/>
              </a:lnSpc>
            </a:pPr>
            <a:r>
              <a:rPr lang="en-US" sz="1800" spc="-18" b="true">
                <a:solidFill>
                  <a:srgbClr val="000000"/>
                </a:solidFill>
                <a:latin typeface="Public Sans Bold"/>
                <a:ea typeface="Public Sans Bold"/>
                <a:cs typeface="Public Sans Bold"/>
                <a:sym typeface="Public Sans Bold"/>
              </a:rPr>
              <a:t>Accurarcy</a:t>
            </a:r>
          </a:p>
          <a:p>
            <a:pPr algn="l">
              <a:lnSpc>
                <a:spcPts val="2340"/>
              </a:lnSpc>
            </a:pPr>
            <a:r>
              <a:rPr lang="en-US" sz="1800" spc="-18">
                <a:solidFill>
                  <a:srgbClr val="000000"/>
                </a:solidFill>
                <a:latin typeface="Public Sans"/>
                <a:ea typeface="Public Sans"/>
                <a:cs typeface="Public Sans"/>
                <a:sym typeface="Public Sans"/>
              </a:rPr>
              <a:t>Mengukur sejauh mana model mampu memberikan prediksi yang benar secara keseluruhan. Semakin tinggi nilai accuracy, semakin baik performa model dalam mengklasifikasikan data dengan tepat.</a:t>
            </a:r>
          </a:p>
          <a:p>
            <a:pPr algn="l">
              <a:lnSpc>
                <a:spcPts val="2340"/>
              </a:lnSpc>
            </a:pPr>
          </a:p>
        </p:txBody>
      </p:sp>
      <p:sp>
        <p:nvSpPr>
          <p:cNvPr name="TextBox 6" id="6"/>
          <p:cNvSpPr txBox="true"/>
          <p:nvPr/>
        </p:nvSpPr>
        <p:spPr>
          <a:xfrm rot="0">
            <a:off x="2108353" y="3217951"/>
            <a:ext cx="15150947" cy="882015"/>
          </a:xfrm>
          <a:prstGeom prst="rect">
            <a:avLst/>
          </a:prstGeom>
        </p:spPr>
        <p:txBody>
          <a:bodyPr anchor="t" rtlCol="false" tIns="0" lIns="0" bIns="0" rIns="0">
            <a:spAutoFit/>
          </a:bodyPr>
          <a:lstStyle/>
          <a:p>
            <a:pPr algn="l">
              <a:lnSpc>
                <a:spcPts val="2340"/>
              </a:lnSpc>
            </a:pPr>
            <a:r>
              <a:rPr lang="en-US" sz="1800" spc="-18" b="true">
                <a:solidFill>
                  <a:srgbClr val="000000"/>
                </a:solidFill>
                <a:latin typeface="Public Sans Bold"/>
                <a:ea typeface="Public Sans Bold"/>
                <a:cs typeface="Public Sans Bold"/>
                <a:sym typeface="Public Sans Bold"/>
              </a:rPr>
              <a:t>Precision</a:t>
            </a:r>
          </a:p>
          <a:p>
            <a:pPr algn="l">
              <a:lnSpc>
                <a:spcPts val="2340"/>
              </a:lnSpc>
            </a:pPr>
            <a:r>
              <a:rPr lang="en-US" sz="1800" spc="-18">
                <a:solidFill>
                  <a:srgbClr val="000000"/>
                </a:solidFill>
                <a:latin typeface="Public Sans"/>
                <a:ea typeface="Public Sans"/>
                <a:cs typeface="Public Sans"/>
                <a:sym typeface="Public Sans"/>
              </a:rPr>
              <a:t>Mengukur tingkat ketepatan model dalam memprediksi kategori tertentu (misalnya, sentimen positif atau negatif). Precision menunjukkan proporsi prediksi benar dari semua data yang diprediksi sebagai kategori tersebut.</a:t>
            </a:r>
          </a:p>
        </p:txBody>
      </p:sp>
      <p:graphicFrame>
        <p:nvGraphicFramePr>
          <p:cNvPr name="Table 7" id="7"/>
          <p:cNvGraphicFramePr>
            <a:graphicFrameLocks noGrp="true"/>
          </p:cNvGraphicFramePr>
          <p:nvPr/>
        </p:nvGraphicFramePr>
        <p:xfrm>
          <a:off x="1028700" y="4212335"/>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3</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8" id="8"/>
          <p:cNvSpPr txBox="true"/>
          <p:nvPr/>
        </p:nvSpPr>
        <p:spPr>
          <a:xfrm rot="0">
            <a:off x="2108353" y="4193285"/>
            <a:ext cx="15150947" cy="882015"/>
          </a:xfrm>
          <a:prstGeom prst="rect">
            <a:avLst/>
          </a:prstGeom>
        </p:spPr>
        <p:txBody>
          <a:bodyPr anchor="t" rtlCol="false" tIns="0" lIns="0" bIns="0" rIns="0">
            <a:spAutoFit/>
          </a:bodyPr>
          <a:lstStyle/>
          <a:p>
            <a:pPr algn="l">
              <a:lnSpc>
                <a:spcPts val="2340"/>
              </a:lnSpc>
            </a:pPr>
            <a:r>
              <a:rPr lang="en-US" sz="1800" spc="-18" b="true">
                <a:solidFill>
                  <a:srgbClr val="000000"/>
                </a:solidFill>
                <a:latin typeface="Public Sans Bold"/>
                <a:ea typeface="Public Sans Bold"/>
                <a:cs typeface="Public Sans Bold"/>
                <a:sym typeface="Public Sans Bold"/>
              </a:rPr>
              <a:t>Recall (Sensitivity)</a:t>
            </a:r>
          </a:p>
          <a:p>
            <a:pPr algn="l">
              <a:lnSpc>
                <a:spcPts val="2340"/>
              </a:lnSpc>
            </a:pPr>
            <a:r>
              <a:rPr lang="en-US" sz="1800" spc="-18">
                <a:solidFill>
                  <a:srgbClr val="000000"/>
                </a:solidFill>
                <a:latin typeface="Public Sans"/>
                <a:ea typeface="Public Sans"/>
                <a:cs typeface="Public Sans"/>
                <a:sym typeface="Public Sans"/>
              </a:rPr>
              <a:t>Mengukur sejauh mana model mampu mendeteksi semua data dalam kategori yang benar. Ini menunjukkan kemampuan model dalam menemukan data yang relevan untuk setiap kategori.</a:t>
            </a:r>
          </a:p>
        </p:txBody>
      </p:sp>
      <p:graphicFrame>
        <p:nvGraphicFramePr>
          <p:cNvPr name="Table 9" id="9"/>
          <p:cNvGraphicFramePr>
            <a:graphicFrameLocks noGrp="true"/>
          </p:cNvGraphicFramePr>
          <p:nvPr/>
        </p:nvGraphicFramePr>
        <p:xfrm>
          <a:off x="1028700" y="5189600"/>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4</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10" id="10"/>
          <p:cNvSpPr txBox="true"/>
          <p:nvPr/>
        </p:nvSpPr>
        <p:spPr>
          <a:xfrm rot="0">
            <a:off x="2108353" y="5170550"/>
            <a:ext cx="15150947" cy="882015"/>
          </a:xfrm>
          <a:prstGeom prst="rect">
            <a:avLst/>
          </a:prstGeom>
        </p:spPr>
        <p:txBody>
          <a:bodyPr anchor="t" rtlCol="false" tIns="0" lIns="0" bIns="0" rIns="0">
            <a:spAutoFit/>
          </a:bodyPr>
          <a:lstStyle/>
          <a:p>
            <a:pPr algn="l">
              <a:lnSpc>
                <a:spcPts val="2340"/>
              </a:lnSpc>
            </a:pPr>
            <a:r>
              <a:rPr lang="en-US" sz="1800" spc="-18" b="true">
                <a:solidFill>
                  <a:srgbClr val="000000"/>
                </a:solidFill>
                <a:latin typeface="Public Sans Bold"/>
                <a:ea typeface="Public Sans Bold"/>
                <a:cs typeface="Public Sans Bold"/>
                <a:sym typeface="Public Sans Bold"/>
              </a:rPr>
              <a:t>F1-Score</a:t>
            </a:r>
          </a:p>
          <a:p>
            <a:pPr algn="l">
              <a:lnSpc>
                <a:spcPts val="2340"/>
              </a:lnSpc>
            </a:pPr>
            <a:r>
              <a:rPr lang="en-US" sz="1800" spc="-18">
                <a:solidFill>
                  <a:srgbClr val="000000"/>
                </a:solidFill>
                <a:latin typeface="Public Sans"/>
                <a:ea typeface="Public Sans"/>
                <a:cs typeface="Public Sans"/>
                <a:sym typeface="Public Sans"/>
              </a:rPr>
              <a:t>Merupakan ukuran gabungan dari precision dan recall yang menunjukkan keseimbangan antara keduanya. Digunakan ketika penting untuk mempertimbangkan ketepatan dan kemampuan deteksi secara bersamaan.</a:t>
            </a:r>
          </a:p>
        </p:txBody>
      </p:sp>
      <p:graphicFrame>
        <p:nvGraphicFramePr>
          <p:cNvPr name="Table 11" id="11"/>
          <p:cNvGraphicFramePr>
            <a:graphicFrameLocks noGrp="true"/>
          </p:cNvGraphicFramePr>
          <p:nvPr/>
        </p:nvGraphicFramePr>
        <p:xfrm>
          <a:off x="1028700" y="6166864"/>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5</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12" id="12"/>
          <p:cNvSpPr txBox="true"/>
          <p:nvPr/>
        </p:nvSpPr>
        <p:spPr>
          <a:xfrm rot="0">
            <a:off x="2108353" y="6147814"/>
            <a:ext cx="15150947" cy="882015"/>
          </a:xfrm>
          <a:prstGeom prst="rect">
            <a:avLst/>
          </a:prstGeom>
        </p:spPr>
        <p:txBody>
          <a:bodyPr anchor="t" rtlCol="false" tIns="0" lIns="0" bIns="0" rIns="0">
            <a:spAutoFit/>
          </a:bodyPr>
          <a:lstStyle/>
          <a:p>
            <a:pPr algn="l">
              <a:lnSpc>
                <a:spcPts val="2340"/>
              </a:lnSpc>
            </a:pPr>
            <a:r>
              <a:rPr lang="en-US" sz="1800" spc="-18" b="true">
                <a:solidFill>
                  <a:srgbClr val="000000"/>
                </a:solidFill>
                <a:latin typeface="Public Sans Bold"/>
                <a:ea typeface="Public Sans Bold"/>
                <a:cs typeface="Public Sans Bold"/>
                <a:sym typeface="Public Sans Bold"/>
              </a:rPr>
              <a:t>Confusion Matrix</a:t>
            </a:r>
          </a:p>
          <a:p>
            <a:pPr algn="l">
              <a:lnSpc>
                <a:spcPts val="2340"/>
              </a:lnSpc>
            </a:pPr>
            <a:r>
              <a:rPr lang="en-US" sz="1800" spc="-18">
                <a:solidFill>
                  <a:srgbClr val="000000"/>
                </a:solidFill>
                <a:latin typeface="Public Sans"/>
                <a:ea typeface="Public Sans"/>
                <a:cs typeface="Public Sans"/>
                <a:sym typeface="Public Sans"/>
              </a:rPr>
              <a:t>Matriks yang menunjukkan jumlah prediksi yang benar dan salah untuk setiap kategori. Matriks ini membantu menganalisis kesalahan spesifik, seperti apakah model lebih sering salah memprediksi sentimen positif sebagai negatif atau sebaliknya.</a:t>
            </a:r>
          </a:p>
        </p:txBody>
      </p:sp>
      <p:graphicFrame>
        <p:nvGraphicFramePr>
          <p:cNvPr name="Table 13" id="13"/>
          <p:cNvGraphicFramePr>
            <a:graphicFrameLocks noGrp="true"/>
          </p:cNvGraphicFramePr>
          <p:nvPr/>
        </p:nvGraphicFramePr>
        <p:xfrm>
          <a:off x="1028700" y="7144129"/>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6</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14" id="14"/>
          <p:cNvSpPr txBox="true"/>
          <p:nvPr/>
        </p:nvSpPr>
        <p:spPr>
          <a:xfrm rot="0">
            <a:off x="2108353" y="7125079"/>
            <a:ext cx="15150947" cy="882015"/>
          </a:xfrm>
          <a:prstGeom prst="rect">
            <a:avLst/>
          </a:prstGeom>
        </p:spPr>
        <p:txBody>
          <a:bodyPr anchor="t" rtlCol="false" tIns="0" lIns="0" bIns="0" rIns="0">
            <a:spAutoFit/>
          </a:bodyPr>
          <a:lstStyle/>
          <a:p>
            <a:pPr algn="l">
              <a:lnSpc>
                <a:spcPts val="2340"/>
              </a:lnSpc>
            </a:pPr>
            <a:r>
              <a:rPr lang="en-US" sz="1800" spc="-18" b="true">
                <a:solidFill>
                  <a:srgbClr val="000000"/>
                </a:solidFill>
                <a:latin typeface="Public Sans Bold"/>
                <a:ea typeface="Public Sans Bold"/>
                <a:cs typeface="Public Sans Bold"/>
                <a:sym typeface="Public Sans Bold"/>
              </a:rPr>
              <a:t>AUC-ROC Curve</a:t>
            </a:r>
          </a:p>
          <a:p>
            <a:pPr algn="l">
              <a:lnSpc>
                <a:spcPts val="2340"/>
              </a:lnSpc>
            </a:pPr>
            <a:r>
              <a:rPr lang="en-US" sz="1800" spc="-18">
                <a:solidFill>
                  <a:srgbClr val="000000"/>
                </a:solidFill>
                <a:latin typeface="Public Sans"/>
                <a:ea typeface="Public Sans"/>
                <a:cs typeface="Public Sans"/>
                <a:sym typeface="Public Sans"/>
              </a:rPr>
              <a:t>Menilai kemampuan model dalam membedakan antar kategori (misalnya, sentimen positif versus negatif). Semakin besar area di bawah kurva (AUC), semakin baik performa model dalam mengidentifikasi perbedaan antara kategori sentimen.</a:t>
            </a:r>
          </a:p>
        </p:txBody>
      </p:sp>
      <p:graphicFrame>
        <p:nvGraphicFramePr>
          <p:cNvPr name="Table 15" id="15"/>
          <p:cNvGraphicFramePr>
            <a:graphicFrameLocks noGrp="true"/>
          </p:cNvGraphicFramePr>
          <p:nvPr/>
        </p:nvGraphicFramePr>
        <p:xfrm>
          <a:off x="1028700" y="8121394"/>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7</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16" id="16"/>
          <p:cNvSpPr txBox="true"/>
          <p:nvPr/>
        </p:nvSpPr>
        <p:spPr>
          <a:xfrm rot="0">
            <a:off x="2108353" y="8102344"/>
            <a:ext cx="15150947" cy="882015"/>
          </a:xfrm>
          <a:prstGeom prst="rect">
            <a:avLst/>
          </a:prstGeom>
        </p:spPr>
        <p:txBody>
          <a:bodyPr anchor="t" rtlCol="false" tIns="0" lIns="0" bIns="0" rIns="0">
            <a:spAutoFit/>
          </a:bodyPr>
          <a:lstStyle/>
          <a:p>
            <a:pPr algn="l">
              <a:lnSpc>
                <a:spcPts val="2340"/>
              </a:lnSpc>
            </a:pPr>
            <a:r>
              <a:rPr lang="en-US" sz="1800" spc="-18" b="true">
                <a:solidFill>
                  <a:srgbClr val="000000"/>
                </a:solidFill>
                <a:latin typeface="Public Sans Bold"/>
                <a:ea typeface="Public Sans Bold"/>
                <a:cs typeface="Public Sans Bold"/>
                <a:sym typeface="Public Sans Bold"/>
              </a:rPr>
              <a:t>Cross-Validation Score</a:t>
            </a:r>
          </a:p>
          <a:p>
            <a:pPr algn="l">
              <a:lnSpc>
                <a:spcPts val="2340"/>
              </a:lnSpc>
            </a:pPr>
            <a:r>
              <a:rPr lang="en-US" sz="1800" spc="-18">
                <a:solidFill>
                  <a:srgbClr val="000000"/>
                </a:solidFill>
                <a:latin typeface="Public Sans"/>
                <a:ea typeface="Public Sans"/>
                <a:cs typeface="Public Sans"/>
                <a:sym typeface="Public Sans"/>
              </a:rPr>
              <a:t>Digunakan untuk mengevaluasi konsistensi performa model dengan membagi data menjadi beberapa bagian (folds) untuk pelatihan dan pengujian. Hasil ini memastikan bahwa model tidak terlalu bergantung pada dataset tertentu dan memiliki performa yang stabil.</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702441"/>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1</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3" id="3"/>
          <p:cNvSpPr txBox="true"/>
          <p:nvPr/>
        </p:nvSpPr>
        <p:spPr>
          <a:xfrm rot="0">
            <a:off x="1028700" y="1019175"/>
            <a:ext cx="16230600" cy="990209"/>
          </a:xfrm>
          <a:prstGeom prst="rect">
            <a:avLst/>
          </a:prstGeom>
        </p:spPr>
        <p:txBody>
          <a:bodyPr anchor="t" rtlCol="false" tIns="0" lIns="0" bIns="0" rIns="0">
            <a:spAutoFit/>
          </a:bodyPr>
          <a:lstStyle/>
          <a:p>
            <a:pPr algn="l">
              <a:lnSpc>
                <a:spcPts val="7762"/>
              </a:lnSpc>
            </a:pPr>
            <a:r>
              <a:rPr lang="en-US" sz="6468" spc="-200" b="true">
                <a:solidFill>
                  <a:srgbClr val="000000"/>
                </a:solidFill>
                <a:latin typeface="Public Sans Bold"/>
                <a:ea typeface="Public Sans Bold"/>
                <a:cs typeface="Public Sans Bold"/>
                <a:sym typeface="Public Sans Bold"/>
              </a:rPr>
              <a:t>Tujuan Pemilihan Judul</a:t>
            </a:r>
          </a:p>
        </p:txBody>
      </p:sp>
      <p:graphicFrame>
        <p:nvGraphicFramePr>
          <p:cNvPr name="Table 4" id="4"/>
          <p:cNvGraphicFramePr>
            <a:graphicFrameLocks noGrp="true"/>
          </p:cNvGraphicFramePr>
          <p:nvPr/>
        </p:nvGraphicFramePr>
        <p:xfrm>
          <a:off x="1028700" y="4487747"/>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2</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graphicFrame>
        <p:nvGraphicFramePr>
          <p:cNvPr name="Table 5" id="5"/>
          <p:cNvGraphicFramePr>
            <a:graphicFrameLocks noGrp="true"/>
          </p:cNvGraphicFramePr>
          <p:nvPr/>
        </p:nvGraphicFramePr>
        <p:xfrm>
          <a:off x="1028700" y="6268922"/>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3</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6" id="6"/>
          <p:cNvSpPr txBox="true"/>
          <p:nvPr/>
        </p:nvSpPr>
        <p:spPr>
          <a:xfrm rot="0">
            <a:off x="2108353" y="2664341"/>
            <a:ext cx="13658189" cy="1179195"/>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Mendeskripsikan alur proses ekstraksi fitur menggunakan model ALBERT, mulai dari preprocessing data teks hingga pengintegrasian fitur dengan algoritma Support Vector Machine untuk klasifikasi sentimen.</a:t>
            </a:r>
          </a:p>
        </p:txBody>
      </p:sp>
      <p:sp>
        <p:nvSpPr>
          <p:cNvPr name="TextBox 7" id="7"/>
          <p:cNvSpPr txBox="true"/>
          <p:nvPr/>
        </p:nvSpPr>
        <p:spPr>
          <a:xfrm rot="0">
            <a:off x="2108353" y="4449647"/>
            <a:ext cx="13658189" cy="788670"/>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Mengevaluasi performa model ALBERT dalam melakukan analisis sentimen, berdasarkan metrik akurasi, precision, recall, dan F1-score pada opini masyarakat di media sosial X.</a:t>
            </a:r>
          </a:p>
        </p:txBody>
      </p:sp>
      <p:sp>
        <p:nvSpPr>
          <p:cNvPr name="TextBox 8" id="8"/>
          <p:cNvSpPr txBox="true"/>
          <p:nvPr/>
        </p:nvSpPr>
        <p:spPr>
          <a:xfrm rot="0">
            <a:off x="2108353" y="6230822"/>
            <a:ext cx="13658189" cy="788670"/>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Menganalisis kontribusi model ALBERT sebagai metode ekstraksi fitur dalam mendukung akurasi klasifikasi sentimen menggunakan algoritma Support Vector Machine.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702441"/>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1</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3" id="3"/>
          <p:cNvSpPr txBox="true"/>
          <p:nvPr/>
        </p:nvSpPr>
        <p:spPr>
          <a:xfrm rot="0">
            <a:off x="1028700" y="1019175"/>
            <a:ext cx="16230600" cy="990209"/>
          </a:xfrm>
          <a:prstGeom prst="rect">
            <a:avLst/>
          </a:prstGeom>
        </p:spPr>
        <p:txBody>
          <a:bodyPr anchor="t" rtlCol="false" tIns="0" lIns="0" bIns="0" rIns="0">
            <a:spAutoFit/>
          </a:bodyPr>
          <a:lstStyle/>
          <a:p>
            <a:pPr algn="l">
              <a:lnSpc>
                <a:spcPts val="7762"/>
              </a:lnSpc>
            </a:pPr>
            <a:r>
              <a:rPr lang="en-US" sz="6468" spc="-200" b="true">
                <a:solidFill>
                  <a:srgbClr val="000000"/>
                </a:solidFill>
                <a:latin typeface="Public Sans Bold"/>
                <a:ea typeface="Public Sans Bold"/>
                <a:cs typeface="Public Sans Bold"/>
                <a:sym typeface="Public Sans Bold"/>
              </a:rPr>
              <a:t>Manfaat Pemilihan Judul</a:t>
            </a:r>
          </a:p>
        </p:txBody>
      </p:sp>
      <p:graphicFrame>
        <p:nvGraphicFramePr>
          <p:cNvPr name="Table 4" id="4"/>
          <p:cNvGraphicFramePr>
            <a:graphicFrameLocks noGrp="true"/>
          </p:cNvGraphicFramePr>
          <p:nvPr/>
        </p:nvGraphicFramePr>
        <p:xfrm>
          <a:off x="1028700" y="4072136"/>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2</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graphicFrame>
        <p:nvGraphicFramePr>
          <p:cNvPr name="Table 5" id="5"/>
          <p:cNvGraphicFramePr>
            <a:graphicFrameLocks noGrp="true"/>
          </p:cNvGraphicFramePr>
          <p:nvPr/>
        </p:nvGraphicFramePr>
        <p:xfrm>
          <a:off x="1028700" y="5441831"/>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3</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6" id="6"/>
          <p:cNvSpPr txBox="true"/>
          <p:nvPr/>
        </p:nvSpPr>
        <p:spPr>
          <a:xfrm rot="0">
            <a:off x="2108353" y="2664341"/>
            <a:ext cx="13658189" cy="1179195"/>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Bagi peneliti, sebagai sarana pengimplementasi pengetahuan serta pelatihan dalam menerapkan ilmu yang telah dipelajari selama perkuliahan.</a:t>
            </a:r>
          </a:p>
          <a:p>
            <a:pPr algn="l">
              <a:lnSpc>
                <a:spcPts val="3120"/>
              </a:lnSpc>
            </a:pPr>
          </a:p>
        </p:txBody>
      </p:sp>
      <p:sp>
        <p:nvSpPr>
          <p:cNvPr name="TextBox 7" id="7"/>
          <p:cNvSpPr txBox="true"/>
          <p:nvPr/>
        </p:nvSpPr>
        <p:spPr>
          <a:xfrm rot="0">
            <a:off x="2108353" y="4034036"/>
            <a:ext cx="13658189" cy="1569720"/>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Bagi pembaca, sebagai sarana sumber informasi dan inspirasi untuk penelitian selanjutnya untuk memperluas dalam pemahaman terkait isu-isu politik terhadap pola analisis masyarakat di media sosial twitter terkait kampanye dan pemilihan presiden di Indonesia . </a:t>
            </a:r>
          </a:p>
          <a:p>
            <a:pPr algn="l">
              <a:lnSpc>
                <a:spcPts val="3120"/>
              </a:lnSpc>
            </a:pPr>
          </a:p>
        </p:txBody>
      </p:sp>
      <p:sp>
        <p:nvSpPr>
          <p:cNvPr name="TextBox 8" id="8"/>
          <p:cNvSpPr txBox="true"/>
          <p:nvPr/>
        </p:nvSpPr>
        <p:spPr>
          <a:xfrm rot="0">
            <a:off x="2108353" y="5403731"/>
            <a:ext cx="13658189" cy="1179195"/>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Bagi perguruan tinggi, sebagai sumber refrensi, informasi dan tambahan pengetahuan untuk penelitian lebih lanjut mengenai identifikasi isu-isu utama yang menjadi perhatian publik, membantu pembuatan kebijakan yang lebih responsif terhadap kebutuhan masyarakat. </a:t>
            </a:r>
          </a:p>
        </p:txBody>
      </p:sp>
      <p:graphicFrame>
        <p:nvGraphicFramePr>
          <p:cNvPr name="Table 9" id="9"/>
          <p:cNvGraphicFramePr>
            <a:graphicFrameLocks noGrp="true"/>
          </p:cNvGraphicFramePr>
          <p:nvPr/>
        </p:nvGraphicFramePr>
        <p:xfrm>
          <a:off x="1028700" y="6813431"/>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4</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10" id="10"/>
          <p:cNvSpPr txBox="true"/>
          <p:nvPr/>
        </p:nvSpPr>
        <p:spPr>
          <a:xfrm rot="0">
            <a:off x="2108353" y="6775331"/>
            <a:ext cx="13658189" cy="1179195"/>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Bagi partai politik, sebagai tambahan informasi serta pemahaman dalam memahami sentimen dan respon masyarakat, sehingga partai politik dapat menyusun strategi komunikasi yang lebih tepat sasaran berdasarkan data yang sudah dianalisis di media sosial.</a:t>
            </a:r>
          </a:p>
        </p:txBody>
      </p:sp>
      <p:graphicFrame>
        <p:nvGraphicFramePr>
          <p:cNvPr name="Table 11" id="11"/>
          <p:cNvGraphicFramePr>
            <a:graphicFrameLocks noGrp="true"/>
          </p:cNvGraphicFramePr>
          <p:nvPr/>
        </p:nvGraphicFramePr>
        <p:xfrm>
          <a:off x="1028700" y="8185031"/>
          <a:ext cx="743414" cy="695325"/>
        </p:xfrm>
        <a:graphic>
          <a:graphicData uri="http://schemas.openxmlformats.org/drawingml/2006/table">
            <a:tbl>
              <a:tblPr/>
              <a:tblGrid>
                <a:gridCol w="68423"/>
              </a:tblGrid>
              <a:tr h="542527">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5</a:t>
                      </a:r>
                      <a:endParaRPr lang="en-US" sz="1100"/>
                    </a:p>
                  </a:txBody>
                  <a:tcPr marL="104775" marR="104775" marT="104775" marB="104775"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D3E631"/>
                    </a:solidFill>
                  </a:tcPr>
                </a:tc>
              </a:tr>
            </a:tbl>
          </a:graphicData>
        </a:graphic>
      </p:graphicFrame>
      <p:sp>
        <p:nvSpPr>
          <p:cNvPr name="TextBox 12" id="12"/>
          <p:cNvSpPr txBox="true"/>
          <p:nvPr/>
        </p:nvSpPr>
        <p:spPr>
          <a:xfrm rot="0">
            <a:off x="2108353" y="8146931"/>
            <a:ext cx="13658189" cy="1179195"/>
          </a:xfrm>
          <a:prstGeom prst="rect">
            <a:avLst/>
          </a:prstGeom>
        </p:spPr>
        <p:txBody>
          <a:bodyPr anchor="t" rtlCol="false" tIns="0" lIns="0" bIns="0" rIns="0">
            <a:spAutoFit/>
          </a:bodyPr>
          <a:lstStyle/>
          <a:p>
            <a:pPr algn="l">
              <a:lnSpc>
                <a:spcPts val="3120"/>
              </a:lnSpc>
            </a:pPr>
            <a:r>
              <a:rPr lang="en-US" sz="2400" spc="-24">
                <a:solidFill>
                  <a:srgbClr val="000000"/>
                </a:solidFill>
                <a:latin typeface="Public Sans"/>
                <a:ea typeface="Public Sans"/>
                <a:cs typeface="Public Sans"/>
                <a:sym typeface="Public Sans"/>
              </a:rPr>
              <a:t>Bagi Masyarakat Umum, sebagai gambaran tentang bagaimana respons masyarakat terhadap isu-isu politik dapat dianalisis secara objektik, sehingga meningkatkan kesadaran terhadap dinamika opini publik.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BE6"/>
        </a:solidFill>
      </p:bgPr>
    </p:bg>
    <p:spTree>
      <p:nvGrpSpPr>
        <p:cNvPr id="1" name=""/>
        <p:cNvGrpSpPr/>
        <p:nvPr/>
      </p:nvGrpSpPr>
      <p:grpSpPr>
        <a:xfrm>
          <a:off x="0" y="0"/>
          <a:ext cx="0" cy="0"/>
          <a:chOff x="0" y="0"/>
          <a:chExt cx="0" cy="0"/>
        </a:xfrm>
      </p:grpSpPr>
      <p:sp>
        <p:nvSpPr>
          <p:cNvPr name="Freeform 2" id="2"/>
          <p:cNvSpPr/>
          <p:nvPr/>
        </p:nvSpPr>
        <p:spPr>
          <a:xfrm flipH="false" flipV="false" rot="0">
            <a:off x="14822036" y="4901816"/>
            <a:ext cx="2437264" cy="4498305"/>
          </a:xfrm>
          <a:custGeom>
            <a:avLst/>
            <a:gdLst/>
            <a:ahLst/>
            <a:cxnLst/>
            <a:rect r="r" b="b" t="t" l="l"/>
            <a:pathLst>
              <a:path h="4498305" w="2437264">
                <a:moveTo>
                  <a:pt x="0" y="0"/>
                </a:moveTo>
                <a:lnTo>
                  <a:pt x="2437264" y="0"/>
                </a:lnTo>
                <a:lnTo>
                  <a:pt x="2437264" y="4498305"/>
                </a:lnTo>
                <a:lnTo>
                  <a:pt x="0" y="44983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630209" y="4174560"/>
            <a:ext cx="9027582" cy="2128380"/>
          </a:xfrm>
          <a:prstGeom prst="rect">
            <a:avLst/>
          </a:prstGeom>
        </p:spPr>
        <p:txBody>
          <a:bodyPr anchor="t" rtlCol="false" tIns="0" lIns="0" bIns="0" rIns="0">
            <a:spAutoFit/>
          </a:bodyPr>
          <a:lstStyle/>
          <a:p>
            <a:pPr algn="l">
              <a:lnSpc>
                <a:spcPts val="16156"/>
              </a:lnSpc>
            </a:pPr>
            <a:r>
              <a:rPr lang="en-US" sz="15242" spc="-472" b="true">
                <a:solidFill>
                  <a:srgbClr val="000000"/>
                </a:solidFill>
                <a:latin typeface="Public Sans Bold"/>
                <a:ea typeface="Public Sans Bold"/>
                <a:cs typeface="Public Sans Bold"/>
                <a:sym typeface="Public Sans Bold"/>
              </a:rPr>
              <a:t>Thank you</a:t>
            </a:r>
          </a:p>
        </p:txBody>
      </p:sp>
      <p:sp>
        <p:nvSpPr>
          <p:cNvPr name="Freeform 4" id="4"/>
          <p:cNvSpPr/>
          <p:nvPr/>
        </p:nvSpPr>
        <p:spPr>
          <a:xfrm flipH="true" flipV="false" rot="0">
            <a:off x="1028700" y="4759995"/>
            <a:ext cx="2437264" cy="4498305"/>
          </a:xfrm>
          <a:custGeom>
            <a:avLst/>
            <a:gdLst/>
            <a:ahLst/>
            <a:cxnLst/>
            <a:rect r="r" b="b" t="t" l="l"/>
            <a:pathLst>
              <a:path h="4498305" w="2437264">
                <a:moveTo>
                  <a:pt x="2437264" y="0"/>
                </a:moveTo>
                <a:lnTo>
                  <a:pt x="0" y="0"/>
                </a:lnTo>
                <a:lnTo>
                  <a:pt x="0" y="4498305"/>
                </a:lnTo>
                <a:lnTo>
                  <a:pt x="2437264" y="4498305"/>
                </a:lnTo>
                <a:lnTo>
                  <a:pt x="243726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DAGYz82v7ak</dc:identifier>
  <dcterms:modified xsi:type="dcterms:W3CDTF">2011-08-01T06:04:30Z</dcterms:modified>
  <cp:revision>1</cp:revision>
  <dc:title>Analisis Sentimen</dc:title>
</cp:coreProperties>
</file>