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67" r:id="rId5"/>
    <p:sldId id="259" r:id="rId6"/>
    <p:sldId id="261" r:id="rId7"/>
    <p:sldId id="268" r:id="rId8"/>
    <p:sldId id="273" r:id="rId9"/>
    <p:sldId id="284" r:id="rId10"/>
    <p:sldId id="286" r:id="rId11"/>
    <p:sldId id="270" r:id="rId12"/>
    <p:sldId id="279" r:id="rId13"/>
    <p:sldId id="281" r:id="rId14"/>
    <p:sldId id="285" r:id="rId15"/>
    <p:sldId id="272" r:id="rId16"/>
    <p:sldId id="276" r:id="rId17"/>
    <p:sldId id="277" r:id="rId18"/>
    <p:sldId id="278" r:id="rId19"/>
    <p:sldId id="264" r:id="rId20"/>
    <p:sldId id="275" r:id="rId21"/>
    <p:sldId id="265" r:id="rId22"/>
    <p:sldId id="282" r:id="rId23"/>
    <p:sldId id="283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287" autoAdjust="0"/>
  </p:normalViewPr>
  <p:slideViewPr>
    <p:cSldViewPr snapToGrid="0">
      <p:cViewPr varScale="1">
        <p:scale>
          <a:sx n="64" d="100"/>
          <a:sy n="64" d="100"/>
        </p:scale>
        <p:origin x="1548" y="6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88F4-15AF-4D58-A6D5-AC70D7D96712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7C2E3-EE4D-46E2-9E21-4338203A60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62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924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另外一個比較重要的概念，</a:t>
            </a:r>
            <a:r>
              <a:rPr lang="en-US" altLang="zh-CN" dirty="0" smtClean="0"/>
              <a:t>world transform</a:t>
            </a:r>
          </a:p>
          <a:p>
            <a:r>
              <a:rPr lang="zh-CN" altLang="en-US" dirty="0" smtClean="0"/>
              <a:t>每個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就像一塊積木，有自己的</a:t>
            </a:r>
            <a:r>
              <a:rPr lang="en-US" altLang="zh-CN" dirty="0" smtClean="0"/>
              <a:t>model coordinates</a:t>
            </a:r>
            <a:r>
              <a:rPr lang="zh-CN" altLang="en-US" dirty="0" smtClean="0"/>
              <a:t>，都是以自己為原點</a:t>
            </a:r>
            <a:endParaRPr lang="en-US" altLang="zh-CN" dirty="0" smtClean="0"/>
          </a:p>
          <a:p>
            <a:r>
              <a:rPr lang="zh-CN" altLang="en-US" dirty="0" smtClean="0"/>
              <a:t>那我們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數據裡面的每個頂點都是按照這個</a:t>
            </a:r>
            <a:r>
              <a:rPr lang="en-US" altLang="zh-CN" dirty="0" smtClean="0"/>
              <a:t>coordinates</a:t>
            </a:r>
            <a:r>
              <a:rPr lang="zh-CN" altLang="en-US" dirty="0" smtClean="0"/>
              <a:t>來定的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210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然後你要將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擺放到場景的某一個角落，場景有自己的</a:t>
            </a:r>
            <a:r>
              <a:rPr lang="en-US" altLang="zh-CN" dirty="0" smtClean="0"/>
              <a:t>world coordinates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所以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裡面的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的坐標會轉換到</a:t>
            </a:r>
            <a:r>
              <a:rPr lang="en-US" altLang="zh-CN" dirty="0" smtClean="0"/>
              <a:t>world space</a:t>
            </a:r>
            <a:r>
              <a:rPr lang="zh-CN" altLang="en-US" dirty="0" smtClean="0"/>
              <a:t>的坐標系下面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692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最後我們觀察者，就是照相機，要擺在場景的某個地點去觀察整個場景，照相機也有自己的</a:t>
            </a:r>
            <a:r>
              <a:rPr lang="en-US" altLang="zh-CN" dirty="0" smtClean="0"/>
              <a:t>coordinates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所以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的地點坐標還要賺到這個坐標系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那上述這些過程怎麼實現呢？就是讓每個頂點乘上一個轉換矩陣，這個</a:t>
            </a:r>
            <a:r>
              <a:rPr lang="en-US" altLang="zh-CN" dirty="0" err="1" smtClean="0"/>
              <a:t>MVMatrix</a:t>
            </a:r>
            <a:r>
              <a:rPr lang="zh-CN" altLang="en-US" dirty="0" smtClean="0"/>
              <a:t>就是</a:t>
            </a:r>
            <a:r>
              <a:rPr lang="en-US" altLang="zh-CN" dirty="0" err="1" smtClean="0"/>
              <a:t>modelviewmatrix</a:t>
            </a:r>
            <a:r>
              <a:rPr lang="zh-CN" altLang="en-US" dirty="0" smtClean="0"/>
              <a:t>的簡稱，它會把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的頂點一次性轉換到</a:t>
            </a:r>
            <a:r>
              <a:rPr lang="en-US" altLang="zh-CN" dirty="0" smtClean="0"/>
              <a:t>camera coordinates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那如果你需要對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做一下平移、旋轉之類的操作，也是修改這個</a:t>
            </a:r>
            <a:r>
              <a:rPr lang="en-US" altLang="zh-CN" dirty="0" smtClean="0"/>
              <a:t>matrix</a:t>
            </a:r>
          </a:p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338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所有的矩陣變換都是在</a:t>
            </a:r>
            <a:r>
              <a:rPr lang="en-US" altLang="zh-CN" dirty="0" smtClean="0"/>
              <a:t>homogeneous coordinates</a:t>
            </a:r>
            <a:r>
              <a:rPr lang="zh-CN" altLang="en-US" dirty="0" smtClean="0"/>
              <a:t>下進行的，</a:t>
            </a:r>
            <a:endParaRPr lang="en-US" altLang="zh-CN" dirty="0" smtClean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036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這個是平移的矩陣，</a:t>
            </a:r>
            <a:endParaRPr lang="en-US" altLang="zh-CN" dirty="0" smtClean="0"/>
          </a:p>
          <a:p>
            <a:r>
              <a:rPr lang="zh-CN" altLang="en-US" dirty="0" smtClean="0"/>
              <a:t>需要注意的是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中所有的矩陣變換都是把矩陣乘在前面，需要變換幾次，就在前面乘多少個矩陣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070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另外就是矩陣相乘的順序會影響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移動的方向，比如先平移后旋轉，還是先旋轉后平移，最終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的位置是不一樣的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35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Phong</a:t>
            </a:r>
            <a:r>
              <a:rPr lang="en-US" altLang="zh-TW" baseline="0" dirty="0" smtClean="0"/>
              <a:t> reflection</a:t>
            </a:r>
            <a:r>
              <a:rPr lang="zh-CN" altLang="en-US" baseline="0" dirty="0" smtClean="0"/>
              <a:t>是三種不同的光照模式分別計算后的疊加</a:t>
            </a:r>
            <a:endParaRPr lang="en-US" altLang="zh-CN" baseline="0" dirty="0" smtClean="0"/>
          </a:p>
          <a:p>
            <a:r>
              <a:rPr lang="en-US" altLang="zh-CN" baseline="0" dirty="0" smtClean="0"/>
              <a:t>Specular</a:t>
            </a:r>
            <a:r>
              <a:rPr lang="zh-CN" altLang="en-US" baseline="0" dirty="0" smtClean="0"/>
              <a:t>是指物體光滑的表面直接反射光線到我們的眼睛里的光</a:t>
            </a:r>
            <a:endParaRPr lang="en-US" altLang="zh-CN" baseline="0" dirty="0" smtClean="0"/>
          </a:p>
          <a:p>
            <a:r>
              <a:rPr lang="en-US" altLang="zh-CN" baseline="0" dirty="0" smtClean="0"/>
              <a:t>diffuse</a:t>
            </a:r>
            <a:r>
              <a:rPr lang="zh-CN" altLang="en-US" baseline="0" dirty="0" smtClean="0"/>
              <a:t>是指物體粗糙的表面反射回來的光線</a:t>
            </a:r>
            <a:endParaRPr lang="en-US" altLang="zh-CN" baseline="0" dirty="0" smtClean="0"/>
          </a:p>
          <a:p>
            <a:r>
              <a:rPr lang="en-US" altLang="zh-CN" baseline="0" dirty="0" smtClean="0"/>
              <a:t>Ambient</a:t>
            </a:r>
            <a:r>
              <a:rPr lang="zh-CN" altLang="en-US" baseline="0" dirty="0" smtClean="0"/>
              <a:t>是指場景中一些其他的光打到物體反射回來的光線</a:t>
            </a:r>
            <a:endParaRPr lang="en-US" altLang="zh-CN" baseline="0" dirty="0" smtClean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14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如果在渲染的時候</a:t>
            </a:r>
            <a:r>
              <a:rPr lang="zh-CN" altLang="en-US" b="1" dirty="0" smtClean="0"/>
              <a:t>每個三角形的面用同一個</a:t>
            </a:r>
            <a:r>
              <a:rPr lang="en-US" altLang="zh-CN" b="1" dirty="0" smtClean="0"/>
              <a:t>normal</a:t>
            </a:r>
            <a:r>
              <a:rPr lang="zh-CN" altLang="en-US" dirty="0" smtClean="0"/>
              <a:t>，那整個三角形就會是同一個顏色，我們稱為</a:t>
            </a:r>
            <a:r>
              <a:rPr lang="en-US" altLang="zh-CN" dirty="0" smtClean="0"/>
              <a:t>flat shading</a:t>
            </a:r>
          </a:p>
          <a:p>
            <a:r>
              <a:rPr lang="zh-CN" altLang="en-US" dirty="0" smtClean="0"/>
              <a:t>如果三角形</a:t>
            </a:r>
            <a:r>
              <a:rPr lang="zh-CN" altLang="en-US" b="1" dirty="0" smtClean="0"/>
              <a:t>三個頂點用不同的</a:t>
            </a:r>
            <a:r>
              <a:rPr lang="en-US" altLang="zh-CN" b="1" dirty="0" smtClean="0"/>
              <a:t>normal</a:t>
            </a:r>
            <a:r>
              <a:rPr lang="zh-CN" altLang="en-US" b="1" dirty="0" smtClean="0"/>
              <a:t>的話</a:t>
            </a:r>
            <a:r>
              <a:rPr lang="zh-CN" altLang="en-US" dirty="0" smtClean="0"/>
              <a:t>，計算之後再經過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interpolation</a:t>
            </a:r>
            <a:r>
              <a:rPr lang="zh-CN" altLang="en-US" dirty="0" smtClean="0"/>
              <a:t>之後就比較會有漸層的顏色變化</a:t>
            </a:r>
            <a:endParaRPr lang="en-US" altLang="zh-CN" dirty="0" smtClean="0"/>
          </a:p>
          <a:p>
            <a:r>
              <a:rPr lang="zh-CN" altLang="en-US" dirty="0" smtClean="0"/>
              <a:t>如果是三角形的面上</a:t>
            </a:r>
            <a:r>
              <a:rPr lang="zh-CN" altLang="en-US" b="1" dirty="0" smtClean="0"/>
              <a:t>每個</a:t>
            </a:r>
            <a:r>
              <a:rPr lang="en-US" altLang="zh-CN" b="1" dirty="0" smtClean="0"/>
              <a:t>pixel</a:t>
            </a:r>
            <a:r>
              <a:rPr lang="zh-CN" altLang="en-US" b="1" dirty="0" smtClean="0"/>
              <a:t>都有自己的</a:t>
            </a:r>
            <a:r>
              <a:rPr lang="en-US" altLang="zh-CN" b="1" dirty="0" smtClean="0"/>
              <a:t>normal</a:t>
            </a:r>
            <a:r>
              <a:rPr lang="zh-CN" altLang="en-US" dirty="0" smtClean="0"/>
              <a:t>的話，那麼最後的模型就會顯得很光滑，我們稱之為</a:t>
            </a:r>
            <a:r>
              <a:rPr lang="en-US" altLang="zh-CN" dirty="0" err="1" smtClean="0"/>
              <a:t>phong</a:t>
            </a:r>
            <a:r>
              <a:rPr lang="en-US" altLang="zh-CN" dirty="0" smtClean="0"/>
              <a:t> shading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43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Rendering pipeline</a:t>
            </a:r>
            <a:r>
              <a:rPr lang="zh-CN" altLang="en-US" dirty="0" smtClean="0"/>
              <a:t>是指</a:t>
            </a:r>
            <a:r>
              <a:rPr lang="en-US" altLang="zh-CN" b="1" dirty="0" err="1" smtClean="0"/>
              <a:t>gpu</a:t>
            </a:r>
            <a:r>
              <a:rPr lang="zh-CN" altLang="en-US" b="1" dirty="0" smtClean="0"/>
              <a:t>如何將喂進來的場景描述轉換成熒幕上的圖像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這是一個簡化版本的</a:t>
            </a:r>
            <a:r>
              <a:rPr lang="en-US" altLang="zh-CN" dirty="0" smtClean="0"/>
              <a:t>pipeline</a:t>
            </a:r>
          </a:p>
          <a:p>
            <a:r>
              <a:rPr lang="zh-CN" altLang="en-US" dirty="0" smtClean="0"/>
              <a:t>首先我們的場景會是一堆</a:t>
            </a:r>
            <a:r>
              <a:rPr lang="en-US" altLang="zh-CN" dirty="0" smtClean="0"/>
              <a:t>vertices</a:t>
            </a:r>
            <a:r>
              <a:rPr lang="zh-CN" altLang="en-US" dirty="0" smtClean="0"/>
              <a:t>，輸入之後會先進到</a:t>
            </a:r>
            <a:r>
              <a:rPr lang="en-US" altLang="zh-CN" b="1" dirty="0" smtClean="0"/>
              <a:t>vertex processor</a:t>
            </a:r>
            <a:r>
              <a:rPr lang="zh-CN" altLang="en-US" b="1" dirty="0" smtClean="0"/>
              <a:t>對每一個</a:t>
            </a:r>
            <a:r>
              <a:rPr lang="en-US" altLang="zh-CN" b="1" dirty="0" smtClean="0"/>
              <a:t>vertex</a:t>
            </a:r>
            <a:r>
              <a:rPr lang="zh-CN" altLang="en-US" dirty="0" smtClean="0"/>
              <a:t>進行處理。比如下圖的</a:t>
            </a:r>
            <a:r>
              <a:rPr lang="en-US" altLang="zh-CN" dirty="0" smtClean="0"/>
              <a:t>p1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p3</a:t>
            </a:r>
            <a:r>
              <a:rPr lang="zh-CN" altLang="en-US" dirty="0" smtClean="0"/>
              <a:t>三個點，計算他們會在熒幕的哪個位置</a:t>
            </a:r>
            <a:endParaRPr lang="en-US" altLang="zh-CN" dirty="0" smtClean="0"/>
          </a:p>
          <a:p>
            <a:r>
              <a:rPr lang="zh-CN" altLang="en-US" dirty="0" smtClean="0"/>
              <a:t>然後這三個點會繼續進行後面的兩個過程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rasterizer</a:t>
            </a:r>
            <a:r>
              <a:rPr lang="zh-CN" altLang="en-US" dirty="0" smtClean="0"/>
              <a:t>之後，這三個頂點圍起來的</a:t>
            </a:r>
            <a:r>
              <a:rPr lang="zh-CN" altLang="en-US" b="1" dirty="0" smtClean="0"/>
              <a:t>三角形就會被切成一格一格的</a:t>
            </a:r>
            <a:r>
              <a:rPr lang="en-US" altLang="zh-CN" b="1" dirty="0" smtClean="0"/>
              <a:t>fragment</a:t>
            </a:r>
            <a:r>
              <a:rPr lang="zh-CN" altLang="en-US" dirty="0" smtClean="0"/>
              <a:t>，每個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的性質（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normal</a:t>
            </a:r>
            <a:r>
              <a:rPr lang="zh-CN" altLang="en-US" dirty="0" smtClean="0"/>
              <a:t>）都會根據原來這三個點（的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normal</a:t>
            </a:r>
            <a:r>
              <a:rPr lang="zh-CN" altLang="en-US" dirty="0" smtClean="0"/>
              <a:t>）進行內插</a:t>
            </a:r>
            <a:endParaRPr lang="en-US" altLang="zh-CN" dirty="0" smtClean="0"/>
          </a:p>
          <a:p>
            <a:r>
              <a:rPr lang="zh-CN" altLang="en-US" dirty="0" smtClean="0"/>
              <a:t>每個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都會被送到</a:t>
            </a:r>
            <a:r>
              <a:rPr lang="en-US" altLang="zh-CN" dirty="0" smtClean="0"/>
              <a:t>fragment processor</a:t>
            </a:r>
            <a:r>
              <a:rPr lang="zh-CN" altLang="en-US" dirty="0" smtClean="0"/>
              <a:t>裡面進行最後的計算，來決定他們最終會是什麼顏色，然後他們就會</a:t>
            </a:r>
            <a:r>
              <a:rPr lang="zh-CN" altLang="en-US" dirty="0" smtClean="0"/>
              <a:t>變成</a:t>
            </a:r>
            <a:r>
              <a:rPr lang="zh-TW" altLang="en-US" dirty="0" smtClean="0"/>
              <a:t>螢幕</a:t>
            </a:r>
            <a:r>
              <a:rPr lang="zh-CN" altLang="en-US" dirty="0" smtClean="0"/>
              <a:t>上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pixel</a:t>
            </a:r>
          </a:p>
          <a:p>
            <a:endParaRPr lang="en-US" altLang="zh-TW" dirty="0" smtClean="0"/>
          </a:p>
          <a:p>
            <a:r>
              <a:rPr lang="zh-CN" altLang="en-US" dirty="0" smtClean="0"/>
              <a:t>在這個過程中大家要做的就是</a:t>
            </a:r>
            <a:r>
              <a:rPr lang="zh-CN" altLang="en-US" b="1" dirty="0" smtClean="0"/>
              <a:t>編輯這兩個</a:t>
            </a:r>
            <a:r>
              <a:rPr lang="en-US" altLang="zh-CN" b="1" dirty="0" smtClean="0"/>
              <a:t>processor</a:t>
            </a:r>
            <a:r>
              <a:rPr lang="zh-CN" altLang="en-US" b="1" dirty="0" smtClean="0"/>
              <a:t>，來決定每個</a:t>
            </a:r>
            <a:r>
              <a:rPr lang="en-US" altLang="zh-CN" b="1" dirty="0" smtClean="0"/>
              <a:t>vertex</a:t>
            </a:r>
            <a:r>
              <a:rPr lang="zh-CN" altLang="en-US" b="1" dirty="0" smtClean="0"/>
              <a:t>的性質或者是</a:t>
            </a:r>
            <a:r>
              <a:rPr lang="en-US" altLang="zh-CN" b="1" dirty="0" smtClean="0"/>
              <a:t>fragment</a:t>
            </a:r>
            <a:r>
              <a:rPr lang="zh-CN" altLang="en-US" b="1" dirty="0" smtClean="0"/>
              <a:t>的顏色</a:t>
            </a:r>
            <a:endParaRPr lang="zh-TW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084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這是會給到大家的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的框架的一部分，最簡單的版本就是大家</a:t>
            </a:r>
            <a:r>
              <a:rPr lang="zh-CN" altLang="en-US" b="1" dirty="0" smtClean="0"/>
              <a:t>修改這兩個</a:t>
            </a:r>
            <a:r>
              <a:rPr lang="en-US" altLang="zh-CN" b="1" dirty="0" smtClean="0"/>
              <a:t>fragment </a:t>
            </a:r>
            <a:r>
              <a:rPr lang="en-US" altLang="zh-CN" b="1" dirty="0" err="1" smtClean="0"/>
              <a:t>shader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vertex </a:t>
            </a:r>
            <a:r>
              <a:rPr lang="en-US" altLang="zh-CN" b="1" dirty="0" err="1" smtClean="0"/>
              <a:t>shader</a:t>
            </a:r>
            <a:r>
              <a:rPr lang="zh-CN" altLang="en-US" b="1" dirty="0" smtClean="0"/>
              <a:t>中的內容</a:t>
            </a:r>
            <a:r>
              <a:rPr lang="zh-CN" altLang="en-US" dirty="0" smtClean="0"/>
              <a:t>，然後就能生成有光照的</a:t>
            </a:r>
            <a:r>
              <a:rPr lang="en-US" altLang="zh-CN" dirty="0" smtClean="0"/>
              <a:t>model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這兩個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都需要按照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的語法來寫，它們各自會有一個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函式，也會有很多內建的變量，比如</a:t>
            </a:r>
            <a:r>
              <a:rPr lang="en-US" altLang="zh-CN" dirty="0" err="1" smtClean="0"/>
              <a:t>gl_FragColor</a:t>
            </a:r>
            <a:r>
              <a:rPr lang="zh-CN" altLang="en-US" dirty="0" smtClean="0"/>
              <a:t>決定那個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最終的顏色，</a:t>
            </a:r>
            <a:r>
              <a:rPr lang="en-US" altLang="zh-CN" dirty="0" err="1" smtClean="0"/>
              <a:t>gl_Position</a:t>
            </a:r>
            <a:r>
              <a:rPr lang="zh-CN" altLang="en-US" dirty="0" smtClean="0"/>
              <a:t>決定那個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最終的位置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744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這些是指外部傳給</a:t>
            </a:r>
            <a:r>
              <a:rPr lang="en-US" altLang="zh-CN" dirty="0" smtClean="0"/>
              <a:t>rendering pipeline</a:t>
            </a:r>
            <a:r>
              <a:rPr lang="zh-CN" altLang="en-US" dirty="0" smtClean="0"/>
              <a:t>的變量，或者是</a:t>
            </a:r>
            <a:r>
              <a:rPr lang="en-US" altLang="zh-CN" dirty="0" smtClean="0"/>
              <a:t>vertex 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fragment 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之間互相傳遞的變量</a:t>
            </a:r>
            <a:endParaRPr lang="en-US" altLang="zh-CN" dirty="0" smtClean="0"/>
          </a:p>
          <a:p>
            <a:r>
              <a:rPr lang="en-US" altLang="zh-CN" dirty="0" smtClean="0"/>
              <a:t>Uniform</a:t>
            </a:r>
            <a:r>
              <a:rPr lang="zh-CN" altLang="en-US" dirty="0" smtClean="0"/>
              <a:t>是指每個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都相同的變量</a:t>
            </a:r>
            <a:endParaRPr lang="en-US" altLang="zh-CN" dirty="0" smtClean="0"/>
          </a:p>
          <a:p>
            <a:r>
              <a:rPr lang="en-US" altLang="zh-CN" dirty="0" smtClean="0"/>
              <a:t>Attribute</a:t>
            </a:r>
            <a:r>
              <a:rPr lang="zh-CN" altLang="en-US" dirty="0" smtClean="0"/>
              <a:t>是指每個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不相同的變量</a:t>
            </a:r>
            <a:endParaRPr lang="en-US" altLang="zh-CN" dirty="0" smtClean="0"/>
          </a:p>
          <a:p>
            <a:r>
              <a:rPr lang="en-US" altLang="zh-CN" dirty="0" smtClean="0"/>
              <a:t>Varying</a:t>
            </a:r>
            <a:r>
              <a:rPr lang="zh-CN" altLang="en-US" dirty="0" smtClean="0"/>
              <a:t>是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之間互相傳的變量</a:t>
            </a:r>
            <a:endParaRPr lang="en-US" altLang="zh-CN" dirty="0" smtClean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060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vertex 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舉例的話就是你可以傳幾乎任何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的數據到</a:t>
            </a:r>
            <a:r>
              <a:rPr lang="en-US" altLang="zh-CN" dirty="0" smtClean="0"/>
              <a:t>vertex 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裡面，</a:t>
            </a:r>
            <a:endParaRPr lang="en-US" altLang="zh-CN" dirty="0" smtClean="0"/>
          </a:p>
          <a:p>
            <a:r>
              <a:rPr lang="zh-CN" altLang="en-US" dirty="0" smtClean="0"/>
              <a:t>一般會有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normal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colors</a:t>
            </a:r>
            <a:r>
              <a:rPr lang="zh-CN" altLang="en-US" dirty="0" smtClean="0"/>
              <a:t>等等，這些因為幾乎每個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都不同，所以會用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來聲明</a:t>
            </a:r>
            <a:endParaRPr lang="en-US" altLang="zh-CN" dirty="0" smtClean="0"/>
          </a:p>
          <a:p>
            <a:r>
              <a:rPr lang="zh-CN" altLang="en-US" dirty="0" smtClean="0"/>
              <a:t>另外還有一些變量是所有的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都一樣的，這些則會用</a:t>
            </a:r>
            <a:r>
              <a:rPr lang="en-US" altLang="zh-CN" dirty="0" smtClean="0"/>
              <a:t>uniform</a:t>
            </a:r>
            <a:r>
              <a:rPr lang="zh-CN" altLang="en-US" dirty="0" smtClean="0"/>
              <a:t>來聲明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218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關於內建變量的部分可以去網上查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790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電腦上的</a:t>
            </a:r>
            <a:r>
              <a:rPr lang="en-US" altLang="zh-CN" dirty="0" smtClean="0"/>
              <a:t>rendering loop</a:t>
            </a:r>
            <a:r>
              <a:rPr lang="zh-CN" altLang="en-US" dirty="0" smtClean="0"/>
              <a:t>大概會是這樣</a:t>
            </a:r>
            <a:endParaRPr lang="en-US" altLang="zh-CN" dirty="0" smtClean="0"/>
          </a:p>
          <a:p>
            <a:r>
              <a:rPr lang="zh-CN" altLang="en-US" dirty="0" smtClean="0"/>
              <a:t>首先會</a:t>
            </a:r>
            <a:r>
              <a:rPr lang="en-US" altLang="zh-CN" dirty="0" smtClean="0"/>
              <a:t>initialize</a:t>
            </a:r>
            <a:r>
              <a:rPr lang="zh-CN" altLang="en-US" dirty="0" smtClean="0"/>
              <a:t>一些窗口和變量</a:t>
            </a:r>
            <a:endParaRPr lang="en-US" altLang="zh-CN" dirty="0" smtClean="0"/>
          </a:p>
          <a:p>
            <a:r>
              <a:rPr lang="zh-CN" altLang="en-US" dirty="0" smtClean="0"/>
              <a:t>然後會把你寫的</a:t>
            </a:r>
            <a:r>
              <a:rPr lang="en-US" altLang="zh-CN" dirty="0" err="1" smtClean="0"/>
              <a:t>shader</a:t>
            </a:r>
            <a:r>
              <a:rPr lang="en-US" altLang="zh-CN" dirty="0" smtClean="0"/>
              <a:t> load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裡面去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然後就是不停的進行：</a:t>
            </a:r>
            <a:endParaRPr lang="en-US" altLang="zh-CN" dirty="0" smtClean="0"/>
          </a:p>
          <a:p>
            <a:r>
              <a:rPr lang="zh-CN" altLang="en-US" dirty="0" smtClean="0"/>
              <a:t>清空</a:t>
            </a:r>
            <a:r>
              <a:rPr lang="en-US" altLang="zh-CN" dirty="0" smtClean="0"/>
              <a:t>buffer</a:t>
            </a:r>
          </a:p>
          <a:p>
            <a:r>
              <a:rPr lang="en-US" altLang="zh-CN" dirty="0" smtClean="0"/>
              <a:t>Update</a:t>
            </a:r>
            <a:r>
              <a:rPr lang="zh-CN" altLang="en-US" dirty="0" smtClean="0"/>
              <a:t>你場景的數據</a:t>
            </a:r>
            <a:endParaRPr lang="en-US" altLang="zh-CN" dirty="0" smtClean="0"/>
          </a:p>
          <a:p>
            <a:r>
              <a:rPr lang="zh-CN" altLang="en-US" dirty="0" smtClean="0"/>
              <a:t>然後繪製圖像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88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CA8E-1E90-4381-8F1D-A9D9DF459355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45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CA8E-1E90-4381-8F1D-A9D9DF459355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43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CA8E-1E90-4381-8F1D-A9D9DF459355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1985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CA8E-1E90-4381-8F1D-A9D9DF459355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296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CA8E-1E90-4381-8F1D-A9D9DF459355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2158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CA8E-1E90-4381-8F1D-A9D9DF459355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843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CA8E-1E90-4381-8F1D-A9D9DF459355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672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CA8E-1E90-4381-8F1D-A9D9DF459355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62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CA8E-1E90-4381-8F1D-A9D9DF459355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77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CA8E-1E90-4381-8F1D-A9D9DF459355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92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CA8E-1E90-4381-8F1D-A9D9DF459355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87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CA8E-1E90-4381-8F1D-A9D9DF459355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CA8E-1E90-4381-8F1D-A9D9DF459355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71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CA8E-1E90-4381-8F1D-A9D9DF459355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66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CA8E-1E90-4381-8F1D-A9D9DF459355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04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CA8E-1E90-4381-8F1D-A9D9DF459355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28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CCA8E-1E90-4381-8F1D-A9D9DF459355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64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ingwebgl.com/blog/?page_id=1217" TargetMode="External"/><Relationship Id="rId2" Type="http://schemas.openxmlformats.org/officeDocument/2006/relationships/hyperlink" Target="https://webglfundamental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opengl.co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091" y="2404531"/>
            <a:ext cx="4747346" cy="2197449"/>
          </a:xfrm>
        </p:spPr>
        <p:txBody>
          <a:bodyPr/>
          <a:lstStyle/>
          <a:p>
            <a:r>
              <a:rPr lang="en-US" altLang="zh-TW" dirty="0"/>
              <a:t>ICG </a:t>
            </a:r>
            <a:r>
              <a:rPr lang="en-US" altLang="zh-TW" dirty="0" smtClean="0"/>
              <a:t>2018 </a:t>
            </a:r>
            <a:r>
              <a:rPr lang="en-US" altLang="zh-TW" dirty="0"/>
              <a:t>Fall</a:t>
            </a:r>
            <a:br>
              <a:rPr lang="en-US" altLang="zh-TW" dirty="0"/>
            </a:br>
            <a:r>
              <a:rPr lang="en-US" altLang="zh-TW" dirty="0"/>
              <a:t>Homework1</a:t>
            </a:r>
            <a:br>
              <a:rPr lang="en-US" altLang="zh-TW" dirty="0"/>
            </a:br>
            <a:r>
              <a:rPr lang="en-US" altLang="zh-TW" dirty="0" smtClean="0"/>
              <a:t>Guidance</a:t>
            </a:r>
            <a:br>
              <a:rPr lang="en-US" altLang="zh-TW" dirty="0" smtClean="0"/>
            </a:br>
            <a:r>
              <a:rPr lang="en-US" altLang="zh-TW" dirty="0" smtClean="0"/>
              <a:t>20181011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091" y="4830321"/>
            <a:ext cx="4747346" cy="551147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+mj-ea"/>
                <a:ea typeface="+mj-ea"/>
              </a:rPr>
              <a:t>網媒所碩一   周家宇</a:t>
            </a:r>
            <a:endParaRPr lang="zh-TW" altLang="en-US" sz="2400" dirty="0">
              <a:latin typeface="+mj-ea"/>
              <a:ea typeface="+mj-ea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766" y="1679944"/>
            <a:ext cx="3539470" cy="263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3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Load models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已經將大部分課程網的 </a:t>
            </a:r>
            <a:r>
              <a:rPr lang="en-US" altLang="zh-TW" sz="2800" dirty="0" smtClean="0"/>
              <a:t>tri</a:t>
            </a:r>
            <a:r>
              <a:rPr lang="zh-TW" altLang="en-US" sz="2800" dirty="0" smtClean="0"/>
              <a:t> 模型轉成 </a:t>
            </a:r>
            <a:r>
              <a:rPr lang="en-US" altLang="zh-TW" sz="2800" dirty="0" err="1" smtClean="0"/>
              <a:t>json</a:t>
            </a:r>
            <a:r>
              <a:rPr lang="zh-TW" altLang="en-US" sz="2800" dirty="0" smtClean="0"/>
              <a:t> 檔</a:t>
            </a: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bg2">
                    <a:lumMod val="50000"/>
                  </a:schemeClr>
                </a:solidFill>
              </a:rPr>
              <a:t>Example   </a:t>
            </a:r>
            <a:r>
              <a:rPr lang="en-US" altLang="zh-TW" sz="2400" dirty="0" err="1" smtClean="0">
                <a:solidFill>
                  <a:schemeClr val="bg2">
                    <a:lumMod val="50000"/>
                  </a:schemeClr>
                </a:solidFill>
              </a:rPr>
              <a:t>Teapot.json</a:t>
            </a:r>
            <a:endParaRPr lang="en-US" altLang="zh-TW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zh-TW" altLang="en-US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952095"/>
            <a:ext cx="79533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3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World transform</a:t>
            </a:r>
            <a:endParaRPr lang="zh-TW" alt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3121538" y="1650115"/>
            <a:ext cx="3289895" cy="3244037"/>
            <a:chOff x="3748859" y="2341969"/>
            <a:chExt cx="1818167" cy="1874875"/>
          </a:xfrm>
        </p:grpSpPr>
        <p:grpSp>
          <p:nvGrpSpPr>
            <p:cNvPr id="44" name="Group 43"/>
            <p:cNvGrpSpPr/>
            <p:nvPr/>
          </p:nvGrpSpPr>
          <p:grpSpPr>
            <a:xfrm>
              <a:off x="3748859" y="2341969"/>
              <a:ext cx="1818167" cy="1874875"/>
              <a:chOff x="984394" y="2341969"/>
              <a:chExt cx="1818167" cy="1874875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1558552" y="3525728"/>
                <a:ext cx="1244009" cy="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H="1" flipV="1">
                <a:off x="1555008" y="2341969"/>
                <a:ext cx="3544" cy="1183760"/>
              </a:xfrm>
              <a:prstGeom prst="straightConnector1">
                <a:avLst/>
              </a:prstGeom>
              <a:ln w="762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H="1">
                <a:off x="984394" y="3532079"/>
                <a:ext cx="570615" cy="684765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Flowchart: Magnetic Disk 19"/>
            <p:cNvSpPr/>
            <p:nvPr/>
          </p:nvSpPr>
          <p:spPr>
            <a:xfrm>
              <a:off x="4113026" y="3057895"/>
              <a:ext cx="763772" cy="935665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484680" y="5065001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Model </a:t>
            </a:r>
            <a:r>
              <a:rPr lang="en-US" altLang="zh-TW" dirty="0" smtClean="0"/>
              <a:t>coordinate</a:t>
            </a:r>
            <a:r>
              <a:rPr lang="en-US" altLang="zh-CN" dirty="0" smtClean="0"/>
              <a:t>s</a:t>
            </a:r>
            <a:endParaRPr lang="zh-TW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821441" y="33290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x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33926" y="147395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92D050"/>
                </a:solidFill>
              </a:rPr>
              <a:t>y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00888" y="432314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z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35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World transform</a:t>
            </a:r>
            <a:endParaRPr lang="zh-TW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098135" y="1620288"/>
            <a:ext cx="3755065" cy="3201876"/>
            <a:chOff x="3719623" y="2454645"/>
            <a:chExt cx="2178359" cy="187487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293781" y="3638404"/>
              <a:ext cx="1244009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4290237" y="2454645"/>
              <a:ext cx="3544" cy="1183760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3719623" y="3644755"/>
              <a:ext cx="570615" cy="68476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2336435">
              <a:off x="5156191" y="3292846"/>
              <a:ext cx="741791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2336435" flipH="1" flipV="1">
              <a:off x="5424337" y="2456450"/>
              <a:ext cx="2114" cy="666015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2336435" flipH="1">
              <a:off x="4735817" y="2863571"/>
              <a:ext cx="410236" cy="4440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owchart: Magnetic Disk 23"/>
            <p:cNvSpPr/>
            <p:nvPr/>
          </p:nvSpPr>
          <p:spPr>
            <a:xfrm rot="2336435">
              <a:off x="5054922" y="2836147"/>
              <a:ext cx="455430" cy="538422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907760" y="4822164"/>
            <a:ext cx="20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World </a:t>
            </a:r>
            <a:r>
              <a:rPr lang="en-US" altLang="zh-TW" dirty="0" smtClean="0"/>
              <a:t>coordinate</a:t>
            </a:r>
            <a:r>
              <a:rPr lang="en-US" altLang="zh-CN" dirty="0" smtClean="0"/>
              <a:t>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26" y="5606321"/>
            <a:ext cx="9806872" cy="396116"/>
          </a:xfrm>
          <a:prstGeom prst="rect">
            <a:avLst/>
          </a:prstGeom>
        </p:spPr>
      </p:pic>
      <p:sp>
        <p:nvSpPr>
          <p:cNvPr id="13" name="Rounded Rectangle 4"/>
          <p:cNvSpPr/>
          <p:nvPr/>
        </p:nvSpPr>
        <p:spPr>
          <a:xfrm>
            <a:off x="4535663" y="5214242"/>
            <a:ext cx="1565334" cy="11575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5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World transform</a:t>
            </a:r>
            <a:endParaRPr lang="zh-TW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098135" y="1620288"/>
            <a:ext cx="3755065" cy="3201876"/>
            <a:chOff x="3719623" y="2454645"/>
            <a:chExt cx="2178359" cy="187487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293781" y="3638404"/>
              <a:ext cx="1244009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4290237" y="2454645"/>
              <a:ext cx="3544" cy="1183760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3719623" y="3644755"/>
              <a:ext cx="570615" cy="68476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2336435">
              <a:off x="5156191" y="3292846"/>
              <a:ext cx="741791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2336435" flipH="1" flipV="1">
              <a:off x="5424337" y="2456450"/>
              <a:ext cx="2114" cy="666015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2336435" flipH="1">
              <a:off x="4735817" y="2863571"/>
              <a:ext cx="410236" cy="4440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owchart: Magnetic Disk 23"/>
            <p:cNvSpPr/>
            <p:nvPr/>
          </p:nvSpPr>
          <p:spPr>
            <a:xfrm rot="2336435">
              <a:off x="5054922" y="2836147"/>
              <a:ext cx="455430" cy="538422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907760" y="4822164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Camera </a:t>
            </a:r>
            <a:r>
              <a:rPr lang="en-US" altLang="zh-TW" dirty="0" smtClean="0"/>
              <a:t>coordinate</a:t>
            </a:r>
            <a:r>
              <a:rPr lang="en-US" altLang="zh-CN" dirty="0" smtClean="0"/>
              <a:t>s</a:t>
            </a:r>
            <a:endParaRPr lang="zh-TW" altLang="en-US" dirty="0"/>
          </a:p>
        </p:txBody>
      </p:sp>
      <p:grpSp>
        <p:nvGrpSpPr>
          <p:cNvPr id="12" name="群組 30"/>
          <p:cNvGrpSpPr/>
          <p:nvPr/>
        </p:nvGrpSpPr>
        <p:grpSpPr>
          <a:xfrm rot="569804">
            <a:off x="6935901" y="1073612"/>
            <a:ext cx="1500198" cy="1443609"/>
            <a:chOff x="6000760" y="1000132"/>
            <a:chExt cx="3000396" cy="2786082"/>
          </a:xfrm>
        </p:grpSpPr>
        <p:cxnSp>
          <p:nvCxnSpPr>
            <p:cNvPr id="13" name="直線單箭頭接點 19"/>
            <p:cNvCxnSpPr/>
            <p:nvPr/>
          </p:nvCxnSpPr>
          <p:spPr>
            <a:xfrm rot="5400000" flipH="1" flipV="1">
              <a:off x="6215868" y="1856594"/>
              <a:ext cx="1714512" cy="158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20"/>
            <p:cNvCxnSpPr/>
            <p:nvPr/>
          </p:nvCxnSpPr>
          <p:spPr>
            <a:xfrm>
              <a:off x="7072330" y="2714644"/>
              <a:ext cx="1928826" cy="158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21"/>
            <p:cNvCxnSpPr/>
            <p:nvPr/>
          </p:nvCxnSpPr>
          <p:spPr>
            <a:xfrm rot="5400000">
              <a:off x="6000760" y="2714644"/>
              <a:ext cx="1071570" cy="107157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手繪多邊形 22"/>
            <p:cNvSpPr/>
            <p:nvPr/>
          </p:nvSpPr>
          <p:spPr>
            <a:xfrm>
              <a:off x="6357950" y="1785926"/>
              <a:ext cx="2000168" cy="357190"/>
            </a:xfrm>
            <a:custGeom>
              <a:avLst/>
              <a:gdLst>
                <a:gd name="connsiteX0" fmla="*/ 0 w 2000232"/>
                <a:gd name="connsiteY0" fmla="*/ 0 h 500066"/>
                <a:gd name="connsiteX1" fmla="*/ 2000232 w 2000232"/>
                <a:gd name="connsiteY1" fmla="*/ 0 h 500066"/>
                <a:gd name="connsiteX2" fmla="*/ 2000232 w 2000232"/>
                <a:gd name="connsiteY2" fmla="*/ 500066 h 500066"/>
                <a:gd name="connsiteX3" fmla="*/ 0 w 2000232"/>
                <a:gd name="connsiteY3" fmla="*/ 500066 h 500066"/>
                <a:gd name="connsiteX4" fmla="*/ 0 w 2000232"/>
                <a:gd name="connsiteY4" fmla="*/ 0 h 500066"/>
                <a:gd name="connsiteX0" fmla="*/ 428596 w 2000232"/>
                <a:gd name="connsiteY0" fmla="*/ 0 h 500066"/>
                <a:gd name="connsiteX1" fmla="*/ 2000232 w 2000232"/>
                <a:gd name="connsiteY1" fmla="*/ 0 h 500066"/>
                <a:gd name="connsiteX2" fmla="*/ 2000232 w 2000232"/>
                <a:gd name="connsiteY2" fmla="*/ 500066 h 500066"/>
                <a:gd name="connsiteX3" fmla="*/ 0 w 2000232"/>
                <a:gd name="connsiteY3" fmla="*/ 500066 h 500066"/>
                <a:gd name="connsiteX4" fmla="*/ 428596 w 2000232"/>
                <a:gd name="connsiteY4" fmla="*/ 0 h 500066"/>
                <a:gd name="connsiteX0" fmla="*/ 428596 w 2285952"/>
                <a:gd name="connsiteY0" fmla="*/ 0 h 500066"/>
                <a:gd name="connsiteX1" fmla="*/ 2285952 w 2285952"/>
                <a:gd name="connsiteY1" fmla="*/ 0 h 500066"/>
                <a:gd name="connsiteX2" fmla="*/ 2000232 w 2285952"/>
                <a:gd name="connsiteY2" fmla="*/ 500066 h 500066"/>
                <a:gd name="connsiteX3" fmla="*/ 0 w 2285952"/>
                <a:gd name="connsiteY3" fmla="*/ 500066 h 500066"/>
                <a:gd name="connsiteX4" fmla="*/ 428596 w 2285952"/>
                <a:gd name="connsiteY4" fmla="*/ 0 h 500066"/>
                <a:gd name="connsiteX0" fmla="*/ 428596 w 2428796"/>
                <a:gd name="connsiteY0" fmla="*/ 0 h 500066"/>
                <a:gd name="connsiteX1" fmla="*/ 2428796 w 2428796"/>
                <a:gd name="connsiteY1" fmla="*/ 0 h 500066"/>
                <a:gd name="connsiteX2" fmla="*/ 2000232 w 2428796"/>
                <a:gd name="connsiteY2" fmla="*/ 500066 h 500066"/>
                <a:gd name="connsiteX3" fmla="*/ 0 w 2428796"/>
                <a:gd name="connsiteY3" fmla="*/ 500066 h 500066"/>
                <a:gd name="connsiteX4" fmla="*/ 428596 w 2428796"/>
                <a:gd name="connsiteY4" fmla="*/ 0 h 50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8796" h="500066">
                  <a:moveTo>
                    <a:pt x="428596" y="0"/>
                  </a:moveTo>
                  <a:lnTo>
                    <a:pt x="2428796" y="0"/>
                  </a:lnTo>
                  <a:lnTo>
                    <a:pt x="2000232" y="500066"/>
                  </a:lnTo>
                  <a:lnTo>
                    <a:pt x="0" y="500066"/>
                  </a:lnTo>
                  <a:lnTo>
                    <a:pt x="428596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0" name="矩形 23"/>
            <p:cNvSpPr/>
            <p:nvPr/>
          </p:nvSpPr>
          <p:spPr>
            <a:xfrm>
              <a:off x="6357950" y="2143116"/>
              <a:ext cx="1643074" cy="10001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5" name="手繪多邊形 24"/>
            <p:cNvSpPr/>
            <p:nvPr/>
          </p:nvSpPr>
          <p:spPr>
            <a:xfrm>
              <a:off x="8001024" y="1785926"/>
              <a:ext cx="357190" cy="1357346"/>
            </a:xfrm>
            <a:custGeom>
              <a:avLst/>
              <a:gdLst>
                <a:gd name="connsiteX0" fmla="*/ 0 w 428628"/>
                <a:gd name="connsiteY0" fmla="*/ 0 h 1000132"/>
                <a:gd name="connsiteX1" fmla="*/ 428628 w 428628"/>
                <a:gd name="connsiteY1" fmla="*/ 0 h 1000132"/>
                <a:gd name="connsiteX2" fmla="*/ 428628 w 428628"/>
                <a:gd name="connsiteY2" fmla="*/ 1000132 h 1000132"/>
                <a:gd name="connsiteX3" fmla="*/ 0 w 428628"/>
                <a:gd name="connsiteY3" fmla="*/ 1000132 h 1000132"/>
                <a:gd name="connsiteX4" fmla="*/ 0 w 428628"/>
                <a:gd name="connsiteY4" fmla="*/ 0 h 1000132"/>
                <a:gd name="connsiteX0" fmla="*/ 0 w 428628"/>
                <a:gd name="connsiteY0" fmla="*/ 357214 h 1357346"/>
                <a:gd name="connsiteX1" fmla="*/ 428628 w 428628"/>
                <a:gd name="connsiteY1" fmla="*/ 0 h 1357346"/>
                <a:gd name="connsiteX2" fmla="*/ 428628 w 428628"/>
                <a:gd name="connsiteY2" fmla="*/ 1357346 h 1357346"/>
                <a:gd name="connsiteX3" fmla="*/ 0 w 428628"/>
                <a:gd name="connsiteY3" fmla="*/ 1357346 h 1357346"/>
                <a:gd name="connsiteX4" fmla="*/ 0 w 428628"/>
                <a:gd name="connsiteY4" fmla="*/ 357214 h 1357346"/>
                <a:gd name="connsiteX0" fmla="*/ 0 w 428628"/>
                <a:gd name="connsiteY0" fmla="*/ 357214 h 1357346"/>
                <a:gd name="connsiteX1" fmla="*/ 428628 w 428628"/>
                <a:gd name="connsiteY1" fmla="*/ 0 h 1357346"/>
                <a:gd name="connsiteX2" fmla="*/ 428628 w 428628"/>
                <a:gd name="connsiteY2" fmla="*/ 1357346 h 1357346"/>
                <a:gd name="connsiteX3" fmla="*/ 0 w 428628"/>
                <a:gd name="connsiteY3" fmla="*/ 1357346 h 1357346"/>
                <a:gd name="connsiteX4" fmla="*/ 0 w 428628"/>
                <a:gd name="connsiteY4" fmla="*/ 357214 h 1357346"/>
                <a:gd name="connsiteX0" fmla="*/ 0 w 428628"/>
                <a:gd name="connsiteY0" fmla="*/ 357214 h 1357346"/>
                <a:gd name="connsiteX1" fmla="*/ 428628 w 428628"/>
                <a:gd name="connsiteY1" fmla="*/ 0 h 1357346"/>
                <a:gd name="connsiteX2" fmla="*/ 428628 w 428628"/>
                <a:gd name="connsiteY2" fmla="*/ 1000132 h 1357346"/>
                <a:gd name="connsiteX3" fmla="*/ 0 w 428628"/>
                <a:gd name="connsiteY3" fmla="*/ 1357346 h 1357346"/>
                <a:gd name="connsiteX4" fmla="*/ 0 w 428628"/>
                <a:gd name="connsiteY4" fmla="*/ 357214 h 1357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8" h="1357346">
                  <a:moveTo>
                    <a:pt x="0" y="357214"/>
                  </a:moveTo>
                  <a:lnTo>
                    <a:pt x="428628" y="0"/>
                  </a:lnTo>
                  <a:lnTo>
                    <a:pt x="428628" y="1000132"/>
                  </a:lnTo>
                  <a:lnTo>
                    <a:pt x="0" y="1357346"/>
                  </a:lnTo>
                  <a:lnTo>
                    <a:pt x="0" y="357214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6" name="橢圓 25"/>
            <p:cNvSpPr/>
            <p:nvPr/>
          </p:nvSpPr>
          <p:spPr>
            <a:xfrm>
              <a:off x="6715140" y="2571744"/>
              <a:ext cx="431916" cy="2544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7" name="弧形 26"/>
            <p:cNvSpPr/>
            <p:nvPr/>
          </p:nvSpPr>
          <p:spPr>
            <a:xfrm rot="19902877">
              <a:off x="6786578" y="2428868"/>
              <a:ext cx="571504" cy="500066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cxnSp>
          <p:nvCxnSpPr>
            <p:cNvPr id="28" name="直線接點 27"/>
            <p:cNvCxnSpPr>
              <a:stCxn id="26" idx="1"/>
              <a:endCxn id="27" idx="0"/>
            </p:cNvCxnSpPr>
            <p:nvPr/>
          </p:nvCxnSpPr>
          <p:spPr>
            <a:xfrm rot="5400000" flipH="1" flipV="1">
              <a:off x="6790980" y="2446136"/>
              <a:ext cx="150281" cy="1754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27" idx="2"/>
              <a:endCxn id="26" idx="5"/>
            </p:cNvCxnSpPr>
            <p:nvPr/>
          </p:nvCxnSpPr>
          <p:spPr>
            <a:xfrm rot="5400000">
              <a:off x="7081177" y="2546120"/>
              <a:ext cx="245412" cy="240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圖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26" y="5606321"/>
            <a:ext cx="9806872" cy="396116"/>
          </a:xfrm>
          <a:prstGeom prst="rect">
            <a:avLst/>
          </a:prstGeom>
        </p:spPr>
      </p:pic>
      <p:sp>
        <p:nvSpPr>
          <p:cNvPr id="31" name="Rounded Rectangle 4"/>
          <p:cNvSpPr/>
          <p:nvPr/>
        </p:nvSpPr>
        <p:spPr>
          <a:xfrm>
            <a:off x="2908091" y="5214242"/>
            <a:ext cx="1424071" cy="11575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0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Transformations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Homogeneous Coordinates</a:t>
            </a:r>
            <a:endParaRPr lang="zh-TW" altLang="en-US" dirty="0"/>
          </a:p>
        </p:txBody>
      </p:sp>
      <p:pic>
        <p:nvPicPr>
          <p:cNvPr id="5" name="內容版面配置區 3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485" y="3050844"/>
            <a:ext cx="5681813" cy="192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8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Translation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6089" y="1930400"/>
            <a:ext cx="7814840" cy="384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Scale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" t="5423" r="19463" b="47178"/>
          <a:stretch/>
        </p:blipFill>
        <p:spPr>
          <a:xfrm>
            <a:off x="677334" y="1930400"/>
            <a:ext cx="9224986" cy="300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3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Rotate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88492"/>
            <a:ext cx="23622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2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Shear</a:t>
            </a:r>
            <a:endParaRPr lang="zh-TW" altLang="en-US" dirty="0"/>
          </a:p>
        </p:txBody>
      </p:sp>
      <p:pic>
        <p:nvPicPr>
          <p:cNvPr id="5" name="圖片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512002"/>
            <a:ext cx="579229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</a:t>
            </a:r>
            <a:r>
              <a:rPr lang="en-US" altLang="zh-TW" dirty="0"/>
              <a:t>Again   (Due to 20181108)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b="1" dirty="0">
                <a:latin typeface="Calibri" panose="020F0502020204030204" pitchFamily="34" charset="0"/>
              </a:rPr>
              <a:t>Flat, </a:t>
            </a:r>
            <a:r>
              <a:rPr lang="en-US" altLang="zh-TW" sz="2400" b="1" dirty="0" err="1">
                <a:latin typeface="Calibri" panose="020F0502020204030204" pitchFamily="34" charset="0"/>
              </a:rPr>
              <a:t>Gouraud</a:t>
            </a:r>
            <a:r>
              <a:rPr lang="en-US" altLang="zh-TW" sz="2400" b="1" dirty="0">
                <a:latin typeface="Calibri" panose="020F0502020204030204" pitchFamily="34" charset="0"/>
              </a:rPr>
              <a:t>, and </a:t>
            </a:r>
            <a:r>
              <a:rPr lang="en-US" altLang="zh-TW" sz="2400" b="1" dirty="0" err="1">
                <a:latin typeface="Calibri" panose="020F0502020204030204" pitchFamily="34" charset="0"/>
              </a:rPr>
              <a:t>Phong</a:t>
            </a:r>
            <a:r>
              <a:rPr lang="en-US" altLang="zh-TW" sz="2400" b="1" dirty="0">
                <a:latin typeface="Calibri" panose="020F0502020204030204" pitchFamily="34" charset="0"/>
              </a:rPr>
              <a:t> shading with </a:t>
            </a:r>
            <a:r>
              <a:rPr lang="en-US" altLang="zh-TW" sz="2400" b="1" dirty="0" err="1">
                <a:latin typeface="Calibri" panose="020F0502020204030204" pitchFamily="34" charset="0"/>
              </a:rPr>
              <a:t>Phong</a:t>
            </a:r>
            <a:r>
              <a:rPr lang="en-US" altLang="zh-TW" sz="2400" b="1" dirty="0">
                <a:latin typeface="Calibri" panose="020F0502020204030204" pitchFamily="34" charset="0"/>
              </a:rPr>
              <a:t> </a:t>
            </a:r>
            <a:r>
              <a:rPr lang="en-US" altLang="zh-TW" sz="2400" b="1" dirty="0" smtClean="0">
                <a:latin typeface="Calibri" panose="020F0502020204030204" pitchFamily="34" charset="0"/>
              </a:rPr>
              <a:t>reflection model </a:t>
            </a:r>
            <a:r>
              <a:rPr lang="en-US" altLang="zh-TW" sz="2400" dirty="0">
                <a:latin typeface="Calibri" panose="020F0502020204030204" pitchFamily="34" charset="0"/>
              </a:rPr>
              <a:t>in </a:t>
            </a:r>
            <a:r>
              <a:rPr lang="en-US" altLang="zh-TW" sz="2400" dirty="0" err="1">
                <a:latin typeface="Calibri" panose="020F0502020204030204" pitchFamily="34" charset="0"/>
              </a:rPr>
              <a:t>shaders</a:t>
            </a:r>
            <a:r>
              <a:rPr lang="en-US" altLang="zh-TW" sz="2400" dirty="0">
                <a:latin typeface="Calibri" panose="020F0502020204030204" pitchFamily="34" charset="0"/>
              </a:rPr>
              <a:t>. You can demonstrate the three shading computation in a single object. (3pts)</a:t>
            </a:r>
          </a:p>
          <a:p>
            <a:r>
              <a:rPr lang="en-US" altLang="zh-TW" sz="2400" b="1" dirty="0">
                <a:latin typeface="Calibri" panose="020F0502020204030204" pitchFamily="34" charset="0"/>
              </a:rPr>
              <a:t>Enable multiple </a:t>
            </a:r>
            <a:r>
              <a:rPr lang="en-US" altLang="zh-TW" sz="2400" b="1" dirty="0" err="1">
                <a:latin typeface="Calibri" panose="020F0502020204030204" pitchFamily="34" charset="0"/>
              </a:rPr>
              <a:t>shaders</a:t>
            </a:r>
            <a:r>
              <a:rPr lang="en-US" altLang="zh-TW" sz="2400" b="1" dirty="0">
                <a:latin typeface="Calibri" panose="020F0502020204030204" pitchFamily="34" charset="0"/>
              </a:rPr>
              <a:t> and transformation on multiple objects in a scene</a:t>
            </a:r>
            <a:r>
              <a:rPr lang="en-US" altLang="zh-TW" sz="2400" dirty="0">
                <a:latin typeface="Calibri" panose="020F0502020204030204" pitchFamily="34" charset="0"/>
              </a:rPr>
              <a:t>. You are free to use those provided model files and arrange them to form the scene on your own style. You </a:t>
            </a:r>
            <a:r>
              <a:rPr lang="en-US" altLang="zh-TW" sz="2400" b="1" dirty="0">
                <a:latin typeface="Calibri" panose="020F0502020204030204" pitchFamily="34" charset="0"/>
              </a:rPr>
              <a:t>must show the three shading simultaneously</a:t>
            </a:r>
            <a:r>
              <a:rPr lang="en-US" altLang="zh-TW" sz="2400" dirty="0">
                <a:latin typeface="Calibri" panose="020F0502020204030204" pitchFamily="34" charset="0"/>
              </a:rPr>
              <a:t> on different objects in your scene. (3pts)</a:t>
            </a:r>
          </a:p>
          <a:p>
            <a:r>
              <a:rPr lang="en-US" altLang="zh-TW" sz="2400" dirty="0" smtClean="0">
                <a:latin typeface="Calibri" panose="020F0502020204030204" pitchFamily="34" charset="0"/>
              </a:rPr>
              <a:t>At least </a:t>
            </a:r>
            <a:r>
              <a:rPr lang="en-US" altLang="zh-TW" sz="2400" b="1" dirty="0">
                <a:latin typeface="Calibri" panose="020F0502020204030204" pitchFamily="34" charset="0"/>
              </a:rPr>
              <a:t>3</a:t>
            </a:r>
            <a:r>
              <a:rPr lang="en-US" altLang="zh-TW" sz="2400" b="1" dirty="0" smtClean="0">
                <a:latin typeface="Calibri" panose="020F0502020204030204" pitchFamily="34" charset="0"/>
              </a:rPr>
              <a:t> </a:t>
            </a:r>
            <a:r>
              <a:rPr lang="en-US" altLang="zh-TW" sz="2400" b="1" dirty="0">
                <a:latin typeface="Calibri" panose="020F0502020204030204" pitchFamily="34" charset="0"/>
              </a:rPr>
              <a:t>objects</a:t>
            </a:r>
            <a:r>
              <a:rPr lang="en-US" altLang="zh-TW" sz="2400" dirty="0">
                <a:latin typeface="Calibri" panose="020F0502020204030204" pitchFamily="34" charset="0"/>
              </a:rPr>
              <a:t> </a:t>
            </a:r>
            <a:r>
              <a:rPr lang="en-US" altLang="zh-TW" sz="2400" dirty="0" smtClean="0">
                <a:latin typeface="Calibri" panose="020F0502020204030204" pitchFamily="34" charset="0"/>
              </a:rPr>
              <a:t>&amp; at </a:t>
            </a:r>
            <a:r>
              <a:rPr lang="en-US" altLang="zh-TW" sz="2400" smtClean="0">
                <a:latin typeface="Calibri" panose="020F0502020204030204" pitchFamily="34" charset="0"/>
              </a:rPr>
              <a:t>least </a:t>
            </a:r>
            <a:r>
              <a:rPr lang="en-US" altLang="zh-TW" sz="2400" b="1" dirty="0">
                <a:latin typeface="Calibri" panose="020F0502020204030204" pitchFamily="34" charset="0"/>
              </a:rPr>
              <a:t>3</a:t>
            </a:r>
            <a:r>
              <a:rPr lang="en-US" altLang="zh-TW" sz="2400" b="1" smtClean="0">
                <a:latin typeface="Calibri" panose="020F0502020204030204" pitchFamily="34" charset="0"/>
              </a:rPr>
              <a:t> </a:t>
            </a:r>
            <a:r>
              <a:rPr lang="en-US" altLang="zh-TW" sz="2400" b="1" dirty="0">
                <a:latin typeface="Calibri" panose="020F0502020204030204" pitchFamily="34" charset="0"/>
              </a:rPr>
              <a:t>light </a:t>
            </a:r>
            <a:r>
              <a:rPr lang="en-US" altLang="zh-TW" sz="2400" b="1" dirty="0" smtClean="0">
                <a:latin typeface="Calibri" panose="020F0502020204030204" pitchFamily="34" charset="0"/>
              </a:rPr>
              <a:t>sources</a:t>
            </a:r>
            <a:endParaRPr lang="en-US" altLang="zh-TW" sz="2400" dirty="0">
              <a:latin typeface="Calibri" panose="020F0502020204030204" pitchFamily="34" charset="0"/>
            </a:endParaRPr>
          </a:p>
          <a:p>
            <a:r>
              <a:rPr lang="en-US" altLang="zh-TW" sz="2400" dirty="0">
                <a:latin typeface="Calibri" panose="020F0502020204030204" pitchFamily="34" charset="0"/>
              </a:rPr>
              <a:t>Bonus: Special effects on </a:t>
            </a:r>
            <a:r>
              <a:rPr lang="en-US" altLang="zh-TW" sz="2400" dirty="0" smtClean="0">
                <a:latin typeface="Calibri" panose="020F0502020204030204" pitchFamily="34" charset="0"/>
              </a:rPr>
              <a:t>shading / lighting / animation, …</a:t>
            </a:r>
            <a:endParaRPr lang="en-US" altLang="zh-TW" sz="2400" dirty="0">
              <a:latin typeface="Calibri" panose="020F0502020204030204" pitchFamily="34" charset="0"/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324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Requirements</a:t>
            </a:r>
            <a:r>
              <a:rPr lang="zh-TW" altLang="en-US" dirty="0" smtClean="0"/>
              <a:t>   </a:t>
            </a:r>
            <a:r>
              <a:rPr lang="en-US" altLang="zh-TW" dirty="0" smtClean="0"/>
              <a:t>(Due to 20181108)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b="1" dirty="0">
                <a:latin typeface="Calibri" panose="020F0502020204030204" pitchFamily="34" charset="0"/>
              </a:rPr>
              <a:t>Flat, </a:t>
            </a:r>
            <a:r>
              <a:rPr lang="en-US" altLang="zh-TW" sz="2400" b="1" dirty="0" err="1">
                <a:latin typeface="Calibri" panose="020F0502020204030204" pitchFamily="34" charset="0"/>
              </a:rPr>
              <a:t>Gouraud</a:t>
            </a:r>
            <a:r>
              <a:rPr lang="en-US" altLang="zh-TW" sz="2400" b="1" dirty="0">
                <a:latin typeface="Calibri" panose="020F0502020204030204" pitchFamily="34" charset="0"/>
              </a:rPr>
              <a:t>, and </a:t>
            </a:r>
            <a:r>
              <a:rPr lang="en-US" altLang="zh-TW" sz="2400" b="1" dirty="0" err="1">
                <a:latin typeface="Calibri" panose="020F0502020204030204" pitchFamily="34" charset="0"/>
              </a:rPr>
              <a:t>Phong</a:t>
            </a:r>
            <a:r>
              <a:rPr lang="en-US" altLang="zh-TW" sz="2400" b="1" dirty="0">
                <a:latin typeface="Calibri" panose="020F0502020204030204" pitchFamily="34" charset="0"/>
              </a:rPr>
              <a:t> shading with </a:t>
            </a:r>
            <a:r>
              <a:rPr lang="en-US" altLang="zh-TW" sz="2400" b="1" dirty="0" err="1">
                <a:latin typeface="Calibri" panose="020F0502020204030204" pitchFamily="34" charset="0"/>
              </a:rPr>
              <a:t>Phong</a:t>
            </a:r>
            <a:r>
              <a:rPr lang="en-US" altLang="zh-TW" sz="2400" b="1" dirty="0">
                <a:latin typeface="Calibri" panose="020F0502020204030204" pitchFamily="34" charset="0"/>
              </a:rPr>
              <a:t> </a:t>
            </a:r>
            <a:r>
              <a:rPr lang="en-US" altLang="zh-TW" sz="2400" b="1" dirty="0" smtClean="0">
                <a:latin typeface="Calibri" panose="020F0502020204030204" pitchFamily="34" charset="0"/>
              </a:rPr>
              <a:t>reflection </a:t>
            </a:r>
            <a:r>
              <a:rPr lang="en-US" altLang="zh-TW" sz="2400" b="1" dirty="0">
                <a:latin typeface="Calibri" panose="020F0502020204030204" pitchFamily="34" charset="0"/>
              </a:rPr>
              <a:t>model </a:t>
            </a:r>
            <a:r>
              <a:rPr lang="en-US" altLang="zh-TW" sz="2400" dirty="0">
                <a:latin typeface="Calibri" panose="020F0502020204030204" pitchFamily="34" charset="0"/>
              </a:rPr>
              <a:t>in </a:t>
            </a:r>
            <a:r>
              <a:rPr lang="en-US" altLang="zh-TW" sz="2400" dirty="0" err="1">
                <a:latin typeface="Calibri" panose="020F0502020204030204" pitchFamily="34" charset="0"/>
              </a:rPr>
              <a:t>shaders</a:t>
            </a:r>
            <a:r>
              <a:rPr lang="en-US" altLang="zh-TW" sz="2400" dirty="0">
                <a:latin typeface="Calibri" panose="020F0502020204030204" pitchFamily="34" charset="0"/>
              </a:rPr>
              <a:t>. You can demonstrate the three shading computation in a single object. </a:t>
            </a:r>
          </a:p>
          <a:p>
            <a:r>
              <a:rPr lang="en-US" altLang="zh-TW" sz="2400" b="1" dirty="0">
                <a:latin typeface="Calibri" panose="020F0502020204030204" pitchFamily="34" charset="0"/>
              </a:rPr>
              <a:t>Enable multiple </a:t>
            </a:r>
            <a:r>
              <a:rPr lang="en-US" altLang="zh-TW" sz="2400" b="1" dirty="0" err="1">
                <a:latin typeface="Calibri" panose="020F0502020204030204" pitchFamily="34" charset="0"/>
              </a:rPr>
              <a:t>shaders</a:t>
            </a:r>
            <a:r>
              <a:rPr lang="en-US" altLang="zh-TW" sz="2400" b="1" dirty="0">
                <a:latin typeface="Calibri" panose="020F0502020204030204" pitchFamily="34" charset="0"/>
              </a:rPr>
              <a:t> and transformation</a:t>
            </a:r>
            <a:r>
              <a:rPr lang="en-US" altLang="zh-TW" sz="2400" dirty="0">
                <a:latin typeface="Calibri" panose="020F0502020204030204" pitchFamily="34" charset="0"/>
              </a:rPr>
              <a:t> </a:t>
            </a:r>
            <a:r>
              <a:rPr lang="en-US" altLang="zh-TW" sz="2400" b="1" dirty="0">
                <a:latin typeface="Calibri" panose="020F0502020204030204" pitchFamily="34" charset="0"/>
              </a:rPr>
              <a:t>on multiple objects in a scene</a:t>
            </a:r>
            <a:r>
              <a:rPr lang="en-US" altLang="zh-TW" sz="2400" dirty="0">
                <a:latin typeface="Calibri" panose="020F0502020204030204" pitchFamily="34" charset="0"/>
              </a:rPr>
              <a:t>. You are free to use those provided model files and arrange them to form the scene on your own style. You </a:t>
            </a:r>
            <a:r>
              <a:rPr lang="en-US" altLang="zh-TW" sz="2400" b="1" dirty="0">
                <a:latin typeface="Calibri" panose="020F0502020204030204" pitchFamily="34" charset="0"/>
              </a:rPr>
              <a:t>must show the three shading simultaneously</a:t>
            </a:r>
            <a:r>
              <a:rPr lang="en-US" altLang="zh-TW" sz="2400" dirty="0">
                <a:latin typeface="Calibri" panose="020F0502020204030204" pitchFamily="34" charset="0"/>
              </a:rPr>
              <a:t> on different objects in your scene. </a:t>
            </a:r>
            <a:endParaRPr lang="en-US" altLang="zh-TW" sz="2400" dirty="0" smtClean="0">
              <a:latin typeface="Calibri" panose="020F0502020204030204" pitchFamily="34" charset="0"/>
            </a:endParaRPr>
          </a:p>
          <a:p>
            <a:r>
              <a:rPr lang="en-US" altLang="zh-TW" sz="2400" dirty="0" smtClean="0">
                <a:latin typeface="Calibri" panose="020F0502020204030204" pitchFamily="34" charset="0"/>
              </a:rPr>
              <a:t>At least </a:t>
            </a:r>
            <a:r>
              <a:rPr lang="en-US" altLang="zh-TW" sz="2400" b="1" dirty="0">
                <a:latin typeface="Calibri" panose="020F0502020204030204" pitchFamily="34" charset="0"/>
              </a:rPr>
              <a:t>3</a:t>
            </a:r>
            <a:r>
              <a:rPr lang="en-US" altLang="zh-TW" sz="2400" b="1" dirty="0" smtClean="0">
                <a:latin typeface="Calibri" panose="020F0502020204030204" pitchFamily="34" charset="0"/>
              </a:rPr>
              <a:t> objects</a:t>
            </a:r>
            <a:r>
              <a:rPr lang="en-US" altLang="zh-TW" sz="2400" dirty="0" smtClean="0">
                <a:latin typeface="Calibri" panose="020F0502020204030204" pitchFamily="34" charset="0"/>
              </a:rPr>
              <a:t> &amp;</a:t>
            </a:r>
            <a:r>
              <a:rPr lang="zh-TW" altLang="en-US" sz="2400" dirty="0" smtClean="0">
                <a:latin typeface="Calibri" panose="020F0502020204030204" pitchFamily="34" charset="0"/>
              </a:rPr>
              <a:t> </a:t>
            </a:r>
            <a:r>
              <a:rPr lang="en-US" altLang="zh-TW" sz="2400" dirty="0" smtClean="0">
                <a:latin typeface="Calibri" panose="020F0502020204030204" pitchFamily="34" charset="0"/>
              </a:rPr>
              <a:t>at least </a:t>
            </a:r>
            <a:r>
              <a:rPr lang="en-US" altLang="zh-TW" sz="2400" b="1" dirty="0">
                <a:latin typeface="Calibri" panose="020F0502020204030204" pitchFamily="34" charset="0"/>
              </a:rPr>
              <a:t>3</a:t>
            </a:r>
            <a:r>
              <a:rPr lang="en-US" altLang="zh-TW" sz="2400" b="1" dirty="0" smtClean="0">
                <a:latin typeface="Calibri" panose="020F0502020204030204" pitchFamily="34" charset="0"/>
              </a:rPr>
              <a:t> light sources</a:t>
            </a:r>
            <a:endParaRPr lang="en-US" altLang="zh-TW" sz="2400" b="1" dirty="0">
              <a:latin typeface="Calibri" panose="020F0502020204030204" pitchFamily="34" charset="0"/>
            </a:endParaRPr>
          </a:p>
          <a:p>
            <a:r>
              <a:rPr lang="en-US" altLang="zh-TW" sz="2400" dirty="0">
                <a:latin typeface="Calibri" panose="020F0502020204030204" pitchFamily="34" charset="0"/>
              </a:rPr>
              <a:t>Bonus: Special effects on </a:t>
            </a:r>
            <a:r>
              <a:rPr lang="en-US" altLang="zh-TW" sz="2400" dirty="0" smtClean="0">
                <a:latin typeface="Calibri" panose="020F0502020204030204" pitchFamily="34" charset="0"/>
              </a:rPr>
              <a:t>shading / lighting / animation, …</a:t>
            </a:r>
            <a:endParaRPr lang="en-US" altLang="zh-TW" sz="2400" dirty="0">
              <a:latin typeface="Calibri" panose="020F0502020204030204" pitchFamily="34" charset="0"/>
            </a:endParaRP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836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Requirements Again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8"/>
            <a:ext cx="3712711" cy="2772157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955" y="2160588"/>
            <a:ext cx="3876953" cy="277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hlinkClick r:id="rId2"/>
              </a:rPr>
              <a:t>https://webglfundamentals.org/</a:t>
            </a:r>
            <a:endParaRPr lang="en-US" altLang="zh-TW" sz="2400" dirty="0"/>
          </a:p>
          <a:p>
            <a:r>
              <a:rPr lang="en-US" altLang="zh-TW" sz="2400" dirty="0">
                <a:hlinkClick r:id="rId3"/>
              </a:rPr>
              <a:t>http://learningwebgl.com/blog/?page_id=1217</a:t>
            </a:r>
            <a:endParaRPr lang="en-US" altLang="zh-TW" sz="2400" dirty="0"/>
          </a:p>
          <a:p>
            <a:r>
              <a:rPr lang="en-US" altLang="zh-TW" sz="2400" dirty="0">
                <a:hlinkClick r:id="rId4"/>
              </a:rPr>
              <a:t>https://learnopengl.com/</a:t>
            </a:r>
            <a:endParaRPr lang="en-US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626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 Hours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CSIE R506</a:t>
            </a: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周家宇</a:t>
            </a:r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r07944038@csie.ntu.edu.tw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星期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 </a:t>
            </a:r>
            <a:r>
              <a:rPr lang="en-US" altLang="zh-CN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0:00</a:t>
            </a:r>
            <a:r>
              <a:rPr lang="en-US" altLang="zh-CN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 </a:t>
            </a:r>
            <a:r>
              <a:rPr lang="en-US" altLang="zh-CN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2:00</a:t>
            </a:r>
            <a:endParaRPr lang="en-US" altLang="zh-CN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楊子由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200" dirty="0" smtClean="0">
                <a:latin typeface="+mn-ea"/>
              </a:rPr>
              <a:t>mukyu99@cmlab.csie.ntu.edu.tw</a:t>
            </a:r>
            <a:endParaRPr lang="en-US" altLang="zh-TW" sz="2200" dirty="0">
              <a:latin typeface="+mn-ea"/>
            </a:endParaRPr>
          </a:p>
          <a:p>
            <a:pPr lvl="1"/>
            <a:r>
              <a:rPr lang="zh-CN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星期二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10:00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12:00</a:t>
            </a:r>
            <a:endParaRPr lang="en-US" altLang="zh-CN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26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232" y="272547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 smtClean="0">
                <a:latin typeface="+mn-ea"/>
                <a:ea typeface="+mn-ea"/>
              </a:rPr>
              <a:t>Q</a:t>
            </a:r>
            <a:r>
              <a:rPr lang="zh-TW" altLang="en-US" sz="6000" dirty="0" smtClean="0">
                <a:latin typeface="+mn-ea"/>
                <a:ea typeface="+mn-ea"/>
              </a:rPr>
              <a:t> </a:t>
            </a:r>
            <a:r>
              <a:rPr lang="en-US" altLang="zh-TW" sz="6000" dirty="0" smtClean="0">
                <a:latin typeface="+mn-ea"/>
                <a:ea typeface="+mn-ea"/>
              </a:rPr>
              <a:t>&amp;</a:t>
            </a:r>
            <a:r>
              <a:rPr lang="zh-TW" altLang="en-US" sz="6000" dirty="0" smtClean="0">
                <a:latin typeface="+mn-ea"/>
                <a:ea typeface="+mn-ea"/>
              </a:rPr>
              <a:t> </a:t>
            </a:r>
            <a:r>
              <a:rPr lang="en-US" altLang="zh-TW" sz="6000" dirty="0" smtClean="0">
                <a:latin typeface="+mn-ea"/>
                <a:ea typeface="+mn-ea"/>
              </a:rPr>
              <a:t>A</a:t>
            </a:r>
            <a:endParaRPr lang="zh-TW" altLang="en-US" sz="6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42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Phong</a:t>
            </a:r>
            <a:r>
              <a:rPr lang="en-US" altLang="zh-TW" dirty="0" smtClean="0"/>
              <a:t> Reflection Model</a:t>
            </a:r>
            <a:endParaRPr lang="zh-TW" altLang="en-US" dirty="0"/>
          </a:p>
        </p:txBody>
      </p:sp>
      <p:pic>
        <p:nvPicPr>
          <p:cNvPr id="5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4592"/>
          <a:stretch/>
        </p:blipFill>
        <p:spPr>
          <a:xfrm>
            <a:off x="677863" y="2793765"/>
            <a:ext cx="8596312" cy="261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4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Shading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Flat </a:t>
            </a:r>
            <a:r>
              <a:rPr lang="en-US" altLang="zh-TW" sz="2400" dirty="0"/>
              <a:t>Shading: </a:t>
            </a:r>
            <a:r>
              <a:rPr lang="en-US" altLang="zh-TW" sz="2400" dirty="0">
                <a:solidFill>
                  <a:srgbClr val="FF0000"/>
                </a:solidFill>
              </a:rPr>
              <a:t>Constant</a:t>
            </a:r>
            <a:r>
              <a:rPr lang="en-US" altLang="zh-TW" sz="2400" dirty="0"/>
              <a:t> normal on the whole </a:t>
            </a:r>
            <a:r>
              <a:rPr lang="en-US" altLang="zh-TW" sz="2400" dirty="0" smtClean="0"/>
              <a:t>surface</a:t>
            </a:r>
            <a:endParaRPr lang="en-US" altLang="zh-TW" sz="2400" dirty="0"/>
          </a:p>
          <a:p>
            <a:r>
              <a:rPr lang="en-US" altLang="zh-TW" sz="2400" dirty="0" err="1"/>
              <a:t>Gouraud</a:t>
            </a:r>
            <a:r>
              <a:rPr lang="en-US" altLang="zh-TW" sz="2400" dirty="0"/>
              <a:t> Shading: </a:t>
            </a:r>
            <a:r>
              <a:rPr lang="en-US" altLang="zh-TW" sz="2400" dirty="0">
                <a:solidFill>
                  <a:srgbClr val="FF0000"/>
                </a:solidFill>
              </a:rPr>
              <a:t>Different</a:t>
            </a:r>
            <a:r>
              <a:rPr lang="en-US" altLang="zh-TW" sz="2400" dirty="0"/>
              <a:t> vertex normal, interpolated </a:t>
            </a:r>
            <a:r>
              <a:rPr lang="en-US" altLang="zh-TW" sz="2400" dirty="0">
                <a:solidFill>
                  <a:srgbClr val="FF0000"/>
                </a:solidFill>
              </a:rPr>
              <a:t>vertex color</a:t>
            </a:r>
            <a:r>
              <a:rPr lang="en-US" altLang="zh-TW" sz="2400" dirty="0"/>
              <a:t> on a </a:t>
            </a:r>
            <a:r>
              <a:rPr lang="en-US" altLang="zh-TW" sz="2400" dirty="0" smtClean="0"/>
              <a:t>fragment</a:t>
            </a:r>
            <a:endParaRPr lang="en-US" altLang="zh-TW" sz="2400" dirty="0"/>
          </a:p>
          <a:p>
            <a:r>
              <a:rPr lang="en-US" altLang="zh-TW" sz="2400" dirty="0" err="1"/>
              <a:t>Phong</a:t>
            </a:r>
            <a:r>
              <a:rPr lang="en-US" altLang="zh-TW" sz="2400" dirty="0"/>
              <a:t> Shading: </a:t>
            </a:r>
            <a:r>
              <a:rPr lang="en-US" altLang="zh-TW" sz="2400" dirty="0">
                <a:solidFill>
                  <a:srgbClr val="FF0000"/>
                </a:solidFill>
              </a:rPr>
              <a:t>Different</a:t>
            </a:r>
            <a:r>
              <a:rPr lang="en-US" altLang="zh-TW" sz="2400" dirty="0"/>
              <a:t> vertex normal, interpolated </a:t>
            </a:r>
            <a:r>
              <a:rPr lang="en-US" altLang="zh-TW" sz="2400" dirty="0">
                <a:solidFill>
                  <a:srgbClr val="FF0000"/>
                </a:solidFill>
              </a:rPr>
              <a:t>vertex normal</a:t>
            </a:r>
            <a:r>
              <a:rPr lang="en-US" altLang="zh-TW" sz="2400" dirty="0"/>
              <a:t> on a fragment</a:t>
            </a:r>
            <a:endParaRPr lang="zh-TW" altLang="en-US" sz="2400" dirty="0"/>
          </a:p>
          <a:p>
            <a:endParaRPr lang="zh-TW" altLang="en-US" sz="2400" dirty="0"/>
          </a:p>
        </p:txBody>
      </p:sp>
      <p:pic>
        <p:nvPicPr>
          <p:cNvPr id="4" name="內容版面配置區 5"/>
          <p:cNvPicPr>
            <a:picLocks noChangeAspect="1"/>
          </p:cNvPicPr>
          <p:nvPr/>
        </p:nvPicPr>
        <p:blipFill rotWithShape="1">
          <a:blip r:embed="rId3"/>
          <a:srcRect t="35151" b="26167"/>
          <a:stretch/>
        </p:blipFill>
        <p:spPr>
          <a:xfrm>
            <a:off x="1089155" y="1640114"/>
            <a:ext cx="6877352" cy="199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9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Rendering Pipeline</a:t>
            </a:r>
            <a:endParaRPr lang="zh-TW" altLang="en-US" dirty="0"/>
          </a:p>
        </p:txBody>
      </p:sp>
      <p:pic>
        <p:nvPicPr>
          <p:cNvPr id="1028" name="Picture 4" descr="Image result for rendering pipeli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3" t="40334" r="6578" b="20445"/>
          <a:stretch/>
        </p:blipFill>
        <p:spPr bwMode="auto">
          <a:xfrm>
            <a:off x="2999476" y="3545217"/>
            <a:ext cx="3708111" cy="255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044995"/>
            <a:ext cx="8640274" cy="61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458687" y="1850571"/>
            <a:ext cx="1524000" cy="97971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ounded Rectangle 5"/>
          <p:cNvSpPr/>
          <p:nvPr/>
        </p:nvSpPr>
        <p:spPr>
          <a:xfrm>
            <a:off x="7010118" y="1850570"/>
            <a:ext cx="1524000" cy="97971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10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Shaders</a:t>
            </a:r>
            <a:endParaRPr lang="zh-TW" alt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34" y="1270000"/>
            <a:ext cx="7935735" cy="5588000"/>
          </a:xfrm>
        </p:spPr>
      </p:pic>
      <p:sp>
        <p:nvSpPr>
          <p:cNvPr id="5" name="TextBox 4"/>
          <p:cNvSpPr txBox="1"/>
          <p:nvPr/>
        </p:nvSpPr>
        <p:spPr>
          <a:xfrm>
            <a:off x="2966483" y="4848446"/>
            <a:ext cx="56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92D050"/>
                </a:solidFill>
              </a:rPr>
              <a:t>// </a:t>
            </a:r>
            <a:r>
              <a:rPr lang="en-US" altLang="zh-TW" sz="1600" dirty="0" err="1">
                <a:solidFill>
                  <a:srgbClr val="92D050"/>
                </a:solidFill>
              </a:rPr>
              <a:t>gl_Position</a:t>
            </a:r>
            <a:r>
              <a:rPr lang="en-US" altLang="zh-TW" sz="1600" dirty="0">
                <a:solidFill>
                  <a:srgbClr val="92D050"/>
                </a:solidFill>
              </a:rPr>
              <a:t> is a built-in variable, it is the output of the vertex </a:t>
            </a:r>
            <a:r>
              <a:rPr lang="en-US" altLang="zh-TW" sz="1600" dirty="0" err="1">
                <a:solidFill>
                  <a:srgbClr val="92D050"/>
                </a:solidFill>
              </a:rPr>
              <a:t>shader</a:t>
            </a:r>
            <a:endParaRPr lang="zh-TW" altLang="en-US" sz="1600" dirty="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5237" y="6404343"/>
            <a:ext cx="413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92D050"/>
                </a:solidFill>
              </a:rPr>
              <a:t>// another output pass to fragment </a:t>
            </a:r>
            <a:r>
              <a:rPr lang="en-US" altLang="zh-TW" sz="1600" dirty="0" err="1">
                <a:solidFill>
                  <a:srgbClr val="92D050"/>
                </a:solidFill>
              </a:rPr>
              <a:t>shader</a:t>
            </a:r>
            <a:endParaRPr lang="zh-TW" altLang="en-US" sz="1600" dirty="0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1908" y="2331490"/>
            <a:ext cx="56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92D050"/>
                </a:solidFill>
              </a:rPr>
              <a:t>// </a:t>
            </a:r>
            <a:r>
              <a:rPr lang="en-US" altLang="zh-TW" sz="1600" dirty="0" err="1">
                <a:solidFill>
                  <a:srgbClr val="92D050"/>
                </a:solidFill>
              </a:rPr>
              <a:t>gl_FragColor</a:t>
            </a:r>
            <a:r>
              <a:rPr lang="en-US" altLang="zh-TW" sz="1600" dirty="0">
                <a:solidFill>
                  <a:srgbClr val="92D050"/>
                </a:solidFill>
              </a:rPr>
              <a:t> is a built-in variable, it is the output of the fragment </a:t>
            </a:r>
            <a:r>
              <a:rPr lang="en-US" altLang="zh-TW" sz="1600" dirty="0" err="1">
                <a:solidFill>
                  <a:srgbClr val="92D050"/>
                </a:solidFill>
              </a:rPr>
              <a:t>shader</a:t>
            </a:r>
            <a:endParaRPr lang="zh-TW" altLang="en-US" sz="1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23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Shader</a:t>
            </a:r>
            <a:r>
              <a:rPr lang="en-US" altLang="zh-TW" dirty="0"/>
              <a:t> data</a:t>
            </a:r>
            <a:endParaRPr lang="zh-TW" altLang="en-US" dirty="0"/>
          </a:p>
        </p:txBody>
      </p:sp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34" y="1270000"/>
            <a:ext cx="7935735" cy="558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27234" y="1605516"/>
            <a:ext cx="3618219" cy="4572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ounded Rectangle 5"/>
          <p:cNvSpPr/>
          <p:nvPr/>
        </p:nvSpPr>
        <p:spPr>
          <a:xfrm>
            <a:off x="827233" y="3193311"/>
            <a:ext cx="3618219" cy="17827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84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Shader</a:t>
            </a:r>
            <a:r>
              <a:rPr lang="en-US" altLang="zh-TW" dirty="0"/>
              <a:t> data</a:t>
            </a:r>
            <a:endParaRPr lang="zh-TW" altLang="en-US" dirty="0"/>
          </a:p>
        </p:txBody>
      </p:sp>
      <p:pic>
        <p:nvPicPr>
          <p:cNvPr id="7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70000"/>
            <a:ext cx="7424124" cy="529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3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3" y="609600"/>
            <a:ext cx="6106525" cy="592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2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1573</TotalTime>
  <Words>1252</Words>
  <Application>Microsoft Office PowerPoint</Application>
  <PresentationFormat>寬螢幕</PresentationFormat>
  <Paragraphs>127</Paragraphs>
  <Slides>23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3" baseType="lpstr">
      <vt:lpstr>方正姚体</vt:lpstr>
      <vt:lpstr>宋体</vt:lpstr>
      <vt:lpstr>华文新魏</vt:lpstr>
      <vt:lpstr>微軟正黑體</vt:lpstr>
      <vt:lpstr>新細明體</vt:lpstr>
      <vt:lpstr>Arial</vt:lpstr>
      <vt:lpstr>Calibri</vt:lpstr>
      <vt:lpstr>Trebuchet MS</vt:lpstr>
      <vt:lpstr>Wingdings 3</vt:lpstr>
      <vt:lpstr>Facet</vt:lpstr>
      <vt:lpstr>ICG 2018 Fall Homework1 Guidance 20181011</vt:lpstr>
      <vt:lpstr>Requirements   (Due to 20181108)</vt:lpstr>
      <vt:lpstr>Phong Reflection Model</vt:lpstr>
      <vt:lpstr>Shading</vt:lpstr>
      <vt:lpstr>Rendering Pipeline</vt:lpstr>
      <vt:lpstr>Shaders</vt:lpstr>
      <vt:lpstr>Shader data</vt:lpstr>
      <vt:lpstr>Shader data</vt:lpstr>
      <vt:lpstr>PowerPoint 簡報</vt:lpstr>
      <vt:lpstr>Load models</vt:lpstr>
      <vt:lpstr>World transform</vt:lpstr>
      <vt:lpstr>World transform</vt:lpstr>
      <vt:lpstr>World transform</vt:lpstr>
      <vt:lpstr>Transformations</vt:lpstr>
      <vt:lpstr>Translation</vt:lpstr>
      <vt:lpstr>Scale</vt:lpstr>
      <vt:lpstr>Rotate</vt:lpstr>
      <vt:lpstr>Shear</vt:lpstr>
      <vt:lpstr>Requirements Again   (Due to 20181108)</vt:lpstr>
      <vt:lpstr>Requirements Again</vt:lpstr>
      <vt:lpstr>Reference</vt:lpstr>
      <vt:lpstr>TA Hours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 2017 Fall Homework1 Guidance</dc:title>
  <dc:creator>陈熊猫</dc:creator>
  <cp:lastModifiedBy>Windows 使用者</cp:lastModifiedBy>
  <cp:revision>78</cp:revision>
  <dcterms:created xsi:type="dcterms:W3CDTF">2017-09-30T17:24:05Z</dcterms:created>
  <dcterms:modified xsi:type="dcterms:W3CDTF">2018-10-10T17:03:52Z</dcterms:modified>
</cp:coreProperties>
</file>