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7" r:id="rId3"/>
    <p:sldId id="259" r:id="rId4"/>
    <p:sldId id="275" r:id="rId5"/>
    <p:sldId id="290" r:id="rId6"/>
    <p:sldId id="260" r:id="rId7"/>
    <p:sldId id="265" r:id="rId8"/>
    <p:sldId id="281" r:id="rId9"/>
    <p:sldId id="282" r:id="rId10"/>
    <p:sldId id="283" r:id="rId11"/>
    <p:sldId id="284" r:id="rId12"/>
    <p:sldId id="285" r:id="rId13"/>
    <p:sldId id="264" r:id="rId14"/>
    <p:sldId id="266" r:id="rId15"/>
    <p:sldId id="276" r:id="rId16"/>
    <p:sldId id="277" r:id="rId17"/>
    <p:sldId id="293" r:id="rId18"/>
    <p:sldId id="286" r:id="rId19"/>
    <p:sldId id="287" r:id="rId20"/>
    <p:sldId id="288" r:id="rId21"/>
    <p:sldId id="292" r:id="rId22"/>
    <p:sldId id="291"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07" autoAdjust="0"/>
  </p:normalViewPr>
  <p:slideViewPr>
    <p:cSldViewPr snapToGrid="0">
      <p:cViewPr>
        <p:scale>
          <a:sx n="60" d="100"/>
          <a:sy n="60" d="100"/>
        </p:scale>
        <p:origin x="179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D138C-FE25-4176-9161-DD52411FC11F}" type="datetimeFigureOut">
              <a:rPr lang="zh-TW" altLang="en-US" smtClean="0"/>
              <a:t>2016/11/28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79559-EF7E-40EB-B8A9-786D492AB121}" type="slidenum">
              <a:rPr lang="zh-TW" altLang="en-US" smtClean="0"/>
              <a:t>‹#›</a:t>
            </a:fld>
            <a:endParaRPr lang="zh-TW" altLang="en-US"/>
          </a:p>
        </p:txBody>
      </p:sp>
    </p:spTree>
    <p:extLst>
      <p:ext uri="{BB962C8B-B14F-4D97-AF65-F5344CB8AC3E}">
        <p14:creationId xmlns:p14="http://schemas.microsoft.com/office/powerpoint/2010/main" val="36074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2</a:t>
            </a:fld>
            <a:endParaRPr lang="zh-TW" altLang="en-US"/>
          </a:p>
        </p:txBody>
      </p:sp>
    </p:spTree>
    <p:extLst>
      <p:ext uri="{BB962C8B-B14F-4D97-AF65-F5344CB8AC3E}">
        <p14:creationId xmlns:p14="http://schemas.microsoft.com/office/powerpoint/2010/main" val="110248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34</a:t>
            </a:fld>
            <a:endParaRPr lang="zh-TW" altLang="en-US"/>
          </a:p>
        </p:txBody>
      </p:sp>
    </p:spTree>
    <p:extLst>
      <p:ext uri="{BB962C8B-B14F-4D97-AF65-F5344CB8AC3E}">
        <p14:creationId xmlns:p14="http://schemas.microsoft.com/office/powerpoint/2010/main" val="3901486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4:29</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36</a:t>
            </a:fld>
            <a:endParaRPr lang="zh-TW" altLang="en-US"/>
          </a:p>
        </p:txBody>
      </p:sp>
    </p:spTree>
    <p:extLst>
      <p:ext uri="{BB962C8B-B14F-4D97-AF65-F5344CB8AC3E}">
        <p14:creationId xmlns:p14="http://schemas.microsoft.com/office/powerpoint/2010/main" val="3936095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6:54</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37</a:t>
            </a:fld>
            <a:endParaRPr lang="zh-TW" altLang="en-US"/>
          </a:p>
        </p:txBody>
      </p:sp>
    </p:spTree>
    <p:extLst>
      <p:ext uri="{BB962C8B-B14F-4D97-AF65-F5344CB8AC3E}">
        <p14:creationId xmlns:p14="http://schemas.microsoft.com/office/powerpoint/2010/main" val="354074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7:07</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38</a:t>
            </a:fld>
            <a:endParaRPr lang="zh-TW" altLang="en-US"/>
          </a:p>
        </p:txBody>
      </p:sp>
    </p:spTree>
    <p:extLst>
      <p:ext uri="{BB962C8B-B14F-4D97-AF65-F5344CB8AC3E}">
        <p14:creationId xmlns:p14="http://schemas.microsoft.com/office/powerpoint/2010/main" val="1486178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4:04</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39</a:t>
            </a:fld>
            <a:endParaRPr lang="zh-TW" altLang="en-US"/>
          </a:p>
        </p:txBody>
      </p:sp>
    </p:spTree>
    <p:extLst>
      <p:ext uri="{BB962C8B-B14F-4D97-AF65-F5344CB8AC3E}">
        <p14:creationId xmlns:p14="http://schemas.microsoft.com/office/powerpoint/2010/main" val="263241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4:16</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40</a:t>
            </a:fld>
            <a:endParaRPr lang="zh-TW" altLang="en-US"/>
          </a:p>
        </p:txBody>
      </p:sp>
    </p:spTree>
    <p:extLst>
      <p:ext uri="{BB962C8B-B14F-4D97-AF65-F5344CB8AC3E}">
        <p14:creationId xmlns:p14="http://schemas.microsoft.com/office/powerpoint/2010/main" val="401880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smtClean="0"/>
              <a:t>3:19</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6</a:t>
            </a:fld>
            <a:endParaRPr lang="zh-TW" altLang="en-US"/>
          </a:p>
        </p:txBody>
      </p:sp>
    </p:spTree>
    <p:extLst>
      <p:ext uri="{BB962C8B-B14F-4D97-AF65-F5344CB8AC3E}">
        <p14:creationId xmlns:p14="http://schemas.microsoft.com/office/powerpoint/2010/main" val="720432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總時間</a:t>
            </a:r>
            <a:r>
              <a:rPr lang="en-US" altLang="zh-TW" dirty="0" smtClean="0"/>
              <a:t>:21:30</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7</a:t>
            </a:fld>
            <a:endParaRPr lang="zh-TW" altLang="en-US"/>
          </a:p>
        </p:txBody>
      </p:sp>
    </p:spTree>
    <p:extLst>
      <p:ext uri="{BB962C8B-B14F-4D97-AF65-F5344CB8AC3E}">
        <p14:creationId xmlns:p14="http://schemas.microsoft.com/office/powerpoint/2010/main" val="316524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dirty="0" smtClean="0"/>
              <a:t>17:22</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13</a:t>
            </a:fld>
            <a:endParaRPr lang="zh-TW" altLang="en-US"/>
          </a:p>
        </p:txBody>
      </p:sp>
    </p:spTree>
    <p:extLst>
      <p:ext uri="{BB962C8B-B14F-4D97-AF65-F5344CB8AC3E}">
        <p14:creationId xmlns:p14="http://schemas.microsoft.com/office/powerpoint/2010/main" val="148687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14</a:t>
            </a:fld>
            <a:endParaRPr lang="zh-TW" altLang="en-US"/>
          </a:p>
        </p:txBody>
      </p:sp>
    </p:spTree>
    <p:extLst>
      <p:ext uri="{BB962C8B-B14F-4D97-AF65-F5344CB8AC3E}">
        <p14:creationId xmlns:p14="http://schemas.microsoft.com/office/powerpoint/2010/main" val="225773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12:03</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15</a:t>
            </a:fld>
            <a:endParaRPr lang="zh-TW" altLang="en-US"/>
          </a:p>
        </p:txBody>
      </p:sp>
    </p:spTree>
    <p:extLst>
      <p:ext uri="{BB962C8B-B14F-4D97-AF65-F5344CB8AC3E}">
        <p14:creationId xmlns:p14="http://schemas.microsoft.com/office/powerpoint/2010/main" val="3739030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18:39</a:t>
            </a:r>
            <a:r>
              <a:rPr lang="zh-TW" altLang="en-US" dirty="0" smtClean="0"/>
              <a:t>秒</a:t>
            </a:r>
            <a:endParaRPr lang="zh-TW" altLang="en-US" dirty="0"/>
          </a:p>
        </p:txBody>
      </p:sp>
      <p:sp>
        <p:nvSpPr>
          <p:cNvPr id="4" name="投影片編號版面配置區 3"/>
          <p:cNvSpPr>
            <a:spLocks noGrp="1"/>
          </p:cNvSpPr>
          <p:nvPr>
            <p:ph type="sldNum" sz="quarter" idx="10"/>
          </p:nvPr>
        </p:nvSpPr>
        <p:spPr/>
        <p:txBody>
          <a:bodyPr/>
          <a:lstStyle/>
          <a:p>
            <a:fld id="{DF279559-EF7E-40EB-B8A9-786D492AB121}" type="slidenum">
              <a:rPr lang="zh-TW" altLang="en-US" smtClean="0"/>
              <a:t>16</a:t>
            </a:fld>
            <a:endParaRPr lang="zh-TW" altLang="en-US"/>
          </a:p>
        </p:txBody>
      </p:sp>
    </p:spTree>
    <p:extLst>
      <p:ext uri="{BB962C8B-B14F-4D97-AF65-F5344CB8AC3E}">
        <p14:creationId xmlns:p14="http://schemas.microsoft.com/office/powerpoint/2010/main" val="320376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BF4C9A47-F33C-45CE-87DE-0CE8238B9932}" type="slidenum">
              <a:rPr lang="zh-TW" altLang="en-US" smtClean="0"/>
              <a:pPr>
                <a:defRPr/>
              </a:pPr>
              <a:t>23</a:t>
            </a:fld>
            <a:endParaRPr lang="zh-TW" altLang="en-US"/>
          </a:p>
        </p:txBody>
      </p:sp>
    </p:spTree>
    <p:extLst>
      <p:ext uri="{BB962C8B-B14F-4D97-AF65-F5344CB8AC3E}">
        <p14:creationId xmlns:p14="http://schemas.microsoft.com/office/powerpoint/2010/main" val="20584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BF4C9A47-F33C-45CE-87DE-0CE8238B9932}" type="slidenum">
              <a:rPr lang="zh-TW" altLang="en-US" smtClean="0"/>
              <a:pPr>
                <a:defRPr/>
              </a:pPr>
              <a:t>33</a:t>
            </a:fld>
            <a:endParaRPr lang="zh-TW" altLang="en-US"/>
          </a:p>
        </p:txBody>
      </p:sp>
    </p:spTree>
    <p:extLst>
      <p:ext uri="{BB962C8B-B14F-4D97-AF65-F5344CB8AC3E}">
        <p14:creationId xmlns:p14="http://schemas.microsoft.com/office/powerpoint/2010/main" val="4264525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413476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161526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19868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3460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3340626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754049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128487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220189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smtClean="0"/>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249558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lvl1pPr>
              <a:defRPr cap="none" baseline="0"/>
            </a:lvl1pPr>
          </a:lstStyle>
          <a:p>
            <a:r>
              <a:rPr lang="zh-TW" altLang="en-US" dirty="0" smtClean="0"/>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lvl1pPr>
              <a:defRPr cap="none" baseline="0"/>
            </a:lvl1pPr>
            <a:lvl2pPr>
              <a:defRPr cap="none" baseline="0"/>
            </a:lvl2pPr>
            <a:lvl3pPr>
              <a:defRPr cap="none" baseline="0"/>
            </a:lvl3pPr>
            <a:lvl4pPr>
              <a:defRPr cap="none" baseline="0"/>
            </a:lvl4pPr>
            <a:lvl5pPr>
              <a:defRPr cap="none" baseline="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116328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30014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38614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144163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380182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38358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smtClean="0"/>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72777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592F7C7-9153-4CE2-8959-C6F16E5B816F}" type="datetimeFigureOut">
              <a:rPr lang="zh-TW" altLang="en-US" smtClean="0"/>
              <a:t>2016/11/28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286144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592F7C7-9153-4CE2-8959-C6F16E5B816F}" type="datetimeFigureOut">
              <a:rPr lang="zh-TW" altLang="en-US" smtClean="0"/>
              <a:t>2016/11/28</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8339CA-839E-4EAF-9BC1-F876D3A855AE}" type="slidenum">
              <a:rPr lang="zh-TW" altLang="en-US" smtClean="0"/>
              <a:t>‹#›</a:t>
            </a:fld>
            <a:endParaRPr lang="zh-TW" altLang="en-US"/>
          </a:p>
        </p:txBody>
      </p:sp>
    </p:spTree>
    <p:extLst>
      <p:ext uri="{BB962C8B-B14F-4D97-AF65-F5344CB8AC3E}">
        <p14:creationId xmlns:p14="http://schemas.microsoft.com/office/powerpoint/2010/main" val="22665524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read01.com/eE4OA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ad01.com/eE4OA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1y9GjSEyIFA" TargetMode="Externa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hyperlink" Target="http://www.ithome.com.tw/news/10644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30.com.tw/article_content_29712.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yoJ5-mGs3Y" TargetMode="Externa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PeyYzxxbEEk" TargetMode="Externa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zh.wikipedia.org/wiki/%E5%B5%8C%E5%85%A5%E5%BC%8F%E7%B3%BB%E7%BB%9F" TargetMode="External"/><Relationship Id="rId2" Type="http://schemas.openxmlformats.org/officeDocument/2006/relationships/hyperlink" Target="https://zh.wikipedia.org/wiki/%E9%9B%BB%E8%85%A6" TargetMode="External"/><Relationship Id="rId1" Type="http://schemas.openxmlformats.org/officeDocument/2006/relationships/slideLayout" Target="../slideLayouts/slideLayout2.xml"/><Relationship Id="rId4" Type="http://schemas.openxmlformats.org/officeDocument/2006/relationships/hyperlink" Target="https://zh.wikipedia.org/wiki/%E7%B6%B2%E5%AE%87%E5%AF%A6%E9%AB%94%E7%B3%BB%E7%B5%B1#cite_note-lee2008-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hyperlink" Target="https://zh.wikipedia.org/wiki/%E6%89%B9%E7%99%BC%E5%95%86" TargetMode="External"/><Relationship Id="rId18" Type="http://schemas.openxmlformats.org/officeDocument/2006/relationships/hyperlink" Target="https://zh.wikipedia.org/wiki/%E9%9B%86%E9%AB%94%E4%B8%BB%E7%BE%A9" TargetMode="External"/><Relationship Id="rId26" Type="http://schemas.openxmlformats.org/officeDocument/2006/relationships/hyperlink" Target="https://zh.wikipedia.org/wiki/%E9%80%9A%E7%94%A8%E5%8A%A8%E5%8A%9B" TargetMode="External"/><Relationship Id="rId21" Type="http://schemas.openxmlformats.org/officeDocument/2006/relationships/hyperlink" Target="https://zh.wikipedia.org/wiki/%E5%B7%A5%E7%A8%8B" TargetMode="External"/><Relationship Id="rId34" Type="http://schemas.openxmlformats.org/officeDocument/2006/relationships/hyperlink" Target="https://zh.wikipedia.org/wiki/%E4%BD%B3%E8%83%BD%E9%9B%86%E5%9B%A2" TargetMode="External"/><Relationship Id="rId7" Type="http://schemas.openxmlformats.org/officeDocument/2006/relationships/hyperlink" Target="https://zh.wikipedia.org/wiki/%E9%AB%98%E7%A7%91%E6%8A%80" TargetMode="External"/><Relationship Id="rId12" Type="http://schemas.openxmlformats.org/officeDocument/2006/relationships/hyperlink" Target="https://zh.wikipedia.org/wiki/%E6%B1%BD%E8%BB%8A" TargetMode="External"/><Relationship Id="rId17" Type="http://schemas.openxmlformats.org/officeDocument/2006/relationships/hyperlink" Target="https://zh.wikipedia.org/wiki/%E5%A4%A7%E9%87%8F%E7%94%9F%E7%94%A2" TargetMode="External"/><Relationship Id="rId25" Type="http://schemas.openxmlformats.org/officeDocument/2006/relationships/hyperlink" Target="https://zh.wikipedia.org/wiki/%E5%AE%9D%E6%B4%81%E5%85%AC%E5%8F%B8" TargetMode="External"/><Relationship Id="rId33" Type="http://schemas.openxmlformats.org/officeDocument/2006/relationships/hyperlink" Target="https://zh.wikipedia.org/wiki/%E7%B4%A2%E5%B0%BC" TargetMode="External"/><Relationship Id="rId38" Type="http://schemas.openxmlformats.org/officeDocument/2006/relationships/hyperlink" Target="https://zh.wikipedia.org/wiki/%E5%88%B6%E9%80%A0%E4%B8%9A" TargetMode="External"/><Relationship Id="rId2" Type="http://schemas.openxmlformats.org/officeDocument/2006/relationships/hyperlink" Target="https://zh.wikipedia.org/wiki/%E7%94%A2%E5%93%81" TargetMode="External"/><Relationship Id="rId16" Type="http://schemas.openxmlformats.org/officeDocument/2006/relationships/hyperlink" Target="https://zh.wikipedia.org/wiki/%E8%87%AA%E7%94%B1%E5%B8%82%E5%A0%B4%E7%B6%93%E6%BF%9F" TargetMode="External"/><Relationship Id="rId20" Type="http://schemas.openxmlformats.org/officeDocument/2006/relationships/hyperlink" Target="https://zh.wikipedia.org/wiki/%E6%B3%95%E8%A6%8F" TargetMode="External"/><Relationship Id="rId29" Type="http://schemas.openxmlformats.org/officeDocument/2006/relationships/hyperlink" Target="https://zh.wikipedia.org/wiki/%E5%A4%A7%E4%BC%97%E9%9B%86%E5%9B%A2" TargetMode="External"/><Relationship Id="rId1" Type="http://schemas.openxmlformats.org/officeDocument/2006/relationships/slideLayout" Target="../slideLayouts/slideLayout2.xml"/><Relationship Id="rId6" Type="http://schemas.openxmlformats.org/officeDocument/2006/relationships/hyperlink" Target="https://zh.wikipedia.org/wiki/%E6%89%8B%E5%B7%A5%E8%97%9D" TargetMode="External"/><Relationship Id="rId11" Type="http://schemas.openxmlformats.org/officeDocument/2006/relationships/hyperlink" Target="https://zh.wikipedia.org/wiki/%E5%AE%B6%E9%9B%BB" TargetMode="External"/><Relationship Id="rId24" Type="http://schemas.openxmlformats.org/officeDocument/2006/relationships/hyperlink" Target="https://zh.wikipedia.org/wiki/%E9%80%9A%E7%94%A8%E7%94%B5%E6%B0%94" TargetMode="External"/><Relationship Id="rId32" Type="http://schemas.openxmlformats.org/officeDocument/2006/relationships/hyperlink" Target="https://zh.wikipedia.org/wiki/%E4%B8%89%E8%8F%B1%E9%87%8D%E5%B7%A5" TargetMode="External"/><Relationship Id="rId37" Type="http://schemas.openxmlformats.org/officeDocument/2006/relationships/hyperlink" Target="https://zh.wikipedia.org/wiki/%E6%99%AE%E5%88%A9%E5%8F%B8%E9%80%9A" TargetMode="External"/><Relationship Id="rId5" Type="http://schemas.openxmlformats.org/officeDocument/2006/relationships/hyperlink" Target="https://zh.wikipedia.org/wiki/%E5%B7%A5%E5%85%B7" TargetMode="External"/><Relationship Id="rId15" Type="http://schemas.openxmlformats.org/officeDocument/2006/relationships/hyperlink" Target="https://zh.wikipedia.org/wiki/%E6%B6%88%E8%B2%BB%E8%80%85" TargetMode="External"/><Relationship Id="rId23" Type="http://schemas.openxmlformats.org/officeDocument/2006/relationships/hyperlink" Target="https://zh.wikipedia.org/wiki/%E9%80%9A%E7%94%A8%E6%B1%BD%E8%BB%8A" TargetMode="External"/><Relationship Id="rId28" Type="http://schemas.openxmlformats.org/officeDocument/2006/relationships/hyperlink" Target="https://zh.wikipedia.org/wiki/%E8%BC%9D%E7%91%9E" TargetMode="External"/><Relationship Id="rId36" Type="http://schemas.openxmlformats.org/officeDocument/2006/relationships/hyperlink" Target="https://zh.wikipedia.org/wiki/%E4%B8%89%E6%98%9F%E9%9B%86%E5%9B%A2" TargetMode="External"/><Relationship Id="rId10" Type="http://schemas.openxmlformats.org/officeDocument/2006/relationships/hyperlink" Target="https://zh.wikipedia.org/wiki/%E9%A3%9B%E6%A9%9F" TargetMode="External"/><Relationship Id="rId19" Type="http://schemas.openxmlformats.org/officeDocument/2006/relationships/hyperlink" Target="https://zh.wikipedia.org/wiki/%E8%A8%88%E5%8A%83%E7%B6%93%E6%BF%9F" TargetMode="External"/><Relationship Id="rId31" Type="http://schemas.openxmlformats.org/officeDocument/2006/relationships/hyperlink" Target="https://zh.wikipedia.org/wiki/%E7%B1%B3%E5%85%B6%E6%9E%97" TargetMode="External"/><Relationship Id="rId4" Type="http://schemas.openxmlformats.org/officeDocument/2006/relationships/hyperlink" Target="https://zh.wikipedia.org/wiki/%E6%A9%9F%E5%99%A8" TargetMode="External"/><Relationship Id="rId9" Type="http://schemas.openxmlformats.org/officeDocument/2006/relationships/hyperlink" Target="https://zh.wikipedia.org/wiki/%E6%88%90%E5%93%81" TargetMode="External"/><Relationship Id="rId14" Type="http://schemas.openxmlformats.org/officeDocument/2006/relationships/hyperlink" Target="https://zh.wikipedia.org/wiki/%E9%9B%B6%E5%94%AE%E5%95%86" TargetMode="External"/><Relationship Id="rId22" Type="http://schemas.openxmlformats.org/officeDocument/2006/relationships/hyperlink" Target="https://zh.wikipedia.org/wiki/%E5%B7%A5%E6%A5%AD%E8%A8%AD%E8%A8%88" TargetMode="External"/><Relationship Id="rId27" Type="http://schemas.openxmlformats.org/officeDocument/2006/relationships/hyperlink" Target="https://zh.wikipedia.org/wiki/%E6%B3%A2%E9%9F%B3" TargetMode="External"/><Relationship Id="rId30" Type="http://schemas.openxmlformats.org/officeDocument/2006/relationships/hyperlink" Target="https://zh.wikipedia.org/wiki/%E8%A5%BF%E9%97%A8%E5%AD%90%E5%85%AC%E5%8F%B8" TargetMode="External"/><Relationship Id="rId35" Type="http://schemas.openxmlformats.org/officeDocument/2006/relationships/hyperlink" Target="https://zh.wikipedia.org/wiki/%E4%B8%B0%E7%94%B0%E6%B1%BD%E8%BD%A6" TargetMode="External"/><Relationship Id="rId8" Type="http://schemas.openxmlformats.org/officeDocument/2006/relationships/hyperlink" Target="https://zh.wikipedia.org/wiki/%E5%8E%9F%E7%89%A9%E6%96%99" TargetMode="External"/><Relationship Id="rId3" Type="http://schemas.openxmlformats.org/officeDocument/2006/relationships/hyperlink" Target="https://zh.wikipedia.org/wiki/%E9%94%80%E5%94%A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MtcrEhrt_K0" TargetMode="Externa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ywWBy6J5gz8" TargetMode="Externa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Ns4TPTC8whw" TargetMode="External"/><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ROalU379l3U" TargetMode="Externa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8" Type="http://schemas.openxmlformats.org/officeDocument/2006/relationships/hyperlink" Target="https://zh.wikipedia.org/wiki/IEEE" TargetMode="External"/><Relationship Id="rId13" Type="http://schemas.openxmlformats.org/officeDocument/2006/relationships/hyperlink" Target="https://zh.wikipedia.org/w/index.php?title=%E7%9F%A5%E8%AD%98%E5%B7%A5%E7%A8%8B&amp;action=edit&amp;redlink=1" TargetMode="External"/><Relationship Id="rId3" Type="http://schemas.openxmlformats.org/officeDocument/2006/relationships/hyperlink" Target="https://zh.wikipedia.org/wiki/%E8%B3%87%E8%A8%8A" TargetMode="External"/><Relationship Id="rId7" Type="http://schemas.openxmlformats.org/officeDocument/2006/relationships/hyperlink" Target="https://zh.wikipedia.org/wiki/%E8%B3%87%E8%A8%8A%E5%B7%A5%E7%A8%8B%E5%AD%B8%E7%B3%BB" TargetMode="External"/><Relationship Id="rId12" Type="http://schemas.openxmlformats.org/officeDocument/2006/relationships/hyperlink" Target="https://zh.wikipedia.org/wiki/%E6%95%B0%E6%8D%AE%E6%A8%A1%E5%9E%8B" TargetMode="External"/><Relationship Id="rId2" Type="http://schemas.openxmlformats.org/officeDocument/2006/relationships/hyperlink" Target="https://zh.wikipedia.org/wiki/%E5%B7%A5%E7%A8%8B" TargetMode="External"/><Relationship Id="rId16" Type="http://schemas.openxmlformats.org/officeDocument/2006/relationships/hyperlink" Target="https://zh.wikipedia.org/w/index.php?title=%E8%B3%87%E8%A8%8A%E5%B7%A5%E7%A8%8B%E6%87%89%E7%94%A8&amp;action=edit&amp;redlink=1" TargetMode="External"/><Relationship Id="rId1" Type="http://schemas.openxmlformats.org/officeDocument/2006/relationships/slideLayout" Target="../slideLayouts/slideLayout2.xml"/><Relationship Id="rId6" Type="http://schemas.openxmlformats.org/officeDocument/2006/relationships/hyperlink" Target="https://zh.wikipedia.org/wiki/%E5%A4%A7%E5%AD%B8" TargetMode="External"/><Relationship Id="rId11" Type="http://schemas.openxmlformats.org/officeDocument/2006/relationships/hyperlink" Target="https://zh.wikipedia.org/w/index.php?title=%E6%95%B8%E6%93%9A%E5%BA%AB%E8%A8%AD%E8%A8%88&amp;action=edit&amp;redlink=1" TargetMode="External"/><Relationship Id="rId5" Type="http://schemas.openxmlformats.org/officeDocument/2006/relationships/hyperlink" Target="https://zh.wikipedia.org/wiki/%E5%8F%B0%E7%81%A3" TargetMode="External"/><Relationship Id="rId15" Type="http://schemas.openxmlformats.org/officeDocument/2006/relationships/hyperlink" Target="https://zh.wikipedia.org/w/index.php?title=%E8%B3%87%E8%A8%8A%E5%B7%A5%E7%A8%8B%E5%B9%B3%E5%8F%B0&amp;action=edit&amp;redlink=1" TargetMode="External"/><Relationship Id="rId10" Type="http://schemas.openxmlformats.org/officeDocument/2006/relationships/hyperlink" Target="https://zh.wikipedia.org/wiki/%E6%95%B0%E6%8D%AE%E6%8C%96%E6%8E%98" TargetMode="External"/><Relationship Id="rId4" Type="http://schemas.openxmlformats.org/officeDocument/2006/relationships/hyperlink" Target="https://zh.wikipedia.org/wiki/%E9%9B%BB%E8%85%A6%E7%A7%91%E5%AD%B8" TargetMode="External"/><Relationship Id="rId9" Type="http://schemas.openxmlformats.org/officeDocument/2006/relationships/hyperlink" Target="https://zh.wikipedia.org/wiki/%E8%B3%87%E8%A8%8A%E5%B7%A5%E7%A8%8B#cite_note-1" TargetMode="External"/><Relationship Id="rId14" Type="http://schemas.openxmlformats.org/officeDocument/2006/relationships/hyperlink" Target="https://zh.wikipedia.org/w/index.php?title=%E6%99%BA%E8%83%BD%E7%B3%BB%E7%B5%B1&amp;action=edit&amp;redlink=1" TargetMode="Externa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XaqR3G_NVoo" TargetMode="Externa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video" Target="https://www.youtube.com/embed/fBy1sPHk5zg"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zbefjrlAOPs"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https://www.youtube.com/embed/K8_iuT1h-dY"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hyperlink" Target="https://read01.com/eE4OA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ad01.com/eE4OA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製造資訊與系統概論</a:t>
            </a:r>
            <a:endParaRPr lang="zh-TW" altLang="en-US" dirty="0"/>
          </a:p>
        </p:txBody>
      </p:sp>
      <p:sp>
        <p:nvSpPr>
          <p:cNvPr id="3" name="文字版面配置區 2"/>
          <p:cNvSpPr>
            <a:spLocks noGrp="1"/>
          </p:cNvSpPr>
          <p:nvPr>
            <p:ph type="body" idx="1"/>
          </p:nvPr>
        </p:nvSpPr>
        <p:spPr/>
        <p:txBody>
          <a:bodyPr/>
          <a:lstStyle/>
          <a:p>
            <a:r>
              <a:rPr lang="zh-TW" altLang="en-US" dirty="0" smtClean="0"/>
              <a:t>蔡佩璇</a:t>
            </a:r>
            <a:endParaRPr lang="zh-TW" altLang="en-US" dirty="0"/>
          </a:p>
        </p:txBody>
      </p:sp>
    </p:spTree>
    <p:extLst>
      <p:ext uri="{BB962C8B-B14F-4D97-AF65-F5344CB8AC3E}">
        <p14:creationId xmlns:p14="http://schemas.microsoft.com/office/powerpoint/2010/main" val="162188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07601"/>
            <a:ext cx="10364451" cy="1596177"/>
          </a:xfrm>
        </p:spPr>
        <p:txBody>
          <a:bodyPr/>
          <a:lstStyle/>
          <a:p>
            <a:r>
              <a:rPr lang="zh-TW" altLang="en-US" dirty="0" smtClean="0"/>
              <a:t>工業</a:t>
            </a:r>
            <a:r>
              <a:rPr lang="en-US" altLang="zh-TW" dirty="0"/>
              <a:t>3</a:t>
            </a:r>
            <a:r>
              <a:rPr lang="en-US" altLang="zh-TW" dirty="0" smtClean="0"/>
              <a:t>.0</a:t>
            </a:r>
            <a:endParaRPr lang="zh-TW" altLang="en-US" dirty="0"/>
          </a:p>
        </p:txBody>
      </p:sp>
      <p:sp>
        <p:nvSpPr>
          <p:cNvPr id="3" name="內容版面配置區 2"/>
          <p:cNvSpPr>
            <a:spLocks noGrp="1"/>
          </p:cNvSpPr>
          <p:nvPr>
            <p:ph sz="quarter" idx="13"/>
          </p:nvPr>
        </p:nvSpPr>
        <p:spPr>
          <a:xfrm>
            <a:off x="913774" y="1008185"/>
            <a:ext cx="10363826" cy="5181599"/>
          </a:xfrm>
        </p:spPr>
        <p:txBody>
          <a:bodyPr>
            <a:normAutofit/>
          </a:bodyPr>
          <a:lstStyle/>
          <a:p>
            <a:r>
              <a:rPr lang="zh-TW" altLang="en-US" dirty="0"/>
              <a:t>時間：二十世紀五十年代至今（大概是</a:t>
            </a:r>
            <a:r>
              <a:rPr lang="en-US" altLang="zh-TW" dirty="0"/>
              <a:t>1950</a:t>
            </a:r>
            <a:r>
              <a:rPr lang="zh-TW" altLang="en-US" dirty="0"/>
              <a:t>年到今天）</a:t>
            </a:r>
          </a:p>
          <a:p>
            <a:r>
              <a:rPr lang="zh-TW" altLang="en-US" dirty="0"/>
              <a:t>特點：工業</a:t>
            </a:r>
            <a:r>
              <a:rPr lang="en-US" altLang="zh-TW" dirty="0"/>
              <a:t>3.0</a:t>
            </a:r>
            <a:r>
              <a:rPr lang="zh-TW" altLang="en-US" dirty="0"/>
              <a:t>相對於工業</a:t>
            </a:r>
            <a:r>
              <a:rPr lang="en-US" altLang="zh-TW" dirty="0"/>
              <a:t>2.0</a:t>
            </a:r>
            <a:r>
              <a:rPr lang="zh-TW" altLang="en-US" dirty="0"/>
              <a:t>發生了更加巨大的變化。第三次工業革命不再局限於簡單機械，原子能、航天技術、電子計算機、人工材料、遺傳工程等具有高度科技含量的產品和技術得到了日益精進的發展。</a:t>
            </a:r>
          </a:p>
          <a:p>
            <a:r>
              <a:rPr lang="zh-TW" altLang="en-US" dirty="0"/>
              <a:t>意義：在工業</a:t>
            </a:r>
            <a:r>
              <a:rPr lang="en-US" altLang="zh-TW" dirty="0"/>
              <a:t>3.0</a:t>
            </a:r>
            <a:r>
              <a:rPr lang="zh-TW" altLang="en-US" dirty="0"/>
              <a:t>中，以網際網路為信息技術的發展和應用幾乎把地球上的每個人都聯繫了起來。工業中的生產出現了各種各樣的機器人，以往那些高危、複雜、枯燥的工序都可以使用機器人代替，並且得到更大的經濟效益。人類在這個時代的「野心」不再局限於放眼所及的地球，而是星辰大海，並且在航天技術的高速發展下得到了實現。</a:t>
            </a:r>
          </a:p>
          <a:p>
            <a:r>
              <a:rPr lang="zh-TW" altLang="en-US" dirty="0"/>
              <a:t>關鍵詞：高新技術，機器人，自動化控制普及。</a:t>
            </a:r>
          </a:p>
          <a:p>
            <a:r>
              <a:rPr lang="zh-TW" altLang="en-US" dirty="0"/>
              <a:t/>
            </a:r>
            <a:br>
              <a:rPr lang="zh-TW" altLang="en-US" dirty="0"/>
            </a:br>
            <a:r>
              <a:rPr lang="zh-TW" altLang="en-US" dirty="0"/>
              <a:t>原文網址：</a:t>
            </a:r>
            <a:r>
              <a:rPr lang="en-US" altLang="zh-TW" dirty="0">
                <a:hlinkClick r:id="rId2"/>
              </a:rPr>
              <a:t>https://read01.com/eE4OAm.html</a:t>
            </a:r>
            <a:endParaRPr lang="zh-TW" altLang="en-US" dirty="0"/>
          </a:p>
        </p:txBody>
      </p:sp>
    </p:spTree>
    <p:extLst>
      <p:ext uri="{BB962C8B-B14F-4D97-AF65-F5344CB8AC3E}">
        <p14:creationId xmlns:p14="http://schemas.microsoft.com/office/powerpoint/2010/main" val="331264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71727"/>
            <a:ext cx="10364451" cy="1596177"/>
          </a:xfrm>
        </p:spPr>
        <p:txBody>
          <a:bodyPr/>
          <a:lstStyle/>
          <a:p>
            <a:r>
              <a:rPr lang="zh-TW" altLang="en-US" dirty="0" smtClean="0"/>
              <a:t>工業</a:t>
            </a:r>
            <a:r>
              <a:rPr lang="en-US" altLang="zh-TW" dirty="0"/>
              <a:t>4</a:t>
            </a:r>
            <a:r>
              <a:rPr lang="en-US" altLang="zh-TW" dirty="0" smtClean="0"/>
              <a:t>.0</a:t>
            </a:r>
            <a:endParaRPr lang="zh-TW" altLang="en-US" dirty="0"/>
          </a:p>
        </p:txBody>
      </p:sp>
      <p:sp>
        <p:nvSpPr>
          <p:cNvPr id="3" name="內容版面配置區 2"/>
          <p:cNvSpPr>
            <a:spLocks noGrp="1"/>
          </p:cNvSpPr>
          <p:nvPr>
            <p:ph sz="quarter" idx="13"/>
          </p:nvPr>
        </p:nvSpPr>
        <p:spPr>
          <a:xfrm>
            <a:off x="913774" y="726831"/>
            <a:ext cx="10363826" cy="5838091"/>
          </a:xfrm>
        </p:spPr>
        <p:txBody>
          <a:bodyPr>
            <a:normAutofit fontScale="92500" lnSpcReduction="10000"/>
          </a:bodyPr>
          <a:lstStyle/>
          <a:p>
            <a:r>
              <a:rPr lang="zh-TW" altLang="en-US" dirty="0"/>
              <a:t>時間：工業</a:t>
            </a:r>
            <a:r>
              <a:rPr lang="en-US" altLang="zh-TW" dirty="0"/>
              <a:t>4.0</a:t>
            </a:r>
            <a:r>
              <a:rPr lang="zh-TW" altLang="en-US" dirty="0"/>
              <a:t>的時間比較模糊，</a:t>
            </a:r>
            <a:r>
              <a:rPr lang="en-US" altLang="zh-TW" dirty="0"/>
              <a:t>2010</a:t>
            </a:r>
            <a:r>
              <a:rPr lang="zh-TW" altLang="en-US" dirty="0"/>
              <a:t>年</a:t>
            </a:r>
            <a:r>
              <a:rPr lang="en-US" altLang="zh-TW" dirty="0"/>
              <a:t>7</a:t>
            </a:r>
            <a:r>
              <a:rPr lang="zh-TW" altLang="en-US" dirty="0"/>
              <a:t>月，德國政府通過了</a:t>
            </a:r>
            <a:r>
              <a:rPr lang="en-US" altLang="zh-TW" dirty="0"/>
              <a:t>《</a:t>
            </a:r>
            <a:r>
              <a:rPr lang="zh-TW" altLang="en-US" dirty="0"/>
              <a:t>高技術戰略</a:t>
            </a:r>
            <a:r>
              <a:rPr lang="en-US" altLang="zh-TW" dirty="0"/>
              <a:t>2020》</a:t>
            </a:r>
            <a:r>
              <a:rPr lang="zh-TW" altLang="en-US" dirty="0"/>
              <a:t>，把工業確定為十大未來項目之一，到今日，工業</a:t>
            </a:r>
            <a:r>
              <a:rPr lang="en-US" altLang="zh-TW" dirty="0"/>
              <a:t>4.0</a:t>
            </a:r>
            <a:r>
              <a:rPr lang="zh-TW" altLang="en-US" dirty="0"/>
              <a:t>的成就並沒有覆蓋工業</a:t>
            </a:r>
            <a:r>
              <a:rPr lang="en-US" altLang="zh-TW" dirty="0"/>
              <a:t>3.0</a:t>
            </a:r>
            <a:r>
              <a:rPr lang="zh-TW" altLang="en-US" dirty="0"/>
              <a:t>的規模。小編認為，我們現如今應處於工業</a:t>
            </a:r>
            <a:r>
              <a:rPr lang="en-US" altLang="zh-TW" dirty="0"/>
              <a:t>3.0</a:t>
            </a:r>
            <a:r>
              <a:rPr lang="zh-TW" altLang="en-US" dirty="0"/>
              <a:t>到工業</a:t>
            </a:r>
            <a:r>
              <a:rPr lang="en-US" altLang="zh-TW" dirty="0"/>
              <a:t>4.0</a:t>
            </a:r>
            <a:r>
              <a:rPr lang="zh-TW" altLang="en-US" dirty="0"/>
              <a:t>的的過渡期。</a:t>
            </a:r>
          </a:p>
          <a:p>
            <a:r>
              <a:rPr lang="zh-TW" altLang="en-US" dirty="0"/>
              <a:t>特點：在</a:t>
            </a:r>
            <a:r>
              <a:rPr lang="en-US" altLang="zh-TW" dirty="0"/>
              <a:t>《</a:t>
            </a:r>
            <a:r>
              <a:rPr lang="zh-TW" altLang="en-US" dirty="0"/>
              <a:t>高技術戰略</a:t>
            </a:r>
            <a:r>
              <a:rPr lang="en-US" altLang="zh-TW" dirty="0"/>
              <a:t>2020》</a:t>
            </a:r>
            <a:r>
              <a:rPr lang="zh-TW" altLang="en-US" dirty="0"/>
              <a:t>中，德國政府希望在未來</a:t>
            </a:r>
            <a:r>
              <a:rPr lang="en-US" altLang="zh-TW" dirty="0"/>
              <a:t>10-15</a:t>
            </a:r>
            <a:r>
              <a:rPr lang="zh-TW" altLang="en-US" dirty="0"/>
              <a:t>年的時間裡，最大程度地實現生產的自動化。物聯網技術和大數據在工業</a:t>
            </a:r>
            <a:r>
              <a:rPr lang="en-US" altLang="zh-TW" dirty="0"/>
              <a:t>4.0</a:t>
            </a:r>
            <a:r>
              <a:rPr lang="zh-TW" altLang="en-US" dirty="0"/>
              <a:t>中承擔核心技術支持，越來越多的機器人會代替人工，甚至是完全替代，實現「無人工廠」。</a:t>
            </a:r>
          </a:p>
          <a:p>
            <a:r>
              <a:rPr lang="zh-TW" altLang="en-US" dirty="0"/>
              <a:t>意義：工業</a:t>
            </a:r>
            <a:r>
              <a:rPr lang="en-US" altLang="zh-TW" dirty="0"/>
              <a:t>4.0</a:t>
            </a:r>
            <a:r>
              <a:rPr lang="zh-TW" altLang="en-US" dirty="0"/>
              <a:t>旨在將一切的人、事、物都連接起來，形成「萬物互聯」。在這張「大網」里，人類不喜歡的工作可以由具有具有學習能力的機器人和人工智慧自動完成，不需要人類指導。雖然工業</a:t>
            </a:r>
            <a:r>
              <a:rPr lang="en-US" altLang="zh-TW" dirty="0"/>
              <a:t>4.0</a:t>
            </a:r>
            <a:r>
              <a:rPr lang="zh-TW" altLang="en-US" dirty="0"/>
              <a:t>對人工的解放做到了極致，但是有關於高度智能的機器人在具有「思維」後會對人類產生不利企圖的擔憂也隨之而來。</a:t>
            </a:r>
          </a:p>
          <a:p>
            <a:r>
              <a:rPr lang="zh-TW" altLang="en-US" dirty="0"/>
              <a:t>關鍵詞：物聯網，大數據，無人工廠，高度智能。</a:t>
            </a:r>
          </a:p>
          <a:p>
            <a:r>
              <a:rPr lang="zh-TW" altLang="en-US" dirty="0"/>
              <a:t>雖然工業時代</a:t>
            </a:r>
            <a:r>
              <a:rPr lang="en-US" altLang="zh-TW" dirty="0"/>
              <a:t>4.0</a:t>
            </a:r>
            <a:r>
              <a:rPr lang="zh-TW" altLang="en-US" dirty="0"/>
              <a:t>這條路剛剛開始，但給了我們大概的方向，未來企業會變成數據的企業、創新的企業、集成的企業、不斷快速變化的企業。對於整個製造業來說，這是一個巨大的</a:t>
            </a:r>
            <a:r>
              <a:rPr lang="zh-TW" altLang="en-US" dirty="0" smtClean="0"/>
              <a:t>顛覆</a:t>
            </a:r>
            <a:r>
              <a:rPr lang="zh-TW" altLang="en-US" dirty="0"/>
              <a:t>，稱之為工業革命，是毫不為過的。</a:t>
            </a:r>
          </a:p>
          <a:p>
            <a:r>
              <a:rPr lang="zh-TW" altLang="en-US" dirty="0"/>
              <a:t/>
            </a:r>
            <a:br>
              <a:rPr lang="zh-TW" altLang="en-US" dirty="0"/>
            </a:br>
            <a:r>
              <a:rPr lang="zh-TW" altLang="en-US" dirty="0"/>
              <a:t>原文網址：</a:t>
            </a:r>
            <a:r>
              <a:rPr lang="en-US" altLang="zh-TW" dirty="0">
                <a:hlinkClick r:id="rId2"/>
              </a:rPr>
              <a:t>https://read01.com/eE4OAm.html</a:t>
            </a:r>
            <a:endParaRPr lang="zh-TW" altLang="en-US" dirty="0"/>
          </a:p>
        </p:txBody>
      </p:sp>
    </p:spTree>
    <p:extLst>
      <p:ext uri="{BB962C8B-B14F-4D97-AF65-F5344CB8AC3E}">
        <p14:creationId xmlns:p14="http://schemas.microsoft.com/office/powerpoint/2010/main" val="225320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何謂物聯網</a:t>
            </a:r>
            <a:r>
              <a:rPr lang="en-US" altLang="zh-TW" dirty="0" smtClean="0"/>
              <a:t>?</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74769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66215"/>
            <a:ext cx="10364451" cy="1596177"/>
          </a:xfrm>
        </p:spPr>
        <p:txBody>
          <a:bodyPr/>
          <a:lstStyle/>
          <a:p>
            <a:r>
              <a:rPr lang="zh-TW" altLang="en-US" cap="none" dirty="0" smtClean="0"/>
              <a:t>甚麼是物聯網</a:t>
            </a:r>
            <a:r>
              <a:rPr lang="en-US" altLang="zh-TW" cap="none" dirty="0" smtClean="0"/>
              <a:t>(Internet Of Things)?</a:t>
            </a:r>
            <a:endParaRPr lang="zh-TW" altLang="en-US" cap="none" dirty="0"/>
          </a:p>
        </p:txBody>
      </p:sp>
      <p:pic>
        <p:nvPicPr>
          <p:cNvPr id="4" name="1y9GjSEyIFA"/>
          <p:cNvPicPr>
            <a:picLocks noRot="1" noChangeAspect="1"/>
          </p:cNvPicPr>
          <p:nvPr>
            <a:videoFile r:link="rId1"/>
          </p:nvPr>
        </p:nvPicPr>
        <p:blipFill>
          <a:blip r:embed="rId4"/>
          <a:stretch>
            <a:fillRect/>
          </a:stretch>
        </p:blipFill>
        <p:spPr>
          <a:xfrm>
            <a:off x="646071" y="712909"/>
            <a:ext cx="10924606" cy="6145091"/>
          </a:xfrm>
          <a:prstGeom prst="rect">
            <a:avLst/>
          </a:prstGeom>
        </p:spPr>
      </p:pic>
    </p:spTree>
    <p:extLst>
      <p:ext uri="{BB962C8B-B14F-4D97-AF65-F5344CB8AC3E}">
        <p14:creationId xmlns:p14="http://schemas.microsoft.com/office/powerpoint/2010/main" val="413393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cap="none" dirty="0" smtClean="0"/>
              <a:t>物聯網的</a:t>
            </a:r>
            <a:r>
              <a:rPr lang="zh-TW" altLang="en-US" cap="none" dirty="0" smtClean="0"/>
              <a:t>應用與衝擊</a:t>
            </a:r>
            <a:endParaRPr lang="zh-TW" altLang="en-US" cap="none" dirty="0"/>
          </a:p>
        </p:txBody>
      </p:sp>
      <p:sp>
        <p:nvSpPr>
          <p:cNvPr id="3" name="文字方塊 2"/>
          <p:cNvSpPr txBox="1"/>
          <p:nvPr/>
        </p:nvSpPr>
        <p:spPr>
          <a:xfrm>
            <a:off x="1301262" y="1957754"/>
            <a:ext cx="9483969" cy="923330"/>
          </a:xfrm>
          <a:prstGeom prst="rect">
            <a:avLst/>
          </a:prstGeom>
          <a:noFill/>
        </p:spPr>
        <p:txBody>
          <a:bodyPr wrap="square" rtlCol="0">
            <a:spAutoFit/>
          </a:bodyPr>
          <a:lstStyle/>
          <a:p>
            <a:r>
              <a:rPr lang="en-US" altLang="zh-TW" dirty="0" smtClean="0"/>
              <a:t>1.</a:t>
            </a:r>
            <a:r>
              <a:rPr lang="zh-TW" altLang="en-US" dirty="0"/>
              <a:t>改變生活的</a:t>
            </a:r>
            <a:r>
              <a:rPr lang="en-US" altLang="zh-TW" dirty="0"/>
              <a:t>16</a:t>
            </a:r>
            <a:r>
              <a:rPr lang="zh-TW" altLang="en-US" dirty="0"/>
              <a:t>個</a:t>
            </a:r>
            <a:r>
              <a:rPr lang="en-US" altLang="zh-TW" dirty="0" err="1"/>
              <a:t>IoT</a:t>
            </a:r>
            <a:r>
              <a:rPr lang="zh-TW" altLang="en-US" dirty="0" smtClean="0"/>
              <a:t>應用</a:t>
            </a:r>
            <a:r>
              <a:rPr lang="en-US" altLang="zh-TW" dirty="0" smtClean="0"/>
              <a:t>(2016)</a:t>
            </a:r>
            <a:r>
              <a:rPr lang="zh-TW" altLang="en-US" dirty="0" smtClean="0"/>
              <a:t> </a:t>
            </a:r>
            <a:r>
              <a:rPr lang="en-US" altLang="zh-TW" dirty="0" smtClean="0">
                <a:hlinkClick r:id="rId3"/>
              </a:rPr>
              <a:t>http</a:t>
            </a:r>
            <a:r>
              <a:rPr lang="en-US" altLang="zh-TW" dirty="0">
                <a:hlinkClick r:id="rId3"/>
              </a:rPr>
              <a:t>://</a:t>
            </a:r>
            <a:r>
              <a:rPr lang="en-US" altLang="zh-TW" dirty="0" smtClean="0">
                <a:hlinkClick r:id="rId3"/>
              </a:rPr>
              <a:t>www.ithome.com.tw/news/106444</a:t>
            </a:r>
            <a:endParaRPr lang="en-US" altLang="zh-TW" dirty="0" smtClean="0"/>
          </a:p>
          <a:p>
            <a:r>
              <a:rPr lang="en-US" altLang="zh-TW" dirty="0" smtClean="0"/>
              <a:t>2.</a:t>
            </a:r>
            <a:r>
              <a:rPr lang="zh-TW" altLang="en-US" dirty="0"/>
              <a:t>物聯網的</a:t>
            </a:r>
            <a:r>
              <a:rPr lang="en-US" altLang="zh-TW" dirty="0"/>
              <a:t>15</a:t>
            </a:r>
            <a:r>
              <a:rPr lang="zh-TW" altLang="en-US" dirty="0"/>
              <a:t>個</a:t>
            </a:r>
            <a:r>
              <a:rPr lang="zh-TW" altLang="en-US" dirty="0" smtClean="0"/>
              <a:t>應用</a:t>
            </a:r>
            <a:r>
              <a:rPr lang="en-US" altLang="zh-TW" dirty="0" smtClean="0"/>
              <a:t>(2015)</a:t>
            </a:r>
            <a:r>
              <a:rPr lang="zh-TW" altLang="en-US" dirty="0" smtClean="0"/>
              <a:t> </a:t>
            </a:r>
            <a:r>
              <a:rPr lang="en-US" altLang="zh-TW" dirty="0" smtClean="0">
                <a:hlinkClick r:id="rId4"/>
              </a:rPr>
              <a:t>http</a:t>
            </a:r>
            <a:r>
              <a:rPr lang="en-US" altLang="zh-TW" dirty="0">
                <a:hlinkClick r:id="rId4"/>
              </a:rPr>
              <a:t>://</a:t>
            </a:r>
            <a:r>
              <a:rPr lang="en-US" altLang="zh-TW" dirty="0" smtClean="0">
                <a:hlinkClick r:id="rId4"/>
              </a:rPr>
              <a:t>www.30.com.tw/article_content_29712.html</a:t>
            </a:r>
            <a:endParaRPr lang="en-US" altLang="zh-TW" dirty="0" smtClean="0"/>
          </a:p>
          <a:p>
            <a:r>
              <a:rPr lang="en-US" altLang="zh-TW" dirty="0" smtClean="0"/>
              <a:t>…</a:t>
            </a:r>
            <a:endParaRPr lang="zh-TW" altLang="en-US" dirty="0"/>
          </a:p>
        </p:txBody>
      </p:sp>
    </p:spTree>
    <p:extLst>
      <p:ext uri="{BB962C8B-B14F-4D97-AF65-F5344CB8AC3E}">
        <p14:creationId xmlns:p14="http://schemas.microsoft.com/office/powerpoint/2010/main" val="4022468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11997"/>
            <a:ext cx="10364451" cy="1596177"/>
          </a:xfrm>
        </p:spPr>
        <p:txBody>
          <a:bodyPr/>
          <a:lstStyle/>
          <a:p>
            <a:r>
              <a:rPr lang="en-US" altLang="zh-TW" dirty="0" smtClean="0"/>
              <a:t>Adidas </a:t>
            </a:r>
            <a:r>
              <a:rPr lang="zh-TW" altLang="en-US" dirty="0" smtClean="0"/>
              <a:t>快速工廠 </a:t>
            </a:r>
            <a:r>
              <a:rPr lang="en-US" altLang="zh-TW" dirty="0" smtClean="0"/>
              <a:t>(</a:t>
            </a:r>
            <a:r>
              <a:rPr lang="zh-TW" altLang="en-US" dirty="0" smtClean="0"/>
              <a:t>機器大軍</a:t>
            </a:r>
            <a:r>
              <a:rPr lang="en-US" altLang="zh-TW" dirty="0" smtClean="0"/>
              <a:t>)</a:t>
            </a:r>
            <a:endParaRPr lang="zh-TW" altLang="en-US" dirty="0"/>
          </a:p>
        </p:txBody>
      </p:sp>
      <p:pic>
        <p:nvPicPr>
          <p:cNvPr id="4" name="AyoJ5-mGs3Y"/>
          <p:cNvPicPr>
            <a:picLocks noRot="1" noChangeAspect="1"/>
          </p:cNvPicPr>
          <p:nvPr>
            <a:videoFile r:link="rId1"/>
          </p:nvPr>
        </p:nvPicPr>
        <p:blipFill>
          <a:blip r:embed="rId4"/>
          <a:stretch>
            <a:fillRect/>
          </a:stretch>
        </p:blipFill>
        <p:spPr>
          <a:xfrm>
            <a:off x="1016000" y="726621"/>
            <a:ext cx="10900229" cy="6131379"/>
          </a:xfrm>
          <a:prstGeom prst="rect">
            <a:avLst/>
          </a:prstGeom>
        </p:spPr>
      </p:pic>
    </p:spTree>
    <p:extLst>
      <p:ext uri="{BB962C8B-B14F-4D97-AF65-F5344CB8AC3E}">
        <p14:creationId xmlns:p14="http://schemas.microsoft.com/office/powerpoint/2010/main" val="739837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118" y="-426512"/>
            <a:ext cx="10364451" cy="1596177"/>
          </a:xfrm>
        </p:spPr>
        <p:txBody>
          <a:bodyPr/>
          <a:lstStyle/>
          <a:p>
            <a:r>
              <a:rPr lang="zh-TW" altLang="en-US" dirty="0" smtClean="0"/>
              <a:t>電子科技業與傳統產業</a:t>
            </a:r>
            <a:endParaRPr lang="zh-TW" altLang="en-US" dirty="0"/>
          </a:p>
        </p:txBody>
      </p:sp>
      <p:pic>
        <p:nvPicPr>
          <p:cNvPr id="4" name="PeyYzxxbEEk"/>
          <p:cNvPicPr>
            <a:picLocks noRot="1" noChangeAspect="1"/>
          </p:cNvPicPr>
          <p:nvPr>
            <a:videoFile r:link="rId1"/>
          </p:nvPr>
        </p:nvPicPr>
        <p:blipFill>
          <a:blip r:embed="rId4"/>
          <a:stretch>
            <a:fillRect/>
          </a:stretch>
        </p:blipFill>
        <p:spPr>
          <a:xfrm>
            <a:off x="885372" y="702129"/>
            <a:ext cx="10943771" cy="6155871"/>
          </a:xfrm>
          <a:prstGeom prst="rect">
            <a:avLst/>
          </a:prstGeom>
        </p:spPr>
      </p:pic>
    </p:spTree>
    <p:extLst>
      <p:ext uri="{BB962C8B-B14F-4D97-AF65-F5344CB8AC3E}">
        <p14:creationId xmlns:p14="http://schemas.microsoft.com/office/powerpoint/2010/main" val="1606902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2209" y="3105835"/>
            <a:ext cx="7871791" cy="646331"/>
          </a:xfrm>
          <a:prstGeom prst="rect">
            <a:avLst/>
          </a:prstGeom>
        </p:spPr>
        <p:txBody>
          <a:bodyPr wrap="square">
            <a:spAutoFit/>
          </a:bodyPr>
          <a:lstStyle/>
          <a:p>
            <a:r>
              <a:rPr lang="zh-TW" altLang="en-US" b="1" dirty="0"/>
              <a:t>沒有爆倉的雙十一，快遞公司都悄悄做了些什麼？</a:t>
            </a:r>
            <a:r>
              <a:rPr lang="zh-TW" altLang="en-US" dirty="0" smtClean="0"/>
              <a:t>h</a:t>
            </a:r>
            <a:r>
              <a:rPr lang="zh-TW" altLang="en-US" dirty="0"/>
              <a:t>ttps://www.inside.com.tw/2016/11/21/the-logistics-challenge-of-singles-day</a:t>
            </a:r>
          </a:p>
        </p:txBody>
      </p:sp>
      <p:sp>
        <p:nvSpPr>
          <p:cNvPr id="3" name="矩形 2"/>
          <p:cNvSpPr/>
          <p:nvPr/>
        </p:nvSpPr>
        <p:spPr>
          <a:xfrm>
            <a:off x="1219200" y="1574561"/>
            <a:ext cx="9475303" cy="646331"/>
          </a:xfrm>
          <a:prstGeom prst="rect">
            <a:avLst/>
          </a:prstGeom>
        </p:spPr>
        <p:txBody>
          <a:bodyPr wrap="square">
            <a:spAutoFit/>
          </a:bodyPr>
          <a:lstStyle/>
          <a:p>
            <a:r>
              <a:rPr lang="zh-TW" altLang="en-US" b="1" dirty="0"/>
              <a:t>快递爆</a:t>
            </a:r>
            <a:r>
              <a:rPr lang="zh-TW" altLang="en-US" b="1" dirty="0" smtClean="0"/>
              <a:t>仓</a:t>
            </a:r>
            <a:endParaRPr lang="en-US" altLang="zh-TW" dirty="0" smtClean="0"/>
          </a:p>
          <a:p>
            <a:r>
              <a:rPr lang="zh-TW" altLang="en-US" dirty="0" smtClean="0"/>
              <a:t>http</a:t>
            </a:r>
            <a:r>
              <a:rPr lang="zh-TW" altLang="en-US" dirty="0"/>
              <a:t>://baike.baidu.com/subview/4755064/4755064.htm</a:t>
            </a:r>
          </a:p>
        </p:txBody>
      </p:sp>
    </p:spTree>
    <p:extLst>
      <p:ext uri="{BB962C8B-B14F-4D97-AF65-F5344CB8AC3E}">
        <p14:creationId xmlns:p14="http://schemas.microsoft.com/office/powerpoint/2010/main" val="88096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何謂</a:t>
            </a:r>
            <a:r>
              <a:rPr lang="en-US" altLang="zh-TW" dirty="0" smtClean="0"/>
              <a:t>C</a:t>
            </a:r>
            <a:r>
              <a:rPr lang="en-US" altLang="zh-TW" cap="none" dirty="0" smtClean="0"/>
              <a:t>yber-Physical System?</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0064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9991" y="184768"/>
            <a:ext cx="10364451" cy="1596177"/>
          </a:xfrm>
        </p:spPr>
        <p:txBody>
          <a:bodyPr/>
          <a:lstStyle/>
          <a:p>
            <a:r>
              <a:rPr lang="zh-TW" altLang="zh-TW" b="1" dirty="0"/>
              <a:t>網宇實體系統</a:t>
            </a:r>
            <a:endParaRPr lang="zh-TW" altLang="en-US" dirty="0"/>
          </a:p>
        </p:txBody>
      </p:sp>
      <p:sp>
        <p:nvSpPr>
          <p:cNvPr id="3" name="內容版面配置區 2"/>
          <p:cNvSpPr>
            <a:spLocks noGrp="1"/>
          </p:cNvSpPr>
          <p:nvPr>
            <p:ph sz="quarter" idx="13"/>
          </p:nvPr>
        </p:nvSpPr>
        <p:spPr>
          <a:xfrm>
            <a:off x="913774" y="1711568"/>
            <a:ext cx="10363826" cy="4642339"/>
          </a:xfrm>
        </p:spPr>
        <p:txBody>
          <a:bodyPr>
            <a:normAutofit/>
          </a:bodyPr>
          <a:lstStyle/>
          <a:p>
            <a:r>
              <a:rPr lang="zh-TW" altLang="zh-TW" dirty="0"/>
              <a:t>是一個結合</a:t>
            </a:r>
            <a:r>
              <a:rPr lang="zh-TW" altLang="zh-TW" dirty="0">
                <a:hlinkClick r:id="rId2" tooltip="電腦"/>
              </a:rPr>
              <a:t>電腦</a:t>
            </a:r>
            <a:r>
              <a:rPr lang="zh-TW" altLang="zh-TW" dirty="0"/>
              <a:t>運算領域以及感測器和致動器裝置的整合控制系統</a:t>
            </a:r>
            <a:r>
              <a:rPr lang="zh-TW" altLang="zh-TW" dirty="0" smtClean="0"/>
              <a:t>。</a:t>
            </a:r>
            <a:endParaRPr lang="en-US" altLang="zh-TW" dirty="0" smtClean="0"/>
          </a:p>
          <a:p>
            <a:r>
              <a:rPr lang="zh-TW" altLang="zh-TW" dirty="0"/>
              <a:t>目前已有某些領域出現似於CPS的電子控制整合系統，例如航空、汽車、化學製程、基礎建設、能源、健康、製造、交通控制、娛樂和消費性電子產品</a:t>
            </a:r>
            <a:r>
              <a:rPr lang="zh-TW" altLang="zh-TW" dirty="0" smtClean="0"/>
              <a:t>，</a:t>
            </a:r>
            <a:endParaRPr lang="en-US" altLang="zh-TW" dirty="0" smtClean="0"/>
          </a:p>
          <a:p>
            <a:r>
              <a:rPr lang="zh-TW" altLang="zh-TW" dirty="0" smtClean="0"/>
              <a:t>目前</a:t>
            </a:r>
            <a:r>
              <a:rPr lang="zh-TW" altLang="zh-TW" dirty="0"/>
              <a:t>這些系統通常都是</a:t>
            </a:r>
            <a:r>
              <a:rPr lang="zh-TW" altLang="zh-TW" dirty="0">
                <a:hlinkClick r:id="rId3" tooltip="嵌入式系統"/>
              </a:rPr>
              <a:t>嵌入式系統</a:t>
            </a:r>
            <a:r>
              <a:rPr lang="zh-TW" altLang="zh-TW" dirty="0"/>
              <a:t>，嵌入式系統比較強調機器的計算能力，CPS則更為強調各個實體裝置和電腦運算網路的連結。 </a:t>
            </a:r>
            <a:endParaRPr lang="en-US" altLang="zh-TW" dirty="0" smtClean="0"/>
          </a:p>
          <a:p>
            <a:r>
              <a:rPr lang="zh-TW" altLang="zh-TW" dirty="0" smtClean="0"/>
              <a:t>C</a:t>
            </a:r>
            <a:r>
              <a:rPr lang="zh-TW" altLang="zh-TW" dirty="0"/>
              <a:t>PS是借用技術手段實現人的控制在時間、空間等方面的延伸，CPS系統的本質就是人、機、物的融合計算。所以，國內又將CPS稱為人機物融合系統。 </a:t>
            </a:r>
            <a:endParaRPr lang="en-US" altLang="zh-TW" dirty="0" smtClean="0"/>
          </a:p>
          <a:p>
            <a:r>
              <a:rPr lang="zh-TW" altLang="zh-TW" dirty="0" smtClean="0"/>
              <a:t>和</a:t>
            </a:r>
            <a:r>
              <a:rPr lang="zh-TW" altLang="zh-TW" dirty="0"/>
              <a:t>傳統的嵌入式系統不同，一個完整的CPS被設計成一個實體裝置的互動網路，而不只是一個單獨運作的裝置</a:t>
            </a:r>
            <a:r>
              <a:rPr lang="zh-TW" altLang="zh-TW" baseline="30000" dirty="0">
                <a:hlinkClick r:id="rId4"/>
              </a:rPr>
              <a:t>[1]</a:t>
            </a:r>
            <a:r>
              <a:rPr lang="zh-TW" altLang="zh-TW" dirty="0"/>
              <a:t>。這個概念類似於機器人網路和無線感測網路</a:t>
            </a:r>
            <a:r>
              <a:rPr lang="zh-TW" altLang="zh-TW" dirty="0" smtClean="0"/>
              <a:t>。</a:t>
            </a:r>
            <a:endParaRPr lang="en-US" altLang="zh-TW" dirty="0" smtClean="0"/>
          </a:p>
        </p:txBody>
      </p:sp>
    </p:spTree>
    <p:extLst>
      <p:ext uri="{BB962C8B-B14F-4D97-AF65-F5344CB8AC3E}">
        <p14:creationId xmlns:p14="http://schemas.microsoft.com/office/powerpoint/2010/main" val="189679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57318" y="2374746"/>
            <a:ext cx="10364451" cy="1596177"/>
          </a:xfrm>
        </p:spPr>
        <p:txBody>
          <a:bodyPr/>
          <a:lstStyle/>
          <a:p>
            <a:r>
              <a:rPr lang="en-US" altLang="zh-TW" cap="none" dirty="0" smtClean="0"/>
              <a:t>What’s Manufacturing Information and Systems?</a:t>
            </a:r>
            <a:endParaRPr lang="zh-TW" altLang="en-US" cap="none" dirty="0"/>
          </a:p>
        </p:txBody>
      </p:sp>
    </p:spTree>
    <p:extLst>
      <p:ext uri="{BB962C8B-B14F-4D97-AF65-F5344CB8AC3E}">
        <p14:creationId xmlns:p14="http://schemas.microsoft.com/office/powerpoint/2010/main" val="63415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3"/>
          </p:nvPr>
        </p:nvSpPr>
        <p:spPr>
          <a:xfrm>
            <a:off x="913774" y="785446"/>
            <a:ext cx="10363826" cy="5568462"/>
          </a:xfrm>
        </p:spPr>
        <p:txBody>
          <a:bodyPr>
            <a:normAutofit lnSpcReduction="10000"/>
          </a:bodyPr>
          <a:lstStyle/>
          <a:p>
            <a:r>
              <a:rPr lang="zh-TW" altLang="zh-TW" b="1" dirty="0"/>
              <a:t>實體（Physical）：</a:t>
            </a:r>
            <a:r>
              <a:rPr lang="zh-TW" altLang="zh-TW" dirty="0"/>
              <a:t>自然界中的或由人類製造的，遵循物理定理在連續的時間內運行的系統。</a:t>
            </a:r>
          </a:p>
          <a:p>
            <a:r>
              <a:rPr lang="zh-TW" altLang="zh-TW" b="1" dirty="0"/>
              <a:t>網絡（Cyber）：</a:t>
            </a:r>
            <a:r>
              <a:rPr lang="zh-TW" altLang="zh-TW" dirty="0"/>
              <a:t>利用計算、通信、及控制系統進行的離散及邏輯化管理。</a:t>
            </a:r>
          </a:p>
          <a:p>
            <a:r>
              <a:rPr lang="zh-TW" altLang="zh-TW" b="1" dirty="0"/>
              <a:t>網絡實體系統：（Cyber-Physical System）：</a:t>
            </a:r>
            <a:r>
              <a:rPr lang="zh-TW" altLang="zh-TW" dirty="0"/>
              <a:t>將實體與網絡的各個組成部分在所有層面和維度上緊密結合的系統，對實體及網絡進行對稱性的深入管理。</a:t>
            </a:r>
          </a:p>
          <a:p>
            <a:r>
              <a:rPr lang="zh-TW" altLang="zh-TW" dirty="0"/>
              <a:t>CPS實質上是一種多維度的智能技術體系，以大數據、網絡與海量計算為依託，通過核心的智能感知、分析、挖掘、評估、預測、優化、協同等技術手段，將計算、通信、控制（Computing、Communication、Control，3C）有機融合與深度協作，做到涉及對象機理、環境、群體的網絡空間與實體空間的深度融合</a:t>
            </a:r>
            <a:r>
              <a:rPr lang="zh-TW" altLang="zh-TW" dirty="0" smtClean="0"/>
              <a:t>。</a:t>
            </a:r>
            <a:endParaRPr lang="en-US" altLang="zh-TW" dirty="0" smtClean="0"/>
          </a:p>
          <a:p>
            <a:r>
              <a:rPr lang="zh-TW" altLang="zh-TW" dirty="0" smtClean="0"/>
              <a:t>C</a:t>
            </a:r>
            <a:r>
              <a:rPr lang="zh-TW" altLang="zh-TW" dirty="0"/>
              <a:t>PS能夠從實體空間（Physical Space）、環境、活動大數據的採集、存儲、建模、分析、挖掘、評估、預測、優化、協同，並與對象的設計、測試和運行性能表征相結合，使網絡空間（Cyber Space）與實體空間深度融合、實時交互、互相耦合、互相更新的網絡空間（包括機理空間、環境空間與群體空間的結合）；進而，通過自感知、自記憶、自認知、自決策、自重構和智能支持促進工業資產的全面智能化</a:t>
            </a:r>
          </a:p>
          <a:p>
            <a:endParaRPr lang="zh-TW" altLang="en-US" dirty="0"/>
          </a:p>
        </p:txBody>
      </p:sp>
    </p:spTree>
    <p:extLst>
      <p:ext uri="{BB962C8B-B14F-4D97-AF65-F5344CB8AC3E}">
        <p14:creationId xmlns:p14="http://schemas.microsoft.com/office/powerpoint/2010/main" val="87550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4727" y="2025133"/>
            <a:ext cx="7206580" cy="707886"/>
          </a:xfrm>
          <a:prstGeom prst="rect">
            <a:avLst/>
          </a:prstGeom>
        </p:spPr>
        <p:txBody>
          <a:bodyPr wrap="square">
            <a:spAutoFit/>
          </a:bodyPr>
          <a:lstStyle/>
          <a:p>
            <a:r>
              <a:rPr lang="zh-TW" altLang="en-US" sz="4000" dirty="0"/>
              <a:t>http://cyberphysicalsystems.org/</a:t>
            </a:r>
          </a:p>
        </p:txBody>
      </p:sp>
      <p:sp>
        <p:nvSpPr>
          <p:cNvPr id="3" name="矩形 2"/>
          <p:cNvSpPr/>
          <p:nvPr/>
        </p:nvSpPr>
        <p:spPr>
          <a:xfrm>
            <a:off x="2366973" y="819186"/>
            <a:ext cx="8486557" cy="707886"/>
          </a:xfrm>
          <a:prstGeom prst="rect">
            <a:avLst/>
          </a:prstGeom>
        </p:spPr>
        <p:txBody>
          <a:bodyPr wrap="square">
            <a:spAutoFit/>
          </a:bodyPr>
          <a:lstStyle/>
          <a:p>
            <a:r>
              <a:rPr lang="en-US" altLang="zh-TW" sz="4000" b="1" dirty="0"/>
              <a:t>Cyber-Physical </a:t>
            </a:r>
            <a:r>
              <a:rPr lang="en-US" altLang="zh-TW" sz="4000" b="1" dirty="0" smtClean="0"/>
              <a:t>Systems Overview</a:t>
            </a:r>
            <a:endParaRPr lang="zh-TW" altLang="en-US" sz="4000" dirty="0"/>
          </a:p>
        </p:txBody>
      </p:sp>
    </p:spTree>
    <p:extLst>
      <p:ext uri="{BB962C8B-B14F-4D97-AF65-F5344CB8AC3E}">
        <p14:creationId xmlns:p14="http://schemas.microsoft.com/office/powerpoint/2010/main" val="43407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Topics in CPS</a:t>
            </a:r>
            <a:endParaRPr lang="zh-TW" altLang="en-US" dirty="0"/>
          </a:p>
        </p:txBody>
      </p:sp>
      <p:sp>
        <p:nvSpPr>
          <p:cNvPr id="3" name="內容版面配置區 2"/>
          <p:cNvSpPr>
            <a:spLocks noGrp="1"/>
          </p:cNvSpPr>
          <p:nvPr>
            <p:ph sz="quarter" idx="13"/>
          </p:nvPr>
        </p:nvSpPr>
        <p:spPr/>
        <p:txBody>
          <a:bodyPr>
            <a:normAutofit/>
          </a:bodyPr>
          <a:lstStyle/>
          <a:p>
            <a:r>
              <a:rPr lang="en-US" altLang="zh-TW" sz="3200" dirty="0" smtClean="0"/>
              <a:t>Scheduling</a:t>
            </a:r>
          </a:p>
          <a:p>
            <a:r>
              <a:rPr lang="en-US" altLang="zh-TW" sz="3200" dirty="0" smtClean="0"/>
              <a:t>Data Fusion</a:t>
            </a:r>
          </a:p>
          <a:p>
            <a:r>
              <a:rPr lang="en-US" altLang="zh-TW" sz="3200" dirty="0" smtClean="0"/>
              <a:t>Localization</a:t>
            </a:r>
            <a:endParaRPr lang="zh-TW" altLang="en-US" sz="3200" dirty="0"/>
          </a:p>
        </p:txBody>
      </p:sp>
    </p:spTree>
    <p:extLst>
      <p:ext uri="{BB962C8B-B14F-4D97-AF65-F5344CB8AC3E}">
        <p14:creationId xmlns:p14="http://schemas.microsoft.com/office/powerpoint/2010/main" val="321755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6A99B50D-7148-4FBF-9890-88D1C5FD3E69}" type="slidenum">
              <a:rPr lang="zh-TW" altLang="en-US" smtClean="0"/>
              <a:pPr>
                <a:defRPr/>
              </a:pPr>
              <a:t>23</a:t>
            </a:fld>
            <a:endParaRPr lang="zh-TW" altLang="en-US" dirty="0"/>
          </a:p>
        </p:txBody>
      </p:sp>
      <p:sp>
        <p:nvSpPr>
          <p:cNvPr id="5" name="文字方塊 4"/>
          <p:cNvSpPr txBox="1"/>
          <p:nvPr/>
        </p:nvSpPr>
        <p:spPr>
          <a:xfrm>
            <a:off x="1631504" y="1556793"/>
            <a:ext cx="6120680" cy="1200329"/>
          </a:xfrm>
          <a:prstGeom prst="rect">
            <a:avLst/>
          </a:prstGeom>
          <a:noFill/>
        </p:spPr>
        <p:txBody>
          <a:bodyPr wrap="square" rtlCol="0">
            <a:spAutoFit/>
          </a:bodyPr>
          <a:lstStyle/>
          <a:p>
            <a:r>
              <a:rPr lang="zh-TW" altLang="en-US" sz="3600" b="1" dirty="0">
                <a:solidFill>
                  <a:schemeClr val="accent1">
                    <a:lumMod val="50000"/>
                  </a:schemeClr>
                </a:solidFill>
                <a:latin typeface="標楷體" pitchFamily="65" charset="-120"/>
                <a:ea typeface="標楷體" pitchFamily="65" charset="-120"/>
              </a:rPr>
              <a:t>即時系統 </a:t>
            </a:r>
            <a:endParaRPr lang="en-US" altLang="zh-TW" sz="3600" b="1" dirty="0">
              <a:solidFill>
                <a:schemeClr val="accent1">
                  <a:lumMod val="50000"/>
                </a:schemeClr>
              </a:solidFill>
              <a:latin typeface="標楷體" pitchFamily="65" charset="-120"/>
              <a:ea typeface="標楷體" pitchFamily="65" charset="-120"/>
            </a:endParaRPr>
          </a:p>
          <a:p>
            <a:r>
              <a:rPr lang="en-US" altLang="zh-TW" sz="3600" b="1" dirty="0">
                <a:solidFill>
                  <a:schemeClr val="accent1">
                    <a:lumMod val="50000"/>
                  </a:schemeClr>
                </a:solidFill>
                <a:latin typeface="標楷體" pitchFamily="65" charset="-120"/>
                <a:ea typeface="標楷體" pitchFamily="65" charset="-120"/>
              </a:rPr>
              <a:t>(Real-time system)</a:t>
            </a:r>
            <a:endParaRPr lang="zh-TW" altLang="en-US" sz="2400" b="1" dirty="0">
              <a:solidFill>
                <a:schemeClr val="accent1">
                  <a:lumMod val="50000"/>
                </a:schemeClr>
              </a:solidFill>
              <a:latin typeface="標楷體" pitchFamily="65" charset="-120"/>
              <a:ea typeface="標楷體" pitchFamily="65" charset="-120"/>
            </a:endParaRPr>
          </a:p>
        </p:txBody>
      </p:sp>
    </p:spTree>
    <p:extLst>
      <p:ext uri="{BB962C8B-B14F-4D97-AF65-F5344CB8AC3E}">
        <p14:creationId xmlns:p14="http://schemas.microsoft.com/office/powerpoint/2010/main" val="193854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1847528" y="836712"/>
            <a:ext cx="8712968" cy="5472608"/>
          </a:xfrm>
          <a:prstGeom prst="rect">
            <a:avLst/>
          </a:prstGeom>
        </p:spPr>
        <p:txBody>
          <a:bodyPr/>
          <a:lstStyle/>
          <a:p>
            <a:pPr>
              <a:buFont typeface="Wingdings" panose="05000000000000000000" pitchFamily="2" charset="2"/>
              <a:buChar char="Ø"/>
            </a:pPr>
            <a:r>
              <a:rPr lang="en-US" altLang="zh-TW" cap="none" dirty="0">
                <a:solidFill>
                  <a:schemeClr val="accent1">
                    <a:lumMod val="50000"/>
                  </a:schemeClr>
                </a:solidFill>
              </a:rPr>
              <a:t>A real-time system must deliver services in a timely </a:t>
            </a:r>
            <a:r>
              <a:rPr lang="en-US" altLang="zh-TW" cap="none" dirty="0" smtClean="0">
                <a:solidFill>
                  <a:schemeClr val="accent1">
                    <a:lumMod val="50000"/>
                  </a:schemeClr>
                </a:solidFill>
              </a:rPr>
              <a:t>manner – not </a:t>
            </a:r>
            <a:r>
              <a:rPr lang="en-US" altLang="zh-TW" cap="none" dirty="0">
                <a:solidFill>
                  <a:schemeClr val="accent1">
                    <a:lumMod val="50000"/>
                  </a:schemeClr>
                </a:solidFill>
              </a:rPr>
              <a:t>necessarily fast, but must meet some timing </a:t>
            </a:r>
            <a:r>
              <a:rPr lang="en-US" altLang="zh-TW" cap="none" dirty="0" smtClean="0">
                <a:solidFill>
                  <a:schemeClr val="accent1">
                    <a:lumMod val="50000"/>
                  </a:schemeClr>
                </a:solidFill>
              </a:rPr>
              <a:t>deadline</a:t>
            </a:r>
          </a:p>
          <a:p>
            <a:pPr>
              <a:buFont typeface="Wingdings" panose="05000000000000000000" pitchFamily="2" charset="2"/>
              <a:buChar char="Ø"/>
            </a:pPr>
            <a:r>
              <a:rPr lang="en-US" altLang="zh-TW" cap="none" dirty="0" smtClean="0">
                <a:solidFill>
                  <a:schemeClr val="accent1">
                    <a:lumMod val="50000"/>
                  </a:schemeClr>
                </a:solidFill>
              </a:rPr>
              <a:t>Jobs </a:t>
            </a:r>
            <a:r>
              <a:rPr lang="en-US" altLang="zh-TW" cap="none" dirty="0">
                <a:solidFill>
                  <a:schemeClr val="accent1">
                    <a:lumMod val="50000"/>
                  </a:schemeClr>
                </a:solidFill>
              </a:rPr>
              <a:t>and tasks</a:t>
            </a:r>
          </a:p>
          <a:p>
            <a:pPr>
              <a:buFont typeface="Wingdings" panose="05000000000000000000" pitchFamily="2" charset="2"/>
              <a:buChar char="Ø"/>
            </a:pPr>
            <a:r>
              <a:rPr lang="en-US" altLang="zh-TW" cap="none" dirty="0" smtClean="0">
                <a:solidFill>
                  <a:schemeClr val="accent1">
                    <a:lumMod val="50000"/>
                  </a:schemeClr>
                </a:solidFill>
              </a:rPr>
              <a:t>Processors </a:t>
            </a:r>
            <a:r>
              <a:rPr lang="en-US" altLang="zh-TW" cap="none" dirty="0">
                <a:solidFill>
                  <a:schemeClr val="accent1">
                    <a:lumMod val="50000"/>
                  </a:schemeClr>
                </a:solidFill>
              </a:rPr>
              <a:t>and resources</a:t>
            </a:r>
          </a:p>
          <a:p>
            <a:pPr>
              <a:buFont typeface="Wingdings" panose="05000000000000000000" pitchFamily="2" charset="2"/>
              <a:buChar char="Ø"/>
            </a:pPr>
            <a:r>
              <a:rPr lang="en-US" altLang="zh-TW" cap="none" dirty="0" smtClean="0">
                <a:solidFill>
                  <a:schemeClr val="accent1">
                    <a:lumMod val="50000"/>
                  </a:schemeClr>
                </a:solidFill>
              </a:rPr>
              <a:t>Deadline </a:t>
            </a:r>
            <a:r>
              <a:rPr lang="en-US" altLang="zh-TW" cap="none" dirty="0">
                <a:solidFill>
                  <a:schemeClr val="accent1">
                    <a:lumMod val="50000"/>
                  </a:schemeClr>
                </a:solidFill>
              </a:rPr>
              <a:t>and timing constraints</a:t>
            </a:r>
          </a:p>
          <a:p>
            <a:pPr marL="0" indent="0">
              <a:buNone/>
            </a:pPr>
            <a:r>
              <a:rPr lang="en-US" altLang="zh-TW" cap="none" dirty="0" smtClean="0">
                <a:solidFill>
                  <a:schemeClr val="accent1">
                    <a:lumMod val="50000"/>
                  </a:schemeClr>
                </a:solidFill>
              </a:rPr>
              <a:t>	– </a:t>
            </a:r>
            <a:r>
              <a:rPr lang="en-US" altLang="zh-TW" cap="none" dirty="0">
                <a:solidFill>
                  <a:schemeClr val="accent1">
                    <a:lumMod val="50000"/>
                  </a:schemeClr>
                </a:solidFill>
              </a:rPr>
              <a:t>Hard real-time</a:t>
            </a:r>
          </a:p>
          <a:p>
            <a:pPr marL="0" indent="0">
              <a:buNone/>
            </a:pPr>
            <a:r>
              <a:rPr lang="en-US" altLang="zh-TW" cap="none" dirty="0" smtClean="0">
                <a:solidFill>
                  <a:schemeClr val="accent1">
                    <a:lumMod val="50000"/>
                  </a:schemeClr>
                </a:solidFill>
              </a:rPr>
              <a:t>	– </a:t>
            </a:r>
            <a:r>
              <a:rPr lang="en-US" altLang="zh-TW" cap="none" dirty="0">
                <a:solidFill>
                  <a:schemeClr val="accent1">
                    <a:lumMod val="50000"/>
                  </a:schemeClr>
                </a:solidFill>
              </a:rPr>
              <a:t>Soft real-time</a:t>
            </a:r>
          </a:p>
          <a:p>
            <a:pPr>
              <a:buFont typeface="Wingdings" panose="05000000000000000000" pitchFamily="2" charset="2"/>
              <a:buChar char="Ø"/>
            </a:pPr>
            <a:r>
              <a:rPr lang="en-US" altLang="zh-TW" cap="none" dirty="0" smtClean="0">
                <a:solidFill>
                  <a:schemeClr val="accent1">
                    <a:lumMod val="50000"/>
                  </a:schemeClr>
                </a:solidFill>
              </a:rPr>
              <a:t>Periodic</a:t>
            </a:r>
            <a:r>
              <a:rPr lang="en-US" altLang="zh-TW" cap="none" dirty="0">
                <a:solidFill>
                  <a:schemeClr val="accent1">
                    <a:lumMod val="50000"/>
                  </a:schemeClr>
                </a:solidFill>
              </a:rPr>
              <a:t>, aperiodic and sporadic tasks</a:t>
            </a:r>
          </a:p>
          <a:p>
            <a:pPr>
              <a:buFont typeface="Wingdings" panose="05000000000000000000" pitchFamily="2" charset="2"/>
              <a:buChar char="Ø"/>
            </a:pPr>
            <a:r>
              <a:rPr lang="en-US" altLang="zh-TW" cap="none" dirty="0" smtClean="0">
                <a:solidFill>
                  <a:schemeClr val="accent1">
                    <a:lumMod val="50000"/>
                  </a:schemeClr>
                </a:solidFill>
              </a:rPr>
              <a:t>Precedence </a:t>
            </a:r>
            <a:r>
              <a:rPr lang="en-US" altLang="zh-TW" cap="none" dirty="0">
                <a:solidFill>
                  <a:schemeClr val="accent1">
                    <a:lumMod val="50000"/>
                  </a:schemeClr>
                </a:solidFill>
              </a:rPr>
              <a:t>constraints and dependencies</a:t>
            </a:r>
          </a:p>
          <a:p>
            <a:pPr>
              <a:buFont typeface="Wingdings" panose="05000000000000000000" pitchFamily="2" charset="2"/>
              <a:buChar char="Ø"/>
            </a:pPr>
            <a:r>
              <a:rPr lang="en-US" altLang="zh-TW" cap="none" dirty="0" smtClean="0">
                <a:solidFill>
                  <a:schemeClr val="accent1">
                    <a:lumMod val="50000"/>
                  </a:schemeClr>
                </a:solidFill>
              </a:rPr>
              <a:t>Scheduling</a:t>
            </a:r>
            <a:endParaRPr lang="zh-TW" altLang="en-US" cap="none"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24</a:t>
            </a:fld>
            <a:r>
              <a:rPr lang="en-US" altLang="zh-TW" smtClean="0"/>
              <a:t>-</a:t>
            </a:r>
            <a:endParaRPr lang="en-US" altLang="zh-TW" dirty="0"/>
          </a:p>
        </p:txBody>
      </p:sp>
    </p:spTree>
    <p:extLst>
      <p:ext uri="{BB962C8B-B14F-4D97-AF65-F5344CB8AC3E}">
        <p14:creationId xmlns:p14="http://schemas.microsoft.com/office/powerpoint/2010/main" val="2332329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03512" y="476672"/>
            <a:ext cx="8712968" cy="936104"/>
          </a:xfrm>
        </p:spPr>
        <p:txBody>
          <a:bodyPr/>
          <a:lstStyle/>
          <a:p>
            <a:r>
              <a:rPr lang="en-US" altLang="zh-TW" dirty="0" smtClean="0">
                <a:solidFill>
                  <a:schemeClr val="accent1">
                    <a:lumMod val="50000"/>
                  </a:schemeClr>
                </a:solidFill>
              </a:rPr>
              <a:t>Jobs and Tasks</a:t>
            </a:r>
            <a:endParaRPr lang="zh-TW" altLang="en-US" dirty="0">
              <a:solidFill>
                <a:schemeClr val="accent1">
                  <a:lumMod val="50000"/>
                </a:schemeClr>
              </a:solidFill>
            </a:endParaRPr>
          </a:p>
        </p:txBody>
      </p:sp>
      <p:sp>
        <p:nvSpPr>
          <p:cNvPr id="3" name="內容版面配置區 2"/>
          <p:cNvSpPr>
            <a:spLocks noGrp="1"/>
          </p:cNvSpPr>
          <p:nvPr>
            <p:ph idx="4294967295"/>
          </p:nvPr>
        </p:nvSpPr>
        <p:spPr>
          <a:xfrm>
            <a:off x="1847528" y="1700808"/>
            <a:ext cx="8496944" cy="2448272"/>
          </a:xfrm>
          <a:prstGeom prst="rect">
            <a:avLst/>
          </a:prstGeom>
        </p:spPr>
        <p:txBody>
          <a:bodyPr/>
          <a:lstStyle/>
          <a:p>
            <a:pPr>
              <a:buFont typeface="Wingdings" panose="05000000000000000000" pitchFamily="2" charset="2"/>
              <a:buChar char="Ø"/>
            </a:pPr>
            <a:r>
              <a:rPr lang="en-US" altLang="zh-TW" cap="none" dirty="0">
                <a:solidFill>
                  <a:schemeClr val="accent1">
                    <a:lumMod val="50000"/>
                  </a:schemeClr>
                </a:solidFill>
              </a:rPr>
              <a:t>A job is a unit of work that is scheduled and executed by a system</a:t>
            </a:r>
          </a:p>
          <a:p>
            <a:pPr>
              <a:buFont typeface="Wingdings" panose="05000000000000000000" pitchFamily="2" charset="2"/>
              <a:buChar char="Ø"/>
            </a:pPr>
            <a:r>
              <a:rPr lang="en-US" altLang="zh-TW" cap="none" dirty="0" smtClean="0">
                <a:solidFill>
                  <a:schemeClr val="accent1">
                    <a:lumMod val="50000"/>
                  </a:schemeClr>
                </a:solidFill>
              </a:rPr>
              <a:t>A </a:t>
            </a:r>
            <a:r>
              <a:rPr lang="en-US" altLang="zh-TW" cap="none" dirty="0">
                <a:solidFill>
                  <a:schemeClr val="accent1">
                    <a:lumMod val="50000"/>
                  </a:schemeClr>
                </a:solidFill>
              </a:rPr>
              <a:t>task is a set of related jobs which jointly provide some </a:t>
            </a:r>
            <a:r>
              <a:rPr lang="en-US" altLang="zh-TW" cap="none" dirty="0" smtClean="0">
                <a:solidFill>
                  <a:schemeClr val="accent1">
                    <a:lumMod val="50000"/>
                  </a:schemeClr>
                </a:solidFill>
              </a:rPr>
              <a:t>function</a:t>
            </a:r>
            <a:endParaRPr lang="en-US" altLang="zh-TW" cap="none"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25</a:t>
            </a:fld>
            <a:r>
              <a:rPr lang="en-US" altLang="zh-TW" smtClean="0"/>
              <a:t>-</a:t>
            </a:r>
            <a:endParaRPr lang="en-US" altLang="zh-TW" dirty="0"/>
          </a:p>
        </p:txBody>
      </p:sp>
    </p:spTree>
    <p:extLst>
      <p:ext uri="{BB962C8B-B14F-4D97-AF65-F5344CB8AC3E}">
        <p14:creationId xmlns:p14="http://schemas.microsoft.com/office/powerpoint/2010/main" val="824775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60668" y="-410305"/>
            <a:ext cx="10364451" cy="1596177"/>
          </a:xfrm>
        </p:spPr>
        <p:txBody>
          <a:bodyPr/>
          <a:lstStyle/>
          <a:p>
            <a:r>
              <a:rPr lang="en-US" altLang="zh-TW" dirty="0">
                <a:solidFill>
                  <a:schemeClr val="accent1">
                    <a:lumMod val="50000"/>
                  </a:schemeClr>
                </a:solidFill>
              </a:rPr>
              <a:t>Processors and Resources</a:t>
            </a:r>
            <a:endParaRPr lang="zh-TW" altLang="en-US" dirty="0">
              <a:solidFill>
                <a:schemeClr val="accent1">
                  <a:lumMod val="50000"/>
                </a:schemeClr>
              </a:solidFill>
            </a:endParaRPr>
          </a:p>
        </p:txBody>
      </p:sp>
      <p:sp>
        <p:nvSpPr>
          <p:cNvPr id="3" name="內容版面配置區 2"/>
          <p:cNvSpPr>
            <a:spLocks noGrp="1"/>
          </p:cNvSpPr>
          <p:nvPr>
            <p:ph idx="4294967295"/>
          </p:nvPr>
        </p:nvSpPr>
        <p:spPr>
          <a:xfrm>
            <a:off x="1441938" y="745198"/>
            <a:ext cx="10374924" cy="4713387"/>
          </a:xfrm>
          <a:prstGeom prst="rect">
            <a:avLst/>
          </a:prstGeom>
        </p:spPr>
        <p:txBody>
          <a:bodyPr/>
          <a:lstStyle/>
          <a:p>
            <a:pPr>
              <a:buFont typeface="Wingdings" panose="05000000000000000000" pitchFamily="2" charset="2"/>
              <a:buChar char="Ø"/>
            </a:pPr>
            <a:r>
              <a:rPr lang="en-US" altLang="zh-TW" sz="2200" cap="none" dirty="0">
                <a:solidFill>
                  <a:schemeClr val="accent1">
                    <a:lumMod val="50000"/>
                  </a:schemeClr>
                </a:solidFill>
              </a:rPr>
              <a:t>A job executes – or is executed by the </a:t>
            </a:r>
            <a:r>
              <a:rPr lang="en-US" altLang="zh-TW" sz="2200" cap="none" dirty="0">
                <a:solidFill>
                  <a:schemeClr val="accent1">
                    <a:lumMod val="50000"/>
                  </a:schemeClr>
                </a:solidFill>
              </a:rPr>
              <a:t>operating system </a:t>
            </a:r>
            <a:r>
              <a:rPr lang="en-US" altLang="zh-TW" sz="2200" cap="none" dirty="0">
                <a:solidFill>
                  <a:schemeClr val="accent1">
                    <a:lumMod val="50000"/>
                  </a:schemeClr>
                </a:solidFill>
              </a:rPr>
              <a:t>– on </a:t>
            </a:r>
            <a:r>
              <a:rPr lang="en-US" altLang="zh-TW" sz="2200" cap="none" dirty="0">
                <a:solidFill>
                  <a:schemeClr val="accent1">
                    <a:lumMod val="50000"/>
                  </a:schemeClr>
                </a:solidFill>
              </a:rPr>
              <a:t>a processor </a:t>
            </a:r>
            <a:r>
              <a:rPr lang="en-US" altLang="zh-TW" sz="2200" cap="none" dirty="0">
                <a:solidFill>
                  <a:schemeClr val="accent1">
                    <a:lumMod val="50000"/>
                  </a:schemeClr>
                </a:solidFill>
              </a:rPr>
              <a:t>and may depend on some resources</a:t>
            </a:r>
          </a:p>
          <a:p>
            <a:pPr>
              <a:buFont typeface="Wingdings" panose="05000000000000000000" pitchFamily="2" charset="2"/>
              <a:buChar char="Ø"/>
            </a:pPr>
            <a:r>
              <a:rPr lang="en-US" altLang="zh-TW" sz="2200" cap="none" dirty="0">
                <a:solidFill>
                  <a:schemeClr val="accent1">
                    <a:lumMod val="50000"/>
                  </a:schemeClr>
                </a:solidFill>
              </a:rPr>
              <a:t>A </a:t>
            </a:r>
            <a:r>
              <a:rPr lang="en-US" altLang="zh-TW" sz="2200" cap="none" dirty="0">
                <a:solidFill>
                  <a:schemeClr val="accent1">
                    <a:lumMod val="50000"/>
                  </a:schemeClr>
                </a:solidFill>
              </a:rPr>
              <a:t>processor, P, is an active component on which jobs scheduled</a:t>
            </a:r>
          </a:p>
          <a:p>
            <a:pPr marL="0" indent="0">
              <a:buNone/>
            </a:pPr>
            <a:r>
              <a:rPr lang="en-US" altLang="zh-TW" sz="2200" cap="none" dirty="0">
                <a:solidFill>
                  <a:schemeClr val="accent1">
                    <a:lumMod val="50000"/>
                  </a:schemeClr>
                </a:solidFill>
              </a:rPr>
              <a:t>	– Examples: Threads </a:t>
            </a:r>
            <a:r>
              <a:rPr lang="en-US" altLang="zh-TW" sz="2200" cap="none" dirty="0">
                <a:solidFill>
                  <a:schemeClr val="accent1">
                    <a:lumMod val="50000"/>
                  </a:schemeClr>
                </a:solidFill>
              </a:rPr>
              <a:t>scheduled on a CPU</a:t>
            </a:r>
          </a:p>
          <a:p>
            <a:pPr marL="1162050" indent="-266700">
              <a:buNone/>
            </a:pPr>
            <a:r>
              <a:rPr lang="en-US" altLang="zh-TW" sz="2200" cap="none" dirty="0">
                <a:solidFill>
                  <a:schemeClr val="accent1">
                    <a:lumMod val="50000"/>
                  </a:schemeClr>
                </a:solidFill>
              </a:rPr>
              <a:t>– </a:t>
            </a:r>
            <a:r>
              <a:rPr lang="en-US" altLang="zh-TW" sz="2200" cap="none" dirty="0">
                <a:solidFill>
                  <a:schemeClr val="accent1">
                    <a:lumMod val="50000"/>
                  </a:schemeClr>
                </a:solidFill>
              </a:rPr>
              <a:t>Each processor has a speed attribute which determines the rate of </a:t>
            </a:r>
            <a:r>
              <a:rPr lang="en-US" altLang="zh-TW" sz="2200" cap="none" dirty="0">
                <a:solidFill>
                  <a:schemeClr val="accent1">
                    <a:lumMod val="50000"/>
                  </a:schemeClr>
                </a:solidFill>
              </a:rPr>
              <a:t>progress a </a:t>
            </a:r>
            <a:r>
              <a:rPr lang="en-US" altLang="zh-TW" sz="2200" cap="none" dirty="0">
                <a:solidFill>
                  <a:schemeClr val="accent1">
                    <a:lumMod val="50000"/>
                  </a:schemeClr>
                </a:solidFill>
              </a:rPr>
              <a:t>job makes toward </a:t>
            </a:r>
            <a:r>
              <a:rPr lang="en-US" altLang="zh-TW" sz="2200" cap="none" dirty="0">
                <a:solidFill>
                  <a:schemeClr val="accent1">
                    <a:lumMod val="50000"/>
                  </a:schemeClr>
                </a:solidFill>
              </a:rPr>
              <a:t>completion</a:t>
            </a:r>
          </a:p>
          <a:p>
            <a:pPr marL="1162050" indent="-266700">
              <a:buNone/>
            </a:pPr>
            <a:r>
              <a:rPr lang="en-US" altLang="zh-TW" sz="2200" cap="none" dirty="0">
                <a:solidFill>
                  <a:schemeClr val="accent1">
                    <a:lumMod val="50000"/>
                  </a:schemeClr>
                </a:solidFill>
              </a:rPr>
              <a:t>– </a:t>
            </a:r>
            <a:r>
              <a:rPr lang="en-US" altLang="zh-TW" sz="2200" cap="none" dirty="0">
                <a:solidFill>
                  <a:schemeClr val="accent1">
                    <a:lumMod val="50000"/>
                  </a:schemeClr>
                </a:solidFill>
              </a:rPr>
              <a:t>Two processors are of the same type if they are functionally identical </a:t>
            </a:r>
            <a:r>
              <a:rPr lang="en-US" altLang="zh-TW" sz="2200" cap="none" dirty="0">
                <a:solidFill>
                  <a:schemeClr val="accent1">
                    <a:lumMod val="50000"/>
                  </a:schemeClr>
                </a:solidFill>
              </a:rPr>
              <a:t>and can </a:t>
            </a:r>
            <a:r>
              <a:rPr lang="en-US" altLang="zh-TW" sz="2200" cap="none" dirty="0">
                <a:solidFill>
                  <a:schemeClr val="accent1">
                    <a:lumMod val="50000"/>
                  </a:schemeClr>
                </a:solidFill>
              </a:rPr>
              <a:t>be used interchangeably</a:t>
            </a:r>
          </a:p>
          <a:p>
            <a:pPr>
              <a:buFont typeface="Wingdings" panose="05000000000000000000" pitchFamily="2" charset="2"/>
              <a:buChar char="Ø"/>
            </a:pPr>
            <a:r>
              <a:rPr lang="en-US" altLang="zh-TW" sz="2200" cap="none" dirty="0">
                <a:solidFill>
                  <a:schemeClr val="accent1">
                    <a:lumMod val="50000"/>
                  </a:schemeClr>
                </a:solidFill>
              </a:rPr>
              <a:t>A </a:t>
            </a:r>
            <a:r>
              <a:rPr lang="en-US" altLang="zh-TW" sz="2200" cap="none" dirty="0">
                <a:solidFill>
                  <a:schemeClr val="accent1">
                    <a:lumMod val="50000"/>
                  </a:schemeClr>
                </a:solidFill>
              </a:rPr>
              <a:t>resource, R, is a passive entity upon which jobs may depend</a:t>
            </a:r>
          </a:p>
          <a:p>
            <a:pPr marL="0" indent="0">
              <a:buNone/>
            </a:pPr>
            <a:r>
              <a:rPr lang="en-US" altLang="zh-TW" sz="2200" cap="none" dirty="0">
                <a:solidFill>
                  <a:schemeClr val="accent1">
                    <a:lumMod val="50000"/>
                  </a:schemeClr>
                </a:solidFill>
              </a:rPr>
              <a:t>	– </a:t>
            </a:r>
            <a:r>
              <a:rPr lang="en-US" altLang="zh-TW" sz="2200" cap="none" dirty="0">
                <a:solidFill>
                  <a:schemeClr val="accent1">
                    <a:lumMod val="50000"/>
                  </a:schemeClr>
                </a:solidFill>
              </a:rPr>
              <a:t>E.g. </a:t>
            </a:r>
            <a:r>
              <a:rPr lang="en-US" altLang="zh-TW" sz="2200" cap="none" dirty="0">
                <a:solidFill>
                  <a:schemeClr val="accent1">
                    <a:lumMod val="50000"/>
                  </a:schemeClr>
                </a:solidFill>
              </a:rPr>
              <a:t>memory</a:t>
            </a:r>
            <a:endParaRPr lang="en-US" altLang="zh-TW" sz="2200" cap="none" dirty="0">
              <a:solidFill>
                <a:schemeClr val="accent1">
                  <a:lumMod val="50000"/>
                </a:schemeClr>
              </a:solidFill>
            </a:endParaRPr>
          </a:p>
          <a:p>
            <a:pPr marL="1162050" indent="-266700">
              <a:buNone/>
            </a:pPr>
            <a:r>
              <a:rPr lang="en-US" altLang="zh-TW" sz="2200" cap="none" dirty="0">
                <a:solidFill>
                  <a:schemeClr val="accent1">
                    <a:lumMod val="50000"/>
                  </a:schemeClr>
                </a:solidFill>
              </a:rPr>
              <a:t>– </a:t>
            </a:r>
            <a:r>
              <a:rPr lang="en-US" altLang="zh-TW" sz="2200" cap="none" dirty="0">
                <a:solidFill>
                  <a:schemeClr val="accent1">
                    <a:lumMod val="50000"/>
                  </a:schemeClr>
                </a:solidFill>
              </a:rPr>
              <a:t>Resources have different types and sizes, but do not have a speed attribute</a:t>
            </a:r>
          </a:p>
          <a:p>
            <a:pPr marL="0" indent="0">
              <a:buNone/>
            </a:pPr>
            <a:r>
              <a:rPr lang="en-US" altLang="zh-TW" sz="2200" cap="none" dirty="0">
                <a:solidFill>
                  <a:schemeClr val="accent1">
                    <a:lumMod val="50000"/>
                  </a:schemeClr>
                </a:solidFill>
              </a:rPr>
              <a:t>	– </a:t>
            </a:r>
            <a:r>
              <a:rPr lang="en-US" altLang="zh-TW" sz="2200" cap="none" dirty="0">
                <a:solidFill>
                  <a:schemeClr val="accent1">
                    <a:lumMod val="50000"/>
                  </a:schemeClr>
                </a:solidFill>
              </a:rPr>
              <a:t>Resources are usually reusable, and are not consumed by use</a:t>
            </a:r>
            <a:endParaRPr lang="zh-TW" altLang="en-US" sz="2200" cap="none"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26</a:t>
            </a:fld>
            <a:r>
              <a:rPr lang="en-US" altLang="zh-TW" smtClean="0"/>
              <a:t>-</a:t>
            </a:r>
            <a:endParaRPr lang="en-US" altLang="zh-TW" dirty="0"/>
          </a:p>
        </p:txBody>
      </p:sp>
    </p:spTree>
    <p:extLst>
      <p:ext uri="{BB962C8B-B14F-4D97-AF65-F5344CB8AC3E}">
        <p14:creationId xmlns:p14="http://schemas.microsoft.com/office/powerpoint/2010/main" val="4018582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31504" y="332656"/>
            <a:ext cx="8712968" cy="936104"/>
          </a:xfrm>
        </p:spPr>
        <p:txBody>
          <a:bodyPr/>
          <a:lstStyle/>
          <a:p>
            <a:pPr algn="l"/>
            <a:r>
              <a:rPr lang="en-US" altLang="zh-TW" sz="2800" dirty="0">
                <a:solidFill>
                  <a:schemeClr val="accent1">
                    <a:lumMod val="50000"/>
                  </a:schemeClr>
                </a:solidFill>
              </a:rPr>
              <a:t>Deadlines and Timing Constraints</a:t>
            </a:r>
            <a:endParaRPr lang="zh-TW" altLang="en-US" sz="2800" dirty="0">
              <a:solidFill>
                <a:schemeClr val="accent1">
                  <a:lumMod val="50000"/>
                </a:schemeClr>
              </a:solidFill>
            </a:endParaRPr>
          </a:p>
        </p:txBody>
      </p:sp>
      <p:sp>
        <p:nvSpPr>
          <p:cNvPr id="3" name="內容版面配置區 2"/>
          <p:cNvSpPr>
            <a:spLocks noGrp="1"/>
          </p:cNvSpPr>
          <p:nvPr>
            <p:ph idx="4294967295"/>
          </p:nvPr>
        </p:nvSpPr>
        <p:spPr>
          <a:xfrm>
            <a:off x="1631504" y="1019870"/>
            <a:ext cx="8856984" cy="4713387"/>
          </a:xfrm>
          <a:prstGeom prst="rect">
            <a:avLst/>
          </a:prstGeom>
        </p:spPr>
        <p:txBody>
          <a:bodyPr/>
          <a:lstStyle/>
          <a:p>
            <a:pPr>
              <a:buFont typeface="Wingdings" panose="05000000000000000000" pitchFamily="2" charset="2"/>
              <a:buChar char="Ø"/>
            </a:pPr>
            <a:r>
              <a:rPr lang="en-US" altLang="zh-TW" sz="2400" i="1" cap="none" dirty="0">
                <a:solidFill>
                  <a:srgbClr val="C00000"/>
                </a:solidFill>
              </a:rPr>
              <a:t>Execution time </a:t>
            </a:r>
            <a:r>
              <a:rPr lang="en-US" altLang="zh-TW" sz="2400" cap="none" dirty="0">
                <a:solidFill>
                  <a:schemeClr val="accent1">
                    <a:lumMod val="50000"/>
                  </a:schemeClr>
                </a:solidFill>
              </a:rPr>
              <a:t>: </a:t>
            </a:r>
            <a:r>
              <a:rPr lang="en-US" altLang="zh-TW" sz="2400" cap="none" dirty="0">
                <a:solidFill>
                  <a:schemeClr val="accent1">
                    <a:lumMod val="50000"/>
                  </a:schemeClr>
                </a:solidFill>
              </a:rPr>
              <a:t>t</a:t>
            </a:r>
            <a:r>
              <a:rPr lang="en-US" altLang="zh-TW" sz="2400" cap="none" dirty="0">
                <a:solidFill>
                  <a:schemeClr val="accent1">
                    <a:lumMod val="50000"/>
                  </a:schemeClr>
                </a:solidFill>
              </a:rPr>
              <a:t>his is the amount of time required to complete the execution of </a:t>
            </a:r>
            <a:r>
              <a:rPr lang="en-US" altLang="zh-TW" sz="2400" i="1" cap="none" dirty="0" err="1">
                <a:solidFill>
                  <a:schemeClr val="accent1">
                    <a:lumMod val="50000"/>
                  </a:schemeClr>
                </a:solidFill>
              </a:rPr>
              <a:t>J</a:t>
            </a:r>
            <a:r>
              <a:rPr lang="en-US" altLang="zh-TW" sz="2400" i="1" cap="none" baseline="-25000" dirty="0" err="1">
                <a:solidFill>
                  <a:schemeClr val="accent1">
                    <a:lumMod val="50000"/>
                  </a:schemeClr>
                </a:solidFill>
              </a:rPr>
              <a:t>i</a:t>
            </a:r>
            <a:r>
              <a:rPr lang="en-US" altLang="zh-TW" sz="2400" cap="none" dirty="0">
                <a:solidFill>
                  <a:schemeClr val="accent1">
                    <a:lumMod val="50000"/>
                  </a:schemeClr>
                </a:solidFill>
              </a:rPr>
              <a:t> when it executes alone and has all the resources it needs</a:t>
            </a:r>
          </a:p>
          <a:p>
            <a:pPr marL="457200" lvl="1">
              <a:buFont typeface="Wingdings" panose="05000000000000000000" pitchFamily="2" charset="2"/>
              <a:buChar char="Ø"/>
            </a:pPr>
            <a:r>
              <a:rPr lang="en-US" altLang="zh-TW" i="1" cap="none" dirty="0" smtClean="0">
                <a:solidFill>
                  <a:srgbClr val="C00000"/>
                </a:solidFill>
              </a:rPr>
              <a:t>Release time </a:t>
            </a:r>
            <a:r>
              <a:rPr lang="en-US" altLang="zh-TW" cap="none" dirty="0" smtClean="0">
                <a:solidFill>
                  <a:schemeClr val="accent1">
                    <a:lumMod val="50000"/>
                  </a:schemeClr>
                </a:solidFill>
              </a:rPr>
              <a:t>: the </a:t>
            </a:r>
            <a:r>
              <a:rPr lang="en-US" altLang="zh-TW" cap="none" dirty="0">
                <a:solidFill>
                  <a:schemeClr val="accent1">
                    <a:lumMod val="50000"/>
                  </a:schemeClr>
                </a:solidFill>
              </a:rPr>
              <a:t>instant in time when a job becomes </a:t>
            </a:r>
            <a:r>
              <a:rPr lang="en-US" altLang="zh-TW" cap="none" dirty="0" smtClean="0">
                <a:solidFill>
                  <a:schemeClr val="accent1">
                    <a:lumMod val="50000"/>
                  </a:schemeClr>
                </a:solidFill>
              </a:rPr>
              <a:t>available for execution</a:t>
            </a:r>
          </a:p>
          <a:p>
            <a:pPr marL="714375" lvl="1" indent="-266700">
              <a:buFont typeface="Times New Roman" panose="02020603050405020304" pitchFamily="18" charset="0"/>
              <a:buChar char="‒"/>
            </a:pPr>
            <a:r>
              <a:rPr lang="en-US" altLang="zh-TW" cap="none" dirty="0" smtClean="0">
                <a:solidFill>
                  <a:schemeClr val="accent1">
                    <a:lumMod val="50000"/>
                  </a:schemeClr>
                </a:solidFill>
              </a:rPr>
              <a:t>A </a:t>
            </a:r>
            <a:r>
              <a:rPr lang="en-US" altLang="zh-TW" cap="none" dirty="0">
                <a:solidFill>
                  <a:schemeClr val="accent1">
                    <a:lumMod val="50000"/>
                  </a:schemeClr>
                </a:solidFill>
              </a:rPr>
              <a:t>job can be scheduled and executed at any time at, or after, its </a:t>
            </a:r>
            <a:r>
              <a:rPr lang="en-US" altLang="zh-TW" cap="none" dirty="0" smtClean="0">
                <a:solidFill>
                  <a:schemeClr val="accent1">
                    <a:lumMod val="50000"/>
                  </a:schemeClr>
                </a:solidFill>
              </a:rPr>
              <a:t>release time</a:t>
            </a:r>
            <a:r>
              <a:rPr lang="en-US" altLang="zh-TW" cap="none" dirty="0">
                <a:solidFill>
                  <a:schemeClr val="accent1">
                    <a:lumMod val="50000"/>
                  </a:schemeClr>
                </a:solidFill>
              </a:rPr>
              <a:t>, provided its resource dependency conditions are met</a:t>
            </a:r>
            <a:endParaRPr lang="en-US" altLang="zh-TW" cap="none" dirty="0" smtClean="0">
              <a:solidFill>
                <a:schemeClr val="accent1">
                  <a:lumMod val="50000"/>
                </a:schemeClr>
              </a:solidFill>
            </a:endParaRPr>
          </a:p>
          <a:p>
            <a:pPr marL="457200" lvl="1">
              <a:buFont typeface="Wingdings" panose="05000000000000000000" pitchFamily="2" charset="2"/>
              <a:buChar char="Ø"/>
            </a:pPr>
            <a:r>
              <a:rPr lang="en-US" altLang="zh-TW" i="1" cap="none" dirty="0">
                <a:solidFill>
                  <a:srgbClr val="C00000"/>
                </a:solidFill>
              </a:rPr>
              <a:t>Response time </a:t>
            </a:r>
            <a:r>
              <a:rPr lang="en-US" altLang="zh-TW" cap="none" dirty="0" smtClean="0">
                <a:solidFill>
                  <a:schemeClr val="accent1">
                    <a:lumMod val="50000"/>
                  </a:schemeClr>
                </a:solidFill>
              </a:rPr>
              <a:t>: </a:t>
            </a:r>
            <a:r>
              <a:rPr lang="en-US" altLang="zh-TW" cap="none" dirty="0">
                <a:solidFill>
                  <a:schemeClr val="accent1">
                    <a:lumMod val="50000"/>
                  </a:schemeClr>
                </a:solidFill>
              </a:rPr>
              <a:t>the length of time from the release time of </a:t>
            </a:r>
            <a:r>
              <a:rPr lang="en-US" altLang="zh-TW" cap="none" dirty="0" smtClean="0">
                <a:solidFill>
                  <a:schemeClr val="accent1">
                    <a:lumMod val="50000"/>
                  </a:schemeClr>
                </a:solidFill>
              </a:rPr>
              <a:t>the job </a:t>
            </a:r>
            <a:r>
              <a:rPr lang="en-US" altLang="zh-TW" cap="none" dirty="0">
                <a:solidFill>
                  <a:schemeClr val="accent1">
                    <a:lumMod val="50000"/>
                  </a:schemeClr>
                </a:solidFill>
              </a:rPr>
              <a:t>to the time instant when it </a:t>
            </a:r>
            <a:r>
              <a:rPr lang="en-US" altLang="zh-TW" cap="none" dirty="0" smtClean="0">
                <a:solidFill>
                  <a:schemeClr val="accent1">
                    <a:lumMod val="50000"/>
                  </a:schemeClr>
                </a:solidFill>
              </a:rPr>
              <a:t>completes</a:t>
            </a:r>
          </a:p>
          <a:p>
            <a:pPr marL="714375" lvl="2" indent="-257175">
              <a:buFont typeface="Times New Roman" panose="02020603050405020304" pitchFamily="18" charset="0"/>
              <a:buChar char="‒"/>
            </a:pPr>
            <a:r>
              <a:rPr lang="en-US" altLang="zh-TW" sz="2400" cap="none" dirty="0">
                <a:solidFill>
                  <a:schemeClr val="accent1">
                    <a:lumMod val="50000"/>
                  </a:schemeClr>
                </a:solidFill>
              </a:rPr>
              <a:t>Not the same as execution time, since may not execute </a:t>
            </a:r>
            <a:r>
              <a:rPr lang="en-US" altLang="zh-TW" sz="2400" cap="none" dirty="0">
                <a:solidFill>
                  <a:schemeClr val="accent1">
                    <a:lumMod val="50000"/>
                  </a:schemeClr>
                </a:solidFill>
              </a:rPr>
              <a:t>continually</a:t>
            </a:r>
            <a:endParaRPr lang="zh-TW" altLang="en-US" cap="none" dirty="0"/>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27</a:t>
            </a:fld>
            <a:r>
              <a:rPr lang="en-US" altLang="zh-TW" smtClean="0"/>
              <a:t>-</a:t>
            </a:r>
            <a:endParaRPr lang="en-US" altLang="zh-TW" dirty="0"/>
          </a:p>
        </p:txBody>
      </p:sp>
    </p:spTree>
    <p:extLst>
      <p:ext uri="{BB962C8B-B14F-4D97-AF65-F5344CB8AC3E}">
        <p14:creationId xmlns:p14="http://schemas.microsoft.com/office/powerpoint/2010/main" val="1727388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28</a:t>
            </a:fld>
            <a:r>
              <a:rPr lang="en-US" altLang="zh-TW" smtClean="0"/>
              <a:t>-</a:t>
            </a:r>
            <a:endParaRPr lang="en-US" altLang="zh-TW" dirty="0"/>
          </a:p>
        </p:txBody>
      </p:sp>
      <p:sp>
        <p:nvSpPr>
          <p:cNvPr id="5" name="內容版面配置區 2"/>
          <p:cNvSpPr>
            <a:spLocks noGrp="1"/>
          </p:cNvSpPr>
          <p:nvPr>
            <p:ph idx="4294967295"/>
          </p:nvPr>
        </p:nvSpPr>
        <p:spPr>
          <a:xfrm>
            <a:off x="1631504" y="548681"/>
            <a:ext cx="8856984" cy="3096344"/>
          </a:xfrm>
          <a:prstGeom prst="rect">
            <a:avLst/>
          </a:prstGeom>
        </p:spPr>
        <p:txBody>
          <a:bodyPr/>
          <a:lstStyle/>
          <a:p>
            <a:pPr>
              <a:buFont typeface="Wingdings" panose="05000000000000000000" pitchFamily="2" charset="2"/>
              <a:buChar char="Ø"/>
            </a:pPr>
            <a:r>
              <a:rPr lang="en-US" altLang="zh-TW" sz="2400" i="1" dirty="0">
                <a:solidFill>
                  <a:srgbClr val="C00000"/>
                </a:solidFill>
              </a:rPr>
              <a:t>Completion time </a:t>
            </a:r>
            <a:r>
              <a:rPr lang="en-US" altLang="zh-TW" sz="2400" dirty="0">
                <a:solidFill>
                  <a:schemeClr val="accent1">
                    <a:lumMod val="50000"/>
                  </a:schemeClr>
                </a:solidFill>
              </a:rPr>
              <a:t>– the instant at which a job completes execution</a:t>
            </a:r>
          </a:p>
          <a:p>
            <a:pPr>
              <a:buFont typeface="Wingdings" panose="05000000000000000000" pitchFamily="2" charset="2"/>
              <a:buChar char="Ø"/>
            </a:pPr>
            <a:r>
              <a:rPr lang="en-US" altLang="zh-TW" sz="2400" i="1" dirty="0">
                <a:solidFill>
                  <a:srgbClr val="C00000"/>
                </a:solidFill>
              </a:rPr>
              <a:t>Relative </a:t>
            </a:r>
            <a:r>
              <a:rPr lang="en-US" altLang="zh-TW" sz="2400" i="1" dirty="0">
                <a:solidFill>
                  <a:srgbClr val="C00000"/>
                </a:solidFill>
              </a:rPr>
              <a:t>deadline </a:t>
            </a:r>
            <a:r>
              <a:rPr lang="en-US" altLang="zh-TW" sz="2400" dirty="0">
                <a:solidFill>
                  <a:schemeClr val="accent1">
                    <a:lumMod val="50000"/>
                  </a:schemeClr>
                </a:solidFill>
              </a:rPr>
              <a:t>– the maximum allowable job response time</a:t>
            </a:r>
          </a:p>
          <a:p>
            <a:pPr>
              <a:buFont typeface="Wingdings" panose="05000000000000000000" pitchFamily="2" charset="2"/>
              <a:buChar char="Ø"/>
            </a:pPr>
            <a:r>
              <a:rPr lang="en-US" altLang="zh-TW" sz="2400" i="1" dirty="0">
                <a:solidFill>
                  <a:srgbClr val="C00000"/>
                </a:solidFill>
              </a:rPr>
              <a:t>Absolute </a:t>
            </a:r>
            <a:r>
              <a:rPr lang="en-US" altLang="zh-TW" sz="2400" i="1" dirty="0">
                <a:solidFill>
                  <a:srgbClr val="C00000"/>
                </a:solidFill>
              </a:rPr>
              <a:t>deadline </a:t>
            </a:r>
            <a:r>
              <a:rPr lang="en-US" altLang="zh-TW" sz="2400" dirty="0">
                <a:solidFill>
                  <a:schemeClr val="accent1">
                    <a:lumMod val="50000"/>
                  </a:schemeClr>
                </a:solidFill>
              </a:rPr>
              <a:t>– the instant of time by which a job is </a:t>
            </a:r>
            <a:r>
              <a:rPr lang="en-US" altLang="zh-TW" sz="2400" dirty="0">
                <a:solidFill>
                  <a:schemeClr val="accent1">
                    <a:lumMod val="50000"/>
                  </a:schemeClr>
                </a:solidFill>
              </a:rPr>
              <a:t>required to </a:t>
            </a:r>
            <a:r>
              <a:rPr lang="en-US" altLang="zh-TW" sz="2400" dirty="0">
                <a:solidFill>
                  <a:schemeClr val="accent1">
                    <a:lumMod val="50000"/>
                  </a:schemeClr>
                </a:solidFill>
              </a:rPr>
              <a:t>be completed (often called simply the </a:t>
            </a:r>
            <a:r>
              <a:rPr lang="en-US" altLang="zh-TW" sz="2400" i="1" dirty="0">
                <a:solidFill>
                  <a:schemeClr val="accent1">
                    <a:lumMod val="50000"/>
                  </a:schemeClr>
                </a:solidFill>
              </a:rPr>
              <a:t>deadline</a:t>
            </a:r>
            <a:r>
              <a:rPr lang="en-US" altLang="zh-TW" sz="2400" dirty="0">
                <a:solidFill>
                  <a:schemeClr val="accent1">
                    <a:lumMod val="50000"/>
                  </a:schemeClr>
                </a:solidFill>
              </a:rPr>
              <a:t>)</a:t>
            </a:r>
          </a:p>
          <a:p>
            <a:pPr marL="0" indent="0">
              <a:buNone/>
            </a:pPr>
            <a:r>
              <a:rPr lang="en-US" altLang="zh-TW" sz="2400" dirty="0">
                <a:solidFill>
                  <a:schemeClr val="accent1">
                    <a:lumMod val="50000"/>
                  </a:schemeClr>
                </a:solidFill>
              </a:rPr>
              <a:t>	– </a:t>
            </a:r>
            <a:r>
              <a:rPr lang="en-US" altLang="zh-TW" sz="2400" i="1" dirty="0">
                <a:solidFill>
                  <a:schemeClr val="accent1">
                    <a:lumMod val="50000"/>
                  </a:schemeClr>
                </a:solidFill>
              </a:rPr>
              <a:t>absolute deadline </a:t>
            </a:r>
            <a:r>
              <a:rPr lang="en-US" altLang="zh-TW" sz="2400" dirty="0">
                <a:solidFill>
                  <a:schemeClr val="accent1">
                    <a:lumMod val="50000"/>
                  </a:schemeClr>
                </a:solidFill>
              </a:rPr>
              <a:t>= </a:t>
            </a:r>
            <a:r>
              <a:rPr lang="en-US" altLang="zh-TW" sz="2400" i="1" dirty="0">
                <a:solidFill>
                  <a:schemeClr val="accent1">
                    <a:lumMod val="50000"/>
                  </a:schemeClr>
                </a:solidFill>
              </a:rPr>
              <a:t>release time </a:t>
            </a:r>
            <a:r>
              <a:rPr lang="en-US" altLang="zh-TW" sz="2400" dirty="0">
                <a:solidFill>
                  <a:schemeClr val="accent1">
                    <a:lumMod val="50000"/>
                  </a:schemeClr>
                </a:solidFill>
              </a:rPr>
              <a:t>+ </a:t>
            </a:r>
            <a:r>
              <a:rPr lang="en-US" altLang="zh-TW" sz="2400" i="1" dirty="0">
                <a:solidFill>
                  <a:schemeClr val="accent1">
                    <a:lumMod val="50000"/>
                  </a:schemeClr>
                </a:solidFill>
              </a:rPr>
              <a:t>relative deadline</a:t>
            </a:r>
          </a:p>
          <a:p>
            <a:pPr marL="0" indent="0">
              <a:buNone/>
            </a:pPr>
            <a:r>
              <a:rPr lang="en-US" altLang="zh-TW" sz="2400" dirty="0">
                <a:solidFill>
                  <a:schemeClr val="accent1">
                    <a:lumMod val="50000"/>
                  </a:schemeClr>
                </a:solidFill>
              </a:rPr>
              <a:t>	– </a:t>
            </a:r>
            <a:r>
              <a:rPr lang="en-US" altLang="zh-TW" sz="2400" i="1" dirty="0">
                <a:solidFill>
                  <a:srgbClr val="C00000"/>
                </a:solidFill>
              </a:rPr>
              <a:t>Feasible interval </a:t>
            </a:r>
            <a:r>
              <a:rPr lang="en-US" altLang="zh-TW" sz="2400" dirty="0">
                <a:solidFill>
                  <a:schemeClr val="accent1">
                    <a:lumMod val="50000"/>
                  </a:schemeClr>
                </a:solidFill>
              </a:rPr>
              <a:t>for a job </a:t>
            </a:r>
            <a:r>
              <a:rPr lang="en-US" altLang="zh-TW" sz="2400" i="1" dirty="0" err="1">
                <a:solidFill>
                  <a:schemeClr val="accent1">
                    <a:lumMod val="50000"/>
                  </a:schemeClr>
                </a:solidFill>
              </a:rPr>
              <a:t>Ji</a:t>
            </a:r>
            <a:r>
              <a:rPr lang="en-US" altLang="zh-TW" sz="2400" i="1" dirty="0">
                <a:solidFill>
                  <a:schemeClr val="accent1">
                    <a:lumMod val="50000"/>
                  </a:schemeClr>
                </a:solidFill>
              </a:rPr>
              <a:t> </a:t>
            </a:r>
            <a:r>
              <a:rPr lang="en-US" altLang="zh-TW" sz="2400" dirty="0">
                <a:solidFill>
                  <a:schemeClr val="accent1">
                    <a:lumMod val="50000"/>
                  </a:schemeClr>
                </a:solidFill>
              </a:rPr>
              <a:t>is the interval (</a:t>
            </a:r>
            <a:r>
              <a:rPr lang="en-US" altLang="zh-TW" sz="2400" i="1" dirty="0" err="1">
                <a:solidFill>
                  <a:schemeClr val="accent1">
                    <a:lumMod val="50000"/>
                  </a:schemeClr>
                </a:solidFill>
              </a:rPr>
              <a:t>ri</a:t>
            </a:r>
            <a:r>
              <a:rPr lang="en-US" altLang="zh-TW" sz="2400" dirty="0">
                <a:solidFill>
                  <a:schemeClr val="accent1">
                    <a:lumMod val="50000"/>
                  </a:schemeClr>
                </a:solidFill>
              </a:rPr>
              <a:t>, </a:t>
            </a:r>
            <a:r>
              <a:rPr lang="en-US" altLang="zh-TW" sz="2400" i="1" dirty="0">
                <a:solidFill>
                  <a:schemeClr val="accent1">
                    <a:lumMod val="50000"/>
                  </a:schemeClr>
                </a:solidFill>
              </a:rPr>
              <a:t>di</a:t>
            </a:r>
            <a:r>
              <a:rPr lang="en-US" altLang="zh-TW" sz="2400" dirty="0">
                <a:solidFill>
                  <a:schemeClr val="accent1">
                    <a:lumMod val="50000"/>
                  </a:schemeClr>
                </a:solidFill>
              </a:rPr>
              <a:t>]</a:t>
            </a:r>
          </a:p>
          <a:p>
            <a:pPr>
              <a:buFont typeface="Wingdings" panose="05000000000000000000" pitchFamily="2" charset="2"/>
              <a:buChar char="Ø"/>
            </a:pPr>
            <a:r>
              <a:rPr lang="en-US" altLang="zh-TW" sz="2400" dirty="0">
                <a:solidFill>
                  <a:schemeClr val="accent1">
                    <a:lumMod val="50000"/>
                  </a:schemeClr>
                </a:solidFill>
              </a:rPr>
              <a:t>Deadlines </a:t>
            </a:r>
            <a:r>
              <a:rPr lang="en-US" altLang="zh-TW" sz="2400" dirty="0">
                <a:solidFill>
                  <a:schemeClr val="accent1">
                    <a:lumMod val="50000"/>
                  </a:schemeClr>
                </a:solidFill>
              </a:rPr>
              <a:t>are examples of </a:t>
            </a:r>
            <a:r>
              <a:rPr lang="en-US" altLang="zh-TW" sz="2400" i="1" dirty="0">
                <a:solidFill>
                  <a:schemeClr val="accent1">
                    <a:lumMod val="50000"/>
                  </a:schemeClr>
                </a:solidFill>
              </a:rPr>
              <a:t>timing constraints</a:t>
            </a:r>
            <a:endParaRPr lang="zh-TW" altLang="en-US" dirty="0">
              <a:solidFill>
                <a:schemeClr val="accent1">
                  <a:lumMod val="50000"/>
                </a:schemeClr>
              </a:solidFill>
            </a:endParaRPr>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7" t="15972" r="1213" b="7812"/>
          <a:stretch/>
        </p:blipFill>
        <p:spPr bwMode="auto">
          <a:xfrm>
            <a:off x="2567608" y="3596143"/>
            <a:ext cx="7128792" cy="316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5502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59096" y="-92712"/>
            <a:ext cx="8712968" cy="936104"/>
          </a:xfrm>
        </p:spPr>
        <p:txBody>
          <a:bodyPr/>
          <a:lstStyle/>
          <a:p>
            <a:pPr algn="l"/>
            <a:r>
              <a:rPr lang="en-US" altLang="zh-TW" sz="2800" dirty="0">
                <a:solidFill>
                  <a:schemeClr val="accent1">
                    <a:lumMod val="50000"/>
                  </a:schemeClr>
                </a:solidFill>
              </a:rPr>
              <a:t>Example</a:t>
            </a:r>
            <a:endParaRPr lang="zh-TW" altLang="en-US" sz="2800" dirty="0">
              <a:solidFill>
                <a:schemeClr val="accent1">
                  <a:lumMod val="50000"/>
                </a:schemeClr>
              </a:solidFill>
            </a:endParaRPr>
          </a:p>
        </p:txBody>
      </p:sp>
      <p:sp>
        <p:nvSpPr>
          <p:cNvPr id="3" name="內容版面配置區 2"/>
          <p:cNvSpPr>
            <a:spLocks noGrp="1"/>
          </p:cNvSpPr>
          <p:nvPr>
            <p:ph idx="4294967295"/>
          </p:nvPr>
        </p:nvSpPr>
        <p:spPr>
          <a:xfrm>
            <a:off x="1596008" y="401292"/>
            <a:ext cx="9071992" cy="4713387"/>
          </a:xfrm>
          <a:prstGeom prst="rect">
            <a:avLst/>
          </a:prstGeom>
        </p:spPr>
        <p:txBody>
          <a:bodyPr/>
          <a:lstStyle/>
          <a:p>
            <a:pPr>
              <a:spcBef>
                <a:spcPts val="0"/>
              </a:spcBef>
              <a:buFont typeface="Wingdings" panose="05000000000000000000" pitchFamily="2" charset="2"/>
              <a:buChar char="Ø"/>
            </a:pPr>
            <a:r>
              <a:rPr lang="en-US" altLang="zh-TW" sz="2400" cap="none" dirty="0">
                <a:solidFill>
                  <a:schemeClr val="accent1">
                    <a:lumMod val="50000"/>
                  </a:schemeClr>
                </a:solidFill>
              </a:rPr>
              <a:t>A system to monitor and control a heating furnace</a:t>
            </a:r>
          </a:p>
          <a:p>
            <a:pPr>
              <a:spcBef>
                <a:spcPts val="0"/>
              </a:spcBef>
              <a:buFont typeface="Wingdings" panose="05000000000000000000" pitchFamily="2" charset="2"/>
              <a:buChar char="Ø"/>
            </a:pPr>
            <a:r>
              <a:rPr lang="en-US" altLang="zh-TW" sz="2400" cap="none" dirty="0">
                <a:solidFill>
                  <a:schemeClr val="accent1">
                    <a:lumMod val="50000"/>
                  </a:schemeClr>
                </a:solidFill>
              </a:rPr>
              <a:t>The </a:t>
            </a:r>
            <a:r>
              <a:rPr lang="en-US" altLang="zh-TW" sz="2400" cap="none" dirty="0">
                <a:solidFill>
                  <a:schemeClr val="accent1">
                    <a:lumMod val="50000"/>
                  </a:schemeClr>
                </a:solidFill>
              </a:rPr>
              <a:t>system takes </a:t>
            </a:r>
            <a:r>
              <a:rPr lang="en-US" altLang="zh-TW" sz="2400" cap="none" dirty="0">
                <a:solidFill>
                  <a:schemeClr val="accent1">
                    <a:lumMod val="50000"/>
                  </a:schemeClr>
                </a:solidFill>
              </a:rPr>
              <a:t>20 </a:t>
            </a:r>
            <a:r>
              <a:rPr lang="en-US" altLang="zh-TW" sz="2400" cap="none" dirty="0" err="1">
                <a:solidFill>
                  <a:schemeClr val="accent1">
                    <a:lumMod val="50000"/>
                  </a:schemeClr>
                </a:solidFill>
              </a:rPr>
              <a:t>ms</a:t>
            </a:r>
            <a:r>
              <a:rPr lang="en-US" altLang="zh-TW" sz="2400" cap="none" dirty="0">
                <a:solidFill>
                  <a:schemeClr val="accent1">
                    <a:lumMod val="50000"/>
                  </a:schemeClr>
                </a:solidFill>
              </a:rPr>
              <a:t> </a:t>
            </a:r>
            <a:r>
              <a:rPr lang="en-US" altLang="zh-TW" sz="2400" cap="none" dirty="0">
                <a:solidFill>
                  <a:schemeClr val="accent1">
                    <a:lumMod val="50000"/>
                  </a:schemeClr>
                </a:solidFill>
              </a:rPr>
              <a:t>to initialize when turned on</a:t>
            </a:r>
          </a:p>
          <a:p>
            <a:pPr>
              <a:spcBef>
                <a:spcPts val="0"/>
              </a:spcBef>
              <a:buFont typeface="Wingdings" panose="05000000000000000000" pitchFamily="2" charset="2"/>
              <a:buChar char="Ø"/>
            </a:pPr>
            <a:r>
              <a:rPr lang="en-US" altLang="zh-TW" sz="2400" cap="none" dirty="0">
                <a:solidFill>
                  <a:schemeClr val="accent1">
                    <a:lumMod val="50000"/>
                  </a:schemeClr>
                </a:solidFill>
              </a:rPr>
              <a:t>After </a:t>
            </a:r>
            <a:r>
              <a:rPr lang="en-US" altLang="zh-TW" sz="2400" cap="none" dirty="0">
                <a:solidFill>
                  <a:schemeClr val="accent1">
                    <a:lumMod val="50000"/>
                  </a:schemeClr>
                </a:solidFill>
              </a:rPr>
              <a:t>initialization, every 100 </a:t>
            </a:r>
            <a:r>
              <a:rPr lang="en-US" altLang="zh-TW" sz="2400" cap="none" dirty="0" err="1">
                <a:solidFill>
                  <a:schemeClr val="accent1">
                    <a:lumMod val="50000"/>
                  </a:schemeClr>
                </a:solidFill>
              </a:rPr>
              <a:t>ms</a:t>
            </a:r>
            <a:r>
              <a:rPr lang="en-US" altLang="zh-TW" sz="2400" cap="none" dirty="0">
                <a:solidFill>
                  <a:schemeClr val="accent1">
                    <a:lumMod val="50000"/>
                  </a:schemeClr>
                </a:solidFill>
              </a:rPr>
              <a:t>, the system:</a:t>
            </a:r>
          </a:p>
          <a:p>
            <a:pPr marL="85725" indent="0">
              <a:lnSpc>
                <a:spcPts val="2000"/>
              </a:lnSpc>
              <a:spcBef>
                <a:spcPts val="0"/>
              </a:spcBef>
              <a:buNone/>
            </a:pPr>
            <a:r>
              <a:rPr lang="en-US" altLang="zh-TW" sz="1600" cap="none" dirty="0">
                <a:solidFill>
                  <a:schemeClr val="accent1">
                    <a:lumMod val="50000"/>
                  </a:schemeClr>
                </a:solidFill>
              </a:rPr>
              <a:t>– Samples and reads the temperature sensor</a:t>
            </a:r>
          </a:p>
          <a:p>
            <a:pPr marL="266700" indent="-180975">
              <a:lnSpc>
                <a:spcPts val="2000"/>
              </a:lnSpc>
              <a:spcBef>
                <a:spcPts val="0"/>
              </a:spcBef>
              <a:buNone/>
            </a:pPr>
            <a:r>
              <a:rPr lang="en-US" altLang="zh-TW" sz="1600" cap="none" dirty="0">
                <a:solidFill>
                  <a:schemeClr val="accent1">
                    <a:lumMod val="50000"/>
                  </a:schemeClr>
                </a:solidFill>
              </a:rPr>
              <a:t>– Computes the control-law for the furnace to process temperature readings</a:t>
            </a:r>
            <a:r>
              <a:rPr lang="en-US" altLang="zh-TW" sz="1600" cap="none" dirty="0">
                <a:solidFill>
                  <a:schemeClr val="accent1">
                    <a:lumMod val="50000"/>
                  </a:schemeClr>
                </a:solidFill>
              </a:rPr>
              <a:t>, determine </a:t>
            </a:r>
            <a:r>
              <a:rPr lang="en-US" altLang="zh-TW" sz="1600" cap="none" dirty="0">
                <a:solidFill>
                  <a:schemeClr val="accent1">
                    <a:lumMod val="50000"/>
                  </a:schemeClr>
                </a:solidFill>
              </a:rPr>
              <a:t>the correct flow rates of fuel, air and coolant</a:t>
            </a:r>
          </a:p>
          <a:p>
            <a:pPr marL="85725" indent="0">
              <a:lnSpc>
                <a:spcPts val="2000"/>
              </a:lnSpc>
              <a:spcBef>
                <a:spcPts val="0"/>
              </a:spcBef>
              <a:buNone/>
            </a:pPr>
            <a:r>
              <a:rPr lang="en-US" altLang="zh-TW" sz="1600" cap="none" dirty="0">
                <a:solidFill>
                  <a:schemeClr val="accent1">
                    <a:lumMod val="50000"/>
                  </a:schemeClr>
                </a:solidFill>
              </a:rPr>
              <a:t>– Adjusts flow rates to match computed values</a:t>
            </a:r>
          </a:p>
          <a:p>
            <a:pPr>
              <a:spcBef>
                <a:spcPts val="0"/>
              </a:spcBef>
              <a:buFont typeface="Wingdings" panose="05000000000000000000" pitchFamily="2" charset="2"/>
              <a:buChar char="Ø"/>
            </a:pPr>
            <a:r>
              <a:rPr lang="en-US" altLang="zh-TW" sz="2400" cap="none" dirty="0">
                <a:solidFill>
                  <a:schemeClr val="accent1">
                    <a:lumMod val="50000"/>
                  </a:schemeClr>
                </a:solidFill>
              </a:rPr>
              <a:t>The </a:t>
            </a:r>
            <a:r>
              <a:rPr lang="en-US" altLang="zh-TW" sz="2400" cap="none" dirty="0">
                <a:solidFill>
                  <a:schemeClr val="accent1">
                    <a:lumMod val="50000"/>
                  </a:schemeClr>
                </a:solidFill>
              </a:rPr>
              <a:t>periodic computations can be stated in terms of release </a:t>
            </a:r>
            <a:r>
              <a:rPr lang="en-US" altLang="zh-TW" sz="2400" cap="none" dirty="0">
                <a:solidFill>
                  <a:schemeClr val="accent1">
                    <a:lumMod val="50000"/>
                  </a:schemeClr>
                </a:solidFill>
              </a:rPr>
              <a:t>times of </a:t>
            </a:r>
            <a:r>
              <a:rPr lang="en-US" altLang="zh-TW" sz="2400" cap="none" dirty="0">
                <a:solidFill>
                  <a:schemeClr val="accent1">
                    <a:lumMod val="50000"/>
                  </a:schemeClr>
                </a:solidFill>
              </a:rPr>
              <a:t>the jobs computing the control-law: </a:t>
            </a:r>
            <a:r>
              <a:rPr lang="en-US" altLang="zh-TW" sz="2400" i="1" cap="none" dirty="0">
                <a:solidFill>
                  <a:schemeClr val="accent1">
                    <a:lumMod val="50000"/>
                  </a:schemeClr>
                </a:solidFill>
              </a:rPr>
              <a:t>J</a:t>
            </a:r>
            <a:r>
              <a:rPr lang="en-US" altLang="zh-TW" sz="2400" cap="none" baseline="-25000" dirty="0">
                <a:solidFill>
                  <a:schemeClr val="accent1">
                    <a:lumMod val="50000"/>
                  </a:schemeClr>
                </a:solidFill>
              </a:rPr>
              <a:t>0</a:t>
            </a:r>
            <a:r>
              <a:rPr lang="en-US" altLang="zh-TW" sz="2400" cap="none" dirty="0">
                <a:solidFill>
                  <a:schemeClr val="accent1">
                    <a:lumMod val="50000"/>
                  </a:schemeClr>
                </a:solidFill>
              </a:rPr>
              <a:t>, </a:t>
            </a:r>
            <a:r>
              <a:rPr lang="en-US" altLang="zh-TW" sz="2400" i="1" cap="none" dirty="0">
                <a:solidFill>
                  <a:schemeClr val="accent1">
                    <a:lumMod val="50000"/>
                  </a:schemeClr>
                </a:solidFill>
              </a:rPr>
              <a:t>J</a:t>
            </a:r>
            <a:r>
              <a:rPr lang="en-US" altLang="zh-TW" sz="2400" cap="none" baseline="-25000" dirty="0">
                <a:solidFill>
                  <a:schemeClr val="accent1">
                    <a:lumMod val="50000"/>
                  </a:schemeClr>
                </a:solidFill>
              </a:rPr>
              <a:t>1</a:t>
            </a:r>
            <a:r>
              <a:rPr lang="en-US" altLang="zh-TW" sz="2400" cap="none" dirty="0">
                <a:solidFill>
                  <a:schemeClr val="accent1">
                    <a:lumMod val="50000"/>
                  </a:schemeClr>
                </a:solidFill>
              </a:rPr>
              <a:t>, …, </a:t>
            </a:r>
            <a:r>
              <a:rPr lang="en-US" altLang="zh-TW" sz="2400" i="1" cap="none" dirty="0" err="1">
                <a:solidFill>
                  <a:schemeClr val="accent1">
                    <a:lumMod val="50000"/>
                  </a:schemeClr>
                </a:solidFill>
              </a:rPr>
              <a:t>J</a:t>
            </a:r>
            <a:r>
              <a:rPr lang="en-US" altLang="zh-TW" sz="2400" i="1" cap="none" baseline="-25000" dirty="0" err="1">
                <a:solidFill>
                  <a:schemeClr val="accent1">
                    <a:lumMod val="50000"/>
                  </a:schemeClr>
                </a:solidFill>
              </a:rPr>
              <a:t>k</a:t>
            </a:r>
            <a:r>
              <a:rPr lang="en-US" altLang="zh-TW" sz="2400" cap="none" dirty="0">
                <a:solidFill>
                  <a:schemeClr val="accent1">
                    <a:lumMod val="50000"/>
                  </a:schemeClr>
                </a:solidFill>
              </a:rPr>
              <a:t>, …</a:t>
            </a:r>
          </a:p>
          <a:p>
            <a:pPr marL="542925" indent="0">
              <a:spcBef>
                <a:spcPts val="0"/>
              </a:spcBef>
              <a:buNone/>
            </a:pPr>
            <a:r>
              <a:rPr lang="en-US" altLang="zh-TW" sz="2400" cap="none" dirty="0">
                <a:solidFill>
                  <a:schemeClr val="accent1">
                    <a:lumMod val="50000"/>
                  </a:schemeClr>
                </a:solidFill>
              </a:rPr>
              <a:t>– The release time of </a:t>
            </a:r>
            <a:r>
              <a:rPr lang="en-US" altLang="zh-TW" sz="2400" i="1" cap="none" dirty="0" err="1">
                <a:solidFill>
                  <a:schemeClr val="accent1">
                    <a:lumMod val="50000"/>
                  </a:schemeClr>
                </a:solidFill>
              </a:rPr>
              <a:t>J</a:t>
            </a:r>
            <a:r>
              <a:rPr lang="en-US" altLang="zh-TW" sz="2400" i="1" cap="none" baseline="-25000" dirty="0" err="1">
                <a:solidFill>
                  <a:schemeClr val="accent1">
                    <a:lumMod val="50000"/>
                  </a:schemeClr>
                </a:solidFill>
              </a:rPr>
              <a:t>k</a:t>
            </a:r>
            <a:r>
              <a:rPr lang="en-US" altLang="zh-TW" sz="2400" i="1" cap="none" dirty="0">
                <a:solidFill>
                  <a:schemeClr val="accent1">
                    <a:lumMod val="50000"/>
                  </a:schemeClr>
                </a:solidFill>
              </a:rPr>
              <a:t> </a:t>
            </a:r>
            <a:r>
              <a:rPr lang="en-US" altLang="zh-TW" sz="2400" cap="none" dirty="0">
                <a:solidFill>
                  <a:schemeClr val="accent1">
                    <a:lumMod val="50000"/>
                  </a:schemeClr>
                </a:solidFill>
              </a:rPr>
              <a:t>is 20 + (</a:t>
            </a:r>
            <a:r>
              <a:rPr lang="en-US" altLang="zh-TW" sz="2400" i="1" cap="none" dirty="0">
                <a:solidFill>
                  <a:schemeClr val="accent1">
                    <a:lumMod val="50000"/>
                  </a:schemeClr>
                </a:solidFill>
              </a:rPr>
              <a:t>k </a:t>
            </a:r>
            <a:r>
              <a:rPr lang="en-US" altLang="zh-TW" sz="2400" cap="none" dirty="0">
                <a:solidFill>
                  <a:schemeClr val="accent1">
                    <a:lumMod val="50000"/>
                  </a:schemeClr>
                </a:solidFill>
              </a:rPr>
              <a:t>× 100) </a:t>
            </a:r>
            <a:r>
              <a:rPr lang="en-US" altLang="zh-TW" sz="2400" cap="none" dirty="0" err="1">
                <a:solidFill>
                  <a:schemeClr val="accent1">
                    <a:lumMod val="50000"/>
                  </a:schemeClr>
                </a:solidFill>
              </a:rPr>
              <a:t>ms</a:t>
            </a:r>
            <a:endParaRPr lang="zh-TW" altLang="en-US" sz="2400" cap="none"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29</a:t>
            </a:fld>
            <a:r>
              <a:rPr lang="en-US" altLang="zh-TW" smtClean="0"/>
              <a:t>-</a:t>
            </a:r>
            <a:endParaRPr lang="en-US" altLang="zh-TW" dirty="0"/>
          </a:p>
        </p:txBody>
      </p: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875" t="25139" r="3593" b="13612"/>
          <a:stretch/>
        </p:blipFill>
        <p:spPr bwMode="auto">
          <a:xfrm>
            <a:off x="4522204" y="4157898"/>
            <a:ext cx="6624736" cy="270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290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43436" y="208209"/>
            <a:ext cx="10364451" cy="1596177"/>
          </a:xfrm>
        </p:spPr>
        <p:txBody>
          <a:bodyPr/>
          <a:lstStyle/>
          <a:p>
            <a:r>
              <a:rPr lang="zh-TW" altLang="en-US" dirty="0" smtClean="0"/>
              <a:t>甚麼</a:t>
            </a:r>
            <a:r>
              <a:rPr lang="zh-TW" altLang="en-US" dirty="0"/>
              <a:t>是</a:t>
            </a:r>
            <a:r>
              <a:rPr lang="zh-TW" altLang="en-US" cap="none" dirty="0" smtClean="0"/>
              <a:t>製造</a:t>
            </a:r>
            <a:r>
              <a:rPr lang="en-US" altLang="zh-TW" cap="none" dirty="0" smtClean="0"/>
              <a:t>? </a:t>
            </a:r>
            <a:endParaRPr lang="zh-TW" altLang="en-US" cap="none" dirty="0"/>
          </a:p>
        </p:txBody>
      </p:sp>
      <p:sp>
        <p:nvSpPr>
          <p:cNvPr id="3" name="內容版面配置區 2"/>
          <p:cNvSpPr>
            <a:spLocks noGrp="1"/>
          </p:cNvSpPr>
          <p:nvPr>
            <p:ph sz="quarter" idx="13"/>
          </p:nvPr>
        </p:nvSpPr>
        <p:spPr>
          <a:xfrm>
            <a:off x="913774" y="1828800"/>
            <a:ext cx="10363826" cy="4548554"/>
          </a:xfrm>
        </p:spPr>
        <p:txBody>
          <a:bodyPr>
            <a:normAutofit fontScale="92500" lnSpcReduction="20000"/>
          </a:bodyPr>
          <a:lstStyle/>
          <a:p>
            <a:r>
              <a:rPr lang="zh-TW" altLang="zh-TW" b="1" dirty="0"/>
              <a:t>製造業</a:t>
            </a:r>
            <a:r>
              <a:rPr lang="zh-TW" altLang="zh-TW" dirty="0"/>
              <a:t>（或</a:t>
            </a:r>
            <a:r>
              <a:rPr lang="zh-TW" altLang="zh-TW" b="1" dirty="0"/>
              <a:t>製造工程</a:t>
            </a:r>
            <a:r>
              <a:rPr lang="zh-TW" altLang="zh-TW" dirty="0"/>
              <a:t>)是工業的一種,是利用方法生產</a:t>
            </a:r>
            <a:r>
              <a:rPr lang="zh-TW" altLang="zh-TW" dirty="0">
                <a:hlinkClick r:id="rId2" tooltip="產品"/>
              </a:rPr>
              <a:t>產品</a:t>
            </a:r>
            <a:r>
              <a:rPr lang="zh-TW" altLang="zh-TW" dirty="0"/>
              <a:t>以供</a:t>
            </a:r>
            <a:r>
              <a:rPr lang="zh-TW" altLang="zh-TW" dirty="0">
                <a:hlinkClick r:id="rId3" tooltip="銷售"/>
              </a:rPr>
              <a:t>銷售</a:t>
            </a:r>
            <a:r>
              <a:rPr lang="zh-TW" altLang="zh-TW" dirty="0"/>
              <a:t>，方法可能會使用</a:t>
            </a:r>
            <a:r>
              <a:rPr lang="zh-TW" altLang="zh-TW" dirty="0">
                <a:hlinkClick r:id="rId4" tooltip="機器"/>
              </a:rPr>
              <a:t>機器</a:t>
            </a:r>
            <a:r>
              <a:rPr lang="zh-TW" altLang="zh-TW" dirty="0"/>
              <a:t>、</a:t>
            </a:r>
            <a:r>
              <a:rPr lang="zh-TW" altLang="zh-TW" dirty="0">
                <a:hlinkClick r:id="rId5" tooltip="工具"/>
              </a:rPr>
              <a:t>工具</a:t>
            </a:r>
            <a:r>
              <a:rPr lang="zh-TW" altLang="zh-TW" dirty="0"/>
              <a:t>、化學或生物程序或是配方，製造可以泛指不同程度的人力投入，可以從</a:t>
            </a:r>
            <a:r>
              <a:rPr lang="zh-TW" altLang="zh-TW" dirty="0">
                <a:hlinkClick r:id="rId6" tooltip="手工藝"/>
              </a:rPr>
              <a:t>手工藝</a:t>
            </a:r>
            <a:r>
              <a:rPr lang="zh-TW" altLang="zh-TW" dirty="0"/>
              <a:t>到</a:t>
            </a:r>
            <a:r>
              <a:rPr lang="zh-TW" altLang="zh-TW" dirty="0">
                <a:hlinkClick r:id="rId7" tooltip="高科技"/>
              </a:rPr>
              <a:t>高科技</a:t>
            </a:r>
            <a:r>
              <a:rPr lang="zh-TW" altLang="zh-TW" dirty="0"/>
              <a:t>，但多半是指工業化的生產，也就是大量的將</a:t>
            </a:r>
            <a:r>
              <a:rPr lang="zh-TW" altLang="zh-TW" dirty="0">
                <a:hlinkClick r:id="rId8" tooltip="原物料"/>
              </a:rPr>
              <a:t>原物料</a:t>
            </a:r>
            <a:r>
              <a:rPr lang="zh-TW" altLang="zh-TW" dirty="0"/>
              <a:t>製造成</a:t>
            </a:r>
            <a:r>
              <a:rPr lang="zh-TW" altLang="zh-TW" dirty="0">
                <a:hlinkClick r:id="rId9" tooltip="成品"/>
              </a:rPr>
              <a:t>成品</a:t>
            </a:r>
            <a:r>
              <a:rPr lang="zh-TW" altLang="zh-TW" dirty="0"/>
              <a:t>，成品可能被製成其他東西或更複雜的產品，像是</a:t>
            </a:r>
            <a:r>
              <a:rPr lang="zh-TW" altLang="zh-TW" dirty="0">
                <a:hlinkClick r:id="rId10" tooltip="飛機"/>
              </a:rPr>
              <a:t>飛機</a:t>
            </a:r>
            <a:r>
              <a:rPr lang="zh-TW" altLang="zh-TW" dirty="0"/>
              <a:t>、</a:t>
            </a:r>
            <a:r>
              <a:rPr lang="zh-TW" altLang="zh-TW" dirty="0">
                <a:hlinkClick r:id="rId11" tooltip="家電"/>
              </a:rPr>
              <a:t>家電</a:t>
            </a:r>
            <a:r>
              <a:rPr lang="zh-TW" altLang="zh-TW" dirty="0"/>
              <a:t>或</a:t>
            </a:r>
            <a:r>
              <a:rPr lang="zh-TW" altLang="zh-TW" dirty="0">
                <a:hlinkClick r:id="rId12" tooltip="汽車"/>
              </a:rPr>
              <a:t>汽車</a:t>
            </a:r>
            <a:r>
              <a:rPr lang="zh-TW" altLang="zh-TW" dirty="0"/>
              <a:t>等，成品也可能賣給</a:t>
            </a:r>
            <a:r>
              <a:rPr lang="zh-TW" altLang="zh-TW" dirty="0">
                <a:hlinkClick r:id="rId13" tooltip="批發商"/>
              </a:rPr>
              <a:t>批發商</a:t>
            </a:r>
            <a:r>
              <a:rPr lang="zh-TW" altLang="zh-TW" dirty="0"/>
              <a:t>，批發商再將貨品賣給</a:t>
            </a:r>
            <a:r>
              <a:rPr lang="zh-TW" altLang="zh-TW" dirty="0">
                <a:hlinkClick r:id="rId14" tooltip="零售商"/>
              </a:rPr>
              <a:t>零售商</a:t>
            </a:r>
            <a:r>
              <a:rPr lang="zh-TW" altLang="zh-TW" dirty="0"/>
              <a:t>，最後再賣給</a:t>
            </a:r>
            <a:r>
              <a:rPr lang="zh-TW" altLang="zh-TW" dirty="0">
                <a:hlinkClick r:id="rId15" tooltip="消費者"/>
              </a:rPr>
              <a:t>消費者</a:t>
            </a:r>
            <a:r>
              <a:rPr lang="zh-TW" altLang="zh-TW" dirty="0"/>
              <a:t>。</a:t>
            </a:r>
          </a:p>
          <a:p>
            <a:r>
              <a:rPr lang="zh-TW" altLang="zh-TW" dirty="0"/>
              <a:t>製造業會在所有類型的經濟系統下出現。</a:t>
            </a:r>
            <a:r>
              <a:rPr lang="zh-TW" altLang="zh-TW" dirty="0">
                <a:hlinkClick r:id="rId16" tooltip="自由市場經濟"/>
              </a:rPr>
              <a:t>自由市場經濟</a:t>
            </a:r>
            <a:r>
              <a:rPr lang="zh-TW" altLang="zh-TW" dirty="0"/>
              <a:t>的製造業通常會</a:t>
            </a:r>
            <a:r>
              <a:rPr lang="zh-TW" altLang="zh-TW" dirty="0">
                <a:hlinkClick r:id="rId17" tooltip="大量生產"/>
              </a:rPr>
              <a:t>量產</a:t>
            </a:r>
            <a:r>
              <a:rPr lang="zh-TW" altLang="zh-TW" dirty="0">
                <a:hlinkClick r:id="rId2" tooltip="產品"/>
              </a:rPr>
              <a:t>產品</a:t>
            </a:r>
            <a:r>
              <a:rPr lang="zh-TW" altLang="zh-TW" dirty="0"/>
              <a:t>，銷售給</a:t>
            </a:r>
            <a:r>
              <a:rPr lang="zh-TW" altLang="zh-TW" dirty="0">
                <a:hlinkClick r:id="rId15" tooltip="消費者"/>
              </a:rPr>
              <a:t>消費者</a:t>
            </a:r>
            <a:r>
              <a:rPr lang="zh-TW" altLang="zh-TW" dirty="0"/>
              <a:t>賺取利潤。</a:t>
            </a:r>
            <a:r>
              <a:rPr lang="zh-TW" altLang="zh-TW" dirty="0">
                <a:hlinkClick r:id="rId18" tooltip="集體主義"/>
              </a:rPr>
              <a:t>集體主義</a:t>
            </a:r>
            <a:r>
              <a:rPr lang="zh-TW" altLang="zh-TW" dirty="0"/>
              <a:t>下的製造業一般是由中央計劃的</a:t>
            </a:r>
            <a:r>
              <a:rPr lang="zh-TW" altLang="zh-TW" dirty="0">
                <a:hlinkClick r:id="rId19" tooltip="計劃經濟"/>
              </a:rPr>
              <a:t>計劃經濟</a:t>
            </a:r>
            <a:r>
              <a:rPr lang="zh-TW" altLang="zh-TW" dirty="0"/>
              <a:t>所控管。混合型的經濟體中，製造業一般會受到某種程度的</a:t>
            </a:r>
            <a:r>
              <a:rPr lang="zh-TW" altLang="zh-TW" dirty="0">
                <a:hlinkClick r:id="rId20" tooltip="法規"/>
              </a:rPr>
              <a:t>法規</a:t>
            </a:r>
            <a:r>
              <a:rPr lang="zh-TW" altLang="zh-TW" dirty="0"/>
              <a:t>限制。</a:t>
            </a:r>
          </a:p>
          <a:p>
            <a:r>
              <a:rPr lang="zh-TW" altLang="zh-TW" dirty="0"/>
              <a:t>現在的製造業包括所有生產需要的中間過程，以及將整合產品各部份的的過程。製造業部門和</a:t>
            </a:r>
            <a:r>
              <a:rPr lang="zh-TW" altLang="zh-TW" dirty="0">
                <a:hlinkClick r:id="rId21" tooltip="工程"/>
              </a:rPr>
              <a:t>工程</a:t>
            </a:r>
            <a:r>
              <a:rPr lang="zh-TW" altLang="zh-TW" dirty="0"/>
              <a:t>及</a:t>
            </a:r>
            <a:r>
              <a:rPr lang="zh-TW" altLang="zh-TW" dirty="0">
                <a:hlinkClick r:id="rId22" tooltip="工業設計"/>
              </a:rPr>
              <a:t>工業設計</a:t>
            </a:r>
            <a:r>
              <a:rPr lang="zh-TW" altLang="zh-TW" dirty="0"/>
              <a:t>之間有密切的關係。北美的大型製造商包括</a:t>
            </a:r>
            <a:r>
              <a:rPr lang="zh-TW" altLang="zh-TW" dirty="0">
                <a:hlinkClick r:id="rId23" tooltip="通用汽車"/>
              </a:rPr>
              <a:t>通用汽車</a:t>
            </a:r>
            <a:r>
              <a:rPr lang="zh-TW" altLang="zh-TW" dirty="0"/>
              <a:t>、</a:t>
            </a:r>
            <a:r>
              <a:rPr lang="zh-TW" altLang="zh-TW" dirty="0">
                <a:hlinkClick r:id="rId24" tooltip="通用電氣"/>
              </a:rPr>
              <a:t>通用電氣</a:t>
            </a:r>
            <a:r>
              <a:rPr lang="zh-TW" altLang="zh-TW" dirty="0"/>
              <a:t>、</a:t>
            </a:r>
            <a:r>
              <a:rPr lang="zh-TW" altLang="zh-TW" dirty="0">
                <a:hlinkClick r:id="rId25" tooltip="寶潔公司"/>
              </a:rPr>
              <a:t>寶潔公司</a:t>
            </a:r>
            <a:r>
              <a:rPr lang="zh-TW" altLang="zh-TW" dirty="0"/>
              <a:t>、</a:t>
            </a:r>
            <a:r>
              <a:rPr lang="zh-TW" altLang="zh-TW" dirty="0">
                <a:hlinkClick r:id="rId26" tooltip="通用動力"/>
              </a:rPr>
              <a:t>通用動力</a:t>
            </a:r>
            <a:r>
              <a:rPr lang="zh-TW" altLang="zh-TW" dirty="0"/>
              <a:t>、</a:t>
            </a:r>
            <a:r>
              <a:rPr lang="zh-TW" altLang="zh-TW" dirty="0">
                <a:hlinkClick r:id="rId27" tooltip="波音"/>
              </a:rPr>
              <a:t>波音</a:t>
            </a:r>
            <a:r>
              <a:rPr lang="zh-TW" altLang="zh-TW" dirty="0"/>
              <a:t>及</a:t>
            </a:r>
            <a:r>
              <a:rPr lang="zh-TW" altLang="zh-TW" dirty="0">
                <a:hlinkClick r:id="rId28" tooltip="輝瑞"/>
              </a:rPr>
              <a:t>輝瑞</a:t>
            </a:r>
            <a:r>
              <a:rPr lang="zh-TW" altLang="zh-TW" dirty="0"/>
              <a:t>。歐洲的大型製造商包括</a:t>
            </a:r>
            <a:r>
              <a:rPr lang="zh-TW" altLang="zh-TW" dirty="0">
                <a:hlinkClick r:id="rId29" tooltip="大眾集團"/>
              </a:rPr>
              <a:t>大眾集團</a:t>
            </a:r>
            <a:r>
              <a:rPr lang="zh-TW" altLang="zh-TW" dirty="0"/>
              <a:t>、</a:t>
            </a:r>
            <a:r>
              <a:rPr lang="zh-TW" altLang="zh-TW" dirty="0">
                <a:hlinkClick r:id="rId30" tooltip="西門子公司"/>
              </a:rPr>
              <a:t>西門子公司</a:t>
            </a:r>
            <a:r>
              <a:rPr lang="zh-TW" altLang="zh-TW" dirty="0"/>
              <a:t>和</a:t>
            </a:r>
            <a:r>
              <a:rPr lang="zh-TW" altLang="zh-TW" dirty="0">
                <a:hlinkClick r:id="rId31" tooltip="米其林"/>
              </a:rPr>
              <a:t>米其林</a:t>
            </a:r>
            <a:r>
              <a:rPr lang="zh-TW" altLang="zh-TW" dirty="0"/>
              <a:t>。亞洲的大型製造商包括</a:t>
            </a:r>
            <a:r>
              <a:rPr lang="zh-TW" altLang="zh-TW" dirty="0">
                <a:hlinkClick r:id="rId32" tooltip="三菱重工"/>
              </a:rPr>
              <a:t>三菱重工</a:t>
            </a:r>
            <a:r>
              <a:rPr lang="zh-TW" altLang="zh-TW" dirty="0"/>
              <a:t>,</a:t>
            </a:r>
            <a:r>
              <a:rPr lang="zh-TW" altLang="zh-TW" dirty="0">
                <a:hlinkClick r:id="rId33" tooltip="索尼"/>
              </a:rPr>
              <a:t>索尼</a:t>
            </a:r>
            <a:r>
              <a:rPr lang="zh-TW" altLang="zh-TW" dirty="0"/>
              <a:t>,</a:t>
            </a:r>
            <a:r>
              <a:rPr lang="zh-TW" altLang="zh-TW" dirty="0">
                <a:hlinkClick r:id="rId34" tooltip="佳能集團"/>
              </a:rPr>
              <a:t>佳能集團</a:t>
            </a:r>
            <a:r>
              <a:rPr lang="zh-TW" altLang="zh-TW" dirty="0"/>
              <a:t>,</a:t>
            </a:r>
            <a:r>
              <a:rPr lang="zh-TW" altLang="zh-TW" dirty="0">
                <a:hlinkClick r:id="rId35" tooltip="豐田汽車"/>
              </a:rPr>
              <a:t>豐田汽車</a:t>
            </a:r>
            <a:r>
              <a:rPr lang="zh-TW" altLang="zh-TW" dirty="0"/>
              <a:t>,</a:t>
            </a:r>
            <a:r>
              <a:rPr lang="zh-TW" altLang="zh-TW" dirty="0">
                <a:hlinkClick r:id="rId36" tooltip="三星集團"/>
              </a:rPr>
              <a:t>三星集團</a:t>
            </a:r>
            <a:r>
              <a:rPr lang="zh-TW" altLang="zh-TW" dirty="0"/>
              <a:t>和</a:t>
            </a:r>
            <a:r>
              <a:rPr lang="zh-TW" altLang="zh-TW" dirty="0">
                <a:hlinkClick r:id="rId37" tooltip="普利司通"/>
              </a:rPr>
              <a:t>普利司通</a:t>
            </a:r>
            <a:r>
              <a:rPr lang="zh-TW" altLang="zh-TW" dirty="0"/>
              <a:t>等。</a:t>
            </a:r>
          </a:p>
          <a:p>
            <a:r>
              <a:rPr lang="en-US" altLang="zh-TW" dirty="0"/>
              <a:t>From wiki: </a:t>
            </a:r>
            <a:r>
              <a:rPr lang="en-US" altLang="zh-TW" dirty="0">
                <a:hlinkClick r:id="rId38"/>
              </a:rPr>
              <a:t>https://zh.wikipedia.org/wiki/%</a:t>
            </a:r>
            <a:r>
              <a:rPr lang="en-US" altLang="zh-TW" dirty="0" smtClean="0">
                <a:hlinkClick r:id="rId38"/>
              </a:rPr>
              <a:t>E5%88%B6%E9%80%A0%E4%B8%9A</a:t>
            </a:r>
            <a:endParaRPr lang="en-US" altLang="zh-TW" dirty="0" smtClean="0"/>
          </a:p>
          <a:p>
            <a:endParaRPr lang="zh-TW" altLang="en-US" dirty="0"/>
          </a:p>
        </p:txBody>
      </p:sp>
    </p:spTree>
    <p:extLst>
      <p:ext uri="{BB962C8B-B14F-4D97-AF65-F5344CB8AC3E}">
        <p14:creationId xmlns:p14="http://schemas.microsoft.com/office/powerpoint/2010/main" val="2830791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30</a:t>
            </a:fld>
            <a:r>
              <a:rPr lang="en-US" altLang="zh-TW" smtClean="0"/>
              <a:t>-</a:t>
            </a:r>
            <a:endParaRPr lang="en-US" altLang="zh-TW" dirty="0"/>
          </a:p>
        </p:txBody>
      </p:sp>
      <p:sp>
        <p:nvSpPr>
          <p:cNvPr id="2" name="矩形 1"/>
          <p:cNvSpPr/>
          <p:nvPr/>
        </p:nvSpPr>
        <p:spPr>
          <a:xfrm>
            <a:off x="1787352" y="1268761"/>
            <a:ext cx="8640960" cy="4062651"/>
          </a:xfrm>
          <a:prstGeom prst="rect">
            <a:avLst/>
          </a:prstGeom>
        </p:spPr>
        <p:txBody>
          <a:bodyPr wrap="square">
            <a:spAutoFit/>
          </a:bodyPr>
          <a:lstStyle/>
          <a:p>
            <a:r>
              <a:rPr lang="en-US" altLang="zh-TW" sz="2400" b="1" dirty="0">
                <a:solidFill>
                  <a:schemeClr val="accent1">
                    <a:lumMod val="50000"/>
                  </a:schemeClr>
                </a:solidFill>
                <a:latin typeface="Times New Roman" panose="02020603050405020304" pitchFamily="18" charset="0"/>
                <a:cs typeface="Times New Roman" panose="02020603050405020304" pitchFamily="18" charset="0"/>
              </a:rPr>
              <a:t>T</a:t>
            </a:r>
            <a:r>
              <a:rPr lang="en-US" altLang="zh-TW" sz="2400" b="1" dirty="0">
                <a:solidFill>
                  <a:schemeClr val="accent1">
                    <a:lumMod val="50000"/>
                  </a:schemeClr>
                </a:solidFill>
                <a:latin typeface="Times New Roman" panose="02020603050405020304" pitchFamily="18" charset="0"/>
                <a:cs typeface="Times New Roman" panose="02020603050405020304" pitchFamily="18" charset="0"/>
              </a:rPr>
              <a:t>ypes </a:t>
            </a:r>
            <a:r>
              <a:rPr lang="en-US" altLang="zh-TW" sz="2400" b="1" dirty="0">
                <a:solidFill>
                  <a:schemeClr val="accent1">
                    <a:lumMod val="50000"/>
                  </a:schemeClr>
                </a:solidFill>
                <a:latin typeface="Times New Roman" panose="02020603050405020304" pitchFamily="18" charset="0"/>
                <a:cs typeface="Times New Roman" panose="02020603050405020304" pitchFamily="18" charset="0"/>
              </a:rPr>
              <a:t>of task</a:t>
            </a:r>
          </a:p>
          <a:p>
            <a:pPr marL="1619250" indent="-1619250"/>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Periodic:   A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set of jobs that are executed repeatedly at regular time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intervals can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be modelled as a </a:t>
            </a:r>
            <a:r>
              <a:rPr lang="en-US" altLang="zh-TW" sz="2400" i="1" dirty="0">
                <a:solidFill>
                  <a:schemeClr val="accent1">
                    <a:lumMod val="50000"/>
                  </a:schemeClr>
                </a:solidFill>
                <a:latin typeface="Times New Roman" panose="02020603050405020304" pitchFamily="18" charset="0"/>
                <a:cs typeface="Times New Roman" panose="02020603050405020304" pitchFamily="18" charset="0"/>
              </a:rPr>
              <a:t>periodic task</a:t>
            </a:r>
            <a:endParaRPr lang="en-US" altLang="zh-TW" sz="2400" dirty="0">
              <a:solidFill>
                <a:schemeClr val="accent1">
                  <a:lumMod val="50000"/>
                </a:schemeClr>
              </a:solidFill>
              <a:latin typeface="Times New Roman" panose="02020603050405020304" pitchFamily="18" charset="0"/>
              <a:cs typeface="Times New Roman" panose="02020603050405020304" pitchFamily="18" charset="0"/>
            </a:endParaRPr>
          </a:p>
          <a:p>
            <a:pPr marL="1619250" indent="-1619250"/>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Aperiodic: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An aperiodic job has either a soft deadline or no deadline</a:t>
            </a:r>
          </a:p>
          <a:p>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Sporadic:   A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sporadic job has a hard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deadlines</a:t>
            </a:r>
          </a:p>
          <a:p>
            <a:endParaRPr lang="en-US" altLang="zh-TW"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altLang="zh-TW" sz="2400" b="1" dirty="0">
                <a:solidFill>
                  <a:schemeClr val="accent1">
                    <a:lumMod val="50000"/>
                  </a:schemeClr>
                </a:solidFill>
                <a:latin typeface="Times New Roman" panose="02020603050405020304" pitchFamily="18" charset="0"/>
                <a:cs typeface="Times New Roman" panose="02020603050405020304" pitchFamily="18" charset="0"/>
              </a:rPr>
              <a:t>Precedence Constraints and </a:t>
            </a:r>
            <a:r>
              <a:rPr lang="en-US" altLang="zh-TW" sz="2400" b="1" dirty="0">
                <a:solidFill>
                  <a:schemeClr val="accent1">
                    <a:lumMod val="50000"/>
                  </a:schemeClr>
                </a:solidFill>
                <a:latin typeface="Times New Roman" panose="02020603050405020304" pitchFamily="18" charset="0"/>
                <a:cs typeface="Times New Roman" panose="02020603050405020304" pitchFamily="18" charset="0"/>
              </a:rPr>
              <a:t>Dependencies</a:t>
            </a:r>
          </a:p>
          <a:p>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The jobs in a task, whether periodic, aperiodic or sporadic, may</a:t>
            </a:r>
          </a:p>
          <a:p>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be constrained to execute in a particular </a:t>
            </a:r>
            <a:r>
              <a:rPr lang="en-US" altLang="zh-TW" sz="2400" dirty="0">
                <a:solidFill>
                  <a:schemeClr val="accent1">
                    <a:lumMod val="50000"/>
                  </a:schemeClr>
                </a:solidFill>
                <a:latin typeface="Times New Roman" panose="02020603050405020304" pitchFamily="18" charset="0"/>
                <a:cs typeface="Times New Roman" panose="02020603050405020304" pitchFamily="18" charset="0"/>
              </a:rPr>
              <a:t>order</a:t>
            </a:r>
          </a:p>
          <a:p>
            <a:endParaRPr lang="en-US" altLang="zh-TW" dirty="0">
              <a:solidFill>
                <a:schemeClr val="accent1">
                  <a:lumMod val="50000"/>
                </a:schemeClr>
              </a:solidFill>
            </a:endParaRPr>
          </a:p>
        </p:txBody>
      </p:sp>
    </p:spTree>
    <p:extLst>
      <p:ext uri="{BB962C8B-B14F-4D97-AF65-F5344CB8AC3E}">
        <p14:creationId xmlns:p14="http://schemas.microsoft.com/office/powerpoint/2010/main" val="2165329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31</a:t>
            </a:fld>
            <a:r>
              <a:rPr lang="en-US" altLang="zh-TW" smtClean="0"/>
              <a:t>-</a:t>
            </a:r>
            <a:endParaRPr lang="en-US" altLang="zh-TW"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953" t="38434" r="20235" b="8889"/>
          <a:stretch/>
        </p:blipFill>
        <p:spPr bwMode="auto">
          <a:xfrm>
            <a:off x="1524000" y="1700808"/>
            <a:ext cx="9132275"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631504" y="541130"/>
            <a:ext cx="8856984" cy="1200329"/>
          </a:xfrm>
          <a:prstGeom prst="rect">
            <a:avLst/>
          </a:prstGeom>
        </p:spPr>
        <p:txBody>
          <a:bodyPr wrap="square">
            <a:spAutoFit/>
          </a:bodyPr>
          <a:lstStyle/>
          <a:p>
            <a:r>
              <a:rPr lang="en-US" altLang="zh-TW" b="1" dirty="0">
                <a:solidFill>
                  <a:schemeClr val="accent1">
                    <a:lumMod val="50000"/>
                  </a:schemeClr>
                </a:solidFill>
                <a:latin typeface="Times New Roman" panose="02020603050405020304" pitchFamily="18" charset="0"/>
                <a:cs typeface="Times New Roman" panose="02020603050405020304" pitchFamily="18" charset="0"/>
              </a:rPr>
              <a:t>Task Graphs</a:t>
            </a:r>
          </a:p>
          <a:p>
            <a:r>
              <a:rPr lang="en-US" altLang="zh-TW" dirty="0">
                <a:solidFill>
                  <a:schemeClr val="accent1">
                    <a:lumMod val="50000"/>
                  </a:schemeClr>
                </a:solidFill>
                <a:latin typeface="Times New Roman" panose="02020603050405020304" pitchFamily="18" charset="0"/>
                <a:cs typeface="Times New Roman" panose="02020603050405020304" pitchFamily="18" charset="0"/>
              </a:rPr>
              <a:t>Can represent the precedence constraints among jobs in a set </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J </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using a directed</a:t>
            </a:r>
          </a:p>
          <a:p>
            <a:r>
              <a:rPr lang="en-US" altLang="zh-TW" dirty="0">
                <a:solidFill>
                  <a:schemeClr val="accent1">
                    <a:lumMod val="50000"/>
                  </a:schemeClr>
                </a:solidFill>
                <a:latin typeface="Times New Roman" panose="02020603050405020304" pitchFamily="18" charset="0"/>
                <a:cs typeface="Times New Roman" panose="02020603050405020304" pitchFamily="18" charset="0"/>
              </a:rPr>
              <a:t>graph </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G </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J</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 &lt;); each node represents a job represented; a directed edge goes</a:t>
            </a:r>
          </a:p>
          <a:p>
            <a:r>
              <a:rPr lang="en-US" altLang="zh-TW" dirty="0">
                <a:solidFill>
                  <a:schemeClr val="accent1">
                    <a:lumMod val="50000"/>
                  </a:schemeClr>
                </a:solidFill>
                <a:latin typeface="Times New Roman" panose="02020603050405020304" pitchFamily="18" charset="0"/>
                <a:cs typeface="Times New Roman" panose="02020603050405020304" pitchFamily="18" charset="0"/>
              </a:rPr>
              <a:t>from </a:t>
            </a:r>
            <a:r>
              <a:rPr lang="en-US" altLang="zh-TW" i="1" dirty="0" err="1">
                <a:solidFill>
                  <a:schemeClr val="accent1">
                    <a:lumMod val="50000"/>
                  </a:schemeClr>
                </a:solidFill>
                <a:latin typeface="Times New Roman" panose="02020603050405020304" pitchFamily="18" charset="0"/>
                <a:cs typeface="Times New Roman" panose="02020603050405020304" pitchFamily="18" charset="0"/>
              </a:rPr>
              <a:t>J</a:t>
            </a:r>
            <a:r>
              <a:rPr lang="en-US" altLang="zh-TW" i="1" baseline="-25000"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to </a:t>
            </a:r>
            <a:r>
              <a:rPr lang="en-US" altLang="zh-TW" i="1" dirty="0" err="1">
                <a:solidFill>
                  <a:schemeClr val="accent1">
                    <a:lumMod val="50000"/>
                  </a:schemeClr>
                </a:solidFill>
                <a:latin typeface="Times New Roman" panose="02020603050405020304" pitchFamily="18" charset="0"/>
                <a:cs typeface="Times New Roman" panose="02020603050405020304" pitchFamily="18" charset="0"/>
              </a:rPr>
              <a:t>J</a:t>
            </a:r>
            <a:r>
              <a:rPr lang="en-US" altLang="zh-TW" i="1" baseline="-25000" dirty="0" err="1">
                <a:solidFill>
                  <a:schemeClr val="accent1">
                    <a:lumMod val="50000"/>
                  </a:schemeClr>
                </a:solidFill>
                <a:latin typeface="Times New Roman" panose="02020603050405020304" pitchFamily="18" charset="0"/>
                <a:cs typeface="Times New Roman" panose="02020603050405020304" pitchFamily="18" charset="0"/>
              </a:rPr>
              <a:t>k</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if </a:t>
            </a:r>
            <a:r>
              <a:rPr lang="en-US" altLang="zh-TW" i="1" dirty="0" err="1">
                <a:solidFill>
                  <a:schemeClr val="accent1">
                    <a:lumMod val="50000"/>
                  </a:schemeClr>
                </a:solidFill>
                <a:latin typeface="Times New Roman" panose="02020603050405020304" pitchFamily="18" charset="0"/>
                <a:cs typeface="Times New Roman" panose="02020603050405020304" pitchFamily="18" charset="0"/>
              </a:rPr>
              <a:t>Ji</a:t>
            </a:r>
            <a:r>
              <a:rPr lang="en-US" altLang="zh-TW" i="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TW" dirty="0">
                <a:solidFill>
                  <a:schemeClr val="accent1">
                    <a:lumMod val="50000"/>
                  </a:schemeClr>
                </a:solidFill>
                <a:latin typeface="Times New Roman" panose="02020603050405020304" pitchFamily="18" charset="0"/>
                <a:cs typeface="Times New Roman" panose="02020603050405020304" pitchFamily="18" charset="0"/>
              </a:rPr>
              <a:t>is an immediate predecessor of </a:t>
            </a:r>
            <a:r>
              <a:rPr lang="en-US" altLang="zh-TW" i="1" dirty="0" err="1">
                <a:solidFill>
                  <a:schemeClr val="accent1">
                    <a:lumMod val="50000"/>
                  </a:schemeClr>
                </a:solidFill>
                <a:latin typeface="Times New Roman" panose="02020603050405020304" pitchFamily="18" charset="0"/>
                <a:cs typeface="Times New Roman" panose="02020603050405020304" pitchFamily="18" charset="0"/>
              </a:rPr>
              <a:t>J</a:t>
            </a:r>
            <a:r>
              <a:rPr lang="en-US" altLang="zh-TW" i="1" baseline="-25000" dirty="0" err="1">
                <a:solidFill>
                  <a:schemeClr val="accent1">
                    <a:lumMod val="50000"/>
                  </a:schemeClr>
                </a:solidFill>
                <a:latin typeface="Times New Roman" panose="02020603050405020304" pitchFamily="18" charset="0"/>
                <a:cs typeface="Times New Roman" panose="02020603050405020304" pitchFamily="18" charset="0"/>
              </a:rPr>
              <a:t>k</a:t>
            </a:r>
            <a:endParaRPr lang="zh-TW" altLang="en-US" baseline="-25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91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78796" y="0"/>
            <a:ext cx="8712968" cy="936104"/>
          </a:xfrm>
        </p:spPr>
        <p:txBody>
          <a:bodyPr/>
          <a:lstStyle/>
          <a:p>
            <a:pPr algn="l"/>
            <a:r>
              <a:rPr lang="en-US" altLang="zh-TW" dirty="0">
                <a:solidFill>
                  <a:schemeClr val="accent1">
                    <a:lumMod val="50000"/>
                  </a:schemeClr>
                </a:solidFill>
              </a:rPr>
              <a:t>Scheduling</a:t>
            </a:r>
            <a:endParaRPr lang="zh-TW" altLang="en-US" dirty="0">
              <a:solidFill>
                <a:schemeClr val="accent1">
                  <a:lumMod val="50000"/>
                </a:schemeClr>
              </a:solidFill>
            </a:endParaRPr>
          </a:p>
        </p:txBody>
      </p:sp>
      <p:sp>
        <p:nvSpPr>
          <p:cNvPr id="3" name="內容版面配置區 2"/>
          <p:cNvSpPr>
            <a:spLocks noGrp="1"/>
          </p:cNvSpPr>
          <p:nvPr>
            <p:ph idx="4294967295"/>
          </p:nvPr>
        </p:nvSpPr>
        <p:spPr>
          <a:xfrm>
            <a:off x="962526" y="756140"/>
            <a:ext cx="10940716" cy="4713387"/>
          </a:xfrm>
          <a:prstGeom prst="rect">
            <a:avLst/>
          </a:prstGeom>
        </p:spPr>
        <p:txBody>
          <a:bodyPr/>
          <a:lstStyle/>
          <a:p>
            <a:pPr>
              <a:spcBef>
                <a:spcPts val="600"/>
              </a:spcBef>
              <a:buFont typeface="Wingdings" panose="05000000000000000000" pitchFamily="2" charset="2"/>
              <a:buChar char="Ø"/>
            </a:pPr>
            <a:r>
              <a:rPr lang="en-US" altLang="zh-TW" sz="2400" cap="none" dirty="0">
                <a:solidFill>
                  <a:schemeClr val="accent1">
                    <a:lumMod val="50000"/>
                  </a:schemeClr>
                </a:solidFill>
              </a:rPr>
              <a:t>Jobs scheduled and allocated resources according to a chosen </a:t>
            </a:r>
            <a:r>
              <a:rPr lang="en-US" altLang="zh-TW" sz="2400" cap="none" dirty="0">
                <a:solidFill>
                  <a:schemeClr val="accent1">
                    <a:lumMod val="50000"/>
                  </a:schemeClr>
                </a:solidFill>
              </a:rPr>
              <a:t>set of </a:t>
            </a:r>
            <a:r>
              <a:rPr lang="en-US" altLang="zh-TW" sz="2400" cap="none" dirty="0">
                <a:solidFill>
                  <a:schemeClr val="accent1">
                    <a:lumMod val="50000"/>
                  </a:schemeClr>
                </a:solidFill>
              </a:rPr>
              <a:t>scheduling algorithms and resource access-control </a:t>
            </a:r>
            <a:r>
              <a:rPr lang="en-US" altLang="zh-TW" sz="2400" cap="none" dirty="0">
                <a:solidFill>
                  <a:schemeClr val="accent1">
                    <a:lumMod val="50000"/>
                  </a:schemeClr>
                </a:solidFill>
              </a:rPr>
              <a:t>protocols – </a:t>
            </a:r>
            <a:r>
              <a:rPr lang="en-US" altLang="zh-TW" sz="2400" cap="none" dirty="0">
                <a:solidFill>
                  <a:schemeClr val="accent1">
                    <a:lumMod val="50000"/>
                  </a:schemeClr>
                </a:solidFill>
              </a:rPr>
              <a:t>Scheduler implements these algorithms</a:t>
            </a:r>
          </a:p>
          <a:p>
            <a:pPr>
              <a:spcBef>
                <a:spcPts val="600"/>
              </a:spcBef>
              <a:buFont typeface="Wingdings" panose="05000000000000000000" pitchFamily="2" charset="2"/>
              <a:buChar char="Ø"/>
            </a:pPr>
            <a:r>
              <a:rPr lang="en-US" altLang="zh-TW" sz="2400" cap="none" dirty="0">
                <a:solidFill>
                  <a:schemeClr val="accent1">
                    <a:lumMod val="50000"/>
                  </a:schemeClr>
                </a:solidFill>
              </a:rPr>
              <a:t>A </a:t>
            </a:r>
            <a:r>
              <a:rPr lang="en-US" altLang="zh-TW" sz="2400" cap="none" dirty="0">
                <a:solidFill>
                  <a:schemeClr val="accent2">
                    <a:lumMod val="50000"/>
                  </a:schemeClr>
                </a:solidFill>
              </a:rPr>
              <a:t>scheduler</a:t>
            </a:r>
            <a:r>
              <a:rPr lang="en-US" altLang="zh-TW" sz="2400" cap="none" dirty="0">
                <a:solidFill>
                  <a:schemeClr val="accent1">
                    <a:lumMod val="50000"/>
                  </a:schemeClr>
                </a:solidFill>
              </a:rPr>
              <a:t> specifically assigns jobs to processors</a:t>
            </a:r>
          </a:p>
          <a:p>
            <a:pPr>
              <a:spcBef>
                <a:spcPts val="600"/>
              </a:spcBef>
              <a:buFont typeface="Wingdings" panose="05000000000000000000" pitchFamily="2" charset="2"/>
              <a:buChar char="Ø"/>
            </a:pPr>
            <a:r>
              <a:rPr lang="en-US" altLang="zh-TW" sz="2400" cap="none" dirty="0">
                <a:solidFill>
                  <a:schemeClr val="accent1">
                    <a:lumMod val="50000"/>
                  </a:schemeClr>
                </a:solidFill>
              </a:rPr>
              <a:t>A </a:t>
            </a:r>
            <a:r>
              <a:rPr lang="en-US" altLang="zh-TW" sz="2400" cap="none" dirty="0">
                <a:solidFill>
                  <a:schemeClr val="accent2">
                    <a:lumMod val="50000"/>
                  </a:schemeClr>
                </a:solidFill>
              </a:rPr>
              <a:t>schedule</a:t>
            </a:r>
            <a:r>
              <a:rPr lang="en-US" altLang="zh-TW" sz="2400" cap="none" dirty="0">
                <a:solidFill>
                  <a:schemeClr val="accent1">
                    <a:lumMod val="50000"/>
                  </a:schemeClr>
                </a:solidFill>
              </a:rPr>
              <a:t> is an assignment of all jobs in the system on </a:t>
            </a:r>
            <a:r>
              <a:rPr lang="en-US" altLang="zh-TW" sz="2400" cap="none" dirty="0">
                <a:solidFill>
                  <a:schemeClr val="accent1">
                    <a:lumMod val="50000"/>
                  </a:schemeClr>
                </a:solidFill>
              </a:rPr>
              <a:t>the available </a:t>
            </a:r>
            <a:r>
              <a:rPr lang="en-US" altLang="zh-TW" sz="2400" cap="none" dirty="0">
                <a:solidFill>
                  <a:schemeClr val="accent1">
                    <a:lumMod val="50000"/>
                  </a:schemeClr>
                </a:solidFill>
              </a:rPr>
              <a:t>processors.</a:t>
            </a:r>
          </a:p>
          <a:p>
            <a:pPr>
              <a:spcBef>
                <a:spcPts val="600"/>
              </a:spcBef>
              <a:buFont typeface="Wingdings" panose="05000000000000000000" pitchFamily="2" charset="2"/>
              <a:buChar char="Ø"/>
            </a:pPr>
            <a:r>
              <a:rPr lang="en-US" altLang="zh-TW" sz="2400" cap="none" dirty="0">
                <a:solidFill>
                  <a:schemeClr val="accent1">
                    <a:lumMod val="50000"/>
                  </a:schemeClr>
                </a:solidFill>
              </a:rPr>
              <a:t>A </a:t>
            </a:r>
            <a:r>
              <a:rPr lang="en-US" altLang="zh-TW" sz="2400" i="1" cap="none" dirty="0">
                <a:solidFill>
                  <a:schemeClr val="accent2">
                    <a:lumMod val="50000"/>
                  </a:schemeClr>
                </a:solidFill>
              </a:rPr>
              <a:t>valid schedule</a:t>
            </a:r>
            <a:r>
              <a:rPr lang="en-US" altLang="zh-TW" sz="2400" i="1" cap="none" dirty="0">
                <a:solidFill>
                  <a:schemeClr val="accent1">
                    <a:lumMod val="50000"/>
                  </a:schemeClr>
                </a:solidFill>
              </a:rPr>
              <a:t> </a:t>
            </a:r>
            <a:r>
              <a:rPr lang="en-US" altLang="zh-TW" sz="2400" cap="none" dirty="0">
                <a:solidFill>
                  <a:schemeClr val="accent1">
                    <a:lumMod val="50000"/>
                  </a:schemeClr>
                </a:solidFill>
              </a:rPr>
              <a:t>satisfies the following conditions:</a:t>
            </a:r>
          </a:p>
          <a:p>
            <a:pPr marL="0" indent="0">
              <a:spcBef>
                <a:spcPts val="600"/>
              </a:spcBef>
              <a:buNone/>
            </a:pPr>
            <a:r>
              <a:rPr lang="en-US" altLang="zh-TW" sz="2400" cap="none" dirty="0">
                <a:solidFill>
                  <a:schemeClr val="accent1">
                    <a:lumMod val="50000"/>
                  </a:schemeClr>
                </a:solidFill>
              </a:rPr>
              <a:t> </a:t>
            </a:r>
            <a:r>
              <a:rPr lang="en-US" altLang="zh-TW" sz="2400" cap="none" dirty="0">
                <a:solidFill>
                  <a:schemeClr val="accent1">
                    <a:lumMod val="50000"/>
                  </a:schemeClr>
                </a:solidFill>
              </a:rPr>
              <a:t>    – </a:t>
            </a:r>
            <a:r>
              <a:rPr lang="en-US" altLang="zh-TW" sz="2400" cap="none" dirty="0">
                <a:solidFill>
                  <a:schemeClr val="accent1">
                    <a:lumMod val="50000"/>
                  </a:schemeClr>
                </a:solidFill>
              </a:rPr>
              <a:t>Every processor is assigned to at most one job at any time</a:t>
            </a:r>
          </a:p>
          <a:p>
            <a:pPr marL="0" indent="0">
              <a:spcBef>
                <a:spcPts val="600"/>
              </a:spcBef>
              <a:buNone/>
            </a:pPr>
            <a:r>
              <a:rPr lang="en-US" altLang="zh-TW" sz="2400" cap="none" dirty="0">
                <a:solidFill>
                  <a:schemeClr val="accent1">
                    <a:lumMod val="50000"/>
                  </a:schemeClr>
                </a:solidFill>
              </a:rPr>
              <a:t>     – </a:t>
            </a:r>
            <a:r>
              <a:rPr lang="en-US" altLang="zh-TW" sz="2400" cap="none" dirty="0">
                <a:solidFill>
                  <a:schemeClr val="accent1">
                    <a:lumMod val="50000"/>
                  </a:schemeClr>
                </a:solidFill>
              </a:rPr>
              <a:t>Every job is assigned at most one processor at any time</a:t>
            </a:r>
          </a:p>
          <a:p>
            <a:pPr marL="0" indent="0">
              <a:spcBef>
                <a:spcPts val="600"/>
              </a:spcBef>
              <a:buNone/>
            </a:pPr>
            <a:r>
              <a:rPr lang="en-US" altLang="zh-TW" sz="2400" cap="none" dirty="0">
                <a:solidFill>
                  <a:schemeClr val="accent1">
                    <a:lumMod val="50000"/>
                  </a:schemeClr>
                </a:solidFill>
              </a:rPr>
              <a:t>     – </a:t>
            </a:r>
            <a:r>
              <a:rPr lang="en-US" altLang="zh-TW" sz="2400" cap="none" dirty="0">
                <a:solidFill>
                  <a:schemeClr val="accent1">
                    <a:lumMod val="50000"/>
                  </a:schemeClr>
                </a:solidFill>
              </a:rPr>
              <a:t>No job is scheduled before its release time</a:t>
            </a:r>
          </a:p>
          <a:p>
            <a:pPr marL="628650" indent="-628650">
              <a:spcBef>
                <a:spcPts val="600"/>
              </a:spcBef>
              <a:buNone/>
            </a:pPr>
            <a:r>
              <a:rPr lang="en-US" altLang="zh-TW" sz="2400" cap="none" dirty="0">
                <a:solidFill>
                  <a:schemeClr val="accent1">
                    <a:lumMod val="50000"/>
                  </a:schemeClr>
                </a:solidFill>
              </a:rPr>
              <a:t>     – </a:t>
            </a:r>
            <a:r>
              <a:rPr lang="en-US" altLang="zh-TW" sz="2400" cap="none" dirty="0">
                <a:solidFill>
                  <a:schemeClr val="accent1">
                    <a:lumMod val="50000"/>
                  </a:schemeClr>
                </a:solidFill>
              </a:rPr>
              <a:t>The total amount of processor time assigned to every job is equal to </a:t>
            </a:r>
            <a:r>
              <a:rPr lang="en-US" altLang="zh-TW" sz="2400" cap="none" dirty="0">
                <a:solidFill>
                  <a:schemeClr val="accent1">
                    <a:lumMod val="50000"/>
                  </a:schemeClr>
                </a:solidFill>
              </a:rPr>
              <a:t>its maximum </a:t>
            </a:r>
            <a:r>
              <a:rPr lang="en-US" altLang="zh-TW" sz="2400" cap="none" dirty="0">
                <a:solidFill>
                  <a:schemeClr val="accent1">
                    <a:lumMod val="50000"/>
                  </a:schemeClr>
                </a:solidFill>
              </a:rPr>
              <a:t>or actual execution time</a:t>
            </a:r>
          </a:p>
          <a:p>
            <a:pPr marL="0" indent="0">
              <a:spcBef>
                <a:spcPts val="600"/>
              </a:spcBef>
              <a:buNone/>
            </a:pPr>
            <a:r>
              <a:rPr lang="en-US" altLang="zh-TW" sz="2400" cap="none" dirty="0">
                <a:solidFill>
                  <a:schemeClr val="accent1">
                    <a:lumMod val="50000"/>
                  </a:schemeClr>
                </a:solidFill>
              </a:rPr>
              <a:t>     – </a:t>
            </a:r>
            <a:r>
              <a:rPr lang="en-US" altLang="zh-TW" sz="2400" cap="none" dirty="0">
                <a:solidFill>
                  <a:schemeClr val="accent1">
                    <a:lumMod val="50000"/>
                  </a:schemeClr>
                </a:solidFill>
              </a:rPr>
              <a:t>All the precedence and resource usage constraints are satisfied</a:t>
            </a:r>
            <a:endParaRPr lang="zh-TW" altLang="en-US" sz="2400" cap="none" dirty="0">
              <a:solidFill>
                <a:schemeClr val="accent1">
                  <a:lumMod val="50000"/>
                </a:schemeClr>
              </a:solidFill>
            </a:endParaRPr>
          </a:p>
        </p:txBody>
      </p:sp>
      <p:sp>
        <p:nvSpPr>
          <p:cNvPr id="4" name="投影片編號版面配置區 3"/>
          <p:cNvSpPr>
            <a:spLocks noGrp="1"/>
          </p:cNvSpPr>
          <p:nvPr>
            <p:ph type="sldNum" sz="quarter" idx="12"/>
          </p:nvPr>
        </p:nvSpPr>
        <p:spPr/>
        <p:txBody>
          <a:bodyPr/>
          <a:lstStyle/>
          <a:p>
            <a:r>
              <a:rPr lang="en-US" altLang="zh-TW" smtClean="0"/>
              <a:t>-</a:t>
            </a:r>
            <a:fld id="{18CAF9C6-E3E5-4564-A9DD-928C05DEF9D2}" type="slidenum">
              <a:rPr lang="en-US" altLang="zh-TW" smtClean="0"/>
              <a:pPr/>
              <a:t>32</a:t>
            </a:fld>
            <a:r>
              <a:rPr lang="en-US" altLang="zh-TW" smtClean="0"/>
              <a:t>-</a:t>
            </a:r>
            <a:endParaRPr lang="en-US" altLang="zh-TW" dirty="0"/>
          </a:p>
        </p:txBody>
      </p:sp>
    </p:spTree>
    <p:extLst>
      <p:ext uri="{BB962C8B-B14F-4D97-AF65-F5344CB8AC3E}">
        <p14:creationId xmlns:p14="http://schemas.microsoft.com/office/powerpoint/2010/main" val="455706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6A99B50D-7148-4FBF-9890-88D1C5FD3E69}" type="slidenum">
              <a:rPr lang="zh-TW" altLang="en-US" smtClean="0"/>
              <a:pPr>
                <a:defRPr/>
              </a:pPr>
              <a:t>33</a:t>
            </a:fld>
            <a:endParaRPr lang="zh-TW" altLang="en-US" dirty="0"/>
          </a:p>
        </p:txBody>
      </p:sp>
      <p:sp>
        <p:nvSpPr>
          <p:cNvPr id="5" name="文字方塊 4"/>
          <p:cNvSpPr txBox="1"/>
          <p:nvPr/>
        </p:nvSpPr>
        <p:spPr>
          <a:xfrm>
            <a:off x="1631504" y="1556793"/>
            <a:ext cx="6120680" cy="1200329"/>
          </a:xfrm>
          <a:prstGeom prst="rect">
            <a:avLst/>
          </a:prstGeom>
          <a:noFill/>
        </p:spPr>
        <p:txBody>
          <a:bodyPr wrap="square" rtlCol="0">
            <a:spAutoFit/>
          </a:bodyPr>
          <a:lstStyle/>
          <a:p>
            <a:r>
              <a:rPr lang="en-US" altLang="zh-TW" sz="3600" b="1" dirty="0">
                <a:solidFill>
                  <a:schemeClr val="accent1">
                    <a:lumMod val="50000"/>
                  </a:schemeClr>
                </a:solidFill>
                <a:latin typeface="Times New Roman" panose="02020603050405020304" pitchFamily="18" charset="0"/>
                <a:ea typeface="標楷體" pitchFamily="65" charset="-120"/>
                <a:cs typeface="Times New Roman" panose="02020603050405020304" pitchFamily="18" charset="0"/>
              </a:rPr>
              <a:t>Resource Model for Medication Scheduling </a:t>
            </a:r>
            <a:endParaRPr lang="zh-TW" altLang="en-US" sz="2400" b="1" dirty="0">
              <a:solidFill>
                <a:schemeClr val="accent1">
                  <a:lumMod val="50000"/>
                </a:schemeClr>
              </a:solidFill>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1173454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10395"/>
            <a:ext cx="10364451" cy="1596177"/>
          </a:xfrm>
        </p:spPr>
        <p:txBody>
          <a:bodyPr/>
          <a:lstStyle/>
          <a:p>
            <a:r>
              <a:rPr lang="en-US" altLang="zh-TW" dirty="0" smtClean="0"/>
              <a:t>What is Algorithm?</a:t>
            </a:r>
            <a:endParaRPr lang="zh-TW" altLang="en-US" dirty="0"/>
          </a:p>
        </p:txBody>
      </p:sp>
      <p:sp>
        <p:nvSpPr>
          <p:cNvPr id="4" name="內容版面配置區 3"/>
          <p:cNvSpPr>
            <a:spLocks noGrp="1"/>
          </p:cNvSpPr>
          <p:nvPr>
            <p:ph sz="quarter" idx="13"/>
          </p:nvPr>
        </p:nvSpPr>
        <p:spPr>
          <a:xfrm>
            <a:off x="899259" y="1075321"/>
            <a:ext cx="10363826" cy="4527193"/>
          </a:xfrm>
        </p:spPr>
        <p:txBody>
          <a:bodyPr>
            <a:normAutofit/>
          </a:bodyPr>
          <a:lstStyle/>
          <a:p>
            <a:r>
              <a:rPr lang="en-US" altLang="zh-TW" sz="3600" dirty="0" smtClean="0"/>
              <a:t>Use sorting as examples</a:t>
            </a:r>
          </a:p>
          <a:p>
            <a:pPr lvl="1"/>
            <a:r>
              <a:rPr lang="en-US" altLang="zh-TW" sz="2400" dirty="0" smtClean="0"/>
              <a:t>Bubble sort</a:t>
            </a:r>
          </a:p>
          <a:p>
            <a:pPr lvl="1"/>
            <a:r>
              <a:rPr lang="en-US" altLang="zh-TW" sz="2400" dirty="0" smtClean="0"/>
              <a:t>Quick sort</a:t>
            </a:r>
          </a:p>
          <a:p>
            <a:pPr lvl="1"/>
            <a:r>
              <a:rPr lang="en-US" altLang="zh-TW" sz="2400" dirty="0" smtClean="0"/>
              <a:t>Select sort</a:t>
            </a:r>
          </a:p>
          <a:p>
            <a:pPr lvl="1"/>
            <a:r>
              <a:rPr lang="en-US" altLang="zh-TW" sz="2400" dirty="0" smtClean="0"/>
              <a:t>Insert sort</a:t>
            </a:r>
          </a:p>
          <a:p>
            <a:pPr lvl="1"/>
            <a:r>
              <a:rPr lang="en-US" altLang="zh-TW" sz="2400" dirty="0" smtClean="0"/>
              <a:t>Merge sort</a:t>
            </a:r>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99150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10395"/>
            <a:ext cx="10364451" cy="1596177"/>
          </a:xfrm>
        </p:spPr>
        <p:txBody>
          <a:bodyPr/>
          <a:lstStyle/>
          <a:p>
            <a:r>
              <a:rPr lang="en-US" altLang="zh-TW" dirty="0" smtClean="0"/>
              <a:t>What is Algorithm?</a:t>
            </a:r>
            <a:endParaRPr lang="zh-TW" altLang="en-US" dirty="0"/>
          </a:p>
        </p:txBody>
      </p:sp>
      <p:sp>
        <p:nvSpPr>
          <p:cNvPr id="4" name="內容版面配置區 3"/>
          <p:cNvSpPr>
            <a:spLocks noGrp="1"/>
          </p:cNvSpPr>
          <p:nvPr>
            <p:ph sz="quarter" idx="13"/>
          </p:nvPr>
        </p:nvSpPr>
        <p:spPr>
          <a:xfrm>
            <a:off x="899259" y="1075321"/>
            <a:ext cx="10363826" cy="4527193"/>
          </a:xfrm>
        </p:spPr>
        <p:txBody>
          <a:bodyPr>
            <a:normAutofit/>
          </a:bodyPr>
          <a:lstStyle/>
          <a:p>
            <a:r>
              <a:rPr lang="en-US" altLang="zh-TW" sz="3600" dirty="0" smtClean="0"/>
              <a:t>Use sorting as examples</a:t>
            </a:r>
          </a:p>
          <a:p>
            <a:pPr lvl="1"/>
            <a:r>
              <a:rPr lang="en-US" altLang="zh-TW" sz="2400" dirty="0" smtClean="0"/>
              <a:t>Bubble sort</a:t>
            </a:r>
          </a:p>
          <a:p>
            <a:pPr lvl="1"/>
            <a:r>
              <a:rPr lang="en-US" altLang="zh-TW" sz="2400" dirty="0" smtClean="0"/>
              <a:t>Quick sort</a:t>
            </a:r>
          </a:p>
          <a:p>
            <a:pPr lvl="1"/>
            <a:r>
              <a:rPr lang="en-US" altLang="zh-TW" sz="2400" dirty="0" smtClean="0"/>
              <a:t>Select sort</a:t>
            </a:r>
          </a:p>
          <a:p>
            <a:pPr lvl="1"/>
            <a:r>
              <a:rPr lang="en-US" altLang="zh-TW" sz="2400" dirty="0" smtClean="0"/>
              <a:t>Insert sort</a:t>
            </a:r>
          </a:p>
          <a:p>
            <a:pPr lvl="1"/>
            <a:r>
              <a:rPr lang="en-US" altLang="zh-TW" sz="2400" dirty="0" smtClean="0"/>
              <a:t>Merge sort</a:t>
            </a:r>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550211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70053"/>
            <a:ext cx="10364451" cy="1596177"/>
          </a:xfrm>
        </p:spPr>
        <p:txBody>
          <a:bodyPr/>
          <a:lstStyle/>
          <a:p>
            <a:r>
              <a:rPr lang="en-US" altLang="zh-TW" dirty="0" smtClean="0"/>
              <a:t>Bubble sort</a:t>
            </a:r>
            <a:endParaRPr lang="zh-TW" altLang="en-US" dirty="0"/>
          </a:p>
        </p:txBody>
      </p:sp>
      <p:pic>
        <p:nvPicPr>
          <p:cNvPr id="5" name="MtcrEhrt_K0"/>
          <p:cNvPicPr>
            <a:picLocks noRot="1" noChangeAspect="1"/>
          </p:cNvPicPr>
          <p:nvPr>
            <a:videoFile r:link="rId1"/>
          </p:nvPr>
        </p:nvPicPr>
        <p:blipFill>
          <a:blip r:embed="rId4"/>
          <a:stretch>
            <a:fillRect/>
          </a:stretch>
        </p:blipFill>
        <p:spPr>
          <a:xfrm>
            <a:off x="783772" y="644979"/>
            <a:ext cx="11045371" cy="6213021"/>
          </a:xfrm>
          <a:prstGeom prst="rect">
            <a:avLst/>
          </a:prstGeom>
        </p:spPr>
      </p:pic>
    </p:spTree>
    <p:extLst>
      <p:ext uri="{BB962C8B-B14F-4D97-AF65-F5344CB8AC3E}">
        <p14:creationId xmlns:p14="http://schemas.microsoft.com/office/powerpoint/2010/main" val="293263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70053"/>
            <a:ext cx="10364451" cy="1596177"/>
          </a:xfrm>
        </p:spPr>
        <p:txBody>
          <a:bodyPr/>
          <a:lstStyle/>
          <a:p>
            <a:r>
              <a:rPr lang="en-US" altLang="zh-TW" dirty="0" smtClean="0"/>
              <a:t>Quick sort</a:t>
            </a:r>
            <a:endParaRPr lang="zh-TW" altLang="en-US" dirty="0"/>
          </a:p>
        </p:txBody>
      </p:sp>
      <p:pic>
        <p:nvPicPr>
          <p:cNvPr id="4" name="ywWBy6J5gz8"/>
          <p:cNvPicPr>
            <a:picLocks noRot="1" noChangeAspect="1"/>
          </p:cNvPicPr>
          <p:nvPr>
            <a:videoFile r:link="rId1"/>
          </p:nvPr>
        </p:nvPicPr>
        <p:blipFill>
          <a:blip r:embed="rId4"/>
          <a:stretch>
            <a:fillRect/>
          </a:stretch>
        </p:blipFill>
        <p:spPr>
          <a:xfrm>
            <a:off x="769257" y="636814"/>
            <a:ext cx="11059886" cy="6221186"/>
          </a:xfrm>
          <a:prstGeom prst="rect">
            <a:avLst/>
          </a:prstGeom>
        </p:spPr>
      </p:pic>
    </p:spTree>
    <p:extLst>
      <p:ext uri="{BB962C8B-B14F-4D97-AF65-F5344CB8AC3E}">
        <p14:creationId xmlns:p14="http://schemas.microsoft.com/office/powerpoint/2010/main" val="2760103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84569"/>
            <a:ext cx="10364451" cy="1596177"/>
          </a:xfrm>
        </p:spPr>
        <p:txBody>
          <a:bodyPr/>
          <a:lstStyle/>
          <a:p>
            <a:r>
              <a:rPr lang="en-US" altLang="zh-TW" dirty="0" smtClean="0"/>
              <a:t>Select sort</a:t>
            </a:r>
            <a:endParaRPr lang="zh-TW" altLang="en-US" dirty="0"/>
          </a:p>
        </p:txBody>
      </p:sp>
      <p:pic>
        <p:nvPicPr>
          <p:cNvPr id="4" name="Ns4TPTC8whw"/>
          <p:cNvPicPr>
            <a:picLocks noRot="1" noChangeAspect="1"/>
          </p:cNvPicPr>
          <p:nvPr>
            <a:videoFile r:link="rId1"/>
          </p:nvPr>
        </p:nvPicPr>
        <p:blipFill>
          <a:blip r:embed="rId4"/>
          <a:stretch>
            <a:fillRect/>
          </a:stretch>
        </p:blipFill>
        <p:spPr>
          <a:xfrm>
            <a:off x="986972" y="604157"/>
            <a:ext cx="11117943" cy="6253843"/>
          </a:xfrm>
          <a:prstGeom prst="rect">
            <a:avLst/>
          </a:prstGeom>
        </p:spPr>
      </p:pic>
    </p:spTree>
    <p:extLst>
      <p:ext uri="{BB962C8B-B14F-4D97-AF65-F5344CB8AC3E}">
        <p14:creationId xmlns:p14="http://schemas.microsoft.com/office/powerpoint/2010/main" val="132555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7660" y="-470054"/>
            <a:ext cx="10364451" cy="1596177"/>
          </a:xfrm>
        </p:spPr>
        <p:txBody>
          <a:bodyPr/>
          <a:lstStyle/>
          <a:p>
            <a:r>
              <a:rPr lang="en-US" altLang="zh-TW" dirty="0" smtClean="0"/>
              <a:t>Insert sort</a:t>
            </a:r>
            <a:endParaRPr lang="zh-TW" altLang="en-US" dirty="0"/>
          </a:p>
        </p:txBody>
      </p:sp>
      <p:pic>
        <p:nvPicPr>
          <p:cNvPr id="4" name="ROalU379l3U"/>
          <p:cNvPicPr>
            <a:picLocks noRot="1" noChangeAspect="1"/>
          </p:cNvPicPr>
          <p:nvPr>
            <a:videoFile r:link="rId1"/>
          </p:nvPr>
        </p:nvPicPr>
        <p:blipFill>
          <a:blip r:embed="rId4"/>
          <a:stretch>
            <a:fillRect/>
          </a:stretch>
        </p:blipFill>
        <p:spPr>
          <a:xfrm>
            <a:off x="740229" y="636814"/>
            <a:ext cx="11059886" cy="6221186"/>
          </a:xfrm>
          <a:prstGeom prst="rect">
            <a:avLst/>
          </a:prstGeom>
        </p:spPr>
      </p:pic>
    </p:spTree>
    <p:extLst>
      <p:ext uri="{BB962C8B-B14F-4D97-AF65-F5344CB8AC3E}">
        <p14:creationId xmlns:p14="http://schemas.microsoft.com/office/powerpoint/2010/main" val="391639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24911"/>
            <a:ext cx="10364451" cy="1596177"/>
          </a:xfrm>
        </p:spPr>
        <p:txBody>
          <a:bodyPr/>
          <a:lstStyle/>
          <a:p>
            <a:r>
              <a:rPr lang="zh-TW" altLang="en-US" dirty="0" smtClean="0"/>
              <a:t>甚麼是資訊工程</a:t>
            </a:r>
            <a:r>
              <a:rPr lang="en-US" altLang="zh-TW" dirty="0" smtClean="0"/>
              <a:t>?</a:t>
            </a:r>
            <a:endParaRPr lang="zh-TW" altLang="en-US" dirty="0"/>
          </a:p>
        </p:txBody>
      </p:sp>
      <p:sp>
        <p:nvSpPr>
          <p:cNvPr id="3" name="內容版面配置區 2"/>
          <p:cNvSpPr>
            <a:spLocks noGrp="1"/>
          </p:cNvSpPr>
          <p:nvPr>
            <p:ph sz="quarter" idx="13"/>
          </p:nvPr>
        </p:nvSpPr>
        <p:spPr>
          <a:xfrm>
            <a:off x="913773" y="856344"/>
            <a:ext cx="10610569" cy="5892799"/>
          </a:xfrm>
        </p:spPr>
        <p:txBody>
          <a:bodyPr>
            <a:normAutofit fontScale="92500" lnSpcReduction="10000"/>
          </a:bodyPr>
          <a:lstStyle/>
          <a:p>
            <a:r>
              <a:rPr lang="zh-TW" altLang="zh-TW" b="1" dirty="0"/>
              <a:t>資訊工程</a:t>
            </a:r>
            <a:r>
              <a:rPr lang="zh-TW" altLang="zh-TW" dirty="0"/>
              <a:t>（</a:t>
            </a:r>
            <a:r>
              <a:rPr lang="zh-TW" altLang="zh-TW" b="1" dirty="0"/>
              <a:t>Information Engineering</a:t>
            </a:r>
            <a:r>
              <a:rPr lang="zh-TW" altLang="zh-TW" dirty="0"/>
              <a:t>，簡寫為 </a:t>
            </a:r>
            <a:r>
              <a:rPr lang="zh-TW" altLang="zh-TW" b="1" dirty="0"/>
              <a:t>IE</a:t>
            </a:r>
            <a:r>
              <a:rPr lang="zh-TW" altLang="zh-TW" dirty="0"/>
              <a:t>），又稱</a:t>
            </a:r>
            <a:r>
              <a:rPr lang="zh-TW" altLang="zh-TW" b="1" dirty="0"/>
              <a:t>資訊工程</a:t>
            </a:r>
            <a:r>
              <a:rPr lang="zh-TW" altLang="zh-TW" dirty="0"/>
              <a:t>，是一種「透過</a:t>
            </a:r>
            <a:r>
              <a:rPr lang="zh-TW" altLang="zh-TW" dirty="0">
                <a:hlinkClick r:id="rId2" tooltip="工程"/>
              </a:rPr>
              <a:t>工程</a:t>
            </a:r>
            <a:r>
              <a:rPr lang="zh-TW" altLang="zh-TW" dirty="0"/>
              <a:t>手段去處理</a:t>
            </a:r>
            <a:r>
              <a:rPr lang="zh-TW" altLang="zh-TW" dirty="0">
                <a:hlinkClick r:id="rId3" tooltip="資訊"/>
              </a:rPr>
              <a:t>資訊</a:t>
            </a:r>
            <a:r>
              <a:rPr lang="zh-TW" altLang="zh-TW" dirty="0"/>
              <a:t>」的技能，屬於</a:t>
            </a:r>
            <a:r>
              <a:rPr lang="zh-TW" altLang="zh-TW" dirty="0">
                <a:hlinkClick r:id="rId4" tooltip="電腦科學"/>
              </a:rPr>
              <a:t>電腦科學</a:t>
            </a:r>
            <a:r>
              <a:rPr lang="zh-TW" altLang="zh-TW" dirty="0"/>
              <a:t>的一個分支。不過，由於過去不少人對於「資訊」的定義混淆，以及把「資訊工程」及「資訊系統」兩門科學混淆（這在</a:t>
            </a:r>
            <a:r>
              <a:rPr lang="zh-TW" altLang="zh-TW" dirty="0">
                <a:hlinkClick r:id="rId5" tooltip="台灣"/>
              </a:rPr>
              <a:t>台灣</a:t>
            </a:r>
            <a:r>
              <a:rPr lang="zh-TW" altLang="zh-TW" dirty="0"/>
              <a:t>的</a:t>
            </a:r>
            <a:r>
              <a:rPr lang="zh-TW" altLang="zh-TW" dirty="0">
                <a:hlinkClick r:id="rId6" tooltip="大學"/>
              </a:rPr>
              <a:t>大學</a:t>
            </a:r>
            <a:r>
              <a:rPr lang="zh-TW" altLang="zh-TW" dirty="0"/>
              <a:t>特別常見），所以外界現在普遍把這個科目重新稱之為</a:t>
            </a:r>
            <a:r>
              <a:rPr lang="zh-TW" altLang="zh-TW" b="1" dirty="0"/>
              <a:t>知識及資料工程</a:t>
            </a:r>
            <a:r>
              <a:rPr lang="zh-TW" altLang="zh-TW" dirty="0"/>
              <a:t>(Knowledge and Data Engineering) ，把資訊的兩個層次分別開來。另外，在台灣流行將資訊工程與電腦科學劃上等號，被許多學者視為亂象。</a:t>
            </a:r>
          </a:p>
          <a:p>
            <a:r>
              <a:rPr lang="zh-TW" altLang="zh-TW" dirty="0"/>
              <a:t>其中資料工程（Data Engineering）=資訊工程（Information Engineering）</a:t>
            </a:r>
          </a:p>
          <a:p>
            <a:r>
              <a:rPr lang="zh-TW" altLang="zh-TW" dirty="0"/>
              <a:t>臺灣的大學</a:t>
            </a:r>
            <a:r>
              <a:rPr lang="zh-TW" altLang="zh-TW" dirty="0">
                <a:hlinkClick r:id="rId7" tooltip="資訊工程學系"/>
              </a:rPr>
              <a:t>資訊工程學系</a:t>
            </a:r>
            <a:r>
              <a:rPr lang="zh-TW" altLang="zh-TW" dirty="0"/>
              <a:t>英文名稱為（Computer Science and Information Engineering），然而資訊工程系的直譯英文名稱為（Information Engineering）課程內容稍有不同的地方。</a:t>
            </a:r>
            <a:r>
              <a:rPr lang="zh-TW" altLang="zh-TW" b="1" dirty="0"/>
              <a:t>Computer Science and Information Engineering</a:t>
            </a:r>
            <a:r>
              <a:rPr lang="zh-TW" altLang="zh-TW" dirty="0"/>
              <a:t>直譯應為「</a:t>
            </a:r>
            <a:r>
              <a:rPr lang="zh-TW" altLang="zh-TW" b="1" dirty="0">
                <a:hlinkClick r:id="rId4" tooltip="電腦科學"/>
              </a:rPr>
              <a:t>電腦科學</a:t>
            </a:r>
            <a:r>
              <a:rPr lang="zh-TW" altLang="zh-TW" b="1" dirty="0"/>
              <a:t>與資訊工程</a:t>
            </a:r>
            <a:r>
              <a:rPr lang="zh-TW" altLang="zh-TW" dirty="0" smtClean="0"/>
              <a:t>」</a:t>
            </a:r>
            <a:endParaRPr lang="en-US" altLang="zh-TW" dirty="0" smtClean="0"/>
          </a:p>
          <a:p>
            <a:r>
              <a:rPr lang="zh-TW" altLang="zh-TW" dirty="0"/>
              <a:t>根據</a:t>
            </a:r>
            <a:r>
              <a:rPr lang="zh-TW" altLang="zh-TW" dirty="0">
                <a:hlinkClick r:id="rId8" tooltip="IEEE"/>
              </a:rPr>
              <a:t>IEEE</a:t>
            </a:r>
            <a:r>
              <a:rPr lang="zh-TW" altLang="zh-TW" dirty="0"/>
              <a:t>有關知識及資料工程期刊的定義</a:t>
            </a:r>
            <a:r>
              <a:rPr lang="zh-TW" altLang="zh-TW" baseline="30000" dirty="0">
                <a:hlinkClick r:id="rId9"/>
              </a:rPr>
              <a:t>[1]</a:t>
            </a:r>
            <a:r>
              <a:rPr lang="zh-TW" altLang="zh-TW" dirty="0"/>
              <a:t>，資訊工程的內容大致可以分成以下五大範疇：</a:t>
            </a:r>
          </a:p>
          <a:p>
            <a:r>
              <a:rPr lang="zh-TW" altLang="zh-TW" dirty="0">
                <a:hlinkClick r:id="rId10" tooltip="資料探勘"/>
              </a:rPr>
              <a:t>資料挖掘</a:t>
            </a:r>
            <a:r>
              <a:rPr lang="zh-TW" altLang="zh-TW" dirty="0"/>
              <a:t> (Data mining)</a:t>
            </a:r>
          </a:p>
          <a:p>
            <a:r>
              <a:rPr lang="zh-TW" altLang="zh-TW" dirty="0">
                <a:hlinkClick r:id="rId11" tooltip="資料庫設計（頁面不存在）"/>
              </a:rPr>
              <a:t>資料庫設計</a:t>
            </a:r>
            <a:r>
              <a:rPr lang="zh-TW" altLang="zh-TW" dirty="0"/>
              <a:t>及</a:t>
            </a:r>
            <a:r>
              <a:rPr lang="zh-TW" altLang="zh-TW" dirty="0">
                <a:hlinkClick r:id="rId12" tooltip="資料模型"/>
              </a:rPr>
              <a:t>資料模型</a:t>
            </a:r>
            <a:r>
              <a:rPr lang="zh-TW" altLang="zh-TW" dirty="0"/>
              <a:t> (Database and Data Modelling)</a:t>
            </a:r>
          </a:p>
          <a:p>
            <a:r>
              <a:rPr lang="zh-TW" altLang="zh-TW" dirty="0">
                <a:hlinkClick r:id="rId13" tooltip="知識工程（頁面不存在）"/>
              </a:rPr>
              <a:t>知識工程</a:t>
            </a:r>
            <a:r>
              <a:rPr lang="zh-TW" altLang="zh-TW" dirty="0"/>
              <a:t>及</a:t>
            </a:r>
            <a:r>
              <a:rPr lang="zh-TW" altLang="zh-TW" dirty="0">
                <a:hlinkClick r:id="rId14" tooltip="智慧系統（頁面不存在）"/>
              </a:rPr>
              <a:t>智慧系統</a:t>
            </a:r>
            <a:r>
              <a:rPr lang="zh-TW" altLang="zh-TW" dirty="0"/>
              <a:t> (Knowledge Engineering and Intelligent Systems)</a:t>
            </a:r>
          </a:p>
          <a:p>
            <a:r>
              <a:rPr lang="zh-TW" altLang="zh-TW" dirty="0">
                <a:hlinkClick r:id="rId15" tooltip="資訊工程平台（頁面不存在）"/>
              </a:rPr>
              <a:t>資訊工程平台</a:t>
            </a:r>
            <a:r>
              <a:rPr lang="zh-TW" altLang="zh-TW" dirty="0"/>
              <a:t> (Underlying Computational Platforms for Knowledge and Data Engineering)</a:t>
            </a:r>
          </a:p>
          <a:p>
            <a:r>
              <a:rPr lang="zh-TW" altLang="zh-TW" dirty="0">
                <a:hlinkClick r:id="rId16" tooltip="資訊工程應用（頁面不存在）"/>
              </a:rPr>
              <a:t>資訊工程應用</a:t>
            </a:r>
            <a:r>
              <a:rPr lang="zh-TW" altLang="zh-TW" dirty="0"/>
              <a:t> (Emerging Knowledge and Data Engineering Applications</a:t>
            </a:r>
            <a:r>
              <a:rPr lang="zh-TW" altLang="zh-TW" dirty="0" smtClean="0"/>
              <a:t>)</a:t>
            </a:r>
            <a:endParaRPr lang="zh-TW" altLang="zh-TW" dirty="0"/>
          </a:p>
          <a:p>
            <a:endParaRPr lang="zh-TW" altLang="en-US" dirty="0"/>
          </a:p>
        </p:txBody>
      </p:sp>
    </p:spTree>
    <p:extLst>
      <p:ext uri="{BB962C8B-B14F-4D97-AF65-F5344CB8AC3E}">
        <p14:creationId xmlns:p14="http://schemas.microsoft.com/office/powerpoint/2010/main" val="2412377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26511"/>
            <a:ext cx="10364451" cy="1596177"/>
          </a:xfrm>
        </p:spPr>
        <p:txBody>
          <a:bodyPr/>
          <a:lstStyle/>
          <a:p>
            <a:r>
              <a:rPr lang="en-US" altLang="zh-TW" dirty="0" smtClean="0"/>
              <a:t>Merge sort </a:t>
            </a:r>
            <a:endParaRPr lang="zh-TW" altLang="en-US" dirty="0"/>
          </a:p>
        </p:txBody>
      </p:sp>
      <p:pic>
        <p:nvPicPr>
          <p:cNvPr id="4" name="XaqR3G_NVoo"/>
          <p:cNvPicPr>
            <a:picLocks noRot="1" noChangeAspect="1"/>
          </p:cNvPicPr>
          <p:nvPr>
            <a:videoFile r:link="rId1"/>
          </p:nvPr>
        </p:nvPicPr>
        <p:blipFill>
          <a:blip r:embed="rId4"/>
          <a:stretch>
            <a:fillRect/>
          </a:stretch>
        </p:blipFill>
        <p:spPr>
          <a:xfrm>
            <a:off x="638628" y="653143"/>
            <a:ext cx="11030857" cy="6204857"/>
          </a:xfrm>
          <a:prstGeom prst="rect">
            <a:avLst/>
          </a:prstGeom>
        </p:spPr>
      </p:pic>
    </p:spTree>
    <p:extLst>
      <p:ext uri="{BB962C8B-B14F-4D97-AF65-F5344CB8AC3E}">
        <p14:creationId xmlns:p14="http://schemas.microsoft.com/office/powerpoint/2010/main" val="423019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16523" y="550984"/>
            <a:ext cx="11875477" cy="832336"/>
          </a:xfrm>
        </p:spPr>
        <p:txBody>
          <a:bodyPr>
            <a:normAutofit fontScale="90000"/>
          </a:bodyPr>
          <a:lstStyle/>
          <a:p>
            <a:r>
              <a:rPr lang="zh-TW" altLang="en-US" b="1" dirty="0" smtClean="0"/>
              <a:t>資訊工程的定位</a:t>
            </a:r>
            <a:r>
              <a:rPr lang="en-US" altLang="zh-TW" b="1" dirty="0" smtClean="0"/>
              <a:t/>
            </a:r>
            <a:br>
              <a:rPr lang="en-US" altLang="zh-TW" b="1" dirty="0" smtClean="0"/>
            </a:br>
            <a:r>
              <a:rPr lang="zh-TW" altLang="en-US" b="1" dirty="0" smtClean="0"/>
              <a:t>微軟</a:t>
            </a:r>
            <a:r>
              <a:rPr lang="zh-TW" altLang="en-US" b="1" dirty="0"/>
              <a:t>亞洲研究院潘天佑博士演講</a:t>
            </a:r>
            <a:r>
              <a:rPr lang="en-US" altLang="zh-TW" b="1" dirty="0"/>
              <a:t>《</a:t>
            </a:r>
            <a:r>
              <a:rPr lang="zh-TW" altLang="en-US" b="1" dirty="0"/>
              <a:t>科際效應</a:t>
            </a:r>
            <a:r>
              <a:rPr lang="en-US" altLang="zh-TW" b="1" dirty="0"/>
              <a:t>》</a:t>
            </a:r>
            <a:endParaRPr lang="zh-TW" altLang="en-US" dirty="0"/>
          </a:p>
        </p:txBody>
      </p:sp>
      <p:pic>
        <p:nvPicPr>
          <p:cNvPr id="4" name="fBy1sPHk5zg"/>
          <p:cNvPicPr>
            <a:picLocks noRot="1" noChangeAspect="1"/>
          </p:cNvPicPr>
          <p:nvPr>
            <a:videoFile r:link="rId1"/>
          </p:nvPr>
        </p:nvPicPr>
        <p:blipFill>
          <a:blip r:embed="rId3"/>
          <a:stretch>
            <a:fillRect/>
          </a:stretch>
        </p:blipFill>
        <p:spPr>
          <a:xfrm>
            <a:off x="1781908" y="1458788"/>
            <a:ext cx="9601204" cy="5400677"/>
          </a:xfrm>
          <a:prstGeom prst="rect">
            <a:avLst/>
          </a:prstGeom>
        </p:spPr>
      </p:pic>
    </p:spTree>
    <p:extLst>
      <p:ext uri="{BB962C8B-B14F-4D97-AF65-F5344CB8AC3E}">
        <p14:creationId xmlns:p14="http://schemas.microsoft.com/office/powerpoint/2010/main" val="395414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31047"/>
            <a:ext cx="10364451" cy="1596177"/>
          </a:xfrm>
        </p:spPr>
        <p:txBody>
          <a:bodyPr/>
          <a:lstStyle/>
          <a:p>
            <a:r>
              <a:rPr lang="zh-TW" altLang="en-US" cap="none" dirty="0" smtClean="0"/>
              <a:t>甚麼是工業</a:t>
            </a:r>
            <a:r>
              <a:rPr lang="en-US" altLang="zh-TW" cap="none" dirty="0" smtClean="0"/>
              <a:t>4.0?</a:t>
            </a:r>
            <a:endParaRPr lang="zh-TW" altLang="en-US" cap="none" dirty="0"/>
          </a:p>
        </p:txBody>
      </p:sp>
      <p:pic>
        <p:nvPicPr>
          <p:cNvPr id="4" name="zbefjrlAOPs"/>
          <p:cNvPicPr>
            <a:picLocks noRot="1" noChangeAspect="1"/>
          </p:cNvPicPr>
          <p:nvPr>
            <a:videoFile r:link="rId1"/>
          </p:nvPr>
        </p:nvPicPr>
        <p:blipFill>
          <a:blip r:embed="rId4"/>
          <a:stretch>
            <a:fillRect/>
          </a:stretch>
        </p:blipFill>
        <p:spPr>
          <a:xfrm>
            <a:off x="902676" y="837466"/>
            <a:ext cx="10703170" cy="6020534"/>
          </a:xfrm>
          <a:prstGeom prst="rect">
            <a:avLst/>
          </a:prstGeom>
        </p:spPr>
      </p:pic>
    </p:spTree>
    <p:extLst>
      <p:ext uri="{BB962C8B-B14F-4D97-AF65-F5344CB8AC3E}">
        <p14:creationId xmlns:p14="http://schemas.microsoft.com/office/powerpoint/2010/main" val="350989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8_iuT1h-dY"/>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3174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401384"/>
            <a:ext cx="10364451" cy="1596177"/>
          </a:xfrm>
        </p:spPr>
        <p:txBody>
          <a:bodyPr/>
          <a:lstStyle/>
          <a:p>
            <a:r>
              <a:rPr lang="zh-TW" altLang="en-US" dirty="0" smtClean="0"/>
              <a:t>工業</a:t>
            </a:r>
            <a:r>
              <a:rPr lang="en-US" altLang="zh-TW" dirty="0" smtClean="0"/>
              <a:t>1.0</a:t>
            </a:r>
            <a:endParaRPr lang="zh-TW" altLang="en-US" dirty="0"/>
          </a:p>
        </p:txBody>
      </p:sp>
      <p:sp>
        <p:nvSpPr>
          <p:cNvPr id="3" name="內容版面配置區 2"/>
          <p:cNvSpPr>
            <a:spLocks noGrp="1"/>
          </p:cNvSpPr>
          <p:nvPr>
            <p:ph sz="quarter" idx="13"/>
          </p:nvPr>
        </p:nvSpPr>
        <p:spPr>
          <a:xfrm>
            <a:off x="913774" y="1629508"/>
            <a:ext cx="10821026" cy="5087815"/>
          </a:xfrm>
        </p:spPr>
        <p:txBody>
          <a:bodyPr>
            <a:normAutofit/>
          </a:bodyPr>
          <a:lstStyle/>
          <a:p>
            <a:r>
              <a:rPr lang="zh-TW" altLang="en-US" dirty="0"/>
              <a:t>時間：</a:t>
            </a:r>
            <a:r>
              <a:rPr lang="en-US" altLang="zh-TW" dirty="0"/>
              <a:t>18</a:t>
            </a:r>
            <a:r>
              <a:rPr lang="zh-TW" altLang="en-US" dirty="0"/>
              <a:t>世紀</a:t>
            </a:r>
            <a:r>
              <a:rPr lang="en-US" altLang="zh-TW" dirty="0"/>
              <a:t>60</a:t>
            </a:r>
            <a:r>
              <a:rPr lang="zh-TW" altLang="en-US" dirty="0"/>
              <a:t>年代至</a:t>
            </a:r>
            <a:r>
              <a:rPr lang="en-US" altLang="zh-TW" dirty="0"/>
              <a:t>19</a:t>
            </a:r>
            <a:r>
              <a:rPr lang="zh-TW" altLang="en-US" dirty="0"/>
              <a:t>時間中期（大概是</a:t>
            </a:r>
            <a:r>
              <a:rPr lang="en-US" altLang="zh-TW" dirty="0"/>
              <a:t>1760</a:t>
            </a:r>
            <a:r>
              <a:rPr lang="zh-TW" altLang="en-US" dirty="0"/>
              <a:t>年至</a:t>
            </a:r>
            <a:r>
              <a:rPr lang="en-US" altLang="zh-TW" dirty="0"/>
              <a:t>1850</a:t>
            </a:r>
            <a:r>
              <a:rPr lang="zh-TW" altLang="en-US" dirty="0"/>
              <a:t>年）。</a:t>
            </a:r>
          </a:p>
          <a:p>
            <a:r>
              <a:rPr lang="zh-TW" altLang="en-US" dirty="0"/>
              <a:t>特點：在工業</a:t>
            </a:r>
            <a:r>
              <a:rPr lang="en-US" altLang="zh-TW" dirty="0"/>
              <a:t>1.0</a:t>
            </a:r>
            <a:r>
              <a:rPr lang="zh-TW" altLang="en-US" dirty="0"/>
              <a:t>中，我們都知道，瓦特改良了蒸汽機，從而開創了以機器代替人工的工業浪潮。工業</a:t>
            </a:r>
            <a:r>
              <a:rPr lang="en-US" altLang="zh-TW" dirty="0"/>
              <a:t>1.0</a:t>
            </a:r>
            <a:r>
              <a:rPr lang="zh-TW" altLang="en-US" dirty="0"/>
              <a:t>使用的機器都是以蒸汽或者水力作為動力驅動，雖然效率並不高，但是因為首次用機器代替人工，因此具有非常重要的劃時代的意義。</a:t>
            </a:r>
          </a:p>
          <a:p>
            <a:r>
              <a:rPr lang="zh-TW" altLang="en-US" dirty="0"/>
              <a:t>意義：工業</a:t>
            </a:r>
            <a:r>
              <a:rPr lang="en-US" altLang="zh-TW" dirty="0"/>
              <a:t>1.0</a:t>
            </a:r>
            <a:r>
              <a:rPr lang="zh-TW" altLang="en-US" dirty="0"/>
              <a:t>時開始使用機器代替手工，標誌著人類不甘於將自身全部精力投入在手工上。這個階段的機器製作粗糙，只能用蒸汽或者水力驅動，來完成一些有限的工作，但是以機器代替人類工作的工業思想開始成為工業發展的主流。</a:t>
            </a:r>
          </a:p>
          <a:p>
            <a:r>
              <a:rPr lang="zh-TW" altLang="en-US" dirty="0"/>
              <a:t>關鍵詞：蒸汽和水力驅動，效率低，功能有限，機器首次代替手工</a:t>
            </a:r>
          </a:p>
          <a:p>
            <a:r>
              <a:rPr lang="zh-TW" altLang="en-US" dirty="0"/>
              <a:t/>
            </a:r>
            <a:br>
              <a:rPr lang="zh-TW" altLang="en-US" dirty="0"/>
            </a:br>
            <a:r>
              <a:rPr lang="zh-TW" altLang="en-US" dirty="0"/>
              <a:t>原文網址：</a:t>
            </a:r>
            <a:r>
              <a:rPr lang="en-US" altLang="zh-TW" dirty="0">
                <a:hlinkClick r:id="rId2"/>
              </a:rPr>
              <a:t>https://read01.com/eE4OAm.html</a:t>
            </a:r>
            <a:endParaRPr lang="zh-TW" altLang="en-US" dirty="0"/>
          </a:p>
        </p:txBody>
      </p:sp>
    </p:spTree>
    <p:extLst>
      <p:ext uri="{BB962C8B-B14F-4D97-AF65-F5344CB8AC3E}">
        <p14:creationId xmlns:p14="http://schemas.microsoft.com/office/powerpoint/2010/main" val="412407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75" y="-331048"/>
            <a:ext cx="10364451" cy="1596177"/>
          </a:xfrm>
        </p:spPr>
        <p:txBody>
          <a:bodyPr/>
          <a:lstStyle/>
          <a:p>
            <a:r>
              <a:rPr lang="zh-TW" altLang="en-US" dirty="0" smtClean="0"/>
              <a:t>工業</a:t>
            </a:r>
            <a:r>
              <a:rPr lang="en-US" altLang="zh-TW" dirty="0"/>
              <a:t>2</a:t>
            </a:r>
            <a:r>
              <a:rPr lang="en-US" altLang="zh-TW" dirty="0" smtClean="0"/>
              <a:t>.0</a:t>
            </a:r>
            <a:endParaRPr lang="zh-TW" altLang="en-US" dirty="0"/>
          </a:p>
        </p:txBody>
      </p:sp>
      <p:sp>
        <p:nvSpPr>
          <p:cNvPr id="3" name="內容版面配置區 2"/>
          <p:cNvSpPr>
            <a:spLocks noGrp="1"/>
          </p:cNvSpPr>
          <p:nvPr>
            <p:ph sz="quarter" idx="13"/>
          </p:nvPr>
        </p:nvSpPr>
        <p:spPr>
          <a:xfrm>
            <a:off x="913774" y="914400"/>
            <a:ext cx="10363826" cy="4876799"/>
          </a:xfrm>
        </p:spPr>
        <p:txBody>
          <a:bodyPr>
            <a:normAutofit lnSpcReduction="10000"/>
          </a:bodyPr>
          <a:lstStyle/>
          <a:p>
            <a:r>
              <a:rPr lang="zh-TW" altLang="en-US" dirty="0" smtClean="0"/>
              <a:t>時間</a:t>
            </a:r>
            <a:r>
              <a:rPr lang="zh-TW" altLang="en-US" dirty="0"/>
              <a:t>：</a:t>
            </a:r>
            <a:r>
              <a:rPr lang="en-US" altLang="zh-TW" dirty="0"/>
              <a:t>19</a:t>
            </a:r>
            <a:r>
              <a:rPr lang="zh-TW" altLang="en-US" dirty="0"/>
              <a:t>世紀</a:t>
            </a:r>
            <a:r>
              <a:rPr lang="en-US" altLang="zh-TW" dirty="0"/>
              <a:t>70</a:t>
            </a:r>
            <a:r>
              <a:rPr lang="zh-TW" altLang="en-US" dirty="0"/>
              <a:t>年代至</a:t>
            </a:r>
            <a:r>
              <a:rPr lang="en-US" altLang="zh-TW" dirty="0"/>
              <a:t>20</a:t>
            </a:r>
            <a:r>
              <a:rPr lang="zh-TW" altLang="en-US" dirty="0"/>
              <a:t>世紀初（大概是</a:t>
            </a:r>
            <a:r>
              <a:rPr lang="en-US" altLang="zh-TW" dirty="0"/>
              <a:t>1870</a:t>
            </a:r>
            <a:r>
              <a:rPr lang="zh-TW" altLang="en-US" dirty="0"/>
              <a:t>年到</a:t>
            </a:r>
            <a:r>
              <a:rPr lang="en-US" altLang="zh-TW" dirty="0"/>
              <a:t>1900</a:t>
            </a:r>
            <a:r>
              <a:rPr lang="zh-TW" altLang="en-US" dirty="0"/>
              <a:t>年）</a:t>
            </a:r>
          </a:p>
          <a:p>
            <a:r>
              <a:rPr lang="zh-TW" altLang="en-US" dirty="0"/>
              <a:t>特點：工業</a:t>
            </a:r>
            <a:r>
              <a:rPr lang="en-US" altLang="zh-TW" dirty="0"/>
              <a:t>1.0</a:t>
            </a:r>
            <a:r>
              <a:rPr lang="zh-TW" altLang="en-US" dirty="0"/>
              <a:t>中，使用蒸汽和水力的機器滿足不了人類社會告訴發展的需求，新的能源動力和機器引導了第二次工業革命的發生。在工業</a:t>
            </a:r>
            <a:r>
              <a:rPr lang="en-US" altLang="zh-TW" dirty="0"/>
              <a:t>2.0</a:t>
            </a:r>
            <a:r>
              <a:rPr lang="zh-TW" altLang="en-US" dirty="0"/>
              <a:t>中，得益於內燃機和發電機的發明，電器得到了廣泛的使用。此時的機器有著足夠的動力，不再是慢悠悠的大傢伙，汽車、輪船、飛機等交通工具得到了飛速發展，機器的功能也變得更加多樣化。</a:t>
            </a:r>
          </a:p>
          <a:p>
            <a:r>
              <a:rPr lang="zh-TW" altLang="en-US" dirty="0"/>
              <a:t>意義：工業</a:t>
            </a:r>
            <a:r>
              <a:rPr lang="en-US" altLang="zh-TW" dirty="0"/>
              <a:t>1.0</a:t>
            </a:r>
            <a:r>
              <a:rPr lang="zh-TW" altLang="en-US" dirty="0"/>
              <a:t>的機械功能單一，驅動效率低，顯然滿足不了剛剛嘗到工業革命甜頭的人類。工業</a:t>
            </a:r>
            <a:r>
              <a:rPr lang="en-US" altLang="zh-TW" dirty="0"/>
              <a:t>2.0</a:t>
            </a:r>
            <a:r>
              <a:rPr lang="zh-TW" altLang="en-US" dirty="0"/>
              <a:t>的機器和動力相較於工業</a:t>
            </a:r>
            <a:r>
              <a:rPr lang="en-US" altLang="zh-TW" dirty="0"/>
              <a:t>1.0</a:t>
            </a:r>
            <a:r>
              <a:rPr lang="zh-TW" altLang="en-US" dirty="0"/>
              <a:t>，有著非常巨大的進步。並且，得益於電話機的發展，人類之間的通訊變得簡單快捷，信息在人類之間的傳播為第三次工業革命奠定了基礎。</a:t>
            </a:r>
          </a:p>
          <a:p>
            <a:r>
              <a:rPr lang="zh-TW" altLang="en-US" dirty="0"/>
              <a:t>關鍵詞：電力驅動，內燃機，飛機，電話信息交流，設備多樣化。</a:t>
            </a:r>
          </a:p>
          <a:p>
            <a:r>
              <a:rPr lang="zh-TW" altLang="en-US" dirty="0"/>
              <a:t/>
            </a:r>
            <a:br>
              <a:rPr lang="zh-TW" altLang="en-US" dirty="0"/>
            </a:br>
            <a:r>
              <a:rPr lang="zh-TW" altLang="en-US" dirty="0"/>
              <a:t>原文網址：</a:t>
            </a:r>
            <a:r>
              <a:rPr lang="en-US" altLang="zh-TW" dirty="0">
                <a:hlinkClick r:id="rId2"/>
              </a:rPr>
              <a:t>https://</a:t>
            </a:r>
            <a:r>
              <a:rPr lang="en-US" altLang="zh-TW" dirty="0" smtClean="0">
                <a:hlinkClick r:id="rId2"/>
              </a:rPr>
              <a:t>read01.com/eE4OAm.html</a:t>
            </a:r>
            <a:endParaRPr lang="zh-TW" altLang="en-US" dirty="0"/>
          </a:p>
        </p:txBody>
      </p:sp>
    </p:spTree>
    <p:extLst>
      <p:ext uri="{BB962C8B-B14F-4D97-AF65-F5344CB8AC3E}">
        <p14:creationId xmlns:p14="http://schemas.microsoft.com/office/powerpoint/2010/main" val="3638272098"/>
      </p:ext>
    </p:extLst>
  </p:cSld>
  <p:clrMapOvr>
    <a:masterClrMapping/>
  </p:clrMapOvr>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自訂 3">
      <a:majorFont>
        <a:latin typeface="Tahoma"/>
        <a:ea typeface="標楷體"/>
        <a:cs typeface=""/>
      </a:majorFont>
      <a:minorFont>
        <a:latin typeface="Calibri"/>
        <a:ea typeface="標楷體"/>
        <a:cs typeface=""/>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小水滴</Template>
  <TotalTime>879</TotalTime>
  <Words>2956</Words>
  <Application>Microsoft Office PowerPoint</Application>
  <PresentationFormat>寬螢幕</PresentationFormat>
  <Paragraphs>199</Paragraphs>
  <Slides>40</Slides>
  <Notes>15</Notes>
  <HiddenSlides>0</HiddenSlides>
  <MMClips>11</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40</vt:i4>
      </vt:variant>
    </vt:vector>
  </HeadingPairs>
  <TitlesOfParts>
    <vt:vector size="48" baseType="lpstr">
      <vt:lpstr>新細明體</vt:lpstr>
      <vt:lpstr>標楷體</vt:lpstr>
      <vt:lpstr>Arial</vt:lpstr>
      <vt:lpstr>Calibri</vt:lpstr>
      <vt:lpstr>Tahoma</vt:lpstr>
      <vt:lpstr>Times New Roman</vt:lpstr>
      <vt:lpstr>Wingdings</vt:lpstr>
      <vt:lpstr>小水滴</vt:lpstr>
      <vt:lpstr>製造資訊與系統概論</vt:lpstr>
      <vt:lpstr>What’s Manufacturing Information and Systems?</vt:lpstr>
      <vt:lpstr>甚麼是製造? </vt:lpstr>
      <vt:lpstr>甚麼是資訊工程?</vt:lpstr>
      <vt:lpstr>資訊工程的定位 微軟亞洲研究院潘天佑博士演講《科際效應》</vt:lpstr>
      <vt:lpstr>甚麼是工業4.0?</vt:lpstr>
      <vt:lpstr>PowerPoint 簡報</vt:lpstr>
      <vt:lpstr>工業1.0</vt:lpstr>
      <vt:lpstr>工業2.0</vt:lpstr>
      <vt:lpstr>工業3.0</vt:lpstr>
      <vt:lpstr>工業4.0</vt:lpstr>
      <vt:lpstr>何謂物聯網?</vt:lpstr>
      <vt:lpstr>甚麼是物聯網(Internet Of Things)?</vt:lpstr>
      <vt:lpstr>物聯網的應用與衝擊</vt:lpstr>
      <vt:lpstr>Adidas 快速工廠 (機器大軍)</vt:lpstr>
      <vt:lpstr>電子科技業與傳統產業</vt:lpstr>
      <vt:lpstr>PowerPoint 簡報</vt:lpstr>
      <vt:lpstr>何謂Cyber-Physical System?</vt:lpstr>
      <vt:lpstr>網宇實體系統</vt:lpstr>
      <vt:lpstr>PowerPoint 簡報</vt:lpstr>
      <vt:lpstr>PowerPoint 簡報</vt:lpstr>
      <vt:lpstr>Topics in CPS</vt:lpstr>
      <vt:lpstr>PowerPoint 簡報</vt:lpstr>
      <vt:lpstr>PowerPoint 簡報</vt:lpstr>
      <vt:lpstr>Jobs and Tasks</vt:lpstr>
      <vt:lpstr>Processors and Resources</vt:lpstr>
      <vt:lpstr>Deadlines and Timing Constraints</vt:lpstr>
      <vt:lpstr>PowerPoint 簡報</vt:lpstr>
      <vt:lpstr>Example</vt:lpstr>
      <vt:lpstr>PowerPoint 簡報</vt:lpstr>
      <vt:lpstr>PowerPoint 簡報</vt:lpstr>
      <vt:lpstr>Scheduling</vt:lpstr>
      <vt:lpstr>PowerPoint 簡報</vt:lpstr>
      <vt:lpstr>What is Algorithm?</vt:lpstr>
      <vt:lpstr>What is Algorithm?</vt:lpstr>
      <vt:lpstr>Bubble sort</vt:lpstr>
      <vt:lpstr>Quick sort</vt:lpstr>
      <vt:lpstr>Select sort</vt:lpstr>
      <vt:lpstr>Insert sort</vt:lpstr>
      <vt:lpstr>Merge sort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isa</dc:creator>
  <cp:lastModifiedBy>isa</cp:lastModifiedBy>
  <cp:revision>73</cp:revision>
  <dcterms:created xsi:type="dcterms:W3CDTF">2016-11-09T10:06:21Z</dcterms:created>
  <dcterms:modified xsi:type="dcterms:W3CDTF">2016-11-28T04:13:51Z</dcterms:modified>
</cp:coreProperties>
</file>