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  <p:sldMasterId id="2147483765" r:id="rId2"/>
  </p:sldMasterIdLst>
  <p:notesMasterIdLst>
    <p:notesMasterId r:id="rId16"/>
  </p:notesMasterIdLst>
  <p:sldIdLst>
    <p:sldId id="437" r:id="rId3"/>
    <p:sldId id="438" r:id="rId4"/>
    <p:sldId id="439" r:id="rId5"/>
    <p:sldId id="440" r:id="rId6"/>
    <p:sldId id="441" r:id="rId7"/>
    <p:sldId id="442" r:id="rId8"/>
    <p:sldId id="443" r:id="rId9"/>
    <p:sldId id="444" r:id="rId10"/>
    <p:sldId id="445" r:id="rId11"/>
    <p:sldId id="446" r:id="rId12"/>
    <p:sldId id="447" r:id="rId13"/>
    <p:sldId id="413" r:id="rId14"/>
    <p:sldId id="409" r:id="rId15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4">
          <p15:clr>
            <a:srgbClr val="A4A3A4"/>
          </p15:clr>
        </p15:guide>
        <p15:guide id="2" pos="30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99CC00"/>
    <a:srgbClr val="FFFF00"/>
    <a:srgbClr val="66FF66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757" y="43"/>
      </p:cViewPr>
      <p:guideLst>
        <p:guide orient="horz" pos="2094"/>
        <p:guide pos="30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頁首版面配置區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新細明體" panose="02020500000000000000" pitchFamily="18" charset="-120"/>
                <a:cs typeface="+mn-cs"/>
              </a:defRPr>
            </a:lvl1pPr>
          </a:lstStyle>
          <a:p>
            <a:pPr>
              <a:defRPr/>
            </a:pPr>
            <a:endParaRPr lang="zh-TW"/>
          </a:p>
        </p:txBody>
      </p:sp>
      <p:sp>
        <p:nvSpPr>
          <p:cNvPr id="3075" name="日期版面配置區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2792820-D0BD-4896-8FFA-C1015DC50921}" type="datetimeFigureOut">
              <a:rPr lang="zh-TW" altLang="en-US"/>
              <a:pPr/>
              <a:t>2017/3/14</a:t>
            </a:fld>
            <a:endParaRPr lang="zh-TW" altLang="zh-TW"/>
          </a:p>
        </p:txBody>
      </p:sp>
      <p:sp>
        <p:nvSpPr>
          <p:cNvPr id="25604" name="投影片圖像版面配置區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3077" name="備忘稿版面配置區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noProof="0" smtClean="0"/>
              <a:t>按一下以編輯母片文字樣式</a:t>
            </a:r>
          </a:p>
          <a:p>
            <a:pPr lvl="1"/>
            <a:r>
              <a:rPr lang="zh-TW" noProof="0" smtClean="0"/>
              <a:t>第二層</a:t>
            </a:r>
          </a:p>
          <a:p>
            <a:pPr lvl="2"/>
            <a:r>
              <a:rPr lang="zh-TW" noProof="0" smtClean="0"/>
              <a:t>第三層</a:t>
            </a:r>
          </a:p>
          <a:p>
            <a:pPr lvl="3"/>
            <a:r>
              <a:rPr lang="zh-TW" noProof="0" smtClean="0"/>
              <a:t>第四層</a:t>
            </a:r>
          </a:p>
          <a:p>
            <a:pPr lvl="4"/>
            <a:r>
              <a:rPr lang="zh-TW" noProof="0" smtClean="0"/>
              <a:t>第五層</a:t>
            </a:r>
          </a:p>
        </p:txBody>
      </p:sp>
      <p:sp>
        <p:nvSpPr>
          <p:cNvPr id="3078" name="頁尾版面配置區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新細明體" panose="02020500000000000000" pitchFamily="18" charset="-120"/>
                <a:cs typeface="+mn-cs"/>
              </a:defRPr>
            </a:lvl1pPr>
          </a:lstStyle>
          <a:p>
            <a:pPr>
              <a:defRPr/>
            </a:pPr>
            <a:endParaRPr lang="zh-TW"/>
          </a:p>
        </p:txBody>
      </p:sp>
      <p:sp>
        <p:nvSpPr>
          <p:cNvPr id="3079" name="投影片編號版面配置區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637E469-B2AE-4B22-9FA3-5EF15DC78E2D}" type="slidenum">
              <a:rPr lang="en-US" altLang="zh-TW"/>
              <a:pPr/>
              <a:t>‹#›</a:t>
            </a:fld>
            <a:endParaRPr lang="zh-TW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新細明體" pitchFamily="18" charset="-120"/>
        <a:cs typeface="新細明體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NCKU CSIE Programming Contest Training Course</a:t>
            </a:r>
            <a:endParaRPr lang="zh-TW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851FA-8600-4919-AB12-0AE8A789772F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NCKU CSIE Programming Contest Training Course</a:t>
            </a:r>
            <a:endParaRPr lang="zh-TW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E30A53-9FD0-4450-B094-B4AA9BF3F6CB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NCKU CSIE Programming Contest Training Course</a:t>
            </a:r>
            <a:endParaRPr lang="zh-TW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7F4CA-9C18-4EA5-B10F-304AE14E19C5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fld id="{6ECE14F5-3002-417A-939F-B8F5C90EC897}" type="datetimeFigureOut">
              <a:rPr lang="zh-TW" altLang="en-US"/>
              <a:pPr/>
              <a:t>2017/3/14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fld id="{96E2D0A1-6456-4804-94BA-D314F370155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fld id="{EFEB884E-57A5-4B33-8C10-9BF85BA8EA65}" type="datetimeFigureOut">
              <a:rPr lang="zh-TW" altLang="en-US"/>
              <a:pPr/>
              <a:t>2017/3/14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fld id="{1EF5C6FE-A086-407E-BF52-3F47785E62D9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fld id="{54BD12D5-8DD4-4DE9-A086-B8AF68C4E712}" type="datetimeFigureOut">
              <a:rPr lang="zh-TW" altLang="en-US"/>
              <a:pPr/>
              <a:t>2017/3/14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fld id="{644C09B3-EC16-415E-82D2-C78E68A46A6F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fld id="{30833985-DB51-4157-9BE8-E325A10ED007}" type="datetimeFigureOut">
              <a:rPr lang="zh-TW" altLang="en-US"/>
              <a:pPr/>
              <a:t>2017/3/14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fld id="{1C107C26-7B77-4420-A201-CCECBC81E891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fld id="{EFD91097-7DA1-4E6B-AD80-8D604F057F83}" type="datetimeFigureOut">
              <a:rPr lang="zh-TW" altLang="en-US"/>
              <a:pPr/>
              <a:t>2017/3/14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fld id="{C5E5C18E-466A-4FB7-A21B-ECB3A51CE278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fld id="{4642B191-CD1A-4729-98EB-80438DFBECF3}" type="datetimeFigureOut">
              <a:rPr lang="zh-TW" altLang="en-US"/>
              <a:pPr/>
              <a:t>2017/3/14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fld id="{3B9F3973-B40D-45B3-ADF8-850E5E5F7E54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fld id="{554A0B3C-6357-4B33-AE09-564731215B27}" type="datetimeFigureOut">
              <a:rPr lang="zh-TW" altLang="en-US"/>
              <a:pPr/>
              <a:t>2017/3/14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fld id="{448680CF-4F8B-4592-9891-1196F7CD374E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fld id="{F0455A3B-C25C-4509-9777-DC85EE3CF147}" type="datetimeFigureOut">
              <a:rPr lang="zh-TW" altLang="en-US"/>
              <a:pPr/>
              <a:t>2017/3/14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fld id="{BD56B8C3-2086-4499-8EF0-DE414B2C9727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NCKU CSIE Programming Contest Training Course</a:t>
            </a:r>
            <a:endParaRPr lang="zh-TW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DBC8A1-8CA2-492A-9AC2-6889FEC16B51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fld id="{132076C9-31F2-4088-81E5-8BB678FB3723}" type="datetimeFigureOut">
              <a:rPr lang="zh-TW" altLang="en-US"/>
              <a:pPr/>
              <a:t>2017/3/14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fld id="{49650213-12E6-432F-8094-4BB8FD7D71AA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fld id="{22B4FDD6-28F9-4520-ABE1-DC36C1442E15}" type="datetimeFigureOut">
              <a:rPr lang="zh-TW" altLang="en-US"/>
              <a:pPr/>
              <a:t>2017/3/14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fld id="{6412E357-2E35-443D-A953-390D6BEAF4B9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fld id="{0698AE26-02C2-4637-B186-78C2621769E6}" type="datetimeFigureOut">
              <a:rPr lang="zh-TW" altLang="en-US"/>
              <a:pPr/>
              <a:t>2017/3/14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fld id="{8C492E6B-2D02-4112-A577-11FB86A5EC4C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NCKU CSIE Programming Contest Training Course</a:t>
            </a:r>
            <a:endParaRPr lang="zh-TW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787382-7D2F-445D-8093-5154F5640263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NCKU CSIE Programming Contest Training Course</a:t>
            </a:r>
            <a:endParaRPr lang="zh-TW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E5BD1-6980-486F-9B2E-CE571DDCF55F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NCKU CSIE Programming Contest Training Course</a:t>
            </a:r>
            <a:endParaRPr lang="zh-TW" altLang="zh-TW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0FC76E-3929-4EEF-AFEC-F934416DD31C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NCKU CSIE Programming Contest Training Course</a:t>
            </a:r>
            <a:endParaRPr lang="zh-TW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8D8475-0267-45B3-9897-97906675F772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hangingPunct="1"/>
            <a:r>
              <a:rPr lang="en-US" altLang="zh-TW" sz="1200" b="1" i="1" dirty="0" smtClean="0">
                <a:solidFill>
                  <a:srgbClr val="898989"/>
                </a:solidFill>
              </a:rPr>
              <a:t>NCKU CSIE Programming Contest Training Course</a:t>
            </a:r>
            <a:endParaRPr lang="zh-TW" altLang="zh-TW" sz="1200" b="1" i="1" dirty="0">
              <a:solidFill>
                <a:srgbClr val="898989"/>
              </a:solidFill>
            </a:endParaRPr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3C0786-7371-4032-8547-FE2F8BE4F92E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NCKU CSIE Programming Contest Training Course</a:t>
            </a:r>
            <a:endParaRPr lang="zh-TW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E6D111-3B15-4CD6-9EA6-29864AC9735D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NCKU CSIE Programming Contest Training Course</a:t>
            </a:r>
            <a:endParaRPr lang="zh-TW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FF83F7-F7FC-4F81-92B3-7C8DBF6F6E39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altLang="zh-TW"/>
              <a:t>NCKU CSIE Programming Contest Training Course</a:t>
            </a:r>
            <a:endParaRPr lang="zh-TW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1"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>
                <a:solidFill>
                  <a:srgbClr val="898989"/>
                </a:solidFill>
              </a:defRPr>
            </a:lvl1pPr>
          </a:lstStyle>
          <a:p>
            <a:fld id="{0CB8D390-7FBA-4A15-974C-0A80DC73C2BC}" type="slidenum">
              <a:rPr lang="zh-TW" altLang="en-US"/>
              <a:pPr/>
              <a:t>‹#›</a:t>
            </a:fld>
            <a:endParaRPr lang="zh-TW" altLang="en-US"/>
          </a:p>
        </p:txBody>
      </p:sp>
      <p:pic>
        <p:nvPicPr>
          <p:cNvPr id="1031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878763" y="73025"/>
            <a:ext cx="11430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Line 5"/>
          <p:cNvSpPr>
            <a:spLocks noChangeShapeType="1"/>
          </p:cNvSpPr>
          <p:nvPr userDrawn="1"/>
        </p:nvSpPr>
        <p:spPr bwMode="auto">
          <a:xfrm>
            <a:off x="466725" y="6500813"/>
            <a:ext cx="3959225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1033" name="Picture 7" descr="ncku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029575" y="5918200"/>
            <a:ext cx="898525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4860925" y="6262688"/>
            <a:ext cx="3959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1600" b="1" i="1" dirty="0">
                <a:latin typeface="+mj-lt"/>
              </a:rPr>
              <a:t>made by </a:t>
            </a:r>
            <a:r>
              <a:rPr lang="en-US" altLang="zh-TW" sz="1600" b="1" i="1" dirty="0" smtClean="0">
                <a:latin typeface="+mj-lt"/>
              </a:rPr>
              <a:t>aj211y</a:t>
            </a:r>
            <a:endParaRPr lang="zh-TW" altLang="zh-TW" sz="1600" b="1" i="1" dirty="0">
              <a:latin typeface="+mj-lt"/>
            </a:endParaRPr>
          </a:p>
        </p:txBody>
      </p:sp>
      <p:pic>
        <p:nvPicPr>
          <p:cNvPr id="1035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878763" y="73025"/>
            <a:ext cx="11430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4"/>
          <p:cNvSpPr>
            <a:spLocks noChangeArrowheads="1"/>
          </p:cNvSpPr>
          <p:nvPr userDrawn="1"/>
        </p:nvSpPr>
        <p:spPr bwMode="auto">
          <a:xfrm>
            <a:off x="457200" y="2824163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zh-TW"/>
          </a:p>
        </p:txBody>
      </p:sp>
      <p:sp>
        <p:nvSpPr>
          <p:cNvPr id="13" name="日期版面配置區 3"/>
          <p:cNvSpPr txBox="1">
            <a:spLocks noGrp="1" noChangeArrowheads="1"/>
          </p:cNvSpPr>
          <p:nvPr userDrawn="1"/>
        </p:nvSpPr>
        <p:spPr bwMode="auto">
          <a:xfrm>
            <a:off x="457200" y="6232525"/>
            <a:ext cx="38989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TW" sz="1200" b="1" i="1" dirty="0">
                <a:solidFill>
                  <a:srgbClr val="898989"/>
                </a:solidFill>
              </a:rPr>
              <a:t>NCKU CSIE Programming Contest Training Course</a:t>
            </a:r>
            <a:endParaRPr lang="zh-TW" altLang="zh-TW" sz="1200" b="1" i="1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新細明體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新細明體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3315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altLang="zh-TW"/>
              <a:t>NCKU CSIE Programming Contest Training Course</a:t>
            </a:r>
            <a:endParaRPr lang="zh-TW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22BA923-EA4C-4F61-BA58-984CF39C9917}" type="slidenum">
              <a:rPr lang="zh-TW" altLang="en-US"/>
              <a:pPr/>
              <a:t>‹#›</a:t>
            </a:fld>
            <a:endParaRPr lang="zh-TW" altLang="en-US"/>
          </a:p>
        </p:txBody>
      </p:sp>
      <p:pic>
        <p:nvPicPr>
          <p:cNvPr id="13319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878763" y="73025"/>
            <a:ext cx="11430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Picture 2" descr="C:\Users\electron\Desktop\ICPC.gif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878763" y="73025"/>
            <a:ext cx="11430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457200" y="1527175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zh-TW"/>
          </a:p>
        </p:txBody>
      </p:sp>
      <p:sp>
        <p:nvSpPr>
          <p:cNvPr id="13322" name="Line 5"/>
          <p:cNvSpPr>
            <a:spLocks noChangeShapeType="1"/>
          </p:cNvSpPr>
          <p:nvPr userDrawn="1"/>
        </p:nvSpPr>
        <p:spPr bwMode="auto">
          <a:xfrm>
            <a:off x="466725" y="6500813"/>
            <a:ext cx="3959225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3324" name="日期版面配置區 3"/>
          <p:cNvSpPr>
            <a:spLocks noChangeArrowheads="1"/>
          </p:cNvSpPr>
          <p:nvPr userDrawn="1"/>
        </p:nvSpPr>
        <p:spPr bwMode="auto">
          <a:xfrm>
            <a:off x="457200" y="6232525"/>
            <a:ext cx="38989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TW" sz="1200" b="1" i="1">
                <a:solidFill>
                  <a:srgbClr val="898989"/>
                </a:solidFill>
              </a:rPr>
              <a:t>NCKU CSIE Programming Contest Training Course</a:t>
            </a:r>
            <a:endParaRPr lang="zh-TW" altLang="zh-TW" sz="1200" b="1" i="1">
              <a:solidFill>
                <a:srgbClr val="898989"/>
              </a:solidFill>
            </a:endParaRPr>
          </a:p>
        </p:txBody>
      </p:sp>
      <p:pic>
        <p:nvPicPr>
          <p:cNvPr id="13325" name="Picture 7" descr="ncku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029575" y="5918200"/>
            <a:ext cx="898525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文字方塊 14"/>
          <p:cNvSpPr txBox="1">
            <a:spLocks noChangeArrowheads="1"/>
          </p:cNvSpPr>
          <p:nvPr userDrawn="1"/>
        </p:nvSpPr>
        <p:spPr bwMode="auto">
          <a:xfrm>
            <a:off x="4860925" y="6262688"/>
            <a:ext cx="3959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1600" b="1" i="1" dirty="0">
                <a:latin typeface="+mj-lt"/>
              </a:rPr>
              <a:t>made by </a:t>
            </a:r>
            <a:r>
              <a:rPr lang="en-US" altLang="zh-TW" sz="1600" b="1" i="1" dirty="0" smtClean="0">
                <a:latin typeface="+mj-lt"/>
              </a:rPr>
              <a:t>aj211y</a:t>
            </a:r>
            <a:endParaRPr lang="zh-TW" altLang="zh-TW" sz="1600" b="1" i="1" dirty="0"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新細明體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新細明體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0" y="1412875"/>
            <a:ext cx="8856663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標楷體" pitchFamily="65" charset="-120"/>
                <a:cs typeface="新細明體" charset="0"/>
              </a:rPr>
              <a:t>NCKU Programming Contest Training Course </a:t>
            </a:r>
            <a:b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標楷體" pitchFamily="65" charset="-120"/>
                <a:cs typeface="新細明體" charset="0"/>
              </a:rPr>
            </a:b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標楷體" pitchFamily="65" charset="-120"/>
                <a:cs typeface="新細明體" charset="0"/>
              </a:rPr>
              <a:t>Course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標楷體" pitchFamily="65" charset="-120"/>
                <a:cs typeface="新細明體" charset="0"/>
              </a:rPr>
              <a:t>8</a:t>
            </a: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標楷體" pitchFamily="65" charset="-120"/>
                <a:cs typeface="新細明體" charset="0"/>
              </a:rPr>
              <a:t/>
            </a:r>
            <a:b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標楷體" pitchFamily="65" charset="-120"/>
                <a:cs typeface="新細明體" charset="0"/>
              </a:rPr>
            </a:b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標楷體" pitchFamily="65" charset="-120"/>
                <a:cs typeface="新細明體" charset="0"/>
              </a:rPr>
              <a:t>2015/03/</a:t>
            </a: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j-ea"/>
                <a:cs typeface="新細明體" charset="0"/>
              </a:rPr>
              <a:t>18</a:t>
            </a:r>
            <a:endParaRPr kumimoji="0" lang="zh-TW" altLang="zh-TW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j-ea"/>
              <a:cs typeface="新細明體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331913" y="3284538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90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新細明體" charset="0"/>
              </a:rPr>
              <a:t>Mong</a:t>
            </a:r>
            <a:r>
              <a:rPr kumimoji="0" lang="en-US" altLang="zh-TW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新細明體" charset="0"/>
              </a:rPr>
              <a:t>-Ting Wu(aj211y)</a:t>
            </a:r>
          </a:p>
          <a:p>
            <a:pPr marL="0" marR="0" lvl="0" indent="0" algn="ctr" defTabSz="457200" rtl="0" eaLnBrk="1" fontAlgn="base" latinLnBrk="0" hangingPunct="1">
              <a:lnSpc>
                <a:spcPct val="90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新細明體" charset="0"/>
              </a:rPr>
              <a:t>aj211y@gmail.com</a:t>
            </a:r>
          </a:p>
          <a:p>
            <a:pPr marL="0" marR="0" lvl="0" indent="0" algn="ctr" defTabSz="457200" rtl="0" eaLnBrk="1" fontAlgn="base" latinLnBrk="0" hangingPunct="1">
              <a:lnSpc>
                <a:spcPct val="90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7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新細明體" charset="0"/>
              </a:rPr>
              <a:t>http://myweb.ncku.edu.tw/~f74006323/course_8_dp2.pptx</a:t>
            </a:r>
          </a:p>
          <a:p>
            <a:pPr marL="0" marR="0" lvl="0" indent="0" algn="ctr" defTabSz="457200" rtl="0" eaLnBrk="1" fontAlgn="base" latinLnBrk="0" hangingPunct="1">
              <a:lnSpc>
                <a:spcPct val="90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TW" sz="1700" b="1" i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新細明體" charset="0"/>
            </a:endParaRPr>
          </a:p>
          <a:p>
            <a:pPr marL="0" marR="0" lvl="0" indent="0" algn="ctr" defTabSz="457200" rtl="0" eaLnBrk="1" fontAlgn="base" latinLnBrk="0" hangingPunct="1">
              <a:lnSpc>
                <a:spcPct val="50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新細明體" charset="0"/>
              </a:rPr>
              <a:t>Department of Computer Science and Information Engineering</a:t>
            </a:r>
          </a:p>
          <a:p>
            <a:pPr marL="0" marR="0" lvl="0" indent="0" algn="ctr" defTabSz="457200" rtl="0" eaLnBrk="1" fontAlgn="base" latinLnBrk="0" hangingPunct="1">
              <a:lnSpc>
                <a:spcPct val="50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新細明體" charset="0"/>
              </a:rPr>
              <a:t>National Cheng Kung University</a:t>
            </a:r>
          </a:p>
          <a:p>
            <a:pPr marL="0" marR="0" lvl="0" indent="0" algn="ctr" defTabSz="457200" rtl="0" eaLnBrk="1" fontAlgn="base" latinLnBrk="0" hangingPunct="1">
              <a:lnSpc>
                <a:spcPct val="50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新細明體" charset="0"/>
              </a:rPr>
              <a:t>Tainan, Taiwan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1638" y="5489575"/>
            <a:ext cx="7207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b="1" dirty="0" smtClean="0">
                <a:solidFill>
                  <a:srgbClr val="376092"/>
                </a:solidFill>
                <a:ea typeface="標楷體" pitchFamily="65" charset="-120"/>
                <a:sym typeface="Arial" pitchFamily="34" charset="0"/>
              </a:rPr>
              <a:t>Coin change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600" dirty="0" smtClean="0"/>
              <a:t>硬幣</a:t>
            </a:r>
            <a:r>
              <a:rPr lang="zh-TW" altLang="en-US" sz="2600" b="1" dirty="0" smtClean="0">
                <a:solidFill>
                  <a:srgbClr val="FF0000"/>
                </a:solidFill>
              </a:rPr>
              <a:t>無限</a:t>
            </a:r>
            <a:r>
              <a:rPr lang="zh-TW" altLang="en-US" sz="2600" dirty="0" smtClean="0"/>
              <a:t>，</a:t>
            </a:r>
            <a:r>
              <a:rPr lang="zh-TW" altLang="en-US" sz="2600" dirty="0" smtClean="0">
                <a:solidFill>
                  <a:srgbClr val="FF0000"/>
                </a:solidFill>
              </a:rPr>
              <a:t>湊得某價位有幾種可能</a:t>
            </a:r>
            <a:endParaRPr lang="en-US" altLang="zh-TW" sz="2600" dirty="0" smtClean="0">
              <a:solidFill>
                <a:srgbClr val="FF0000"/>
              </a:solidFill>
            </a:endParaRPr>
          </a:p>
          <a:p>
            <a:r>
              <a:rPr lang="en-US" altLang="zh-TW" sz="2600" dirty="0" err="1" smtClean="0"/>
              <a:t>dp</a:t>
            </a:r>
            <a:r>
              <a:rPr lang="en-US" altLang="zh-TW" sz="2600" dirty="0" smtClean="0"/>
              <a:t>[0]=1</a:t>
            </a:r>
          </a:p>
          <a:p>
            <a:r>
              <a:rPr lang="en-US" altLang="zh-TW" sz="2600" dirty="0" smtClean="0"/>
              <a:t>v[k] = 2, 3</a:t>
            </a:r>
          </a:p>
          <a:p>
            <a:r>
              <a:rPr lang="en-US" altLang="zh-TW" sz="2600" dirty="0" smtClean="0"/>
              <a:t>If (</a:t>
            </a:r>
            <a:r>
              <a:rPr lang="en-US" altLang="zh-TW" sz="2600" dirty="0" err="1" smtClean="0"/>
              <a:t>dp</a:t>
            </a:r>
            <a:r>
              <a:rPr lang="en-US" altLang="zh-TW" sz="2600" dirty="0" smtClean="0"/>
              <a:t>[ </a:t>
            </a:r>
            <a:r>
              <a:rPr lang="en-US" altLang="zh-TW" sz="2600" dirty="0" err="1" smtClean="0"/>
              <a:t>i</a:t>
            </a:r>
            <a:r>
              <a:rPr lang="en-US" altLang="zh-TW" sz="2600" dirty="0" smtClean="0"/>
              <a:t> - v[k] ] == true)  </a:t>
            </a:r>
            <a:r>
              <a:rPr lang="en-US" altLang="zh-TW" sz="2600" dirty="0" err="1" smtClean="0"/>
              <a:t>dp</a:t>
            </a:r>
            <a:r>
              <a:rPr lang="en-US" altLang="zh-TW" sz="2600" dirty="0" smtClean="0"/>
              <a:t>[ </a:t>
            </a:r>
            <a:r>
              <a:rPr lang="en-US" altLang="zh-TW" sz="2600" dirty="0" err="1" smtClean="0"/>
              <a:t>i</a:t>
            </a:r>
            <a:r>
              <a:rPr lang="en-US" altLang="zh-TW" sz="2600" dirty="0" smtClean="0"/>
              <a:t> ] += </a:t>
            </a:r>
            <a:r>
              <a:rPr lang="en-US" altLang="zh-TW" sz="2600" dirty="0" err="1" smtClean="0"/>
              <a:t>dp</a:t>
            </a:r>
            <a:r>
              <a:rPr lang="en-US" altLang="zh-TW" sz="2600" dirty="0" smtClean="0"/>
              <a:t>[ </a:t>
            </a:r>
            <a:r>
              <a:rPr lang="en-US" altLang="zh-TW" sz="2600" dirty="0" err="1" smtClean="0"/>
              <a:t>i</a:t>
            </a:r>
            <a:r>
              <a:rPr lang="en-US" altLang="zh-TW" sz="2600" dirty="0" smtClean="0"/>
              <a:t> - v[k] ];</a:t>
            </a:r>
            <a:endParaRPr lang="zh-TW" altLang="en-US" sz="2600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1928794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1</a:t>
            </a:r>
            <a:endParaRPr lang="zh-TW" altLang="en-US" sz="2600" dirty="0"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28860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0</a:t>
            </a:r>
            <a:endParaRPr lang="zh-TW" altLang="en-US" sz="2600" dirty="0">
              <a:latin typeface="+mn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28926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1</a:t>
            </a:r>
            <a:endParaRPr lang="zh-TW" altLang="en-US" sz="2600" dirty="0">
              <a:latin typeface="+mn-l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428992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0</a:t>
            </a:r>
            <a:endParaRPr lang="zh-TW" altLang="en-US" sz="2600" dirty="0">
              <a:latin typeface="+mn-lt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929058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1</a:t>
            </a:r>
            <a:endParaRPr lang="zh-TW" altLang="en-US" sz="2600" dirty="0">
              <a:latin typeface="+mn-lt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429124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0</a:t>
            </a:r>
            <a:endParaRPr lang="zh-TW" altLang="en-US" sz="2600" dirty="0">
              <a:latin typeface="+mn-lt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929190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1</a:t>
            </a:r>
            <a:endParaRPr lang="zh-TW" altLang="en-US" sz="2600" dirty="0">
              <a:latin typeface="+mn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429256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0</a:t>
            </a:r>
            <a:endParaRPr lang="zh-TW" altLang="en-US" sz="2600" dirty="0">
              <a:latin typeface="+mn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929322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1</a:t>
            </a:r>
            <a:endParaRPr lang="zh-TW" altLang="en-US" sz="2600" dirty="0"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285852" y="4357694"/>
            <a:ext cx="642942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err="1" smtClean="0">
                <a:latin typeface="+mn-lt"/>
              </a:rPr>
              <a:t>dp</a:t>
            </a:r>
            <a:endParaRPr lang="zh-TW" altLang="en-US" sz="2600" dirty="0">
              <a:latin typeface="+mn-lt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928794" y="3857628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0</a:t>
            </a:r>
            <a:endParaRPr lang="zh-TW" altLang="en-US" sz="2600" dirty="0">
              <a:latin typeface="+mn-l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428860" y="3857628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1</a:t>
            </a:r>
            <a:endParaRPr lang="zh-TW" altLang="en-US" sz="2600" dirty="0">
              <a:latin typeface="+mn-lt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928926" y="3857628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2</a:t>
            </a:r>
            <a:endParaRPr lang="zh-TW" altLang="en-US" sz="2600" dirty="0">
              <a:latin typeface="+mn-lt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428992" y="3857628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3</a:t>
            </a:r>
            <a:endParaRPr lang="zh-TW" altLang="en-US" sz="2600" dirty="0">
              <a:latin typeface="+mn-lt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929058" y="3857628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4</a:t>
            </a:r>
            <a:endParaRPr lang="zh-TW" altLang="en-US" sz="2600" dirty="0">
              <a:latin typeface="+mn-lt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429124" y="3857628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5</a:t>
            </a:r>
            <a:endParaRPr lang="zh-TW" altLang="en-US" sz="2600" dirty="0">
              <a:latin typeface="+mn-lt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929190" y="3857628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6</a:t>
            </a:r>
            <a:endParaRPr lang="zh-TW" altLang="en-US" sz="2600" dirty="0">
              <a:latin typeface="+mn-lt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429256" y="3857628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7</a:t>
            </a:r>
            <a:endParaRPr lang="zh-TW" altLang="en-US" sz="2600" dirty="0">
              <a:latin typeface="+mn-lt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929322" y="3857628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8</a:t>
            </a:r>
            <a:endParaRPr lang="zh-TW" altLang="en-US" sz="2600" dirty="0">
              <a:latin typeface="+mn-lt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285852" y="3857628"/>
            <a:ext cx="642942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TW" altLang="en-US" sz="2600" dirty="0">
              <a:latin typeface="+mn-lt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000892" y="3857628"/>
            <a:ext cx="9348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v[k] = 3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7000892" y="4429132"/>
            <a:ext cx="691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3</a:t>
            </a:r>
            <a:endParaRPr lang="zh-TW" altLang="en-US" dirty="0"/>
          </a:p>
        </p:txBody>
      </p:sp>
      <p:grpSp>
        <p:nvGrpSpPr>
          <p:cNvPr id="26" name="群組 25"/>
          <p:cNvGrpSpPr/>
          <p:nvPr/>
        </p:nvGrpSpPr>
        <p:grpSpPr>
          <a:xfrm>
            <a:off x="2928926" y="3857628"/>
            <a:ext cx="2000264" cy="492443"/>
            <a:chOff x="5429256" y="3492815"/>
            <a:chExt cx="2000264" cy="492443"/>
          </a:xfrm>
        </p:grpSpPr>
        <p:sp>
          <p:nvSpPr>
            <p:cNvPr id="27" name="文字方塊 26"/>
            <p:cNvSpPr txBox="1"/>
            <p:nvPr/>
          </p:nvSpPr>
          <p:spPr>
            <a:xfrm>
              <a:off x="6929454" y="3492815"/>
              <a:ext cx="500066" cy="49244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600" dirty="0" smtClean="0">
                  <a:latin typeface="+mn-lt"/>
                </a:rPr>
                <a:t>5</a:t>
              </a:r>
              <a:endParaRPr lang="zh-TW" altLang="en-US" sz="2600" dirty="0">
                <a:latin typeface="+mn-lt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5429256" y="3492815"/>
              <a:ext cx="500066" cy="49244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600" dirty="0" smtClean="0">
                  <a:latin typeface="+mn-lt"/>
                </a:rPr>
                <a:t>2</a:t>
              </a:r>
              <a:endParaRPr lang="zh-TW" altLang="en-US" sz="2600" dirty="0">
                <a:latin typeface="+mn-lt"/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1928794" y="3857628"/>
            <a:ext cx="2000264" cy="492443"/>
            <a:chOff x="4929190" y="3500438"/>
            <a:chExt cx="2000264" cy="492443"/>
          </a:xfrm>
        </p:grpSpPr>
        <p:sp>
          <p:nvSpPr>
            <p:cNvPr id="30" name="文字方塊 29"/>
            <p:cNvSpPr txBox="1"/>
            <p:nvPr/>
          </p:nvSpPr>
          <p:spPr>
            <a:xfrm>
              <a:off x="6429388" y="3500438"/>
              <a:ext cx="500066" cy="49244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600" dirty="0" smtClean="0">
                  <a:latin typeface="+mn-lt"/>
                </a:rPr>
                <a:t>3</a:t>
              </a:r>
              <a:endParaRPr lang="zh-TW" altLang="en-US" sz="2600" dirty="0">
                <a:latin typeface="+mn-lt"/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4929190" y="3500438"/>
              <a:ext cx="500066" cy="49244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600" dirty="0" smtClean="0">
                  <a:latin typeface="+mn-lt"/>
                </a:rPr>
                <a:t>0</a:t>
              </a:r>
              <a:endParaRPr lang="zh-TW" altLang="en-US" sz="2600" dirty="0">
                <a:latin typeface="+mn-lt"/>
              </a:endParaRPr>
            </a:p>
          </p:txBody>
        </p:sp>
      </p:grpSp>
      <p:sp>
        <p:nvSpPr>
          <p:cNvPr id="32" name="文字方塊 31"/>
          <p:cNvSpPr txBox="1"/>
          <p:nvPr/>
        </p:nvSpPr>
        <p:spPr>
          <a:xfrm>
            <a:off x="7000892" y="4429132"/>
            <a:ext cx="6912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5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429124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solidFill>
                  <a:srgbClr val="FF0000"/>
                </a:solidFill>
                <a:latin typeface="+mn-lt"/>
              </a:rPr>
              <a:t>1</a:t>
            </a:r>
            <a:endParaRPr lang="zh-TW" altLang="en-US" sz="2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429124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0</a:t>
            </a:r>
            <a:endParaRPr lang="zh-TW" altLang="en-US" sz="2600" dirty="0">
              <a:latin typeface="+mn-lt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428992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solidFill>
                  <a:srgbClr val="FF0000"/>
                </a:solidFill>
                <a:latin typeface="+mn-lt"/>
              </a:rPr>
              <a:t>1</a:t>
            </a:r>
            <a:endParaRPr lang="zh-TW" altLang="en-US" sz="2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428992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1</a:t>
            </a:r>
            <a:endParaRPr lang="zh-TW" altLang="en-US" sz="2600" dirty="0">
              <a:latin typeface="+mn-lt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429124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solidFill>
                  <a:srgbClr val="FF0000"/>
                </a:solidFill>
                <a:latin typeface="+mn-lt"/>
              </a:rPr>
              <a:t>1</a:t>
            </a:r>
            <a:endParaRPr lang="zh-TW" altLang="en-US" sz="2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429124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1</a:t>
            </a:r>
            <a:endParaRPr lang="zh-TW" altLang="en-US" sz="2600" dirty="0">
              <a:latin typeface="+mn-lt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000892" y="4416990"/>
            <a:ext cx="6912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6</a:t>
            </a:r>
            <a:endParaRPr lang="zh-TW" altLang="en-US" dirty="0"/>
          </a:p>
        </p:txBody>
      </p:sp>
      <p:grpSp>
        <p:nvGrpSpPr>
          <p:cNvPr id="43" name="群組 42"/>
          <p:cNvGrpSpPr/>
          <p:nvPr/>
        </p:nvGrpSpPr>
        <p:grpSpPr>
          <a:xfrm>
            <a:off x="3428992" y="3857628"/>
            <a:ext cx="2000264" cy="492443"/>
            <a:chOff x="4929190" y="3500438"/>
            <a:chExt cx="2000264" cy="492443"/>
          </a:xfrm>
        </p:grpSpPr>
        <p:sp>
          <p:nvSpPr>
            <p:cNvPr id="44" name="文字方塊 43"/>
            <p:cNvSpPr txBox="1"/>
            <p:nvPr/>
          </p:nvSpPr>
          <p:spPr>
            <a:xfrm>
              <a:off x="6429388" y="3500438"/>
              <a:ext cx="500066" cy="49244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600" dirty="0" smtClean="0">
                  <a:latin typeface="+mn-lt"/>
                </a:rPr>
                <a:t>6</a:t>
              </a:r>
              <a:endParaRPr lang="zh-TW" altLang="en-US" sz="2600" dirty="0">
                <a:latin typeface="+mn-lt"/>
              </a:endParaRPr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4929190" y="3500438"/>
              <a:ext cx="500066" cy="49244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600" dirty="0" smtClean="0">
                  <a:latin typeface="+mn-lt"/>
                </a:rPr>
                <a:t>3</a:t>
              </a:r>
              <a:endParaRPr lang="zh-TW" altLang="en-US" sz="2600" dirty="0">
                <a:latin typeface="+mn-lt"/>
              </a:endParaRPr>
            </a:p>
          </p:txBody>
        </p:sp>
      </p:grpSp>
      <p:sp>
        <p:nvSpPr>
          <p:cNvPr id="46" name="文字方塊 45"/>
          <p:cNvSpPr txBox="1"/>
          <p:nvPr/>
        </p:nvSpPr>
        <p:spPr>
          <a:xfrm>
            <a:off x="4929190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solidFill>
                  <a:srgbClr val="FF0000"/>
                </a:solidFill>
                <a:latin typeface="+mn-lt"/>
              </a:rPr>
              <a:t>2</a:t>
            </a:r>
            <a:endParaRPr lang="zh-TW" altLang="en-US" sz="2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6110621" y="5059932"/>
            <a:ext cx="289053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dp</a:t>
            </a:r>
            <a:r>
              <a:rPr lang="en-US" altLang="zh-TW" dirty="0" smtClean="0"/>
              <a:t>[ 6 ] = </a:t>
            </a:r>
            <a:r>
              <a:rPr lang="en-US" altLang="zh-TW" dirty="0" err="1" smtClean="0"/>
              <a:t>dp</a:t>
            </a:r>
            <a:r>
              <a:rPr lang="en-US" altLang="zh-TW" dirty="0" smtClean="0"/>
              <a:t> [ 6 ] + </a:t>
            </a:r>
            <a:r>
              <a:rPr lang="en-US" altLang="zh-TW" dirty="0" err="1" smtClean="0"/>
              <a:t>dp</a:t>
            </a:r>
            <a:r>
              <a:rPr lang="en-US" altLang="zh-TW" dirty="0" smtClean="0"/>
              <a:t> [ 3 ] ;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1857356" y="5000636"/>
            <a:ext cx="4095993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價位 </a:t>
            </a:r>
            <a:r>
              <a:rPr lang="en-US" altLang="zh-TW" dirty="0" smtClean="0"/>
              <a:t>3 </a:t>
            </a:r>
            <a:r>
              <a:rPr lang="zh-TW" altLang="en-US" dirty="0" smtClean="0"/>
              <a:t>的可能組合有 </a:t>
            </a:r>
            <a:r>
              <a:rPr lang="en-US" altLang="zh-TW" dirty="0" err="1" smtClean="0"/>
              <a:t>dp</a:t>
            </a:r>
            <a:r>
              <a:rPr lang="en-US" altLang="zh-TW" dirty="0" smtClean="0"/>
              <a:t>[ 3 ] </a:t>
            </a:r>
            <a:r>
              <a:rPr lang="zh-TW" altLang="en-US" dirty="0" smtClean="0"/>
              <a:t>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每一種加上硬幣 </a:t>
            </a:r>
            <a:r>
              <a:rPr lang="en-US" altLang="zh-TW" dirty="0" smtClean="0"/>
              <a:t>3</a:t>
            </a:r>
            <a:r>
              <a:rPr lang="zh-TW" altLang="en-US" dirty="0" smtClean="0"/>
              <a:t> 之後皆可組成價位 </a:t>
            </a:r>
            <a:r>
              <a:rPr lang="en-US" altLang="zh-TW" dirty="0" smtClean="0"/>
              <a:t>6</a:t>
            </a:r>
          </a:p>
          <a:p>
            <a:r>
              <a:rPr lang="zh-TW" altLang="en-US" dirty="0" smtClean="0"/>
              <a:t>所以組成價位 </a:t>
            </a:r>
            <a:r>
              <a:rPr lang="en-US" altLang="zh-TW" dirty="0" smtClean="0"/>
              <a:t>6</a:t>
            </a:r>
            <a:r>
              <a:rPr lang="zh-TW" altLang="en-US" dirty="0" smtClean="0"/>
              <a:t> 的可能組合</a:t>
            </a:r>
            <a:endParaRPr lang="en-US" altLang="zh-TW" dirty="0" smtClean="0"/>
          </a:p>
          <a:p>
            <a:r>
              <a:rPr lang="zh-TW" altLang="en-US" dirty="0" smtClean="0"/>
              <a:t>多了</a:t>
            </a:r>
            <a:r>
              <a:rPr lang="en-US" altLang="zh-TW" dirty="0" err="1" smtClean="0"/>
              <a:t>dp</a:t>
            </a:r>
            <a:r>
              <a:rPr lang="en-US" altLang="zh-TW" dirty="0" smtClean="0"/>
              <a:t> [ 3 ] </a:t>
            </a:r>
            <a:r>
              <a:rPr lang="zh-TW" altLang="en-US" dirty="0" smtClean="0"/>
              <a:t>種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4929190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2</a:t>
            </a:r>
            <a:endParaRPr lang="zh-TW" altLang="en-US" sz="2600" dirty="0">
              <a:latin typeface="+mn-lt"/>
            </a:endParaRPr>
          </a:p>
        </p:txBody>
      </p:sp>
      <p:grpSp>
        <p:nvGrpSpPr>
          <p:cNvPr id="51" name="群組 50"/>
          <p:cNvGrpSpPr/>
          <p:nvPr/>
        </p:nvGrpSpPr>
        <p:grpSpPr>
          <a:xfrm>
            <a:off x="3929058" y="3857628"/>
            <a:ext cx="2000264" cy="492443"/>
            <a:chOff x="4929190" y="3500438"/>
            <a:chExt cx="2000264" cy="492443"/>
          </a:xfrm>
        </p:grpSpPr>
        <p:sp>
          <p:nvSpPr>
            <p:cNvPr id="52" name="文字方塊 51"/>
            <p:cNvSpPr txBox="1"/>
            <p:nvPr/>
          </p:nvSpPr>
          <p:spPr>
            <a:xfrm>
              <a:off x="6429388" y="3500438"/>
              <a:ext cx="500066" cy="49244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600" dirty="0" smtClean="0">
                  <a:latin typeface="+mn-lt"/>
                </a:rPr>
                <a:t>7</a:t>
              </a:r>
              <a:endParaRPr lang="zh-TW" altLang="en-US" sz="2600" dirty="0">
                <a:latin typeface="+mn-lt"/>
              </a:endParaRPr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4929190" y="3500438"/>
              <a:ext cx="500066" cy="49244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600" dirty="0" smtClean="0">
                  <a:latin typeface="+mn-lt"/>
                </a:rPr>
                <a:t>4</a:t>
              </a:r>
              <a:endParaRPr lang="zh-TW" altLang="en-US" sz="2600" dirty="0">
                <a:latin typeface="+mn-lt"/>
              </a:endParaRPr>
            </a:p>
          </p:txBody>
        </p:sp>
      </p:grpSp>
      <p:sp>
        <p:nvSpPr>
          <p:cNvPr id="54" name="文字方塊 53"/>
          <p:cNvSpPr txBox="1"/>
          <p:nvPr/>
        </p:nvSpPr>
        <p:spPr>
          <a:xfrm>
            <a:off x="5429256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solidFill>
                  <a:srgbClr val="FF0000"/>
                </a:solidFill>
                <a:latin typeface="+mn-lt"/>
              </a:rPr>
              <a:t>1</a:t>
            </a:r>
            <a:endParaRPr lang="zh-TW" altLang="en-US" sz="26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55" name="群組 54"/>
          <p:cNvGrpSpPr/>
          <p:nvPr/>
        </p:nvGrpSpPr>
        <p:grpSpPr>
          <a:xfrm>
            <a:off x="4429124" y="3857628"/>
            <a:ext cx="2000264" cy="492443"/>
            <a:chOff x="4929190" y="3500438"/>
            <a:chExt cx="2000264" cy="492443"/>
          </a:xfrm>
        </p:grpSpPr>
        <p:sp>
          <p:nvSpPr>
            <p:cNvPr id="56" name="文字方塊 55"/>
            <p:cNvSpPr txBox="1"/>
            <p:nvPr/>
          </p:nvSpPr>
          <p:spPr>
            <a:xfrm>
              <a:off x="6429388" y="3500438"/>
              <a:ext cx="500066" cy="49244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600" dirty="0" smtClean="0">
                  <a:latin typeface="+mn-lt"/>
                </a:rPr>
                <a:t>8</a:t>
              </a:r>
              <a:endParaRPr lang="zh-TW" altLang="en-US" sz="2600" dirty="0">
                <a:latin typeface="+mn-lt"/>
              </a:endParaRP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4929190" y="3500438"/>
              <a:ext cx="500066" cy="49244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600" dirty="0" smtClean="0">
                  <a:latin typeface="+mn-lt"/>
                </a:rPr>
                <a:t>5</a:t>
              </a:r>
              <a:endParaRPr lang="zh-TW" altLang="en-US" sz="2600" dirty="0">
                <a:latin typeface="+mn-lt"/>
              </a:endParaRPr>
            </a:p>
          </p:txBody>
        </p:sp>
      </p:grpSp>
      <p:sp>
        <p:nvSpPr>
          <p:cNvPr id="58" name="文字方塊 57"/>
          <p:cNvSpPr txBox="1"/>
          <p:nvPr/>
        </p:nvSpPr>
        <p:spPr>
          <a:xfrm>
            <a:off x="5429256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1</a:t>
            </a:r>
            <a:endParaRPr lang="zh-TW" altLang="en-US" sz="2600" dirty="0">
              <a:latin typeface="+mn-lt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5929322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solidFill>
                  <a:srgbClr val="FF0000"/>
                </a:solidFill>
                <a:latin typeface="+mn-lt"/>
              </a:rPr>
              <a:t>2</a:t>
            </a:r>
            <a:endParaRPr lang="zh-TW" altLang="en-US" sz="2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5929322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2</a:t>
            </a:r>
            <a:endParaRPr lang="zh-TW" altLang="en-US" sz="2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2" grpId="0" animBg="1"/>
      <p:bldP spid="38" grpId="0" animBg="1"/>
      <p:bldP spid="38" grpId="1" animBg="1"/>
      <p:bldP spid="39" grpId="0" animBg="1"/>
      <p:bldP spid="40" grpId="0" animBg="1"/>
      <p:bldP spid="40" grpId="1" animBg="1"/>
      <p:bldP spid="41" grpId="0" animBg="1"/>
      <p:bldP spid="42" grpId="0" animBg="1"/>
      <p:bldP spid="46" grpId="0" animBg="1"/>
      <p:bldP spid="46" grpId="1" animBg="1"/>
      <p:bldP spid="47" grpId="0" animBg="1"/>
      <p:bldP spid="49" grpId="0" animBg="1"/>
      <p:bldP spid="50" grpId="0" animBg="1"/>
      <p:bldP spid="54" grpId="0" animBg="1"/>
      <p:bldP spid="54" grpId="1" animBg="1"/>
      <p:bldP spid="58" grpId="0" animBg="1"/>
      <p:bldP spid="59" grpId="0" animBg="1"/>
      <p:bldP spid="59" grpId="1" animBg="1"/>
      <p:bldP spid="6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b="1" dirty="0" smtClean="0">
                <a:solidFill>
                  <a:srgbClr val="376092"/>
                </a:solidFill>
                <a:ea typeface="標楷體" pitchFamily="65" charset="-120"/>
                <a:sym typeface="Arial" pitchFamily="34" charset="0"/>
              </a:rPr>
              <a:t>Practice</a:t>
            </a:r>
            <a:endParaRPr kumimoji="0" lang="zh-TW" altLang="en-US" b="1" dirty="0" smtClean="0">
              <a:solidFill>
                <a:srgbClr val="376092"/>
              </a:solidFill>
              <a:ea typeface="標楷體" pitchFamily="65" charset="-120"/>
              <a:sym typeface="Arial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基礎：</a:t>
            </a:r>
            <a:r>
              <a:rPr lang="en-US" altLang="zh-TW" dirty="0" err="1" smtClean="0"/>
              <a:t>Uva</a:t>
            </a:r>
            <a:r>
              <a:rPr lang="en-US" altLang="zh-TW" dirty="0" smtClean="0"/>
              <a:t> </a:t>
            </a:r>
            <a:r>
              <a:rPr lang="en-US" altLang="zh-TW" dirty="0" smtClean="0"/>
              <a:t>674</a:t>
            </a:r>
            <a:r>
              <a:rPr lang="zh-TW" altLang="en-US" dirty="0" smtClean="0"/>
              <a:t> 無限錢幣 求方法數</a:t>
            </a:r>
            <a:endParaRPr lang="en-US" altLang="zh-TW" dirty="0" smtClean="0"/>
          </a:p>
          <a:p>
            <a:pPr lvl="3"/>
            <a:r>
              <a:rPr lang="en-US" altLang="zh-TW" sz="2800" dirty="0" smtClean="0"/>
              <a:t>POJ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3624 </a:t>
            </a:r>
            <a:r>
              <a:rPr lang="zh-TW" altLang="en-US" sz="2800" dirty="0" smtClean="0"/>
              <a:t>一個錢幣 求最高價值</a:t>
            </a:r>
            <a:endParaRPr lang="en-US" altLang="zh-TW" sz="2800" dirty="0" smtClean="0"/>
          </a:p>
          <a:p>
            <a:pPr lvl="3"/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進階：</a:t>
            </a:r>
            <a:r>
              <a:rPr lang="en-US" altLang="zh-TW" dirty="0" err="1" smtClean="0">
                <a:solidFill>
                  <a:srgbClr val="FF0000"/>
                </a:solidFill>
              </a:rPr>
              <a:t>Uva</a:t>
            </a:r>
            <a:r>
              <a:rPr lang="en-US" altLang="zh-TW" dirty="0" smtClean="0">
                <a:solidFill>
                  <a:srgbClr val="FF0000"/>
                </a:solidFill>
              </a:rPr>
              <a:t> 10898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b="1" smtClean="0">
                <a:solidFill>
                  <a:srgbClr val="376092"/>
                </a:solidFill>
                <a:latin typeface="Bookman Old Style" pitchFamily="18" charset="0"/>
                <a:ea typeface="標楷體" pitchFamily="65" charset="-120"/>
              </a:rPr>
              <a:t>Homework</a:t>
            </a:r>
            <a:endParaRPr kumimoji="0" lang="zh-TW" altLang="en-US" smtClean="0">
              <a:latin typeface="Bookman Old Style" pitchFamily="18" charset="0"/>
              <a:ea typeface="標楷體" pitchFamily="65" charset="-120"/>
            </a:endParaRPr>
          </a:p>
        </p:txBody>
      </p:sp>
      <p:sp>
        <p:nvSpPr>
          <p:cNvPr id="68610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zh-TW" dirty="0" smtClean="0">
                <a:latin typeface="Times New Roman" pitchFamily="18" charset="0"/>
              </a:rPr>
              <a:t>UVA </a:t>
            </a:r>
          </a:p>
          <a:p>
            <a:pPr lvl="1" algn="just"/>
            <a:r>
              <a:rPr kumimoji="0" lang="en-US" altLang="zh-TW" sz="1800" dirty="0" smtClean="0">
                <a:solidFill>
                  <a:srgbClr val="6E8BBB"/>
                </a:solidFill>
                <a:latin typeface="Times New Roman" pitchFamily="18" charset="0"/>
              </a:rPr>
              <a:t>674</a:t>
            </a:r>
            <a:r>
              <a:rPr kumimoji="0" lang="zh-TW" altLang="en-US" sz="1800" dirty="0" smtClean="0">
                <a:solidFill>
                  <a:srgbClr val="F79646"/>
                </a:solidFill>
                <a:latin typeface="Times New Roman" pitchFamily="18" charset="0"/>
              </a:rPr>
              <a:t>、</a:t>
            </a:r>
            <a:r>
              <a:rPr kumimoji="0" lang="en-US" altLang="zh-TW" sz="1800" dirty="0" smtClean="0">
                <a:solidFill>
                  <a:srgbClr val="F79646"/>
                </a:solidFill>
                <a:latin typeface="Times New Roman" pitchFamily="18" charset="0"/>
              </a:rPr>
              <a:t>11407</a:t>
            </a:r>
            <a:r>
              <a:rPr kumimoji="0" lang="zh-TW" altLang="en-US" sz="1800" dirty="0" smtClean="0">
                <a:solidFill>
                  <a:srgbClr val="F79646"/>
                </a:solidFill>
                <a:latin typeface="Times New Roman" pitchFamily="18" charset="0"/>
              </a:rPr>
              <a:t>、</a:t>
            </a:r>
            <a:r>
              <a:rPr kumimoji="0" lang="en-US" altLang="zh-TW" sz="1800" dirty="0" smtClean="0">
                <a:solidFill>
                  <a:srgbClr val="F79646"/>
                </a:solidFill>
                <a:latin typeface="Times New Roman" pitchFamily="18" charset="0"/>
              </a:rPr>
              <a:t>10943</a:t>
            </a:r>
            <a:r>
              <a:rPr kumimoji="0" lang="zh-TW" altLang="en-US" sz="1800" dirty="0" smtClean="0">
                <a:solidFill>
                  <a:srgbClr val="F79646"/>
                </a:solidFill>
                <a:latin typeface="Times New Roman" pitchFamily="18" charset="0"/>
              </a:rPr>
              <a:t>、</a:t>
            </a:r>
            <a:r>
              <a:rPr kumimoji="0" lang="en-US" altLang="zh-TW" sz="1800" dirty="0" smtClean="0">
                <a:solidFill>
                  <a:srgbClr val="F79646"/>
                </a:solidFill>
                <a:latin typeface="Times New Roman" pitchFamily="18" charset="0"/>
              </a:rPr>
              <a:t>10069</a:t>
            </a:r>
            <a:r>
              <a:rPr kumimoji="0" lang="zh-TW" altLang="en-US" sz="1800" dirty="0" smtClean="0">
                <a:solidFill>
                  <a:srgbClr val="F79646"/>
                </a:solidFill>
                <a:latin typeface="Times New Roman" pitchFamily="18" charset="0"/>
              </a:rPr>
              <a:t>、</a:t>
            </a:r>
            <a:r>
              <a:rPr kumimoji="0" lang="en-US" altLang="zh-TW" sz="1800" dirty="0" smtClean="0">
                <a:solidFill>
                  <a:srgbClr val="F79646"/>
                </a:solidFill>
                <a:latin typeface="Times New Roman" pitchFamily="18" charset="0"/>
              </a:rPr>
              <a:t>11391</a:t>
            </a:r>
            <a:r>
              <a:rPr kumimoji="0" lang="zh-TW" altLang="en-US" sz="1800" dirty="0" smtClean="0">
                <a:solidFill>
                  <a:srgbClr val="F79646"/>
                </a:solidFill>
                <a:latin typeface="Times New Roman" pitchFamily="18" charset="0"/>
              </a:rPr>
              <a:t>、</a:t>
            </a:r>
            <a:r>
              <a:rPr kumimoji="0" lang="en-US" altLang="zh-TW" sz="1800" dirty="0" smtClean="0">
                <a:solidFill>
                  <a:srgbClr val="F79646"/>
                </a:solidFill>
                <a:latin typeface="Times New Roman" pitchFamily="18" charset="0"/>
              </a:rPr>
              <a:t>10827</a:t>
            </a:r>
            <a:r>
              <a:rPr kumimoji="0" lang="zh-TW" altLang="en-US" sz="1800" dirty="0" smtClean="0">
                <a:solidFill>
                  <a:srgbClr val="F79646"/>
                </a:solidFill>
                <a:latin typeface="Times New Roman" pitchFamily="18" charset="0"/>
              </a:rPr>
              <a:t>、</a:t>
            </a:r>
            <a:r>
              <a:rPr kumimoji="0" lang="en-US" altLang="zh-TW" sz="1800" dirty="0" smtClean="0">
                <a:solidFill>
                  <a:srgbClr val="F79646"/>
                </a:solidFill>
                <a:latin typeface="Times New Roman" pitchFamily="18" charset="0"/>
              </a:rPr>
              <a:t>10898</a:t>
            </a:r>
            <a:r>
              <a:rPr kumimoji="0" lang="zh-TW" altLang="en-US" sz="1800" dirty="0" smtClean="0">
                <a:solidFill>
                  <a:srgbClr val="F79646"/>
                </a:solidFill>
                <a:latin typeface="Times New Roman" pitchFamily="18" charset="0"/>
              </a:rPr>
              <a:t>、</a:t>
            </a:r>
            <a:r>
              <a:rPr kumimoji="0" lang="en-US" altLang="zh-TW" sz="1800" dirty="0" smtClean="0">
                <a:solidFill>
                  <a:srgbClr val="6E8BBB"/>
                </a:solidFill>
                <a:latin typeface="Times New Roman" pitchFamily="18" charset="0"/>
              </a:rPr>
              <a:t>431</a:t>
            </a:r>
            <a:r>
              <a:rPr kumimoji="0" lang="zh-TW" altLang="en-US" sz="1800" dirty="0" smtClean="0">
                <a:solidFill>
                  <a:srgbClr val="6E8BBB"/>
                </a:solidFill>
                <a:latin typeface="Times New Roman" pitchFamily="18" charset="0"/>
              </a:rPr>
              <a:t>、</a:t>
            </a:r>
            <a:r>
              <a:rPr kumimoji="0" lang="en-US" altLang="zh-TW" sz="1800" dirty="0" smtClean="0">
                <a:solidFill>
                  <a:srgbClr val="6E8BBB"/>
                </a:solidFill>
                <a:latin typeface="Times New Roman" pitchFamily="18" charset="0"/>
              </a:rPr>
              <a:t>624</a:t>
            </a:r>
            <a:r>
              <a:rPr kumimoji="0" lang="zh-TW" altLang="en-US" sz="1800" dirty="0" smtClean="0">
                <a:solidFill>
                  <a:srgbClr val="6E8BBB"/>
                </a:solidFill>
                <a:latin typeface="Times New Roman" pitchFamily="18" charset="0"/>
              </a:rPr>
              <a:t>、</a:t>
            </a:r>
            <a:r>
              <a:rPr kumimoji="0" lang="en-US" altLang="zh-TW" sz="1800" dirty="0" smtClean="0">
                <a:solidFill>
                  <a:srgbClr val="6E8BBB"/>
                </a:solidFill>
                <a:latin typeface="Times New Roman" pitchFamily="18" charset="0"/>
              </a:rPr>
              <a:t>990</a:t>
            </a:r>
            <a:r>
              <a:rPr kumimoji="0" lang="zh-TW" altLang="en-US" sz="1800" dirty="0" smtClean="0">
                <a:solidFill>
                  <a:srgbClr val="6E8BBB"/>
                </a:solidFill>
                <a:latin typeface="Times New Roman" pitchFamily="18" charset="0"/>
              </a:rPr>
              <a:t>、</a:t>
            </a:r>
            <a:r>
              <a:rPr kumimoji="0" lang="en-US" altLang="zh-TW" sz="1800" dirty="0" smtClean="0">
                <a:solidFill>
                  <a:srgbClr val="6E8BBB"/>
                </a:solidFill>
                <a:latin typeface="Times New Roman" pitchFamily="18" charset="0"/>
              </a:rPr>
              <a:t> 10819</a:t>
            </a:r>
            <a:r>
              <a:rPr kumimoji="0" lang="zh-TW" altLang="en-US" sz="1800" dirty="0" smtClean="0">
                <a:solidFill>
                  <a:srgbClr val="6E8BBB"/>
                </a:solidFill>
                <a:latin typeface="Times New Roman" pitchFamily="18" charset="0"/>
              </a:rPr>
              <a:t>、</a:t>
            </a:r>
            <a:r>
              <a:rPr kumimoji="0" lang="en-US" altLang="zh-TW" sz="1800" dirty="0" smtClean="0">
                <a:solidFill>
                  <a:srgbClr val="6E8BBB"/>
                </a:solidFill>
                <a:latin typeface="Times New Roman" pitchFamily="18" charset="0"/>
              </a:rPr>
              <a:t>10898</a:t>
            </a:r>
            <a:r>
              <a:rPr kumimoji="0" lang="zh-TW" altLang="en-US" sz="1800" dirty="0" smtClean="0">
                <a:solidFill>
                  <a:srgbClr val="6E8BBB"/>
                </a:solidFill>
                <a:latin typeface="Times New Roman" pitchFamily="18" charset="0"/>
              </a:rPr>
              <a:t>、</a:t>
            </a:r>
            <a:r>
              <a:rPr kumimoji="0" lang="en-US" altLang="zh-TW" sz="1800" dirty="0" smtClean="0">
                <a:solidFill>
                  <a:srgbClr val="6E8BBB"/>
                </a:solidFill>
                <a:latin typeface="Times New Roman" pitchFamily="18" charset="0"/>
              </a:rPr>
              <a:t>10980</a:t>
            </a:r>
            <a:endParaRPr kumimoji="0" lang="en-US" altLang="zh-TW" sz="1800" dirty="0" smtClean="0">
              <a:solidFill>
                <a:srgbClr val="6E8BBB"/>
              </a:solidFill>
              <a:latin typeface="Times New Roman" pitchFamily="18" charset="0"/>
            </a:endParaRPr>
          </a:p>
          <a:p>
            <a:pPr algn="just"/>
            <a:r>
              <a:rPr kumimoji="0" lang="en-US" altLang="zh-TW" sz="3400" dirty="0" smtClean="0">
                <a:latin typeface="Times New Roman" pitchFamily="18" charset="0"/>
              </a:rPr>
              <a:t>POJ</a:t>
            </a:r>
            <a:r>
              <a:rPr kumimoji="0" lang="en-US" altLang="zh-TW" dirty="0" smtClean="0">
                <a:latin typeface="Times New Roman" pitchFamily="18" charset="0"/>
              </a:rPr>
              <a:t> </a:t>
            </a:r>
            <a:r>
              <a:rPr kumimoji="0" lang="en-US" altLang="zh-TW" dirty="0" smtClean="0">
                <a:latin typeface="Times New Roman" pitchFamily="18" charset="0"/>
              </a:rPr>
              <a:t> </a:t>
            </a:r>
            <a:endParaRPr kumimoji="0" lang="en-US" altLang="zh-TW" dirty="0" smtClean="0">
              <a:latin typeface="Times New Roman" pitchFamily="18" charset="0"/>
            </a:endParaRPr>
          </a:p>
          <a:p>
            <a:pPr lvl="1" algn="just"/>
            <a:r>
              <a:rPr kumimoji="0" lang="en-US" altLang="zh-TW" sz="1800" dirty="0" smtClean="0">
                <a:solidFill>
                  <a:srgbClr val="6E8BBB"/>
                </a:solidFill>
                <a:latin typeface="Times New Roman" pitchFamily="18" charset="0"/>
              </a:rPr>
              <a:t>3624</a:t>
            </a:r>
            <a:r>
              <a:rPr kumimoji="0" lang="zh-TW" altLang="en-US" sz="1800" dirty="0" smtClean="0">
                <a:solidFill>
                  <a:srgbClr val="6E8BBB"/>
                </a:solidFill>
                <a:latin typeface="Times New Roman" pitchFamily="18" charset="0"/>
              </a:rPr>
              <a:t>、</a:t>
            </a:r>
            <a:r>
              <a:rPr kumimoji="0" lang="en-US" altLang="zh-TW" sz="1800" dirty="0" smtClean="0">
                <a:solidFill>
                  <a:srgbClr val="F79646"/>
                </a:solidFill>
                <a:latin typeface="Times New Roman" pitchFamily="18" charset="0"/>
              </a:rPr>
              <a:t>1276</a:t>
            </a:r>
            <a:r>
              <a:rPr kumimoji="0" lang="zh-TW" altLang="en-US" sz="1800" dirty="0" smtClean="0">
                <a:solidFill>
                  <a:srgbClr val="F79646"/>
                </a:solidFill>
                <a:latin typeface="Times New Roman" pitchFamily="18" charset="0"/>
              </a:rPr>
              <a:t>、</a:t>
            </a:r>
            <a:r>
              <a:rPr kumimoji="0" lang="en-US" altLang="zh-TW" sz="1800" dirty="0" smtClean="0">
                <a:solidFill>
                  <a:srgbClr val="F79646"/>
                </a:solidFill>
                <a:latin typeface="Times New Roman" pitchFamily="18" charset="0"/>
              </a:rPr>
              <a:t>1260</a:t>
            </a:r>
            <a:r>
              <a:rPr kumimoji="0" lang="zh-TW" altLang="en-US" sz="1800" dirty="0" smtClean="0">
                <a:solidFill>
                  <a:srgbClr val="F79646"/>
                </a:solidFill>
                <a:latin typeface="Times New Roman" pitchFamily="18" charset="0"/>
              </a:rPr>
              <a:t>、</a:t>
            </a:r>
            <a:r>
              <a:rPr kumimoji="0" lang="en-US" altLang="zh-TW" sz="1800" dirty="0" smtClean="0">
                <a:solidFill>
                  <a:srgbClr val="F79646"/>
                </a:solidFill>
                <a:latin typeface="Times New Roman" pitchFamily="18" charset="0"/>
              </a:rPr>
              <a:t>1384</a:t>
            </a:r>
            <a:r>
              <a:rPr kumimoji="0" lang="zh-TW" altLang="en-US" sz="1800" dirty="0" smtClean="0">
                <a:solidFill>
                  <a:srgbClr val="F79646"/>
                </a:solidFill>
                <a:latin typeface="Times New Roman" pitchFamily="18" charset="0"/>
              </a:rPr>
              <a:t>、</a:t>
            </a:r>
            <a:r>
              <a:rPr kumimoji="0" lang="en-US" altLang="zh-TW" sz="1800" dirty="0" smtClean="0">
                <a:solidFill>
                  <a:srgbClr val="F79646"/>
                </a:solidFill>
                <a:latin typeface="Times New Roman" pitchFamily="18" charset="0"/>
              </a:rPr>
              <a:t>1742</a:t>
            </a:r>
            <a:r>
              <a:rPr kumimoji="0" lang="zh-TW" altLang="en-US" sz="1800" dirty="0" smtClean="0">
                <a:solidFill>
                  <a:srgbClr val="F79646"/>
                </a:solidFill>
                <a:latin typeface="Times New Roman" pitchFamily="18" charset="0"/>
              </a:rPr>
              <a:t>、</a:t>
            </a:r>
            <a:r>
              <a:rPr kumimoji="0" lang="en-US" altLang="zh-TW" sz="1800" dirty="0" smtClean="0">
                <a:solidFill>
                  <a:srgbClr val="6E8BBB"/>
                </a:solidFill>
                <a:latin typeface="Times New Roman" pitchFamily="18" charset="0"/>
              </a:rPr>
              <a:t>2392</a:t>
            </a:r>
            <a:r>
              <a:rPr kumimoji="0" lang="zh-TW" altLang="en-US" sz="1800" dirty="0" smtClean="0">
                <a:solidFill>
                  <a:srgbClr val="6E8BBB"/>
                </a:solidFill>
                <a:latin typeface="Times New Roman" pitchFamily="18" charset="0"/>
              </a:rPr>
              <a:t>、</a:t>
            </a:r>
            <a:r>
              <a:rPr kumimoji="0" lang="en-US" altLang="zh-TW" sz="1800" dirty="0" smtClean="0">
                <a:solidFill>
                  <a:srgbClr val="6E8BBB"/>
                </a:solidFill>
                <a:latin typeface="Times New Roman" pitchFamily="18" charset="0"/>
              </a:rPr>
              <a:t>3624</a:t>
            </a:r>
            <a:endParaRPr kumimoji="0" lang="en-US" altLang="zh-TW" sz="1800" dirty="0" smtClean="0">
              <a:solidFill>
                <a:srgbClr val="6E8BBB"/>
              </a:solidFill>
              <a:latin typeface="Times New Roman" pitchFamily="18" charset="0"/>
            </a:endParaRPr>
          </a:p>
          <a:p>
            <a:pPr lvl="1" algn="just"/>
            <a:endParaRPr kumimoji="0" lang="en-US" altLang="zh-TW" sz="1800" dirty="0">
              <a:solidFill>
                <a:srgbClr val="6E8BBB"/>
              </a:solidFill>
              <a:latin typeface="Times New Roman" pitchFamily="18" charset="0"/>
            </a:endParaRPr>
          </a:p>
          <a:p>
            <a:pPr lvl="1" algn="just"/>
            <a:endParaRPr kumimoji="0" lang="en-US" altLang="zh-TW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</a:endParaRPr>
          </a:p>
          <a:p>
            <a:pPr lvl="1" algn="just"/>
            <a:r>
              <a:rPr kumimoji="0" lang="zh-TW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</a:rPr>
              <a:t>第二次修</a:t>
            </a:r>
            <a:r>
              <a:rPr kumimoji="0" lang="zh-TW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</a:rPr>
              <a:t>課</a:t>
            </a:r>
            <a:r>
              <a:rPr kumimoji="0" lang="zh-TW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</a:rPr>
              <a:t>的同學，橘字題目數量要達到基本</a:t>
            </a:r>
            <a:r>
              <a:rPr kumimoji="0" lang="zh-TW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</a:rPr>
              <a:t>門檻</a:t>
            </a:r>
            <a:endParaRPr kumimoji="0" lang="en-US" altLang="zh-TW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</a:endParaRPr>
          </a:p>
          <a:p>
            <a:pPr lvl="1" algn="just"/>
            <a:r>
              <a:rPr kumimoji="0" lang="zh-TW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</a:rPr>
              <a:t>本週</a:t>
            </a:r>
            <a:r>
              <a:rPr kumimoji="0" lang="zh-TW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</a:rPr>
              <a:t>門檻 </a:t>
            </a:r>
            <a:r>
              <a:rPr kumimoji="0" lang="en-US" altLang="zh-TW" sz="1800" smtClean="0">
                <a:solidFill>
                  <a:srgbClr val="FF0000"/>
                </a:solidFill>
                <a:latin typeface="Times New Roman" pitchFamily="18" charset="0"/>
              </a:rPr>
              <a:t>5</a:t>
            </a:r>
            <a:r>
              <a:rPr kumimoji="0" lang="zh-TW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</a:rPr>
              <a:t> 題</a:t>
            </a:r>
            <a:endParaRPr kumimoji="0" lang="en-US" altLang="zh-TW" sz="1800" dirty="0" smtClean="0">
              <a:solidFill>
                <a:srgbClr val="F79646"/>
              </a:solidFill>
              <a:latin typeface="Times New Roman" pitchFamily="18" charset="0"/>
            </a:endParaRPr>
          </a:p>
          <a:p>
            <a:pPr marL="457200" lvl="1" indent="0" algn="just">
              <a:buNone/>
            </a:pPr>
            <a:endParaRPr kumimoji="0" lang="en-US" altLang="zh-TW" sz="1800" dirty="0" smtClean="0">
              <a:solidFill>
                <a:srgbClr val="6E8BBB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WordArt 4"/>
          <p:cNvSpPr>
            <a:spLocks noChangeArrowheads="1" noChangeShapeType="1" noTextEdit="1"/>
          </p:cNvSpPr>
          <p:nvPr/>
        </p:nvSpPr>
        <p:spPr bwMode="gray">
          <a:xfrm>
            <a:off x="1143000" y="2643188"/>
            <a:ext cx="6589713" cy="167957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TW" sz="5400" b="1" kern="10" dirty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for Your Attention</a:t>
            </a:r>
          </a:p>
          <a:p>
            <a:pPr algn="ctr"/>
            <a:endParaRPr lang="zh-TW" altLang="en-US" sz="5400" b="1" kern="10" dirty="0">
              <a:ln w="2857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80808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zh-TW" b="1" dirty="0" smtClean="0">
                <a:solidFill>
                  <a:srgbClr val="376092"/>
                </a:solidFill>
                <a:ea typeface="標楷體" pitchFamily="65" charset="-120"/>
                <a:sym typeface="Arial" pitchFamily="34" charset="0"/>
              </a:rPr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Coin change problem</a:t>
            </a:r>
          </a:p>
          <a:p>
            <a:r>
              <a:rPr lang="en-US" altLang="zh-TW" dirty="0" smtClean="0"/>
              <a:t>Knapsack problem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b="1" dirty="0" smtClean="0">
                <a:solidFill>
                  <a:srgbClr val="376092"/>
                </a:solidFill>
                <a:ea typeface="標楷體" pitchFamily="65" charset="-120"/>
                <a:sym typeface="Arial" pitchFamily="34" charset="0"/>
              </a:rPr>
              <a:t>Coin change</a:t>
            </a:r>
            <a:endParaRPr kumimoji="0" lang="zh-TW" altLang="en-US" b="1" dirty="0" smtClean="0">
              <a:solidFill>
                <a:srgbClr val="376092"/>
              </a:solidFill>
              <a:ea typeface="標楷體" pitchFamily="65" charset="-120"/>
              <a:sym typeface="Arial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600" dirty="0" smtClean="0"/>
              <a:t>類型：</a:t>
            </a:r>
            <a:r>
              <a:rPr lang="en-US" altLang="zh-TW" sz="2600" dirty="0" smtClean="0"/>
              <a:t/>
            </a:r>
            <a:br>
              <a:rPr lang="en-US" altLang="zh-TW" sz="2600" dirty="0" smtClean="0"/>
            </a:br>
            <a:r>
              <a:rPr lang="en-US" altLang="zh-TW" sz="2600" dirty="0" smtClean="0"/>
              <a:t>- </a:t>
            </a:r>
            <a:r>
              <a:rPr lang="zh-TW" altLang="en-US" sz="2600" dirty="0" smtClean="0"/>
              <a:t>硬幣限制各 </a:t>
            </a:r>
            <a:r>
              <a:rPr lang="en-US" altLang="zh-TW" sz="2600" dirty="0" smtClean="0"/>
              <a:t>1</a:t>
            </a:r>
            <a:r>
              <a:rPr lang="zh-TW" altLang="en-US" sz="2600" dirty="0" smtClean="0"/>
              <a:t> 個</a:t>
            </a:r>
            <a:r>
              <a:rPr lang="en-US" altLang="zh-TW" sz="2600" dirty="0" smtClean="0"/>
              <a:t/>
            </a:r>
            <a:br>
              <a:rPr lang="en-US" altLang="zh-TW" sz="2600" dirty="0" smtClean="0"/>
            </a:br>
            <a:r>
              <a:rPr lang="en-US" altLang="zh-TW" sz="2600" dirty="0" smtClean="0"/>
              <a:t>- </a:t>
            </a:r>
            <a:r>
              <a:rPr lang="zh-TW" altLang="en-US" sz="2600" dirty="0" smtClean="0"/>
              <a:t>硬幣無限多個</a:t>
            </a:r>
            <a:r>
              <a:rPr lang="en-US" altLang="zh-TW" sz="2600" dirty="0" smtClean="0"/>
              <a:t/>
            </a:r>
            <a:br>
              <a:rPr lang="en-US" altLang="zh-TW" sz="2600" dirty="0" smtClean="0"/>
            </a:br>
            <a:r>
              <a:rPr lang="en-US" altLang="zh-TW" sz="2600" dirty="0" smtClean="0"/>
              <a:t>- </a:t>
            </a:r>
            <a:r>
              <a:rPr lang="zh-TW" altLang="en-US" sz="2600" dirty="0" smtClean="0"/>
              <a:t>硬幣有限</a:t>
            </a:r>
            <a:r>
              <a:rPr lang="en-US" altLang="zh-TW" sz="2600" dirty="0" smtClean="0"/>
              <a:t/>
            </a:r>
            <a:br>
              <a:rPr lang="en-US" altLang="zh-TW" sz="2600" dirty="0" smtClean="0"/>
            </a:br>
            <a:r>
              <a:rPr lang="en-US" altLang="zh-TW" sz="2600" dirty="0" smtClean="0"/>
              <a:t/>
            </a:r>
            <a:br>
              <a:rPr lang="en-US" altLang="zh-TW" sz="2600" dirty="0" smtClean="0"/>
            </a:br>
            <a:r>
              <a:rPr lang="zh-TW" altLang="en-US" sz="2600" dirty="0" smtClean="0"/>
              <a:t>求</a:t>
            </a:r>
            <a:r>
              <a:rPr lang="en-US" altLang="zh-TW" sz="2600" dirty="0" smtClean="0"/>
              <a:t/>
            </a:r>
            <a:br>
              <a:rPr lang="en-US" altLang="zh-TW" sz="2600" dirty="0" smtClean="0"/>
            </a:br>
            <a:r>
              <a:rPr lang="en-US" altLang="zh-TW" sz="2600" dirty="0" smtClean="0"/>
              <a:t>- </a:t>
            </a:r>
            <a:r>
              <a:rPr lang="zh-TW" altLang="en-US" sz="2600" dirty="0" smtClean="0"/>
              <a:t>是否湊得某個價位</a:t>
            </a:r>
            <a:r>
              <a:rPr lang="en-US" altLang="zh-TW" sz="2600" dirty="0" smtClean="0"/>
              <a:t/>
            </a:r>
            <a:br>
              <a:rPr lang="en-US" altLang="zh-TW" sz="2600" dirty="0" smtClean="0"/>
            </a:br>
            <a:r>
              <a:rPr lang="en-US" altLang="zh-TW" sz="2600" dirty="0" smtClean="0"/>
              <a:t>- </a:t>
            </a:r>
            <a:r>
              <a:rPr lang="zh-TW" altLang="en-US" sz="2600" dirty="0" smtClean="0"/>
              <a:t>湊得某價位的方法數</a:t>
            </a:r>
            <a:r>
              <a:rPr lang="en-US" altLang="zh-TW" sz="2600" dirty="0" smtClean="0"/>
              <a:t/>
            </a:r>
            <a:br>
              <a:rPr lang="en-US" altLang="zh-TW" sz="2600" dirty="0" smtClean="0"/>
            </a:br>
            <a:r>
              <a:rPr lang="en-US" altLang="zh-TW" sz="2600" dirty="0" smtClean="0"/>
              <a:t>- </a:t>
            </a:r>
            <a:r>
              <a:rPr lang="zh-TW" altLang="en-US" sz="2600" dirty="0" smtClean="0"/>
              <a:t>湊得某價位的最少硬幣用量</a:t>
            </a:r>
            <a:endParaRPr lang="en-US" altLang="zh-TW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b="1" dirty="0" smtClean="0">
                <a:solidFill>
                  <a:srgbClr val="376092"/>
                </a:solidFill>
                <a:ea typeface="標楷體" pitchFamily="65" charset="-120"/>
                <a:sym typeface="Arial" pitchFamily="34" charset="0"/>
              </a:rPr>
              <a:t>Coin change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600" dirty="0" smtClean="0"/>
              <a:t>硬幣</a:t>
            </a:r>
            <a:r>
              <a:rPr lang="zh-TW" altLang="en-US" sz="2600" b="1" dirty="0" smtClean="0">
                <a:solidFill>
                  <a:srgbClr val="FF0000"/>
                </a:solidFill>
              </a:rPr>
              <a:t>限制各一個</a:t>
            </a:r>
            <a:r>
              <a:rPr lang="zh-TW" altLang="en-US" sz="2600" dirty="0" smtClean="0"/>
              <a:t>，</a:t>
            </a:r>
            <a:r>
              <a:rPr lang="zh-TW" altLang="en-US" sz="2600" dirty="0" smtClean="0">
                <a:solidFill>
                  <a:srgbClr val="FF0000"/>
                </a:solidFill>
              </a:rPr>
              <a:t>是否湊得某價位</a:t>
            </a:r>
            <a:endParaRPr lang="en-US" altLang="zh-TW" sz="2600" dirty="0" smtClean="0">
              <a:solidFill>
                <a:srgbClr val="FF0000"/>
              </a:solidFill>
            </a:endParaRPr>
          </a:p>
          <a:p>
            <a:r>
              <a:rPr lang="en-US" altLang="zh-TW" sz="2600" dirty="0" err="1" smtClean="0"/>
              <a:t>dp</a:t>
            </a:r>
            <a:r>
              <a:rPr lang="en-US" altLang="zh-TW" sz="2600" dirty="0" smtClean="0"/>
              <a:t>[ </a:t>
            </a:r>
            <a:r>
              <a:rPr lang="en-US" altLang="zh-TW" sz="2600" dirty="0" err="1" smtClean="0"/>
              <a:t>i</a:t>
            </a:r>
            <a:r>
              <a:rPr lang="en-US" altLang="zh-TW" sz="2600" dirty="0" smtClean="0"/>
              <a:t> ]</a:t>
            </a:r>
            <a:r>
              <a:rPr lang="zh-TW" altLang="en-US" sz="2600" dirty="0" smtClean="0"/>
              <a:t>：能否湊得價位 </a:t>
            </a:r>
            <a:r>
              <a:rPr lang="en-US" altLang="zh-TW" sz="2600" dirty="0" err="1" smtClean="0"/>
              <a:t>i</a:t>
            </a:r>
            <a:r>
              <a:rPr lang="en-US" altLang="zh-TW" sz="2600" dirty="0" smtClean="0"/>
              <a:t> (0 - </a:t>
            </a:r>
            <a:r>
              <a:rPr lang="zh-TW" altLang="en-US" sz="2600" dirty="0" smtClean="0"/>
              <a:t>不可 </a:t>
            </a:r>
            <a:r>
              <a:rPr lang="en-US" altLang="zh-TW" sz="2600" dirty="0" smtClean="0"/>
              <a:t>/ 1 - </a:t>
            </a:r>
            <a:r>
              <a:rPr lang="zh-TW" altLang="en-US" sz="2600" dirty="0" smtClean="0"/>
              <a:t>可以</a:t>
            </a:r>
            <a:r>
              <a:rPr lang="en-US" altLang="zh-TW" sz="2600" dirty="0" smtClean="0"/>
              <a:t>)</a:t>
            </a:r>
            <a:br>
              <a:rPr lang="en-US" altLang="zh-TW" sz="2600" dirty="0" smtClean="0"/>
            </a:br>
            <a:r>
              <a:rPr lang="en-US" altLang="zh-TW" sz="2600" dirty="0" smtClean="0"/>
              <a:t>(</a:t>
            </a:r>
            <a:r>
              <a:rPr lang="en-US" altLang="zh-TW" sz="2600" dirty="0" err="1" smtClean="0"/>
              <a:t>dp</a:t>
            </a:r>
            <a:r>
              <a:rPr lang="en-US" altLang="zh-TW" sz="2600" dirty="0" smtClean="0"/>
              <a:t>[0]=1 </a:t>
            </a:r>
            <a:r>
              <a:rPr lang="en-US" altLang="zh-TW" sz="2600" dirty="0" smtClean="0">
                <a:sym typeface="Wingdings" pitchFamily="2" charset="2"/>
              </a:rPr>
              <a:t></a:t>
            </a:r>
            <a:r>
              <a:rPr lang="zh-TW" altLang="en-US" sz="2600" dirty="0" smtClean="0">
                <a:sym typeface="Wingdings" pitchFamily="2" charset="2"/>
              </a:rPr>
              <a:t> </a:t>
            </a:r>
            <a:r>
              <a:rPr lang="en-US" altLang="zh-TW" sz="2600" dirty="0" smtClean="0">
                <a:sym typeface="Wingdings" pitchFamily="2" charset="2"/>
              </a:rPr>
              <a:t>0</a:t>
            </a:r>
            <a:r>
              <a:rPr lang="zh-TW" altLang="en-US" sz="2600" dirty="0" smtClean="0">
                <a:sym typeface="Wingdings" pitchFamily="2" charset="2"/>
              </a:rPr>
              <a:t>元必可湊得</a:t>
            </a:r>
            <a:r>
              <a:rPr lang="en-US" altLang="zh-TW" sz="2600" dirty="0" smtClean="0"/>
              <a:t>)</a:t>
            </a:r>
          </a:p>
          <a:p>
            <a:r>
              <a:rPr lang="en-US" altLang="zh-TW" sz="2600" dirty="0" smtClean="0"/>
              <a:t>v[ k ]</a:t>
            </a:r>
            <a:r>
              <a:rPr lang="zh-TW" altLang="en-US" sz="2600" dirty="0" smtClean="0"/>
              <a:t>：第</a:t>
            </a:r>
            <a:r>
              <a:rPr lang="en-US" altLang="zh-TW" sz="2600" dirty="0" smtClean="0"/>
              <a:t>k</a:t>
            </a:r>
            <a:r>
              <a:rPr lang="zh-TW" altLang="en-US" sz="2600" dirty="0" smtClean="0"/>
              <a:t>種幣值</a:t>
            </a:r>
            <a:endParaRPr lang="en-US" altLang="zh-TW" sz="2600" dirty="0" smtClean="0"/>
          </a:p>
          <a:p>
            <a:r>
              <a:rPr lang="en-US" altLang="zh-TW" sz="2600" dirty="0" smtClean="0"/>
              <a:t>If (</a:t>
            </a:r>
            <a:r>
              <a:rPr lang="en-US" altLang="zh-TW" sz="2600" dirty="0" err="1" smtClean="0"/>
              <a:t>dp</a:t>
            </a:r>
            <a:r>
              <a:rPr lang="en-US" altLang="zh-TW" sz="2600" dirty="0" smtClean="0"/>
              <a:t>[ </a:t>
            </a:r>
            <a:r>
              <a:rPr lang="en-US" altLang="zh-TW" sz="2600" dirty="0" err="1" smtClean="0"/>
              <a:t>i</a:t>
            </a:r>
            <a:r>
              <a:rPr lang="en-US" altLang="zh-TW" sz="2600" dirty="0" smtClean="0"/>
              <a:t> – v[k] ] == true)  </a:t>
            </a:r>
            <a:r>
              <a:rPr lang="en-US" altLang="zh-TW" sz="2600" dirty="0" err="1" smtClean="0"/>
              <a:t>dp</a:t>
            </a:r>
            <a:r>
              <a:rPr lang="en-US" altLang="zh-TW" sz="2600" dirty="0" smtClean="0"/>
              <a:t>[ </a:t>
            </a:r>
            <a:r>
              <a:rPr lang="en-US" altLang="zh-TW" sz="2600" dirty="0" err="1" smtClean="0"/>
              <a:t>i</a:t>
            </a:r>
            <a:r>
              <a:rPr lang="en-US" altLang="zh-TW" sz="2600" dirty="0" smtClean="0"/>
              <a:t> ] = 1;</a:t>
            </a:r>
            <a:br>
              <a:rPr lang="en-US" altLang="zh-TW" sz="2600" dirty="0" smtClean="0"/>
            </a:br>
            <a:r>
              <a:rPr lang="en-US" altLang="zh-TW" sz="2600" dirty="0" smtClean="0"/>
              <a:t/>
            </a:r>
            <a:br>
              <a:rPr lang="en-US" altLang="zh-TW" sz="2600" dirty="0" smtClean="0"/>
            </a:br>
            <a:endParaRPr lang="zh-TW" altLang="en-US" sz="2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928662" y="4148744"/>
            <a:ext cx="31432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如果價位 </a:t>
            </a:r>
            <a:r>
              <a:rPr lang="en-US" altLang="zh-TW" dirty="0" err="1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/>
              <a:t> </a:t>
            </a:r>
            <a:r>
              <a:rPr lang="zh-TW" altLang="en-US" dirty="0" smtClean="0"/>
              <a:t>可以由</a:t>
            </a:r>
            <a:r>
              <a:rPr lang="en-US" altLang="zh-TW" dirty="0" smtClean="0"/>
              <a:t>v[ k ]</a:t>
            </a:r>
            <a:r>
              <a:rPr lang="zh-TW" altLang="en-US" dirty="0" smtClean="0"/>
              <a:t>湊得，表示價位 </a:t>
            </a:r>
            <a:r>
              <a:rPr lang="en-US" altLang="zh-TW" dirty="0" err="1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</a:rPr>
              <a:t> – v [ k ]</a:t>
            </a:r>
            <a:r>
              <a:rPr lang="zh-TW" altLang="en-US" dirty="0" smtClean="0"/>
              <a:t>可以被湊得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dp</a:t>
            </a:r>
            <a:r>
              <a:rPr lang="en-US" altLang="zh-TW" dirty="0" smtClean="0"/>
              <a:t> [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- v[ k ])=1 )</a:t>
            </a:r>
            <a:endParaRPr lang="zh-TW" alt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b="1" dirty="0" smtClean="0">
                <a:solidFill>
                  <a:srgbClr val="376092"/>
                </a:solidFill>
                <a:ea typeface="標楷體" pitchFamily="65" charset="-120"/>
                <a:sym typeface="Arial" pitchFamily="34" charset="0"/>
              </a:rPr>
              <a:t>Coin change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v[k] = 2, 5 </a:t>
            </a:r>
            <a:r>
              <a:rPr lang="en-US" altLang="zh-TW" sz="2600" dirty="0" smtClean="0"/>
              <a:t>(</a:t>
            </a:r>
            <a:r>
              <a:rPr lang="zh-TW" altLang="en-US" sz="2600" dirty="0" smtClean="0"/>
              <a:t>有</a:t>
            </a:r>
            <a:r>
              <a:rPr lang="en-US" altLang="zh-TW" sz="2600" dirty="0" smtClean="0"/>
              <a:t>2</a:t>
            </a:r>
            <a:r>
              <a:rPr lang="zh-TW" altLang="en-US" sz="2600" dirty="0" smtClean="0"/>
              <a:t>跟</a:t>
            </a:r>
            <a:r>
              <a:rPr lang="en-US" altLang="zh-TW" sz="2600" dirty="0" smtClean="0"/>
              <a:t>5</a:t>
            </a:r>
            <a:r>
              <a:rPr lang="zh-TW" altLang="en-US" sz="2600" dirty="0" smtClean="0"/>
              <a:t>這兩種幣值</a:t>
            </a:r>
            <a:r>
              <a:rPr lang="en-US" altLang="zh-TW" sz="2600" dirty="0" smtClean="0"/>
              <a:t>)</a:t>
            </a:r>
          </a:p>
          <a:p>
            <a:r>
              <a:rPr lang="en-US" altLang="zh-TW" sz="2600" dirty="0" smtClean="0"/>
              <a:t>If (</a:t>
            </a:r>
            <a:r>
              <a:rPr lang="en-US" altLang="zh-TW" sz="2600" dirty="0" err="1" smtClean="0"/>
              <a:t>dp</a:t>
            </a:r>
            <a:r>
              <a:rPr lang="en-US" altLang="zh-TW" sz="2600" dirty="0" smtClean="0"/>
              <a:t>[ </a:t>
            </a:r>
            <a:r>
              <a:rPr lang="en-US" altLang="zh-TW" sz="2600" dirty="0" err="1" smtClean="0"/>
              <a:t>i</a:t>
            </a:r>
            <a:r>
              <a:rPr lang="en-US" altLang="zh-TW" sz="2600" dirty="0" smtClean="0"/>
              <a:t> – v[k] ] == true)  </a:t>
            </a:r>
            <a:r>
              <a:rPr lang="en-US" altLang="zh-TW" sz="2600" dirty="0" err="1" smtClean="0"/>
              <a:t>dp</a:t>
            </a:r>
            <a:r>
              <a:rPr lang="en-US" altLang="zh-TW" sz="2600" dirty="0" smtClean="0"/>
              <a:t>[ </a:t>
            </a:r>
            <a:r>
              <a:rPr lang="en-US" altLang="zh-TW" sz="2600" dirty="0" err="1" smtClean="0"/>
              <a:t>i</a:t>
            </a:r>
            <a:r>
              <a:rPr lang="en-US" altLang="zh-TW" sz="2600" dirty="0" smtClean="0"/>
              <a:t> ] = 1</a:t>
            </a:r>
            <a:r>
              <a:rPr lang="en-US" altLang="zh-TW" sz="2600" dirty="0" smtClean="0"/>
              <a:t>;</a:t>
            </a:r>
          </a:p>
          <a:p>
            <a:r>
              <a:rPr lang="en-US" altLang="zh-TW" sz="2600" dirty="0" smtClean="0"/>
              <a:t>LOOP</a:t>
            </a:r>
            <a:r>
              <a:rPr lang="zh-TW" altLang="en-US" sz="2600" dirty="0" smtClean="0"/>
              <a:t>要從</a:t>
            </a:r>
            <a:r>
              <a:rPr lang="en-US" altLang="zh-TW" sz="2600" dirty="0" smtClean="0"/>
              <a:t>8</a:t>
            </a:r>
            <a:r>
              <a:rPr lang="zh-TW" altLang="en-US" sz="2600" dirty="0" smtClean="0"/>
              <a:t>往回跑到</a:t>
            </a:r>
            <a:r>
              <a:rPr lang="en-US" altLang="zh-TW" sz="2600" dirty="0" smtClean="0"/>
              <a:t>0</a:t>
            </a:r>
            <a:r>
              <a:rPr lang="zh-TW" altLang="en-US" sz="2600" dirty="0" smtClean="0"/>
              <a:t>，為什麼</a:t>
            </a:r>
            <a:r>
              <a:rPr lang="en-US" altLang="zh-TW" sz="2600" dirty="0" smtClean="0"/>
              <a:t>?</a:t>
            </a:r>
            <a:endParaRPr lang="zh-TW" altLang="en-US" sz="2600" dirty="0"/>
          </a:p>
        </p:txBody>
      </p:sp>
      <p:grpSp>
        <p:nvGrpSpPr>
          <p:cNvPr id="4" name="群組 3"/>
          <p:cNvGrpSpPr/>
          <p:nvPr/>
        </p:nvGrpSpPr>
        <p:grpSpPr>
          <a:xfrm>
            <a:off x="5786446" y="1714488"/>
            <a:ext cx="2928958" cy="1214446"/>
            <a:chOff x="7858148" y="4286256"/>
            <a:chExt cx="2928958" cy="1214446"/>
          </a:xfrm>
        </p:grpSpPr>
        <p:sp>
          <p:nvSpPr>
            <p:cNvPr id="5" name="文字方塊 4"/>
            <p:cNvSpPr txBox="1"/>
            <p:nvPr/>
          </p:nvSpPr>
          <p:spPr>
            <a:xfrm>
              <a:off x="7858148" y="4286256"/>
              <a:ext cx="2928958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注意：每個硬幣只有一個，所以可以湊得</a:t>
              </a:r>
              <a:r>
                <a:rPr lang="zh-TW" altLang="en-US" b="1" dirty="0" smtClean="0">
                  <a:solidFill>
                    <a:srgbClr val="FF0000"/>
                  </a:solidFill>
                </a:rPr>
                <a:t>最大的價位</a:t>
              </a:r>
              <a:r>
                <a:rPr lang="zh-TW" altLang="en-US" dirty="0" smtClean="0"/>
                <a:t>就是每個硬幣都用過一次</a:t>
              </a:r>
              <a:r>
                <a:rPr lang="en-US" altLang="zh-TW" dirty="0" smtClean="0"/>
                <a:t/>
              </a:r>
              <a:br>
                <a:rPr lang="en-US" altLang="zh-TW" dirty="0" smtClean="0"/>
              </a:br>
              <a:r>
                <a:rPr lang="en-US" altLang="zh-TW" dirty="0" smtClean="0"/>
                <a:t>   v[k]</a:t>
              </a:r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7888004" y="5131370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altLang="zh-TW" dirty="0" smtClean="0"/>
                <a:t>Σ</a:t>
              </a:r>
              <a:endParaRPr lang="zh-TW" altLang="en-US" dirty="0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1293192" y="300037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初始化：零元必可湊得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928794" y="400050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solidFill>
                  <a:srgbClr val="FF0000"/>
                </a:solidFill>
                <a:latin typeface="+mn-lt"/>
              </a:rPr>
              <a:t>1</a:t>
            </a:r>
            <a:endParaRPr lang="zh-TW" altLang="en-US" sz="2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428860" y="400050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0</a:t>
            </a:r>
            <a:endParaRPr lang="zh-TW" altLang="en-US" sz="2600" dirty="0">
              <a:latin typeface="+mn-lt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928926" y="400050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0</a:t>
            </a:r>
            <a:endParaRPr lang="zh-TW" altLang="en-US" sz="2600" dirty="0">
              <a:latin typeface="+mn-lt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428992" y="400050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0</a:t>
            </a:r>
            <a:endParaRPr lang="zh-TW" altLang="en-US" sz="2600" dirty="0">
              <a:latin typeface="+mn-lt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929058" y="400050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0</a:t>
            </a:r>
            <a:endParaRPr lang="zh-TW" altLang="en-US" sz="2600" dirty="0">
              <a:latin typeface="+mn-lt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429124" y="400050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0</a:t>
            </a:r>
            <a:endParaRPr lang="zh-TW" altLang="en-US" sz="2600" dirty="0">
              <a:latin typeface="+mn-lt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929190" y="400050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0</a:t>
            </a:r>
            <a:endParaRPr lang="zh-TW" altLang="en-US" sz="2600" dirty="0">
              <a:latin typeface="+mn-lt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5429256" y="400050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0</a:t>
            </a:r>
            <a:endParaRPr lang="zh-TW" altLang="en-US" sz="2600" dirty="0">
              <a:latin typeface="+mn-lt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929322" y="400050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0</a:t>
            </a:r>
            <a:endParaRPr lang="zh-TW" altLang="en-US" sz="2600" dirty="0">
              <a:latin typeface="+mn-lt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285852" y="4000504"/>
            <a:ext cx="642942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err="1" smtClean="0">
                <a:latin typeface="+mn-lt"/>
              </a:rPr>
              <a:t>dp</a:t>
            </a:r>
            <a:endParaRPr lang="zh-TW" altLang="en-US" sz="2600" dirty="0">
              <a:latin typeface="+mn-lt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928794" y="3500438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0</a:t>
            </a:r>
            <a:endParaRPr lang="zh-TW" altLang="en-US" sz="2600" dirty="0">
              <a:latin typeface="+mn-lt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428860" y="3500438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1</a:t>
            </a:r>
            <a:endParaRPr lang="zh-TW" altLang="en-US" sz="2600" dirty="0">
              <a:latin typeface="+mn-lt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928926" y="3500438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2</a:t>
            </a:r>
            <a:endParaRPr lang="zh-TW" altLang="en-US" sz="2600" dirty="0">
              <a:latin typeface="+mn-lt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428992" y="3500438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3</a:t>
            </a:r>
            <a:endParaRPr lang="zh-TW" altLang="en-US" sz="2600" dirty="0">
              <a:latin typeface="+mn-lt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929058" y="3500438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4</a:t>
            </a:r>
            <a:endParaRPr lang="zh-TW" altLang="en-US" sz="2600" dirty="0">
              <a:latin typeface="+mn-lt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429124" y="3500438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5</a:t>
            </a:r>
            <a:endParaRPr lang="zh-TW" altLang="en-US" sz="2600" dirty="0">
              <a:latin typeface="+mn-lt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4929190" y="3500438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6</a:t>
            </a:r>
            <a:endParaRPr lang="zh-TW" altLang="en-US" sz="2600" dirty="0">
              <a:latin typeface="+mn-lt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429256" y="3500438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7</a:t>
            </a:r>
            <a:endParaRPr lang="zh-TW" altLang="en-US" sz="2600" dirty="0">
              <a:latin typeface="+mn-lt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5929322" y="3500438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8</a:t>
            </a:r>
            <a:endParaRPr lang="zh-TW" altLang="en-US" sz="2600" dirty="0">
              <a:latin typeface="+mn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285852" y="3500438"/>
            <a:ext cx="642942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TW" altLang="en-US" sz="2600" dirty="0">
              <a:latin typeface="+mn-lt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7000892" y="3500438"/>
            <a:ext cx="9348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v[k] = 2</a:t>
            </a:r>
          </a:p>
        </p:txBody>
      </p:sp>
      <p:grpSp>
        <p:nvGrpSpPr>
          <p:cNvPr id="47" name="群組 46"/>
          <p:cNvGrpSpPr/>
          <p:nvPr/>
        </p:nvGrpSpPr>
        <p:grpSpPr>
          <a:xfrm>
            <a:off x="4929190" y="3500438"/>
            <a:ext cx="1500198" cy="492443"/>
            <a:chOff x="4929190" y="3500438"/>
            <a:chExt cx="1500198" cy="492443"/>
          </a:xfrm>
        </p:grpSpPr>
        <p:sp>
          <p:nvSpPr>
            <p:cNvPr id="44" name="文字方塊 43"/>
            <p:cNvSpPr txBox="1"/>
            <p:nvPr/>
          </p:nvSpPr>
          <p:spPr>
            <a:xfrm>
              <a:off x="5929322" y="3500438"/>
              <a:ext cx="500066" cy="49244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600" dirty="0" smtClean="0">
                  <a:latin typeface="+mn-lt"/>
                </a:rPr>
                <a:t>8</a:t>
              </a:r>
              <a:endParaRPr lang="zh-TW" altLang="en-US" sz="2600" dirty="0">
                <a:latin typeface="+mn-lt"/>
              </a:endParaRPr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4929190" y="3500438"/>
              <a:ext cx="500066" cy="49244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600" dirty="0" smtClean="0">
                  <a:latin typeface="+mn-lt"/>
                </a:rPr>
                <a:t>6</a:t>
              </a:r>
              <a:endParaRPr lang="zh-TW" altLang="en-US" sz="2600" dirty="0">
                <a:latin typeface="+mn-lt"/>
              </a:endParaRPr>
            </a:p>
          </p:txBody>
        </p:sp>
      </p:grpSp>
      <p:sp>
        <p:nvSpPr>
          <p:cNvPr id="46" name="文字方塊 45"/>
          <p:cNvSpPr txBox="1"/>
          <p:nvPr/>
        </p:nvSpPr>
        <p:spPr>
          <a:xfrm>
            <a:off x="7000892" y="4071942"/>
            <a:ext cx="691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8</a:t>
            </a:r>
            <a:endParaRPr lang="zh-TW" altLang="en-US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429124" y="3500438"/>
            <a:ext cx="1500198" cy="492443"/>
            <a:chOff x="4929190" y="3500438"/>
            <a:chExt cx="1500198" cy="492443"/>
          </a:xfrm>
        </p:grpSpPr>
        <p:sp>
          <p:nvSpPr>
            <p:cNvPr id="49" name="文字方塊 48"/>
            <p:cNvSpPr txBox="1"/>
            <p:nvPr/>
          </p:nvSpPr>
          <p:spPr>
            <a:xfrm>
              <a:off x="5929322" y="3500438"/>
              <a:ext cx="500066" cy="49244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600" dirty="0" smtClean="0">
                  <a:latin typeface="+mn-lt"/>
                </a:rPr>
                <a:t>7</a:t>
              </a:r>
              <a:endParaRPr lang="zh-TW" altLang="en-US" sz="2600" dirty="0">
                <a:latin typeface="+mn-lt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4929190" y="3500438"/>
              <a:ext cx="500066" cy="49244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600" dirty="0" smtClean="0">
                  <a:latin typeface="+mn-lt"/>
                </a:rPr>
                <a:t>5</a:t>
              </a:r>
              <a:endParaRPr lang="zh-TW" altLang="en-US" sz="2600" dirty="0">
                <a:latin typeface="+mn-lt"/>
              </a:endParaRPr>
            </a:p>
          </p:txBody>
        </p:sp>
      </p:grpSp>
      <p:sp>
        <p:nvSpPr>
          <p:cNvPr id="51" name="文字方塊 50"/>
          <p:cNvSpPr txBox="1"/>
          <p:nvPr/>
        </p:nvSpPr>
        <p:spPr>
          <a:xfrm>
            <a:off x="7000892" y="4071942"/>
            <a:ext cx="6912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7</a:t>
            </a:r>
            <a:endParaRPr lang="zh-TW" altLang="en-US" dirty="0"/>
          </a:p>
        </p:txBody>
      </p:sp>
      <p:grpSp>
        <p:nvGrpSpPr>
          <p:cNvPr id="52" name="群組 51"/>
          <p:cNvGrpSpPr/>
          <p:nvPr/>
        </p:nvGrpSpPr>
        <p:grpSpPr>
          <a:xfrm>
            <a:off x="1928794" y="3500438"/>
            <a:ext cx="1500198" cy="492443"/>
            <a:chOff x="4929190" y="3500438"/>
            <a:chExt cx="1500198" cy="492443"/>
          </a:xfrm>
        </p:grpSpPr>
        <p:sp>
          <p:nvSpPr>
            <p:cNvPr id="53" name="文字方塊 52"/>
            <p:cNvSpPr txBox="1"/>
            <p:nvPr/>
          </p:nvSpPr>
          <p:spPr>
            <a:xfrm>
              <a:off x="5929322" y="3500438"/>
              <a:ext cx="500066" cy="49244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600" dirty="0" smtClean="0">
                  <a:latin typeface="+mn-lt"/>
                </a:rPr>
                <a:t>2</a:t>
              </a:r>
              <a:endParaRPr lang="zh-TW" altLang="en-US" sz="2600" dirty="0">
                <a:latin typeface="+mn-lt"/>
              </a:endParaRPr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4929190" y="3500438"/>
              <a:ext cx="500066" cy="49244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600" dirty="0" smtClean="0">
                  <a:latin typeface="+mn-lt"/>
                </a:rPr>
                <a:t>0</a:t>
              </a:r>
              <a:endParaRPr lang="zh-TW" altLang="en-US" sz="2600" dirty="0">
                <a:latin typeface="+mn-lt"/>
              </a:endParaRPr>
            </a:p>
          </p:txBody>
        </p:sp>
      </p:grpSp>
      <p:sp>
        <p:nvSpPr>
          <p:cNvPr id="55" name="文字方塊 54"/>
          <p:cNvSpPr txBox="1"/>
          <p:nvPr/>
        </p:nvSpPr>
        <p:spPr>
          <a:xfrm>
            <a:off x="7000892" y="4071942"/>
            <a:ext cx="6912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2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928926" y="400050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solidFill>
                  <a:srgbClr val="FF0000"/>
                </a:solidFill>
                <a:latin typeface="+mn-lt"/>
              </a:rPr>
              <a:t>1</a:t>
            </a:r>
            <a:endParaRPr lang="zh-TW" altLang="en-US" sz="2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928794" y="400050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solidFill>
                  <a:srgbClr val="FF0000"/>
                </a:solidFill>
                <a:latin typeface="+mn-lt"/>
              </a:rPr>
              <a:t>1</a:t>
            </a:r>
            <a:endParaRPr lang="zh-TW" altLang="en-US" sz="2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3000364" y="4786322"/>
            <a:ext cx="30003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dp</a:t>
            </a:r>
            <a:r>
              <a:rPr lang="en-US" altLang="zh-TW" dirty="0" smtClean="0"/>
              <a:t>[2] </a:t>
            </a:r>
            <a:r>
              <a:rPr lang="zh-TW" altLang="en-US" dirty="0" smtClean="0"/>
              <a:t>更新值為</a:t>
            </a:r>
            <a:r>
              <a:rPr lang="en-US" altLang="zh-TW" dirty="0" smtClean="0"/>
              <a:t>1</a:t>
            </a:r>
            <a:br>
              <a:rPr lang="en-US" altLang="zh-TW" dirty="0" smtClean="0"/>
            </a:br>
            <a:r>
              <a:rPr lang="zh-TW" altLang="en-US" dirty="0" smtClean="0"/>
              <a:t>因為價位 </a:t>
            </a:r>
            <a:r>
              <a:rPr lang="en-US" altLang="zh-TW" dirty="0" smtClean="0"/>
              <a:t>2</a:t>
            </a:r>
            <a:r>
              <a:rPr lang="zh-TW" altLang="en-US" dirty="0" smtClean="0"/>
              <a:t>可以被湊出來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3" grpId="0" animBg="1"/>
      <p:bldP spid="46" grpId="0" animBg="1"/>
      <p:bldP spid="46" grpId="1" animBg="1"/>
      <p:bldP spid="51" grpId="0" animBg="1"/>
      <p:bldP spid="51" grpId="1" animBg="1"/>
      <p:bldP spid="55" grpId="0" animBg="1"/>
      <p:bldP spid="56" grpId="0" animBg="1"/>
      <p:bldP spid="57" grpId="0" build="allAtOnce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altLang="zh-TW" b="1" dirty="0" smtClean="0">
                <a:solidFill>
                  <a:srgbClr val="376092"/>
                </a:solidFill>
                <a:ea typeface="標楷體" pitchFamily="65" charset="-120"/>
                <a:sym typeface="Arial" pitchFamily="34" charset="0"/>
              </a:rPr>
              <a:t>Coin change</a:t>
            </a:r>
            <a:endParaRPr lang="zh-TW" altLang="en-US" dirty="0"/>
          </a:p>
        </p:txBody>
      </p:sp>
      <p:sp>
        <p:nvSpPr>
          <p:cNvPr id="4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sz="2600" dirty="0" smtClean="0"/>
              <a:t>v[k] = 2, 5 (</a:t>
            </a:r>
            <a:r>
              <a:rPr lang="zh-TW" altLang="en-US" sz="2600" dirty="0" smtClean="0"/>
              <a:t>有</a:t>
            </a:r>
            <a:r>
              <a:rPr lang="en-US" altLang="zh-TW" sz="2600" dirty="0" smtClean="0"/>
              <a:t>2</a:t>
            </a:r>
            <a:r>
              <a:rPr lang="zh-TW" altLang="en-US" sz="2600" dirty="0" smtClean="0"/>
              <a:t>跟</a:t>
            </a:r>
            <a:r>
              <a:rPr lang="en-US" altLang="zh-TW" sz="2600" dirty="0" smtClean="0"/>
              <a:t>5</a:t>
            </a:r>
            <a:r>
              <a:rPr lang="zh-TW" altLang="en-US" sz="2600" dirty="0" smtClean="0"/>
              <a:t>這兩種幣值</a:t>
            </a:r>
            <a:r>
              <a:rPr lang="en-US" altLang="zh-TW" sz="2600" dirty="0" smtClean="0"/>
              <a:t>)</a:t>
            </a:r>
          </a:p>
          <a:p>
            <a:r>
              <a:rPr lang="en-US" altLang="zh-TW" sz="2600" dirty="0" smtClean="0"/>
              <a:t>If (</a:t>
            </a:r>
            <a:r>
              <a:rPr lang="en-US" altLang="zh-TW" sz="2600" dirty="0" err="1" smtClean="0"/>
              <a:t>dp</a:t>
            </a:r>
            <a:r>
              <a:rPr lang="en-US" altLang="zh-TW" sz="2600" dirty="0" smtClean="0"/>
              <a:t>[ </a:t>
            </a:r>
            <a:r>
              <a:rPr lang="en-US" altLang="zh-TW" sz="2600" dirty="0" err="1" smtClean="0"/>
              <a:t>i</a:t>
            </a:r>
            <a:r>
              <a:rPr lang="en-US" altLang="zh-TW" sz="2600" dirty="0" smtClean="0"/>
              <a:t> – v[k] ] == true)  </a:t>
            </a:r>
            <a:r>
              <a:rPr lang="en-US" altLang="zh-TW" sz="2600" dirty="0" err="1" smtClean="0"/>
              <a:t>dp</a:t>
            </a:r>
            <a:r>
              <a:rPr lang="en-US" altLang="zh-TW" sz="2600" dirty="0" smtClean="0"/>
              <a:t>[ </a:t>
            </a:r>
            <a:r>
              <a:rPr lang="en-US" altLang="zh-TW" sz="2600" dirty="0" err="1" smtClean="0"/>
              <a:t>i</a:t>
            </a:r>
            <a:r>
              <a:rPr lang="en-US" altLang="zh-TW" sz="2600" dirty="0" smtClean="0"/>
              <a:t> ] = 1;</a:t>
            </a:r>
            <a:br>
              <a:rPr lang="en-US" altLang="zh-TW" sz="2600" dirty="0" smtClean="0"/>
            </a:br>
            <a:r>
              <a:rPr lang="en-US" altLang="zh-TW" sz="2600" dirty="0" smtClean="0"/>
              <a:t/>
            </a:r>
            <a:br>
              <a:rPr lang="en-US" altLang="zh-TW" sz="2600" dirty="0" smtClean="0"/>
            </a:br>
            <a:r>
              <a:rPr lang="en-US" altLang="zh-TW" sz="2600" dirty="0" smtClean="0"/>
              <a:t/>
            </a:r>
            <a:br>
              <a:rPr lang="en-US" altLang="zh-TW" sz="2600" dirty="0" smtClean="0"/>
            </a:br>
            <a:r>
              <a:rPr lang="en-US" altLang="zh-TW" sz="2600" dirty="0" smtClean="0"/>
              <a:t/>
            </a:r>
            <a:br>
              <a:rPr lang="en-US" altLang="zh-TW" sz="2600" dirty="0" smtClean="0"/>
            </a:br>
            <a:r>
              <a:rPr lang="en-US" altLang="zh-TW" sz="2600" dirty="0" smtClean="0"/>
              <a:t/>
            </a:r>
            <a:br>
              <a:rPr lang="en-US" altLang="zh-TW" sz="2600" dirty="0" smtClean="0"/>
            </a:br>
            <a:r>
              <a:rPr lang="en-US" altLang="zh-TW" sz="2600" dirty="0" smtClean="0"/>
              <a:t/>
            </a:r>
            <a:br>
              <a:rPr lang="en-US" altLang="zh-TW" sz="2600" dirty="0" smtClean="0"/>
            </a:br>
            <a:r>
              <a:rPr lang="en-US" altLang="zh-TW" sz="2600" dirty="0" smtClean="0"/>
              <a:t/>
            </a:r>
            <a:br>
              <a:rPr lang="en-US" altLang="zh-TW" sz="2600" dirty="0" smtClean="0"/>
            </a:br>
            <a:r>
              <a:rPr lang="en-US" altLang="zh-TW" sz="2600" dirty="0" smtClean="0"/>
              <a:t/>
            </a:r>
            <a:br>
              <a:rPr lang="en-US" altLang="zh-TW" sz="2600" dirty="0" smtClean="0"/>
            </a:br>
            <a:r>
              <a:rPr lang="en-US" altLang="zh-TW" sz="1400" dirty="0" smtClean="0"/>
              <a:t>  </a:t>
            </a:r>
            <a:endParaRPr lang="en-US" altLang="zh-TW" sz="2600" dirty="0" smtClean="0"/>
          </a:p>
          <a:p>
            <a:r>
              <a:rPr lang="en-US" altLang="zh-TW" sz="2800" dirty="0" err="1" smtClean="0"/>
              <a:t>dp</a:t>
            </a:r>
            <a:r>
              <a:rPr lang="en-US" altLang="zh-TW" sz="2800" dirty="0" smtClean="0"/>
              <a:t>[ </a:t>
            </a:r>
            <a:r>
              <a:rPr lang="en-US" altLang="zh-TW" sz="2800" dirty="0" err="1" smtClean="0"/>
              <a:t>i</a:t>
            </a:r>
            <a:r>
              <a:rPr lang="en-US" altLang="zh-TW" sz="2800" dirty="0" smtClean="0"/>
              <a:t> ] = 1 </a:t>
            </a:r>
            <a:r>
              <a:rPr lang="en-US" altLang="zh-TW" sz="2800" dirty="0" smtClean="0">
                <a:sym typeface="Wingdings" pitchFamily="2" charset="2"/>
              </a:rPr>
              <a:t></a:t>
            </a:r>
            <a:r>
              <a:rPr lang="zh-TW" altLang="en-US" sz="2800" dirty="0" smtClean="0">
                <a:sym typeface="Wingdings" pitchFamily="2" charset="2"/>
              </a:rPr>
              <a:t> 可以湊出價位 </a:t>
            </a:r>
            <a:r>
              <a:rPr lang="en-US" altLang="zh-TW" sz="2800" dirty="0" err="1" smtClean="0">
                <a:sym typeface="Wingdings" pitchFamily="2" charset="2"/>
              </a:rPr>
              <a:t>i</a:t>
            </a:r>
            <a:r>
              <a:rPr lang="en-US" altLang="zh-TW" sz="2800" dirty="0" smtClean="0">
                <a:sym typeface="Wingdings" pitchFamily="2" charset="2"/>
              </a:rPr>
              <a:t> </a:t>
            </a:r>
            <a:endParaRPr lang="zh-TW" altLang="en-US" sz="2800" dirty="0" smtClean="0"/>
          </a:p>
        </p:txBody>
      </p:sp>
      <p:grpSp>
        <p:nvGrpSpPr>
          <p:cNvPr id="48" name="群組 47"/>
          <p:cNvGrpSpPr/>
          <p:nvPr/>
        </p:nvGrpSpPr>
        <p:grpSpPr>
          <a:xfrm>
            <a:off x="5786446" y="1714488"/>
            <a:ext cx="2928958" cy="1214446"/>
            <a:chOff x="7858148" y="4286256"/>
            <a:chExt cx="2928958" cy="1214446"/>
          </a:xfrm>
        </p:grpSpPr>
        <p:sp>
          <p:nvSpPr>
            <p:cNvPr id="49" name="文字方塊 48"/>
            <p:cNvSpPr txBox="1"/>
            <p:nvPr/>
          </p:nvSpPr>
          <p:spPr>
            <a:xfrm>
              <a:off x="7858148" y="4286256"/>
              <a:ext cx="2928958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注意：每個硬幣只有一個，所以可以湊得</a:t>
              </a:r>
              <a:r>
                <a:rPr lang="zh-TW" altLang="en-US" b="1" dirty="0" smtClean="0">
                  <a:solidFill>
                    <a:srgbClr val="FF0000"/>
                  </a:solidFill>
                </a:rPr>
                <a:t>最大的價位</a:t>
              </a:r>
              <a:r>
                <a:rPr lang="zh-TW" altLang="en-US" dirty="0" smtClean="0"/>
                <a:t>就是每個硬幣都用過一次</a:t>
              </a:r>
              <a:r>
                <a:rPr lang="en-US" altLang="zh-TW" dirty="0" smtClean="0"/>
                <a:t/>
              </a:r>
              <a:br>
                <a:rPr lang="en-US" altLang="zh-TW" dirty="0" smtClean="0"/>
              </a:br>
              <a:r>
                <a:rPr lang="en-US" altLang="zh-TW" dirty="0" smtClean="0"/>
                <a:t>   v[k]</a:t>
              </a:r>
              <a:endParaRPr lang="zh-TW" altLang="en-US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7888004" y="5131370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altLang="zh-TW" dirty="0" smtClean="0"/>
                <a:t>Σ</a:t>
              </a:r>
              <a:endParaRPr lang="zh-TW" altLang="en-US" dirty="0"/>
            </a:p>
          </p:txBody>
        </p:sp>
      </p:grpSp>
      <p:sp>
        <p:nvSpPr>
          <p:cNvPr id="52" name="文字方塊 51"/>
          <p:cNvSpPr txBox="1"/>
          <p:nvPr/>
        </p:nvSpPr>
        <p:spPr>
          <a:xfrm>
            <a:off x="1928794" y="400050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1</a:t>
            </a:r>
            <a:endParaRPr lang="zh-TW" altLang="en-US" sz="2600" dirty="0">
              <a:latin typeface="+mn-lt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428860" y="400050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0</a:t>
            </a:r>
            <a:endParaRPr lang="zh-TW" altLang="en-US" sz="2600" dirty="0">
              <a:latin typeface="+mn-lt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928926" y="400050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1</a:t>
            </a:r>
            <a:endParaRPr lang="zh-TW" altLang="en-US" sz="2600" dirty="0">
              <a:latin typeface="+mn-lt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3428992" y="400050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0</a:t>
            </a:r>
            <a:endParaRPr lang="zh-TW" altLang="en-US" sz="2600" dirty="0">
              <a:latin typeface="+mn-lt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3929058" y="400050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0</a:t>
            </a:r>
            <a:endParaRPr lang="zh-TW" altLang="en-US" sz="2600" dirty="0">
              <a:latin typeface="+mn-lt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4429124" y="400050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0</a:t>
            </a:r>
            <a:endParaRPr lang="zh-TW" altLang="en-US" sz="2600" dirty="0">
              <a:latin typeface="+mn-lt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4929190" y="400050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0</a:t>
            </a:r>
            <a:endParaRPr lang="zh-TW" altLang="en-US" sz="2600" dirty="0">
              <a:latin typeface="+mn-lt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5429256" y="400050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0</a:t>
            </a:r>
            <a:endParaRPr lang="zh-TW" altLang="en-US" sz="2600" dirty="0">
              <a:latin typeface="+mn-lt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5929322" y="400050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0</a:t>
            </a:r>
            <a:endParaRPr lang="zh-TW" altLang="en-US" sz="2600" dirty="0">
              <a:latin typeface="+mn-lt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1285852" y="4000504"/>
            <a:ext cx="642942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err="1" smtClean="0">
                <a:latin typeface="+mn-lt"/>
              </a:rPr>
              <a:t>dp</a:t>
            </a:r>
            <a:endParaRPr lang="zh-TW" altLang="en-US" sz="2600" dirty="0">
              <a:latin typeface="+mn-lt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1928794" y="3500438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0</a:t>
            </a:r>
            <a:endParaRPr lang="zh-TW" altLang="en-US" sz="2600" dirty="0">
              <a:latin typeface="+mn-lt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2428860" y="3500438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1</a:t>
            </a:r>
            <a:endParaRPr lang="zh-TW" altLang="en-US" sz="2600" dirty="0">
              <a:latin typeface="+mn-lt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2928926" y="3500438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2</a:t>
            </a:r>
            <a:endParaRPr lang="zh-TW" altLang="en-US" sz="2600" dirty="0">
              <a:latin typeface="+mn-lt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3428992" y="3500438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3</a:t>
            </a:r>
            <a:endParaRPr lang="zh-TW" altLang="en-US" sz="2600" dirty="0">
              <a:latin typeface="+mn-lt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3929058" y="3500438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4</a:t>
            </a:r>
            <a:endParaRPr lang="zh-TW" altLang="en-US" sz="2600" dirty="0">
              <a:latin typeface="+mn-lt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4429124" y="3500438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5</a:t>
            </a:r>
            <a:endParaRPr lang="zh-TW" altLang="en-US" sz="2600" dirty="0">
              <a:latin typeface="+mn-lt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4929190" y="3500438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6</a:t>
            </a:r>
            <a:endParaRPr lang="zh-TW" altLang="en-US" sz="2600" dirty="0">
              <a:latin typeface="+mn-lt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5429256" y="3500438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7</a:t>
            </a:r>
            <a:endParaRPr lang="zh-TW" altLang="en-US" sz="2600" dirty="0">
              <a:latin typeface="+mn-lt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5929322" y="3500438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8</a:t>
            </a:r>
            <a:endParaRPr lang="zh-TW" altLang="en-US" sz="2600" dirty="0">
              <a:latin typeface="+mn-lt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285852" y="3500438"/>
            <a:ext cx="642942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TW" altLang="en-US" sz="2600" dirty="0">
              <a:latin typeface="+mn-lt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7000892" y="3500438"/>
            <a:ext cx="9348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v[k] = 5</a:t>
            </a:r>
          </a:p>
        </p:txBody>
      </p:sp>
      <p:grpSp>
        <p:nvGrpSpPr>
          <p:cNvPr id="73" name="群組 72"/>
          <p:cNvGrpSpPr/>
          <p:nvPr/>
        </p:nvGrpSpPr>
        <p:grpSpPr>
          <a:xfrm>
            <a:off x="3428992" y="3500438"/>
            <a:ext cx="3000396" cy="492443"/>
            <a:chOff x="3428992" y="3500438"/>
            <a:chExt cx="3000396" cy="492443"/>
          </a:xfrm>
        </p:grpSpPr>
        <p:sp>
          <p:nvSpPr>
            <p:cNvPr id="74" name="文字方塊 73"/>
            <p:cNvSpPr txBox="1"/>
            <p:nvPr/>
          </p:nvSpPr>
          <p:spPr>
            <a:xfrm>
              <a:off x="5929322" y="3500438"/>
              <a:ext cx="500066" cy="49244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600" dirty="0" smtClean="0">
                  <a:latin typeface="+mn-lt"/>
                </a:rPr>
                <a:t>8</a:t>
              </a:r>
              <a:endParaRPr lang="zh-TW" altLang="en-US" sz="2600" dirty="0">
                <a:latin typeface="+mn-lt"/>
              </a:endParaRPr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3428992" y="3500438"/>
              <a:ext cx="500066" cy="49244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600" dirty="0" smtClean="0">
                  <a:latin typeface="+mn-lt"/>
                </a:rPr>
                <a:t>3</a:t>
              </a:r>
              <a:endParaRPr lang="zh-TW" altLang="en-US" sz="2600" dirty="0">
                <a:latin typeface="+mn-lt"/>
              </a:endParaRPr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7000892" y="4071942"/>
            <a:ext cx="691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8</a:t>
            </a:r>
            <a:endParaRPr lang="zh-TW" altLang="en-US" dirty="0"/>
          </a:p>
        </p:txBody>
      </p:sp>
      <p:grpSp>
        <p:nvGrpSpPr>
          <p:cNvPr id="77" name="群組 76"/>
          <p:cNvGrpSpPr/>
          <p:nvPr/>
        </p:nvGrpSpPr>
        <p:grpSpPr>
          <a:xfrm>
            <a:off x="2928926" y="3508061"/>
            <a:ext cx="3000396" cy="492443"/>
            <a:chOff x="3428992" y="3500438"/>
            <a:chExt cx="3000396" cy="492443"/>
          </a:xfrm>
        </p:grpSpPr>
        <p:sp>
          <p:nvSpPr>
            <p:cNvPr id="78" name="文字方塊 77"/>
            <p:cNvSpPr txBox="1"/>
            <p:nvPr/>
          </p:nvSpPr>
          <p:spPr>
            <a:xfrm>
              <a:off x="5929322" y="3500438"/>
              <a:ext cx="500066" cy="49244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600" dirty="0" smtClean="0">
                  <a:latin typeface="+mn-lt"/>
                </a:rPr>
                <a:t>7</a:t>
              </a:r>
              <a:endParaRPr lang="zh-TW" altLang="en-US" sz="2600" dirty="0">
                <a:latin typeface="+mn-lt"/>
              </a:endParaRPr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3428992" y="3500438"/>
              <a:ext cx="500066" cy="49244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600" dirty="0" smtClean="0">
                  <a:latin typeface="+mn-lt"/>
                </a:rPr>
                <a:t>2</a:t>
              </a:r>
              <a:endParaRPr lang="zh-TW" altLang="en-US" sz="2600" dirty="0">
                <a:latin typeface="+mn-lt"/>
              </a:endParaRPr>
            </a:p>
          </p:txBody>
        </p:sp>
      </p:grpSp>
      <p:sp>
        <p:nvSpPr>
          <p:cNvPr id="80" name="文字方塊 79"/>
          <p:cNvSpPr txBox="1"/>
          <p:nvPr/>
        </p:nvSpPr>
        <p:spPr>
          <a:xfrm>
            <a:off x="7000892" y="4071942"/>
            <a:ext cx="6912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7</a:t>
            </a:r>
            <a:endParaRPr lang="zh-TW" altLang="en-US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7000892" y="4071942"/>
            <a:ext cx="6912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5</a:t>
            </a:r>
            <a:endParaRPr lang="zh-TW" altLang="en-US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2928926" y="400050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solidFill>
                  <a:srgbClr val="FF0000"/>
                </a:solidFill>
                <a:latin typeface="+mn-lt"/>
              </a:rPr>
              <a:t>1</a:t>
            </a:r>
            <a:endParaRPr lang="zh-TW" altLang="en-US" sz="2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3571868" y="4786322"/>
            <a:ext cx="30003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dp</a:t>
            </a:r>
            <a:r>
              <a:rPr lang="en-US" altLang="zh-TW" dirty="0" smtClean="0"/>
              <a:t>[7] </a:t>
            </a:r>
            <a:r>
              <a:rPr lang="zh-TW" altLang="en-US" dirty="0" smtClean="0"/>
              <a:t>更新值為</a:t>
            </a:r>
            <a:r>
              <a:rPr lang="en-US" altLang="zh-TW" dirty="0" smtClean="0"/>
              <a:t>1</a:t>
            </a:r>
            <a:br>
              <a:rPr lang="en-US" altLang="zh-TW" dirty="0" smtClean="0"/>
            </a:br>
            <a:r>
              <a:rPr lang="zh-TW" altLang="en-US" dirty="0" smtClean="0"/>
              <a:t>因為價位 </a:t>
            </a:r>
            <a:r>
              <a:rPr lang="en-US" altLang="zh-TW" dirty="0" smtClean="0"/>
              <a:t>7</a:t>
            </a:r>
            <a:r>
              <a:rPr lang="zh-TW" altLang="en-US" dirty="0" smtClean="0"/>
              <a:t>可以被湊出來</a:t>
            </a:r>
            <a:endParaRPr lang="zh-TW" altLang="en-US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5429256" y="400050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solidFill>
                  <a:srgbClr val="FF0000"/>
                </a:solidFill>
                <a:latin typeface="+mn-lt"/>
              </a:rPr>
              <a:t>1</a:t>
            </a:r>
            <a:endParaRPr lang="zh-TW" altLang="en-US" sz="26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89" name="群組 88"/>
          <p:cNvGrpSpPr/>
          <p:nvPr/>
        </p:nvGrpSpPr>
        <p:grpSpPr>
          <a:xfrm>
            <a:off x="1928794" y="3500438"/>
            <a:ext cx="3000396" cy="492443"/>
            <a:chOff x="3428992" y="3500438"/>
            <a:chExt cx="3000396" cy="492443"/>
          </a:xfrm>
        </p:grpSpPr>
        <p:sp>
          <p:nvSpPr>
            <p:cNvPr id="90" name="文字方塊 89"/>
            <p:cNvSpPr txBox="1"/>
            <p:nvPr/>
          </p:nvSpPr>
          <p:spPr>
            <a:xfrm>
              <a:off x="5929322" y="3500438"/>
              <a:ext cx="500066" cy="49244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600" dirty="0" smtClean="0">
                  <a:latin typeface="+mn-lt"/>
                </a:rPr>
                <a:t>5</a:t>
              </a:r>
              <a:endParaRPr lang="zh-TW" altLang="en-US" sz="2600" dirty="0">
                <a:latin typeface="+mn-lt"/>
              </a:endParaRPr>
            </a:p>
          </p:txBody>
        </p:sp>
        <p:sp>
          <p:nvSpPr>
            <p:cNvPr id="91" name="文字方塊 90"/>
            <p:cNvSpPr txBox="1"/>
            <p:nvPr/>
          </p:nvSpPr>
          <p:spPr>
            <a:xfrm>
              <a:off x="3428992" y="3500438"/>
              <a:ext cx="500066" cy="49244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600" dirty="0" smtClean="0">
                  <a:latin typeface="+mn-lt"/>
                </a:rPr>
                <a:t>0</a:t>
              </a:r>
              <a:endParaRPr lang="zh-TW" altLang="en-US" sz="2600" dirty="0">
                <a:latin typeface="+mn-lt"/>
              </a:endParaRPr>
            </a:p>
          </p:txBody>
        </p:sp>
      </p:grpSp>
      <p:sp>
        <p:nvSpPr>
          <p:cNvPr id="93" name="文字方塊 92"/>
          <p:cNvSpPr txBox="1"/>
          <p:nvPr/>
        </p:nvSpPr>
        <p:spPr>
          <a:xfrm>
            <a:off x="5429256" y="400050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1</a:t>
            </a:r>
            <a:endParaRPr lang="zh-TW" altLang="en-US" sz="2600" dirty="0">
              <a:latin typeface="+mn-lt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1928794" y="400050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solidFill>
                  <a:srgbClr val="FF0000"/>
                </a:solidFill>
                <a:latin typeface="+mn-lt"/>
              </a:rPr>
              <a:t>1</a:t>
            </a:r>
            <a:endParaRPr lang="zh-TW" altLang="en-US" sz="2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4429124" y="400050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solidFill>
                  <a:srgbClr val="FF0000"/>
                </a:solidFill>
                <a:latin typeface="+mn-lt"/>
              </a:rPr>
              <a:t>1</a:t>
            </a:r>
            <a:endParaRPr lang="zh-TW" altLang="en-US" sz="260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1" animBg="1"/>
      <p:bldP spid="80" grpId="0" animBg="1"/>
      <p:bldP spid="80" grpId="1" animBg="1"/>
      <p:bldP spid="84" grpId="0" animBg="1"/>
      <p:bldP spid="85" grpId="0" animBg="1"/>
      <p:bldP spid="85" grpId="1" animBg="1"/>
      <p:bldP spid="87" grpId="0" animBg="1"/>
      <p:bldP spid="87" grpId="1" animBg="1"/>
      <p:bldP spid="88" grpId="0" animBg="1"/>
      <p:bldP spid="93" grpId="0" animBg="1"/>
      <p:bldP spid="94" grpId="0" animBg="1"/>
      <p:bldP spid="9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b="1" dirty="0" smtClean="0">
                <a:solidFill>
                  <a:srgbClr val="376092"/>
                </a:solidFill>
                <a:ea typeface="標楷體" pitchFamily="65" charset="-120"/>
                <a:sym typeface="Arial" pitchFamily="34" charset="0"/>
              </a:rPr>
              <a:t>Coin change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600" dirty="0" smtClean="0"/>
              <a:t>硬幣</a:t>
            </a:r>
            <a:r>
              <a:rPr lang="zh-TW" altLang="en-US" sz="2600" b="1" dirty="0" smtClean="0">
                <a:solidFill>
                  <a:srgbClr val="FF0000"/>
                </a:solidFill>
              </a:rPr>
              <a:t>無限</a:t>
            </a:r>
            <a:r>
              <a:rPr lang="zh-TW" altLang="en-US" sz="2600" dirty="0" smtClean="0"/>
              <a:t>，</a:t>
            </a:r>
            <a:r>
              <a:rPr lang="zh-TW" altLang="en-US" sz="2600" dirty="0" smtClean="0">
                <a:solidFill>
                  <a:srgbClr val="FF0000"/>
                </a:solidFill>
              </a:rPr>
              <a:t>是否湊得某價位</a:t>
            </a:r>
            <a:endParaRPr lang="en-US" altLang="zh-TW" sz="2600" dirty="0" smtClean="0">
              <a:solidFill>
                <a:srgbClr val="FF0000"/>
              </a:solidFill>
            </a:endParaRPr>
          </a:p>
          <a:p>
            <a:r>
              <a:rPr lang="en-US" altLang="zh-TW" sz="2600" dirty="0" err="1" smtClean="0"/>
              <a:t>dp</a:t>
            </a:r>
            <a:r>
              <a:rPr lang="en-US" altLang="zh-TW" sz="2600" dirty="0" smtClean="0"/>
              <a:t>[0]=1</a:t>
            </a:r>
          </a:p>
          <a:p>
            <a:r>
              <a:rPr lang="en-US" altLang="zh-TW" sz="2600" dirty="0" smtClean="0"/>
              <a:t>v[k] = 2, 5</a:t>
            </a:r>
          </a:p>
          <a:p>
            <a:r>
              <a:rPr lang="en-US" altLang="zh-TW" sz="2600" dirty="0" smtClean="0"/>
              <a:t>If (</a:t>
            </a:r>
            <a:r>
              <a:rPr lang="en-US" altLang="zh-TW" sz="2600" dirty="0" err="1" smtClean="0"/>
              <a:t>dp</a:t>
            </a:r>
            <a:r>
              <a:rPr lang="en-US" altLang="zh-TW" sz="2600" dirty="0" smtClean="0"/>
              <a:t>[ </a:t>
            </a:r>
            <a:r>
              <a:rPr lang="en-US" altLang="zh-TW" sz="2600" dirty="0" err="1" smtClean="0"/>
              <a:t>i</a:t>
            </a:r>
            <a:r>
              <a:rPr lang="en-US" altLang="zh-TW" sz="2600" dirty="0" smtClean="0"/>
              <a:t> - v[k] ] == true)  </a:t>
            </a:r>
            <a:r>
              <a:rPr lang="en-US" altLang="zh-TW" sz="2600" dirty="0" err="1" smtClean="0"/>
              <a:t>dp</a:t>
            </a:r>
            <a:r>
              <a:rPr lang="en-US" altLang="zh-TW" sz="2600" dirty="0" smtClean="0"/>
              <a:t>[ </a:t>
            </a:r>
            <a:r>
              <a:rPr lang="en-US" altLang="zh-TW" sz="2600" dirty="0" err="1" smtClean="0"/>
              <a:t>i</a:t>
            </a:r>
            <a:r>
              <a:rPr lang="en-US" altLang="zh-TW" sz="2600" dirty="0" smtClean="0"/>
              <a:t> ] = 1; (</a:t>
            </a:r>
            <a:r>
              <a:rPr lang="en-US" altLang="zh-TW" sz="2600" dirty="0" err="1" smtClean="0"/>
              <a:t>i</a:t>
            </a:r>
            <a:r>
              <a:rPr lang="en-US" altLang="zh-TW" sz="2600" dirty="0" smtClean="0"/>
              <a:t> </a:t>
            </a:r>
            <a:r>
              <a:rPr lang="zh-TW" altLang="en-US" sz="2600" dirty="0" smtClean="0"/>
              <a:t>從</a:t>
            </a:r>
            <a:r>
              <a:rPr lang="en-US" altLang="zh-TW" sz="2600" dirty="0" smtClean="0"/>
              <a:t>v[k]</a:t>
            </a:r>
            <a:r>
              <a:rPr lang="zh-TW" altLang="en-US" sz="2600" dirty="0" smtClean="0"/>
              <a:t>開始跑</a:t>
            </a:r>
            <a:r>
              <a:rPr lang="en-US" altLang="zh-TW" sz="2600" dirty="0" smtClean="0"/>
              <a:t>)</a:t>
            </a:r>
            <a:endParaRPr lang="zh-TW" altLang="en-US" sz="2800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1928794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1</a:t>
            </a:r>
            <a:endParaRPr lang="zh-TW" altLang="en-US" sz="2600" dirty="0"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28860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0</a:t>
            </a:r>
            <a:endParaRPr lang="zh-TW" altLang="en-US" sz="2600" dirty="0">
              <a:latin typeface="+mn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28926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0</a:t>
            </a:r>
            <a:endParaRPr lang="zh-TW" altLang="en-US" sz="2600" dirty="0">
              <a:latin typeface="+mn-l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428992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0</a:t>
            </a:r>
            <a:endParaRPr lang="zh-TW" altLang="en-US" sz="2600" dirty="0">
              <a:latin typeface="+mn-lt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929058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0</a:t>
            </a:r>
            <a:endParaRPr lang="zh-TW" altLang="en-US" sz="2600" dirty="0">
              <a:latin typeface="+mn-lt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429124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0</a:t>
            </a:r>
            <a:endParaRPr lang="zh-TW" altLang="en-US" sz="2600" dirty="0">
              <a:latin typeface="+mn-lt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929190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0</a:t>
            </a:r>
            <a:endParaRPr lang="zh-TW" altLang="en-US" sz="2600" dirty="0">
              <a:latin typeface="+mn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429256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0</a:t>
            </a:r>
            <a:endParaRPr lang="zh-TW" altLang="en-US" sz="2600" dirty="0">
              <a:latin typeface="+mn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929322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0</a:t>
            </a:r>
            <a:endParaRPr lang="zh-TW" altLang="en-US" sz="2600" dirty="0"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285852" y="4357694"/>
            <a:ext cx="642942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err="1" smtClean="0">
                <a:latin typeface="+mn-lt"/>
              </a:rPr>
              <a:t>dp</a:t>
            </a:r>
            <a:endParaRPr lang="zh-TW" altLang="en-US" sz="2600" dirty="0">
              <a:latin typeface="+mn-lt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928794" y="3857628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0</a:t>
            </a:r>
            <a:endParaRPr lang="zh-TW" altLang="en-US" sz="2600" dirty="0">
              <a:latin typeface="+mn-l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428860" y="3857628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1</a:t>
            </a:r>
            <a:endParaRPr lang="zh-TW" altLang="en-US" sz="2600" dirty="0">
              <a:latin typeface="+mn-lt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928926" y="3857628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2</a:t>
            </a:r>
            <a:endParaRPr lang="zh-TW" altLang="en-US" sz="2600" dirty="0">
              <a:latin typeface="+mn-lt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428992" y="3857628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3</a:t>
            </a:r>
            <a:endParaRPr lang="zh-TW" altLang="en-US" sz="2600" dirty="0">
              <a:latin typeface="+mn-lt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929058" y="3857628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4</a:t>
            </a:r>
            <a:endParaRPr lang="zh-TW" altLang="en-US" sz="2600" dirty="0">
              <a:latin typeface="+mn-lt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429124" y="3857628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5</a:t>
            </a:r>
            <a:endParaRPr lang="zh-TW" altLang="en-US" sz="2600" dirty="0">
              <a:latin typeface="+mn-lt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929190" y="3857628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6</a:t>
            </a:r>
            <a:endParaRPr lang="zh-TW" altLang="en-US" sz="2600" dirty="0">
              <a:latin typeface="+mn-lt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429256" y="3857628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7</a:t>
            </a:r>
            <a:endParaRPr lang="zh-TW" altLang="en-US" sz="2600" dirty="0">
              <a:latin typeface="+mn-lt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929322" y="3857628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8</a:t>
            </a:r>
            <a:endParaRPr lang="zh-TW" altLang="en-US" sz="2600" dirty="0">
              <a:latin typeface="+mn-lt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285852" y="3857628"/>
            <a:ext cx="642942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TW" altLang="en-US" sz="2600" dirty="0">
              <a:latin typeface="+mn-lt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000892" y="3857628"/>
            <a:ext cx="9348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v[k] = 2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2928926" y="3865251"/>
            <a:ext cx="1500198" cy="492443"/>
            <a:chOff x="4929190" y="3500438"/>
            <a:chExt cx="1500198" cy="492443"/>
          </a:xfrm>
        </p:grpSpPr>
        <p:sp>
          <p:nvSpPr>
            <p:cNvPr id="26" name="文字方塊 25"/>
            <p:cNvSpPr txBox="1"/>
            <p:nvPr/>
          </p:nvSpPr>
          <p:spPr>
            <a:xfrm>
              <a:off x="5929322" y="3500438"/>
              <a:ext cx="500066" cy="49244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600" dirty="0" smtClean="0">
                  <a:latin typeface="+mn-lt"/>
                </a:rPr>
                <a:t>4</a:t>
              </a:r>
              <a:endParaRPr lang="zh-TW" altLang="en-US" sz="2600" dirty="0">
                <a:latin typeface="+mn-lt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4929190" y="3500438"/>
              <a:ext cx="500066" cy="49244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600" dirty="0" smtClean="0">
                  <a:latin typeface="+mn-lt"/>
                </a:rPr>
                <a:t>2</a:t>
              </a:r>
              <a:endParaRPr lang="zh-TW" altLang="en-US" sz="2600" dirty="0">
                <a:latin typeface="+mn-lt"/>
              </a:endParaRPr>
            </a:p>
          </p:txBody>
        </p:sp>
      </p:grpSp>
      <p:sp>
        <p:nvSpPr>
          <p:cNvPr id="28" name="文字方塊 27"/>
          <p:cNvSpPr txBox="1"/>
          <p:nvPr/>
        </p:nvSpPr>
        <p:spPr>
          <a:xfrm>
            <a:off x="7000892" y="4429132"/>
            <a:ext cx="691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2</a:t>
            </a:r>
            <a:endParaRPr lang="zh-TW" altLang="en-US" dirty="0"/>
          </a:p>
        </p:txBody>
      </p:sp>
      <p:grpSp>
        <p:nvGrpSpPr>
          <p:cNvPr id="29" name="群組 28"/>
          <p:cNvGrpSpPr/>
          <p:nvPr/>
        </p:nvGrpSpPr>
        <p:grpSpPr>
          <a:xfrm>
            <a:off x="2428860" y="3857628"/>
            <a:ext cx="1500198" cy="492443"/>
            <a:chOff x="4929190" y="3500438"/>
            <a:chExt cx="1500198" cy="492443"/>
          </a:xfrm>
        </p:grpSpPr>
        <p:sp>
          <p:nvSpPr>
            <p:cNvPr id="30" name="文字方塊 29"/>
            <p:cNvSpPr txBox="1"/>
            <p:nvPr/>
          </p:nvSpPr>
          <p:spPr>
            <a:xfrm>
              <a:off x="5929322" y="3500438"/>
              <a:ext cx="500066" cy="49244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600" dirty="0" smtClean="0">
                  <a:latin typeface="+mn-lt"/>
                </a:rPr>
                <a:t>3</a:t>
              </a:r>
              <a:endParaRPr lang="zh-TW" altLang="en-US" sz="2600" dirty="0">
                <a:latin typeface="+mn-lt"/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4929190" y="3500438"/>
              <a:ext cx="500066" cy="49244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600" dirty="0" smtClean="0">
                  <a:latin typeface="+mn-lt"/>
                </a:rPr>
                <a:t>1</a:t>
              </a:r>
              <a:endParaRPr lang="zh-TW" altLang="en-US" sz="2600" dirty="0">
                <a:latin typeface="+mn-lt"/>
              </a:endParaRPr>
            </a:p>
          </p:txBody>
        </p:sp>
      </p:grpSp>
      <p:sp>
        <p:nvSpPr>
          <p:cNvPr id="32" name="文字方塊 31"/>
          <p:cNvSpPr txBox="1"/>
          <p:nvPr/>
        </p:nvSpPr>
        <p:spPr>
          <a:xfrm>
            <a:off x="7000892" y="4429132"/>
            <a:ext cx="6912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3</a:t>
            </a:r>
            <a:endParaRPr lang="zh-TW" alt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1928794" y="3857628"/>
            <a:ext cx="1500198" cy="492443"/>
            <a:chOff x="4929190" y="3500438"/>
            <a:chExt cx="1500198" cy="492443"/>
          </a:xfrm>
        </p:grpSpPr>
        <p:sp>
          <p:nvSpPr>
            <p:cNvPr id="34" name="文字方塊 33"/>
            <p:cNvSpPr txBox="1"/>
            <p:nvPr/>
          </p:nvSpPr>
          <p:spPr>
            <a:xfrm>
              <a:off x="5929322" y="3500438"/>
              <a:ext cx="500066" cy="49244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600" dirty="0" smtClean="0">
                  <a:latin typeface="+mn-lt"/>
                </a:rPr>
                <a:t>2</a:t>
              </a:r>
              <a:endParaRPr lang="zh-TW" altLang="en-US" sz="2600" dirty="0">
                <a:latin typeface="+mn-lt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4929190" y="3500438"/>
              <a:ext cx="500066" cy="49244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600" dirty="0" smtClean="0">
                  <a:latin typeface="+mn-lt"/>
                </a:rPr>
                <a:t>0</a:t>
              </a:r>
              <a:endParaRPr lang="zh-TW" altLang="en-US" sz="2600" dirty="0">
                <a:latin typeface="+mn-lt"/>
              </a:endParaRPr>
            </a:p>
          </p:txBody>
        </p:sp>
      </p:grpSp>
      <p:sp>
        <p:nvSpPr>
          <p:cNvPr id="36" name="文字方塊 35"/>
          <p:cNvSpPr txBox="1"/>
          <p:nvPr/>
        </p:nvSpPr>
        <p:spPr>
          <a:xfrm>
            <a:off x="7000892" y="4429132"/>
            <a:ext cx="6912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4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928794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solidFill>
                  <a:srgbClr val="FF0000"/>
                </a:solidFill>
                <a:latin typeface="+mn-lt"/>
              </a:rPr>
              <a:t>1</a:t>
            </a:r>
            <a:endParaRPr lang="zh-TW" altLang="en-US" sz="2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928926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solidFill>
                  <a:srgbClr val="FF0000"/>
                </a:solidFill>
                <a:latin typeface="+mn-lt"/>
              </a:rPr>
              <a:t>1</a:t>
            </a:r>
            <a:endParaRPr lang="zh-TW" altLang="en-US" sz="2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000364" y="4997247"/>
            <a:ext cx="30003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dp</a:t>
            </a:r>
            <a:r>
              <a:rPr lang="en-US" altLang="zh-TW" dirty="0" smtClean="0"/>
              <a:t>[2] </a:t>
            </a:r>
            <a:r>
              <a:rPr lang="zh-TW" altLang="en-US" dirty="0" smtClean="0"/>
              <a:t>更新值為</a:t>
            </a:r>
            <a:r>
              <a:rPr lang="en-US" altLang="zh-TW" dirty="0" smtClean="0"/>
              <a:t>1</a:t>
            </a:r>
            <a:br>
              <a:rPr lang="en-US" altLang="zh-TW" dirty="0" smtClean="0"/>
            </a:br>
            <a:r>
              <a:rPr lang="zh-TW" altLang="en-US" dirty="0" smtClean="0"/>
              <a:t>因為價位 </a:t>
            </a:r>
            <a:r>
              <a:rPr lang="en-US" altLang="zh-TW" dirty="0" smtClean="0"/>
              <a:t>2</a:t>
            </a:r>
            <a:r>
              <a:rPr lang="zh-TW" altLang="en-US" dirty="0" smtClean="0"/>
              <a:t>可以被湊出來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2928926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1</a:t>
            </a:r>
            <a:endParaRPr lang="zh-TW" altLang="en-US" sz="2600" dirty="0">
              <a:latin typeface="+mn-lt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3929058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solidFill>
                  <a:srgbClr val="FF0000"/>
                </a:solidFill>
                <a:latin typeface="+mn-lt"/>
              </a:rPr>
              <a:t>1</a:t>
            </a:r>
            <a:endParaRPr lang="zh-TW" altLang="en-US" sz="2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3929058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1</a:t>
            </a:r>
            <a:endParaRPr lang="zh-TW" altLang="en-US" sz="2600" dirty="0">
              <a:latin typeface="+mn-lt"/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3929058" y="3857628"/>
            <a:ext cx="1500198" cy="492443"/>
            <a:chOff x="4929190" y="3500438"/>
            <a:chExt cx="1500198" cy="492443"/>
          </a:xfrm>
        </p:grpSpPr>
        <p:sp>
          <p:nvSpPr>
            <p:cNvPr id="46" name="文字方塊 45"/>
            <p:cNvSpPr txBox="1"/>
            <p:nvPr/>
          </p:nvSpPr>
          <p:spPr>
            <a:xfrm>
              <a:off x="5929322" y="3500438"/>
              <a:ext cx="500066" cy="49244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600" dirty="0" smtClean="0">
                  <a:latin typeface="+mn-lt"/>
                </a:rPr>
                <a:t>6</a:t>
              </a:r>
              <a:endParaRPr lang="zh-TW" altLang="en-US" sz="2600" dirty="0">
                <a:latin typeface="+mn-lt"/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4929190" y="3500438"/>
              <a:ext cx="500066" cy="49244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600" dirty="0" smtClean="0">
                  <a:latin typeface="+mn-lt"/>
                </a:rPr>
                <a:t>4</a:t>
              </a:r>
              <a:endParaRPr lang="zh-TW" altLang="en-US" sz="2600" dirty="0">
                <a:latin typeface="+mn-lt"/>
              </a:endParaRPr>
            </a:p>
          </p:txBody>
        </p:sp>
      </p:grpSp>
      <p:sp>
        <p:nvSpPr>
          <p:cNvPr id="48" name="文字方塊 47"/>
          <p:cNvSpPr txBox="1"/>
          <p:nvPr/>
        </p:nvSpPr>
        <p:spPr>
          <a:xfrm>
            <a:off x="7000892" y="4429132"/>
            <a:ext cx="6912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6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4929190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1</a:t>
            </a:r>
            <a:endParaRPr lang="zh-TW" altLang="en-US" sz="2600" dirty="0">
              <a:latin typeface="+mn-lt"/>
            </a:endParaRPr>
          </a:p>
        </p:txBody>
      </p:sp>
      <p:grpSp>
        <p:nvGrpSpPr>
          <p:cNvPr id="50" name="群組 49"/>
          <p:cNvGrpSpPr/>
          <p:nvPr/>
        </p:nvGrpSpPr>
        <p:grpSpPr>
          <a:xfrm>
            <a:off x="4929190" y="3857628"/>
            <a:ext cx="1500198" cy="492443"/>
            <a:chOff x="4929190" y="3500438"/>
            <a:chExt cx="1500198" cy="492443"/>
          </a:xfrm>
        </p:grpSpPr>
        <p:sp>
          <p:nvSpPr>
            <p:cNvPr id="51" name="文字方塊 50"/>
            <p:cNvSpPr txBox="1"/>
            <p:nvPr/>
          </p:nvSpPr>
          <p:spPr>
            <a:xfrm>
              <a:off x="5929322" y="3500438"/>
              <a:ext cx="500066" cy="49244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600" dirty="0" smtClean="0">
                  <a:latin typeface="+mn-lt"/>
                </a:rPr>
                <a:t>8</a:t>
              </a:r>
              <a:endParaRPr lang="zh-TW" altLang="en-US" sz="2600" dirty="0">
                <a:latin typeface="+mn-lt"/>
              </a:endParaRPr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4929190" y="3500438"/>
              <a:ext cx="500066" cy="49244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600" dirty="0" smtClean="0">
                  <a:latin typeface="+mn-lt"/>
                </a:rPr>
                <a:t>6</a:t>
              </a:r>
              <a:endParaRPr lang="zh-TW" altLang="en-US" sz="2600" dirty="0">
                <a:latin typeface="+mn-lt"/>
              </a:endParaRPr>
            </a:p>
          </p:txBody>
        </p:sp>
      </p:grpSp>
      <p:sp>
        <p:nvSpPr>
          <p:cNvPr id="53" name="文字方塊 52"/>
          <p:cNvSpPr txBox="1"/>
          <p:nvPr/>
        </p:nvSpPr>
        <p:spPr>
          <a:xfrm>
            <a:off x="7000892" y="4429132"/>
            <a:ext cx="6912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8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5929322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1</a:t>
            </a:r>
            <a:endParaRPr lang="zh-TW" altLang="en-US" sz="2600" dirty="0">
              <a:latin typeface="+mn-lt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929190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solidFill>
                  <a:srgbClr val="FF0000"/>
                </a:solidFill>
                <a:latin typeface="+mn-lt"/>
              </a:rPr>
              <a:t>1</a:t>
            </a:r>
            <a:endParaRPr lang="zh-TW" altLang="en-US" sz="2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5929322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solidFill>
                  <a:srgbClr val="FF0000"/>
                </a:solidFill>
                <a:latin typeface="+mn-lt"/>
              </a:rPr>
              <a:t>1</a:t>
            </a:r>
            <a:endParaRPr lang="zh-TW" altLang="en-US" sz="2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214415" y="5786454"/>
            <a:ext cx="4786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要注意 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 的邊界值，只需要從 </a:t>
            </a:r>
            <a:r>
              <a:rPr lang="en-US" altLang="zh-TW" dirty="0" smtClean="0"/>
              <a:t>v[ k ] </a:t>
            </a:r>
            <a:r>
              <a:rPr lang="zh-TW" altLang="en-US" dirty="0" smtClean="0"/>
              <a:t>跑到 </a:t>
            </a:r>
            <a:r>
              <a:rPr lang="en-US" altLang="zh-TW" dirty="0" smtClean="0"/>
              <a:t>Max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28" grpId="1" animBg="1"/>
      <p:bldP spid="32" grpId="0" animBg="1"/>
      <p:bldP spid="32" grpId="1" animBg="1"/>
      <p:bldP spid="36" grpId="0" animBg="1"/>
      <p:bldP spid="3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3" grpId="1" animBg="1"/>
      <p:bldP spid="43" grpId="2" animBg="1"/>
      <p:bldP spid="44" grpId="0" animBg="1"/>
      <p:bldP spid="48" grpId="0" animBg="1"/>
      <p:bldP spid="49" grpId="0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0" lang="en-US" altLang="zh-TW" b="1" dirty="0" smtClean="0">
                <a:solidFill>
                  <a:srgbClr val="376092"/>
                </a:solidFill>
                <a:ea typeface="標楷體" pitchFamily="65" charset="-120"/>
                <a:sym typeface="Arial" pitchFamily="34" charset="0"/>
              </a:rPr>
              <a:t>Coin change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TW" altLang="en-US" sz="2600" dirty="0" smtClean="0"/>
              <a:t>硬幣</a:t>
            </a:r>
            <a:r>
              <a:rPr lang="zh-TW" altLang="en-US" sz="2600" b="1" dirty="0" smtClean="0"/>
              <a:t>無限</a:t>
            </a:r>
            <a:r>
              <a:rPr lang="zh-TW" altLang="en-US" sz="2600" dirty="0" smtClean="0"/>
              <a:t>，是否湊得某價位</a:t>
            </a:r>
            <a:endParaRPr lang="en-US" altLang="zh-TW" sz="2600" dirty="0" smtClean="0"/>
          </a:p>
          <a:p>
            <a:r>
              <a:rPr lang="en-US" altLang="zh-TW" sz="2600" dirty="0" err="1" smtClean="0"/>
              <a:t>dp</a:t>
            </a:r>
            <a:r>
              <a:rPr lang="en-US" altLang="zh-TW" sz="2600" dirty="0" smtClean="0"/>
              <a:t>[0]=1</a:t>
            </a:r>
          </a:p>
          <a:p>
            <a:r>
              <a:rPr lang="en-US" altLang="zh-TW" sz="2600" dirty="0" smtClean="0"/>
              <a:t>v[k] = 2, 5</a:t>
            </a:r>
          </a:p>
          <a:p>
            <a:r>
              <a:rPr lang="en-US" altLang="zh-TW" sz="2600" dirty="0" smtClean="0"/>
              <a:t>If (</a:t>
            </a:r>
            <a:r>
              <a:rPr lang="en-US" altLang="zh-TW" sz="2600" dirty="0" err="1" smtClean="0"/>
              <a:t>dp</a:t>
            </a:r>
            <a:r>
              <a:rPr lang="en-US" altLang="zh-TW" sz="2600" dirty="0" smtClean="0"/>
              <a:t>[ </a:t>
            </a:r>
            <a:r>
              <a:rPr lang="en-US" altLang="zh-TW" sz="2600" dirty="0" err="1" smtClean="0"/>
              <a:t>i</a:t>
            </a:r>
            <a:r>
              <a:rPr lang="en-US" altLang="zh-TW" sz="2600" dirty="0" smtClean="0"/>
              <a:t> - v[k] ] == true)  </a:t>
            </a:r>
            <a:r>
              <a:rPr lang="en-US" altLang="zh-TW" sz="2600" dirty="0" err="1" smtClean="0"/>
              <a:t>dp</a:t>
            </a:r>
            <a:r>
              <a:rPr lang="en-US" altLang="zh-TW" sz="2600" dirty="0" smtClean="0"/>
              <a:t>[ </a:t>
            </a:r>
            <a:r>
              <a:rPr lang="en-US" altLang="zh-TW" sz="2600" dirty="0" err="1" smtClean="0"/>
              <a:t>i</a:t>
            </a:r>
            <a:r>
              <a:rPr lang="en-US" altLang="zh-TW" sz="2600" dirty="0" smtClean="0"/>
              <a:t> ] = 1; (</a:t>
            </a:r>
            <a:r>
              <a:rPr lang="en-US" altLang="zh-TW" sz="2600" dirty="0" err="1" smtClean="0"/>
              <a:t>i</a:t>
            </a:r>
            <a:r>
              <a:rPr lang="en-US" altLang="zh-TW" sz="2600" dirty="0" smtClean="0"/>
              <a:t> </a:t>
            </a:r>
            <a:r>
              <a:rPr lang="zh-TW" altLang="en-US" sz="2600" dirty="0" smtClean="0"/>
              <a:t>從</a:t>
            </a:r>
            <a:r>
              <a:rPr lang="en-US" altLang="zh-TW" sz="2600" dirty="0" smtClean="0"/>
              <a:t>v[k]</a:t>
            </a:r>
            <a:r>
              <a:rPr lang="zh-TW" altLang="en-US" sz="2600" dirty="0" smtClean="0"/>
              <a:t>開始跑</a:t>
            </a:r>
            <a:r>
              <a:rPr lang="en-US" altLang="zh-TW" sz="2600" dirty="0" smtClean="0"/>
              <a:t>)</a:t>
            </a:r>
            <a:endParaRPr lang="zh-TW" altLang="en-US" sz="2600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1928794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1</a:t>
            </a:r>
            <a:endParaRPr lang="zh-TW" altLang="en-US" sz="2600" dirty="0">
              <a:latin typeface="+mn-l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428860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0</a:t>
            </a:r>
            <a:endParaRPr lang="zh-TW" altLang="en-US" sz="2600" dirty="0">
              <a:latin typeface="+mn-lt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928926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1</a:t>
            </a:r>
            <a:endParaRPr lang="zh-TW" altLang="en-US" sz="2600" dirty="0">
              <a:latin typeface="+mn-lt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428992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0</a:t>
            </a:r>
            <a:endParaRPr lang="zh-TW" altLang="en-US" sz="2600" dirty="0">
              <a:latin typeface="+mn-lt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929058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1</a:t>
            </a:r>
            <a:endParaRPr lang="zh-TW" altLang="en-US" sz="2600" dirty="0">
              <a:latin typeface="+mn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429124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0</a:t>
            </a:r>
            <a:endParaRPr lang="zh-TW" altLang="en-US" sz="2600" dirty="0">
              <a:latin typeface="+mn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929190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1</a:t>
            </a:r>
            <a:endParaRPr lang="zh-TW" altLang="en-US" sz="2600" dirty="0"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429256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0</a:t>
            </a:r>
            <a:endParaRPr lang="zh-TW" altLang="en-US" sz="2600" dirty="0">
              <a:latin typeface="+mn-lt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929322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1</a:t>
            </a:r>
            <a:endParaRPr lang="zh-TW" altLang="en-US" sz="2600" dirty="0">
              <a:latin typeface="+mn-l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285852" y="4357694"/>
            <a:ext cx="642942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err="1" smtClean="0">
                <a:latin typeface="+mn-lt"/>
              </a:rPr>
              <a:t>dp</a:t>
            </a:r>
            <a:endParaRPr lang="zh-TW" altLang="en-US" sz="2600" dirty="0">
              <a:latin typeface="+mn-lt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928794" y="3857628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0</a:t>
            </a:r>
            <a:endParaRPr lang="zh-TW" altLang="en-US" sz="2600" dirty="0">
              <a:latin typeface="+mn-lt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428860" y="3857628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1</a:t>
            </a:r>
            <a:endParaRPr lang="zh-TW" altLang="en-US" sz="2600" dirty="0">
              <a:latin typeface="+mn-lt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928926" y="3857628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2</a:t>
            </a:r>
            <a:endParaRPr lang="zh-TW" altLang="en-US" sz="2600" dirty="0">
              <a:latin typeface="+mn-lt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428992" y="3857628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3</a:t>
            </a:r>
            <a:endParaRPr lang="zh-TW" altLang="en-US" sz="2600" dirty="0">
              <a:latin typeface="+mn-lt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929058" y="3857628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4</a:t>
            </a:r>
            <a:endParaRPr lang="zh-TW" altLang="en-US" sz="2600" dirty="0">
              <a:latin typeface="+mn-lt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429124" y="3857628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5</a:t>
            </a:r>
            <a:endParaRPr lang="zh-TW" altLang="en-US" sz="2600" dirty="0">
              <a:latin typeface="+mn-lt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929190" y="3857628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6</a:t>
            </a:r>
            <a:endParaRPr lang="zh-TW" altLang="en-US" sz="2600" dirty="0">
              <a:latin typeface="+mn-lt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429256" y="3857628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7</a:t>
            </a:r>
            <a:endParaRPr lang="zh-TW" altLang="en-US" sz="2600" dirty="0">
              <a:latin typeface="+mn-lt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929322" y="3857628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8</a:t>
            </a:r>
            <a:endParaRPr lang="zh-TW" altLang="en-US" sz="2600" dirty="0">
              <a:latin typeface="+mn-lt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285852" y="3857628"/>
            <a:ext cx="642942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TW" altLang="en-US" sz="2600" dirty="0">
              <a:latin typeface="+mn-lt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000892" y="3857628"/>
            <a:ext cx="9348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v[k] = 5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7000892" y="4429132"/>
            <a:ext cx="691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5</a:t>
            </a:r>
            <a:endParaRPr lang="zh-TW" altLang="en-US" dirty="0"/>
          </a:p>
        </p:txBody>
      </p:sp>
      <p:grpSp>
        <p:nvGrpSpPr>
          <p:cNvPr id="31" name="群組 30"/>
          <p:cNvGrpSpPr/>
          <p:nvPr/>
        </p:nvGrpSpPr>
        <p:grpSpPr>
          <a:xfrm>
            <a:off x="2928926" y="3857628"/>
            <a:ext cx="3000396" cy="492443"/>
            <a:chOff x="5429256" y="3492815"/>
            <a:chExt cx="3000396" cy="492443"/>
          </a:xfrm>
        </p:grpSpPr>
        <p:sp>
          <p:nvSpPr>
            <p:cNvPr id="32" name="文字方塊 31"/>
            <p:cNvSpPr txBox="1"/>
            <p:nvPr/>
          </p:nvSpPr>
          <p:spPr>
            <a:xfrm>
              <a:off x="7929586" y="3492815"/>
              <a:ext cx="500066" cy="49244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600" dirty="0" smtClean="0">
                  <a:latin typeface="+mn-lt"/>
                </a:rPr>
                <a:t>7</a:t>
              </a:r>
              <a:endParaRPr lang="zh-TW" altLang="en-US" sz="2600" dirty="0">
                <a:latin typeface="+mn-lt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5429256" y="3492815"/>
              <a:ext cx="500066" cy="49244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600" dirty="0" smtClean="0">
                  <a:latin typeface="+mn-lt"/>
                </a:rPr>
                <a:t>2</a:t>
              </a:r>
              <a:endParaRPr lang="zh-TW" altLang="en-US" sz="2600" dirty="0">
                <a:latin typeface="+mn-lt"/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1928794" y="3857628"/>
            <a:ext cx="3000396" cy="492443"/>
            <a:chOff x="4929190" y="3500438"/>
            <a:chExt cx="3000396" cy="492443"/>
          </a:xfrm>
        </p:grpSpPr>
        <p:sp>
          <p:nvSpPr>
            <p:cNvPr id="36" name="文字方塊 35"/>
            <p:cNvSpPr txBox="1"/>
            <p:nvPr/>
          </p:nvSpPr>
          <p:spPr>
            <a:xfrm>
              <a:off x="7429520" y="3500438"/>
              <a:ext cx="500066" cy="49244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600" dirty="0" smtClean="0">
                  <a:latin typeface="+mn-lt"/>
                </a:rPr>
                <a:t>5</a:t>
              </a:r>
              <a:endParaRPr lang="zh-TW" altLang="en-US" sz="2600" dirty="0">
                <a:latin typeface="+mn-lt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4929190" y="3500438"/>
              <a:ext cx="500066" cy="49244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600" dirty="0" smtClean="0">
                  <a:latin typeface="+mn-lt"/>
                </a:rPr>
                <a:t>0</a:t>
              </a:r>
              <a:endParaRPr lang="zh-TW" altLang="en-US" sz="2600" dirty="0">
                <a:latin typeface="+mn-lt"/>
              </a:endParaRPr>
            </a:p>
          </p:txBody>
        </p:sp>
      </p:grpSp>
      <p:sp>
        <p:nvSpPr>
          <p:cNvPr id="38" name="文字方塊 37"/>
          <p:cNvSpPr txBox="1"/>
          <p:nvPr/>
        </p:nvSpPr>
        <p:spPr>
          <a:xfrm>
            <a:off x="7000892" y="4429132"/>
            <a:ext cx="6912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7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3000364" y="4997247"/>
            <a:ext cx="30003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dp</a:t>
            </a:r>
            <a:r>
              <a:rPr lang="en-US" altLang="zh-TW" dirty="0" smtClean="0"/>
              <a:t>[5] </a:t>
            </a:r>
            <a:r>
              <a:rPr lang="zh-TW" altLang="en-US" dirty="0" smtClean="0"/>
              <a:t>更新值為</a:t>
            </a:r>
            <a:r>
              <a:rPr lang="en-US" altLang="zh-TW" dirty="0" smtClean="0"/>
              <a:t>1</a:t>
            </a:r>
            <a:br>
              <a:rPr lang="en-US" altLang="zh-TW" dirty="0" smtClean="0"/>
            </a:br>
            <a:r>
              <a:rPr lang="zh-TW" altLang="en-US" dirty="0" smtClean="0"/>
              <a:t>因為價位 </a:t>
            </a:r>
            <a:r>
              <a:rPr lang="en-US" altLang="zh-TW" dirty="0" smtClean="0"/>
              <a:t>5</a:t>
            </a:r>
            <a:r>
              <a:rPr lang="zh-TW" altLang="en-US" dirty="0" smtClean="0"/>
              <a:t>可以被湊出來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4429124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solidFill>
                  <a:srgbClr val="FF0000"/>
                </a:solidFill>
                <a:latin typeface="+mn-lt"/>
              </a:rPr>
              <a:t>1</a:t>
            </a:r>
            <a:endParaRPr lang="zh-TW" altLang="en-US" sz="2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4429124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1</a:t>
            </a:r>
            <a:endParaRPr lang="zh-TW" altLang="en-US" sz="2600" dirty="0">
              <a:latin typeface="+mn-lt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5429256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solidFill>
                  <a:srgbClr val="FF0000"/>
                </a:solidFill>
                <a:latin typeface="+mn-lt"/>
              </a:rPr>
              <a:t>1</a:t>
            </a:r>
            <a:endParaRPr lang="zh-TW" altLang="en-US" sz="2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5429256" y="4357694"/>
            <a:ext cx="500066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dirty="0" smtClean="0">
                <a:latin typeface="+mn-lt"/>
              </a:rPr>
              <a:t>1</a:t>
            </a:r>
            <a:endParaRPr lang="zh-TW" altLang="en-US" sz="2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1" animBg="1"/>
      <p:bldP spid="38" grpId="0" animBg="1"/>
      <p:bldP spid="41" grpId="0" animBg="1"/>
      <p:bldP spid="41" grpId="1" animBg="1"/>
      <p:bldP spid="58" grpId="0" animBg="1"/>
      <p:bldP spid="58" grpId="1" animBg="1"/>
      <p:bldP spid="59" grpId="0" animBg="1"/>
      <p:bldP spid="61" grpId="0" animBg="1"/>
      <p:bldP spid="61" grpId="1" animBg="1"/>
      <p:bldP spid="6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b="1" dirty="0" smtClean="0">
                <a:solidFill>
                  <a:srgbClr val="376092"/>
                </a:solidFill>
                <a:ea typeface="標楷體" pitchFamily="65" charset="-120"/>
                <a:sym typeface="Arial" pitchFamily="34" charset="0"/>
              </a:rPr>
              <a:t>Coin change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TW" altLang="en-US" sz="2600" dirty="0" smtClean="0"/>
              <a:t>硬幣</a:t>
            </a:r>
            <a:r>
              <a:rPr lang="zh-TW" altLang="en-US" sz="2600" b="1" dirty="0" smtClean="0">
                <a:solidFill>
                  <a:srgbClr val="FF0000"/>
                </a:solidFill>
              </a:rPr>
              <a:t>無限</a:t>
            </a:r>
            <a:r>
              <a:rPr lang="zh-TW" altLang="en-US" sz="2600" dirty="0" smtClean="0"/>
              <a:t>，</a:t>
            </a:r>
            <a:r>
              <a:rPr lang="zh-TW" altLang="en-US" sz="2600" dirty="0" smtClean="0">
                <a:solidFill>
                  <a:srgbClr val="FF0000"/>
                </a:solidFill>
              </a:rPr>
              <a:t>湊得某價位有幾種可能</a:t>
            </a:r>
            <a:endParaRPr lang="en-US" altLang="zh-TW" sz="2600" dirty="0" smtClean="0">
              <a:solidFill>
                <a:srgbClr val="FF0000"/>
              </a:solidFill>
            </a:endParaRPr>
          </a:p>
          <a:p>
            <a:r>
              <a:rPr lang="en-US" altLang="zh-TW" sz="2600" dirty="0" err="1" smtClean="0"/>
              <a:t>dp</a:t>
            </a:r>
            <a:r>
              <a:rPr lang="en-US" altLang="zh-TW" sz="2600" dirty="0" smtClean="0"/>
              <a:t>[0]=1</a:t>
            </a:r>
          </a:p>
          <a:p>
            <a:r>
              <a:rPr lang="en-US" altLang="zh-TW" sz="2600" dirty="0" smtClean="0"/>
              <a:t>v[k] = 2, 3</a:t>
            </a:r>
          </a:p>
          <a:p>
            <a:r>
              <a:rPr lang="en-US" altLang="zh-TW" sz="2600" dirty="0" smtClean="0"/>
              <a:t>If (</a:t>
            </a:r>
            <a:r>
              <a:rPr lang="en-US" altLang="zh-TW" sz="2600" dirty="0" err="1" smtClean="0"/>
              <a:t>dp</a:t>
            </a:r>
            <a:r>
              <a:rPr lang="en-US" altLang="zh-TW" sz="2600" dirty="0" smtClean="0"/>
              <a:t>[ </a:t>
            </a:r>
            <a:r>
              <a:rPr lang="en-US" altLang="zh-TW" sz="2600" dirty="0" err="1" smtClean="0"/>
              <a:t>i</a:t>
            </a:r>
            <a:r>
              <a:rPr lang="en-US" altLang="zh-TW" sz="2600" dirty="0" smtClean="0"/>
              <a:t> - v[k] ] == true)  </a:t>
            </a:r>
            <a:r>
              <a:rPr lang="en-US" altLang="zh-TW" sz="2600" dirty="0" err="1" smtClean="0"/>
              <a:t>dp</a:t>
            </a:r>
            <a:r>
              <a:rPr lang="en-US" altLang="zh-TW" sz="2600" dirty="0" smtClean="0"/>
              <a:t>[ </a:t>
            </a:r>
            <a:r>
              <a:rPr lang="en-US" altLang="zh-TW" sz="2600" dirty="0" err="1" smtClean="0"/>
              <a:t>i</a:t>
            </a:r>
            <a:r>
              <a:rPr lang="en-US" altLang="zh-TW" sz="2600" dirty="0" smtClean="0"/>
              <a:t> ] += </a:t>
            </a:r>
            <a:r>
              <a:rPr lang="en-US" altLang="zh-TW" sz="2600" dirty="0" err="1" smtClean="0"/>
              <a:t>dp</a:t>
            </a:r>
            <a:r>
              <a:rPr lang="en-US" altLang="zh-TW" sz="2600" dirty="0" smtClean="0"/>
              <a:t>[ </a:t>
            </a:r>
            <a:r>
              <a:rPr lang="en-US" altLang="zh-TW" sz="2600" dirty="0" err="1" smtClean="0"/>
              <a:t>i</a:t>
            </a:r>
            <a:r>
              <a:rPr lang="en-US" altLang="zh-TW" sz="2600" dirty="0" smtClean="0"/>
              <a:t> - v[k] ];</a:t>
            </a:r>
            <a:endParaRPr lang="zh-TW" altLang="en-US" sz="2800" dirty="0" smtClean="0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1071538" y="3687452"/>
          <a:ext cx="60960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 smtClean="0"/>
                        <a:t>dp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1071538" y="5229244"/>
          <a:ext cx="60960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 smtClean="0"/>
                        <a:t>dp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向下箭號 42"/>
          <p:cNvSpPr/>
          <p:nvPr/>
        </p:nvSpPr>
        <p:spPr>
          <a:xfrm>
            <a:off x="3786182" y="4643446"/>
            <a:ext cx="428628" cy="50006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4929190" y="4714884"/>
            <a:ext cx="194796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v[k]=2, </a:t>
            </a:r>
            <a:r>
              <a:rPr lang="zh-TW" altLang="en-US" dirty="0" smtClean="0"/>
              <a:t>作法同</a:t>
            </a:r>
            <a:r>
              <a:rPr lang="en-US" altLang="zh-TW" dirty="0" smtClean="0"/>
              <a:t>p.7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157277569</TotalTime>
  <Pages>0</Pages>
  <Words>873</Words>
  <Characters>0</Characters>
  <Application>Microsoft Office PowerPoint</Application>
  <DocSecurity>0</DocSecurity>
  <PresentationFormat>如螢幕大小 (4:3)</PresentationFormat>
  <Lines>0</Lines>
  <Paragraphs>301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新細明體</vt:lpstr>
      <vt:lpstr>標楷體</vt:lpstr>
      <vt:lpstr>Arial</vt:lpstr>
      <vt:lpstr>Bookman Old Style</vt:lpstr>
      <vt:lpstr>Calibri</vt:lpstr>
      <vt:lpstr>Times New Roman</vt:lpstr>
      <vt:lpstr>Verdana</vt:lpstr>
      <vt:lpstr>Wingdings</vt:lpstr>
      <vt:lpstr>Office 佈景主題</vt:lpstr>
      <vt:lpstr>1_Office 佈景主題</vt:lpstr>
      <vt:lpstr>PowerPoint 簡報</vt:lpstr>
      <vt:lpstr>Outline</vt:lpstr>
      <vt:lpstr>Coin change</vt:lpstr>
      <vt:lpstr>Coin change</vt:lpstr>
      <vt:lpstr>Coin change</vt:lpstr>
      <vt:lpstr>Coin change</vt:lpstr>
      <vt:lpstr>Coin change</vt:lpstr>
      <vt:lpstr>Coin change</vt:lpstr>
      <vt:lpstr>Coin change</vt:lpstr>
      <vt:lpstr>Coin change</vt:lpstr>
      <vt:lpstr>Practice</vt:lpstr>
      <vt:lpstr>Homework</vt:lpstr>
      <vt:lpstr>PowerPoint 簡報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NCKU Programming Contest Training Course  Course 1 2012/12/19</dc:title>
  <dc:creator>user</dc:creator>
  <cp:lastModifiedBy>User</cp:lastModifiedBy>
  <cp:revision>354</cp:revision>
  <cp:lastPrinted>1899-12-30T00:00:00Z</cp:lastPrinted>
  <dcterms:created xsi:type="dcterms:W3CDTF">2012-10-30T03:26:03Z</dcterms:created>
  <dcterms:modified xsi:type="dcterms:W3CDTF">2017-03-14T10:17:53Z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1028-6.3.0.1864</vt:lpwstr>
  </property>
</Properties>
</file>