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57" r:id="rId4"/>
    <p:sldId id="258" r:id="rId5"/>
    <p:sldId id="259" r:id="rId6"/>
    <p:sldId id="260" r:id="rId7"/>
    <p:sldId id="267" r:id="rId8"/>
    <p:sldId id="284" r:id="rId9"/>
    <p:sldId id="285" r:id="rId10"/>
    <p:sldId id="272" r:id="rId11"/>
    <p:sldId id="273" r:id="rId12"/>
    <p:sldId id="274" r:id="rId13"/>
    <p:sldId id="275" r:id="rId14"/>
    <p:sldId id="276" r:id="rId15"/>
    <p:sldId id="277" r:id="rId16"/>
    <p:sldId id="286" r:id="rId17"/>
    <p:sldId id="287" r:id="rId18"/>
    <p:sldId id="282" r:id="rId19"/>
    <p:sldId id="279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" panose="02040503050406030204" pitchFamily="18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Raleway Medium" panose="020B0603030101060003" pitchFamily="34" charset="0"/>
      <p:regular r:id="rId34"/>
      <p:bold r:id="rId35"/>
      <p:italic r:id="rId36"/>
      <p:boldItalic r:id="rId37"/>
    </p:embeddedFont>
    <p:embeddedFont>
      <p:font typeface="Roboto Slab" pitchFamily="2" charset="0"/>
      <p:regular r:id="rId38"/>
      <p:bold r:id="rId39"/>
    </p:embeddedFont>
    <p:embeddedFont>
      <p:font typeface="Schoolbell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4">
          <p15:clr>
            <a:srgbClr val="A4A3A4"/>
          </p15:clr>
        </p15:guide>
        <p15:guide id="2" pos="576">
          <p15:clr>
            <a:srgbClr val="A4A3A4"/>
          </p15:clr>
        </p15:guide>
        <p15:guide id="3" orient="horz" pos="3744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gOK2ZfhJxrotVy8lH5w8qx+nKp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4D7938-7FD1-49DC-BE76-7D28639E1709}">
  <a:tblStyle styleId="{D64D7938-7FD1-49DC-BE76-7D28639E1709}" styleName="Table_0">
    <a:wholeTbl>
      <a:tcTxStyle b="off" i="off">
        <a:font>
          <a:latin typeface="Quire Sans"/>
          <a:ea typeface="Quire Sans"/>
          <a:cs typeface="Quire San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EF0"/>
          </a:solidFill>
        </a:fill>
      </a:tcStyle>
    </a:wholeTbl>
    <a:band1H>
      <a:tcTxStyle/>
      <a:tcStyle>
        <a:tcBdr/>
        <a:fill>
          <a:solidFill>
            <a:srgbClr val="CDDC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C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Quire Sans"/>
          <a:ea typeface="Quire Sans"/>
          <a:cs typeface="Quire San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Quire Sans"/>
          <a:ea typeface="Quire Sans"/>
          <a:cs typeface="Quire San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Quire Sans"/>
          <a:ea typeface="Quire Sans"/>
          <a:cs typeface="Quire San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Quire Sans"/>
          <a:ea typeface="Quire Sans"/>
          <a:cs typeface="Quire San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372"/>
      </p:cViewPr>
      <p:guideLst>
        <p:guide orient="horz" pos="1344"/>
        <p:guide pos="576"/>
        <p:guide orient="horz" pos="37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4782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969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622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050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11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chemeClr val="accent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9"/>
          <p:cNvSpPr txBox="1">
            <a:spLocks noGrp="1"/>
          </p:cNvSpPr>
          <p:nvPr>
            <p:ph type="title"/>
          </p:nvPr>
        </p:nvSpPr>
        <p:spPr>
          <a:xfrm>
            <a:off x="2898648" y="813816"/>
            <a:ext cx="6400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choolbel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9"/>
          <p:cNvSpPr txBox="1">
            <a:spLocks noGrp="1"/>
          </p:cNvSpPr>
          <p:nvPr>
            <p:ph type="body" idx="1"/>
          </p:nvPr>
        </p:nvSpPr>
        <p:spPr>
          <a:xfrm>
            <a:off x="2441448" y="1655064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  <a:latin typeface="Schoolbell"/>
                <a:ea typeface="Schoolbell"/>
                <a:cs typeface="Schoolbell"/>
                <a:sym typeface="Schoolbel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2"/>
          </p:nvPr>
        </p:nvSpPr>
        <p:spPr>
          <a:xfrm>
            <a:off x="2898648" y="3027707"/>
            <a:ext cx="68580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Schoolbell"/>
                <a:ea typeface="Schoolbell"/>
                <a:cs typeface="Schoolbell"/>
                <a:sym typeface="Schoolbel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solidFill>
          <a:srgbClr val="D6EAEE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0"/>
          <p:cNvSpPr txBox="1">
            <a:spLocks noGrp="1"/>
          </p:cNvSpPr>
          <p:nvPr>
            <p:ph type="title"/>
          </p:nvPr>
        </p:nvSpPr>
        <p:spPr>
          <a:xfrm>
            <a:off x="914400" y="914401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Schoolbell"/>
              <a:buNone/>
              <a:defRPr sz="40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body" idx="1"/>
          </p:nvPr>
        </p:nvSpPr>
        <p:spPr>
          <a:xfrm>
            <a:off x="914400" y="2203704"/>
            <a:ext cx="6400800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title"/>
          </p:nvPr>
        </p:nvSpPr>
        <p:spPr>
          <a:xfrm>
            <a:off x="4389119" y="946653"/>
            <a:ext cx="6857999" cy="65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choolbel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body" idx="1"/>
          </p:nvPr>
        </p:nvSpPr>
        <p:spPr>
          <a:xfrm>
            <a:off x="4389120" y="2062956"/>
            <a:ext cx="6858000" cy="4233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solidFill>
          <a:schemeClr val="accent4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2"/>
          <p:cNvPicPr preferRelativeResize="0"/>
          <p:nvPr/>
        </p:nvPicPr>
        <p:blipFill rotWithShape="1">
          <a:blip r:embed="rId2">
            <a:alphaModFix/>
          </a:blip>
          <a:srcRect b="13643"/>
          <a:stretch/>
        </p:blipFill>
        <p:spPr>
          <a:xfrm>
            <a:off x="914400" y="466647"/>
            <a:ext cx="10563726" cy="6391353"/>
          </a:xfrm>
          <a:custGeom>
            <a:avLst/>
            <a:gdLst/>
            <a:ahLst/>
            <a:cxnLst/>
            <a:rect l="l" t="t" r="r" b="b"/>
            <a:pathLst>
              <a:path w="10563726" h="6391353" extrusionOk="0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2331718" y="1460692"/>
            <a:ext cx="777240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Schoolbell"/>
              <a:buNone/>
              <a:defRPr sz="40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1"/>
          </p:nvPr>
        </p:nvSpPr>
        <p:spPr>
          <a:xfrm>
            <a:off x="2331720" y="2724912"/>
            <a:ext cx="7772401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2" name="Google Shape;2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021930" y="2240374"/>
            <a:ext cx="6148139" cy="19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bg>
      <p:bgPr>
        <a:solidFill>
          <a:schemeClr val="accent4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4"/>
          <p:cNvPicPr preferRelativeResize="0"/>
          <p:nvPr/>
        </p:nvPicPr>
        <p:blipFill rotWithShape="1">
          <a:blip r:embed="rId2">
            <a:alphaModFix/>
          </a:blip>
          <a:srcRect b="15601"/>
          <a:stretch/>
        </p:blipFill>
        <p:spPr>
          <a:xfrm>
            <a:off x="1066800" y="523183"/>
            <a:ext cx="10058400" cy="6334817"/>
          </a:xfrm>
          <a:custGeom>
            <a:avLst/>
            <a:gdLst/>
            <a:ahLst/>
            <a:cxnLst/>
            <a:rect l="l" t="t" r="r" b="b"/>
            <a:pathLst>
              <a:path w="10058400" h="6334817" extrusionOk="0">
                <a:moveTo>
                  <a:pt x="0" y="0"/>
                </a:moveTo>
                <a:lnTo>
                  <a:pt x="10058400" y="0"/>
                </a:lnTo>
                <a:lnTo>
                  <a:pt x="10058400" y="6334817"/>
                </a:lnTo>
                <a:lnTo>
                  <a:pt x="0" y="633481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2331718" y="1460692"/>
            <a:ext cx="777240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2331720" y="2951305"/>
            <a:ext cx="7772400" cy="345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021930" y="2240374"/>
            <a:ext cx="6148139" cy="19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bg>
      <p:bgPr>
        <a:solidFill>
          <a:schemeClr val="accent4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35"/>
          <p:cNvPicPr preferRelativeResize="0"/>
          <p:nvPr/>
        </p:nvPicPr>
        <p:blipFill rotWithShape="1">
          <a:blip r:embed="rId2">
            <a:alphaModFix/>
          </a:blip>
          <a:srcRect b="44879"/>
          <a:stretch/>
        </p:blipFill>
        <p:spPr>
          <a:xfrm>
            <a:off x="878302" y="469222"/>
            <a:ext cx="10424160" cy="6388778"/>
          </a:xfrm>
          <a:custGeom>
            <a:avLst/>
            <a:gdLst/>
            <a:ahLst/>
            <a:cxnLst/>
            <a:rect l="l" t="t" r="r" b="b"/>
            <a:pathLst>
              <a:path w="10424160" h="6388778" extrusionOk="0">
                <a:moveTo>
                  <a:pt x="0" y="0"/>
                </a:moveTo>
                <a:lnTo>
                  <a:pt x="10424160" y="0"/>
                </a:lnTo>
                <a:lnTo>
                  <a:pt x="10424160" y="6388778"/>
                </a:lnTo>
                <a:lnTo>
                  <a:pt x="0" y="638877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3" name="Google Shape;33;p35"/>
          <p:cNvSpPr txBox="1">
            <a:spLocks noGrp="1"/>
          </p:cNvSpPr>
          <p:nvPr>
            <p:ph type="title"/>
          </p:nvPr>
        </p:nvSpPr>
        <p:spPr>
          <a:xfrm>
            <a:off x="3657599" y="1460692"/>
            <a:ext cx="68579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Schoolbell"/>
              <a:buNone/>
              <a:defRPr sz="40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body" idx="1"/>
          </p:nvPr>
        </p:nvSpPr>
        <p:spPr>
          <a:xfrm>
            <a:off x="3657600" y="2438570"/>
            <a:ext cx="6858000" cy="395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rgbClr val="326F79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914400" y="914401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choolbel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914400" y="1913064"/>
            <a:ext cx="6858001" cy="427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914400" y="946653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choolbell"/>
              <a:buNone/>
              <a:defRPr sz="4400" b="0" i="0" u="none" strike="noStrike" cap="none">
                <a:solidFill>
                  <a:schemeClr val="dk1"/>
                </a:solidFill>
                <a:latin typeface="Schoolbell"/>
                <a:ea typeface="Schoolbell"/>
                <a:cs typeface="Schoolbell"/>
                <a:sym typeface="Schoolb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914400" y="2294859"/>
            <a:ext cx="10058400" cy="372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>
          <p15:clr>
            <a:srgbClr val="F26B43"/>
          </p15:clr>
        </p15:guide>
        <p15:guide id="2" pos="576">
          <p15:clr>
            <a:srgbClr val="F26B43"/>
          </p15:clr>
        </p15:guide>
        <p15:guide id="3" pos="7104">
          <p15:clr>
            <a:srgbClr val="F26B43"/>
          </p15:clr>
        </p15:guide>
        <p15:guide id="4" orient="horz" pos="3744">
          <p15:clr>
            <a:srgbClr val="F26B43"/>
          </p15:clr>
        </p15:guide>
        <p15:guide id="5" pos="2760">
          <p15:clr>
            <a:srgbClr val="F26B43"/>
          </p15:clr>
        </p15:guide>
        <p15:guide id="6" pos="4944">
          <p15:clr>
            <a:srgbClr val="F26B43"/>
          </p15:clr>
        </p15:guide>
        <p15:guide id="7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>
            <a:spLocks noGrp="1"/>
          </p:cNvSpPr>
          <p:nvPr>
            <p:ph type="title"/>
          </p:nvPr>
        </p:nvSpPr>
        <p:spPr>
          <a:xfrm>
            <a:off x="2898648" y="813816"/>
            <a:ext cx="6400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choolbell"/>
              <a:buNone/>
            </a:pPr>
            <a:r>
              <a:rPr lang="en-US">
                <a:latin typeface="Schoolbell"/>
                <a:ea typeface="Schoolbell"/>
                <a:cs typeface="Schoolbell"/>
                <a:sym typeface="Schoolbell"/>
              </a:rPr>
              <a:t> </a:t>
            </a:r>
            <a:br>
              <a:rPr lang="en-US">
                <a:latin typeface="Schoolbell"/>
                <a:ea typeface="Schoolbell"/>
                <a:cs typeface="Schoolbell"/>
                <a:sym typeface="Schoolbell"/>
              </a:rPr>
            </a:br>
            <a:endParaRPr/>
          </a:p>
        </p:txBody>
      </p:sp>
      <p:sp>
        <p:nvSpPr>
          <p:cNvPr id="43" name="Google Shape;43;p1"/>
          <p:cNvSpPr txBox="1">
            <a:spLocks noGrp="1"/>
          </p:cNvSpPr>
          <p:nvPr>
            <p:ph type="body" idx="1"/>
          </p:nvPr>
        </p:nvSpPr>
        <p:spPr>
          <a:xfrm>
            <a:off x="754611" y="724786"/>
            <a:ext cx="10682777" cy="5607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350" marR="3810" lvl="0" indent="-635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6000" dirty="0">
                <a:solidFill>
                  <a:schemeClr val="tx1"/>
                </a:solidFill>
                <a:sym typeface="Times New Roman"/>
              </a:rPr>
              <a:t>PRESENTASI PROJECT AKHIR</a:t>
            </a:r>
          </a:p>
          <a:p>
            <a:pPr marL="6350" marR="3810" lvl="0" indent="-635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6000" dirty="0">
                <a:solidFill>
                  <a:schemeClr val="tx1"/>
                </a:solidFill>
                <a:sym typeface="Times New Roman"/>
              </a:rPr>
              <a:t>YSR MIKROTIK</a:t>
            </a:r>
          </a:p>
          <a:p>
            <a:pPr marL="6350" marR="3810" lvl="0" indent="-635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800" b="1" i="1" dirty="0">
              <a:solidFill>
                <a:schemeClr val="dk1"/>
              </a:solidFill>
              <a:latin typeface="Times New Roman"/>
              <a:ea typeface="Calibri"/>
              <a:cs typeface="Times New Roman"/>
              <a:sym typeface="Times New Roman"/>
            </a:endParaRPr>
          </a:p>
          <a:p>
            <a:pPr marL="6350" marR="3810" lvl="0" indent="-635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i="1" dirty="0" err="1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Sebagai</a:t>
            </a:r>
            <a:r>
              <a:rPr lang="en-US" sz="2800" b="1" i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</a:t>
            </a:r>
            <a:r>
              <a:rPr lang="en-US" sz="2800" b="1" i="1" dirty="0" err="1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syarat</a:t>
            </a:r>
            <a:r>
              <a:rPr lang="en-US" sz="2800" b="1" i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lulus </a:t>
            </a:r>
            <a:r>
              <a:rPr lang="en-US" sz="2800" b="1" i="1" dirty="0" err="1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dari</a:t>
            </a:r>
            <a:r>
              <a:rPr lang="en-US" sz="2800" b="1" i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</a:t>
            </a:r>
            <a:r>
              <a:rPr lang="en-US" sz="2800" b="1" i="1" dirty="0" err="1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mata</a:t>
            </a:r>
            <a:r>
              <a:rPr lang="en-US" sz="2800" b="1" i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</a:t>
            </a:r>
            <a:r>
              <a:rPr lang="en-US" sz="2800" b="1" i="1" dirty="0" err="1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kuliah</a:t>
            </a:r>
            <a:r>
              <a:rPr lang="en-US" sz="2800" b="1" i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</a:t>
            </a:r>
          </a:p>
          <a:p>
            <a:pPr marL="6350" marR="3810" lvl="0" indent="-635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i="1" dirty="0" err="1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Pemrograman</a:t>
            </a:r>
            <a:r>
              <a:rPr lang="en-US" sz="2800" b="1" i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</a:t>
            </a:r>
            <a:r>
              <a:rPr lang="en-US" sz="2800" b="1" i="1" dirty="0" err="1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Perangkat</a:t>
            </a:r>
            <a:r>
              <a:rPr lang="en-US" sz="2800" b="1" i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</a:t>
            </a:r>
            <a:r>
              <a:rPr lang="en-US" sz="2800" b="1" i="1" dirty="0" err="1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Bergerak</a:t>
            </a:r>
            <a:endParaRPr lang="en-US" sz="2800" b="1" i="1" dirty="0">
              <a:solidFill>
                <a:schemeClr val="dk1"/>
              </a:solidFill>
              <a:latin typeface="Times New Roman"/>
              <a:ea typeface="Calibri"/>
              <a:cs typeface="Times New Roman"/>
              <a:sym typeface="Times New Roman"/>
            </a:endParaRPr>
          </a:p>
          <a:p>
            <a:pPr marL="6350" marR="3810" lvl="0" indent="-635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800" b="1" i="1" dirty="0">
              <a:solidFill>
                <a:schemeClr val="dk1"/>
              </a:solidFill>
              <a:latin typeface="Times New Roman"/>
              <a:ea typeface="Calibri"/>
              <a:cs typeface="Times New Roman"/>
              <a:sym typeface="Times New Roman"/>
            </a:endParaRPr>
          </a:p>
          <a:p>
            <a:pPr marL="6350" marR="3810" lvl="0" indent="-635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Yang </a:t>
            </a:r>
            <a:r>
              <a:rPr lang="en-US" sz="2800" b="1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diampu</a:t>
            </a:r>
            <a:r>
              <a:rPr lang="en-US" sz="28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oleh: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</a:t>
            </a:r>
            <a:r>
              <a:rPr lang="en-ID" sz="2800" kern="1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R. </a:t>
            </a:r>
            <a:r>
              <a:rPr lang="en-ID" sz="2800" kern="1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Ati</a:t>
            </a:r>
            <a:r>
              <a:rPr lang="en-ID" sz="2800" kern="1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Sukmawati</a:t>
            </a:r>
            <a:r>
              <a:rPr lang="en-ID" sz="2800" kern="1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M. </a:t>
            </a:r>
            <a:r>
              <a:rPr lang="en-ID" sz="2800" kern="1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Kom</a:t>
            </a:r>
            <a:r>
              <a:rPr lang="en-ID" sz="2800" kern="1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ID" sz="2800" kern="1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Nuruddin</a:t>
            </a:r>
            <a:r>
              <a:rPr lang="en-ID" sz="2800" kern="1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ID" sz="2800" kern="1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Wiranda</a:t>
            </a:r>
            <a:r>
              <a:rPr lang="en-ID" sz="2800" kern="1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S. </a:t>
            </a:r>
            <a:r>
              <a:rPr lang="en-ID" sz="2800" kern="1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Kom</a:t>
            </a:r>
            <a:r>
              <a:rPr lang="en-ID" sz="2800" kern="1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., M.Cs.</a:t>
            </a:r>
            <a:endParaRPr lang="en-ID" sz="2800" kern="1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Rizky</a:t>
            </a:r>
            <a:r>
              <a:rPr lang="en-ID" sz="2800" kern="1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ID" sz="2800" kern="1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Pamuji</a:t>
            </a:r>
            <a:r>
              <a:rPr lang="en-ID" sz="2800" kern="1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M. </a:t>
            </a:r>
            <a:r>
              <a:rPr lang="en-ID" sz="2800" kern="1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Kom</a:t>
            </a:r>
            <a:r>
              <a:rPr lang="en-ID" sz="2800" kern="1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en-ID" sz="2800" kern="1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350" marR="3810" lvl="0" indent="-635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</a:pPr>
            <a:endParaRPr dirty="0"/>
          </a:p>
        </p:txBody>
      </p:sp>
      <p:pic>
        <p:nvPicPr>
          <p:cNvPr id="45" name="Google Shape;45;p1" descr="Illustration of a pencil character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22036">
            <a:off x="142476" y="1244534"/>
            <a:ext cx="1155789" cy="197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" descr="Illustration of a blue bag of school supplies character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605" y="4834924"/>
            <a:ext cx="2483858" cy="170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" descr="Illustration of a purple book character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089020" y="4546813"/>
            <a:ext cx="1775352" cy="2059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" descr="Illustration of a globe character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89020" y="933992"/>
            <a:ext cx="2213723" cy="174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/>
          <p:nvPr/>
        </p:nvSpPr>
        <p:spPr>
          <a:xfrm flipH="1">
            <a:off x="-35778" y="-264695"/>
            <a:ext cx="2532676" cy="6929752"/>
          </a:xfrm>
          <a:custGeom>
            <a:avLst/>
            <a:gdLst/>
            <a:ahLst/>
            <a:cxnLst/>
            <a:rect l="l" t="t" r="r" b="b"/>
            <a:pathLst>
              <a:path w="3981702" h="6858000" extrusionOk="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rgbClr val="D6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4389119" y="946653"/>
            <a:ext cx="6857999" cy="65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choolbel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" name="Google Shape;134;p12">
            <a:extLst>
              <a:ext uri="{FF2B5EF4-FFF2-40B4-BE49-F238E27FC236}">
                <a16:creationId xmlns:a16="http://schemas.microsoft.com/office/drawing/2014/main" id="{05E21072-AC7C-A231-1D14-1BA4BA1014DC}"/>
              </a:ext>
            </a:extLst>
          </p:cNvPr>
          <p:cNvSpPr txBox="1">
            <a:spLocks/>
          </p:cNvSpPr>
          <p:nvPr/>
        </p:nvSpPr>
        <p:spPr>
          <a:xfrm>
            <a:off x="2496898" y="285661"/>
            <a:ext cx="7820492" cy="65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choolbell"/>
              <a:buNone/>
              <a:defRPr sz="4000" b="0" i="0" u="none" strike="noStrike" cap="none">
                <a:solidFill>
                  <a:schemeClr val="lt1"/>
                </a:solidFill>
                <a:latin typeface="Schoolbell"/>
                <a:ea typeface="Schoolbell"/>
                <a:cs typeface="Schoolbell"/>
                <a:sym typeface="Schoolb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 err="1"/>
              <a:t>Tahap</a:t>
            </a:r>
            <a:r>
              <a:rPr lang="en-US" sz="5400" dirty="0"/>
              <a:t> Desain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147910-197F-A87A-AA1E-AB42878E77B1}"/>
              </a:ext>
            </a:extLst>
          </p:cNvPr>
          <p:cNvSpPr/>
          <p:nvPr/>
        </p:nvSpPr>
        <p:spPr>
          <a:xfrm>
            <a:off x="660400" y="1071449"/>
            <a:ext cx="10871200" cy="5593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3CD2165-F221-5F45-357F-2DB437AE8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09283"/>
              </p:ext>
            </p:extLst>
          </p:nvPr>
        </p:nvGraphicFramePr>
        <p:xfrm>
          <a:off x="969053" y="3429000"/>
          <a:ext cx="1869397" cy="1259840"/>
        </p:xfrm>
        <a:graphic>
          <a:graphicData uri="http://schemas.openxmlformats.org/drawingml/2006/table">
            <a:tbl>
              <a:tblPr firstRow="1" bandRow="1">
                <a:tableStyleId>{D64D7938-7FD1-49DC-BE76-7D28639E1709}</a:tableStyleId>
              </a:tblPr>
              <a:tblGrid>
                <a:gridCol w="1126447">
                  <a:extLst>
                    <a:ext uri="{9D8B030D-6E8A-4147-A177-3AD203B41FA5}">
                      <a16:colId xmlns:a16="http://schemas.microsoft.com/office/drawing/2014/main" val="3179645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6165707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1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25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User@gmail.com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123456789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690415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2B828935-0BBD-E43B-DBA0-71E7CC778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16945"/>
              </p:ext>
            </p:extLst>
          </p:nvPr>
        </p:nvGraphicFramePr>
        <p:xfrm>
          <a:off x="4014338" y="3131820"/>
          <a:ext cx="1662933" cy="1854200"/>
        </p:xfrm>
        <a:graphic>
          <a:graphicData uri="http://schemas.openxmlformats.org/drawingml/2006/table">
            <a:tbl>
              <a:tblPr firstRow="1" bandRow="1">
                <a:tableStyleId>{D64D7938-7FD1-49DC-BE76-7D28639E1709}</a:tableStyleId>
              </a:tblPr>
              <a:tblGrid>
                <a:gridCol w="977133">
                  <a:extLst>
                    <a:ext uri="{9D8B030D-6E8A-4147-A177-3AD203B41FA5}">
                      <a16:colId xmlns:a16="http://schemas.microsoft.com/office/drawing/2014/main" val="3179645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165707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Menu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1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Quiz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25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Materi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69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Rate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1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About Us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76172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DB8099A-9B2C-224B-5ACD-781FF1C0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02314"/>
              </p:ext>
            </p:extLst>
          </p:nvPr>
        </p:nvGraphicFramePr>
        <p:xfrm>
          <a:off x="7194711" y="1463040"/>
          <a:ext cx="1869397" cy="1854200"/>
        </p:xfrm>
        <a:graphic>
          <a:graphicData uri="http://schemas.openxmlformats.org/drawingml/2006/table">
            <a:tbl>
              <a:tblPr firstRow="1" bandRow="1">
                <a:tableStyleId>{D64D7938-7FD1-49DC-BE76-7D28639E1709}</a:tableStyleId>
              </a:tblPr>
              <a:tblGrid>
                <a:gridCol w="1126447">
                  <a:extLst>
                    <a:ext uri="{9D8B030D-6E8A-4147-A177-3AD203B41FA5}">
                      <a16:colId xmlns:a16="http://schemas.microsoft.com/office/drawing/2014/main" val="3179645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6165707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Quiz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1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Quiiz-1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25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Quiz-2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69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Quiz-3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Quiz-4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04355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F0EC4EC-7AE2-35C4-D931-3DC66E071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47009"/>
              </p:ext>
            </p:extLst>
          </p:nvPr>
        </p:nvGraphicFramePr>
        <p:xfrm>
          <a:off x="7217680" y="3648610"/>
          <a:ext cx="3221720" cy="2595880"/>
        </p:xfrm>
        <a:graphic>
          <a:graphicData uri="http://schemas.openxmlformats.org/drawingml/2006/table">
            <a:tbl>
              <a:tblPr firstRow="1" bandRow="1">
                <a:tableStyleId>{D64D7938-7FD1-49DC-BE76-7D28639E1709}</a:tableStyleId>
              </a:tblPr>
              <a:tblGrid>
                <a:gridCol w="1735820">
                  <a:extLst>
                    <a:ext uri="{9D8B030D-6E8A-4147-A177-3AD203B41FA5}">
                      <a16:colId xmlns:a16="http://schemas.microsoft.com/office/drawing/2014/main" val="31796450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6165707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Quiz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1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Pengertian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25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Sejarah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69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Konfigurasi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0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Dasar </a:t>
                      </a:r>
                      <a:r>
                        <a:rPr lang="en-US" dirty="0" err="1"/>
                        <a:t>Jarinagn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5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Jaringan</a:t>
                      </a:r>
                      <a:r>
                        <a:rPr lang="en-US" dirty="0"/>
                        <a:t> Wireless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719517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C747A0-99FE-55C2-5413-13A6C4B3E661}"/>
              </a:ext>
            </a:extLst>
          </p:cNvPr>
          <p:cNvCxnSpPr>
            <a:cxnSpLocks/>
          </p:cNvCxnSpPr>
          <p:nvPr/>
        </p:nvCxnSpPr>
        <p:spPr>
          <a:xfrm flipV="1">
            <a:off x="2838450" y="3276600"/>
            <a:ext cx="1175888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06F512-F62A-3E73-C584-76647CCB4942}"/>
              </a:ext>
            </a:extLst>
          </p:cNvPr>
          <p:cNvCxnSpPr>
            <a:cxnSpLocks/>
          </p:cNvCxnSpPr>
          <p:nvPr/>
        </p:nvCxnSpPr>
        <p:spPr>
          <a:xfrm flipV="1">
            <a:off x="5700240" y="1620391"/>
            <a:ext cx="1494471" cy="202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5D6409-7D4D-FDE0-5215-C5D5EE0A2B7D}"/>
              </a:ext>
            </a:extLst>
          </p:cNvPr>
          <p:cNvCxnSpPr>
            <a:cxnSpLocks/>
          </p:cNvCxnSpPr>
          <p:nvPr/>
        </p:nvCxnSpPr>
        <p:spPr>
          <a:xfrm flipV="1">
            <a:off x="5688755" y="3865812"/>
            <a:ext cx="1505956" cy="21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2331720" y="1656523"/>
            <a:ext cx="7772402" cy="80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 sz="4800"/>
              <a:t>Pengembangan</a:t>
            </a:r>
            <a:endParaRPr sz="4800"/>
          </a:p>
        </p:txBody>
      </p:sp>
      <p:pic>
        <p:nvPicPr>
          <p:cNvPr id="193" name="Google Shape;193;p18" descr="Illustration of a blue bag of school supplies character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4071" y="4927104"/>
            <a:ext cx="2483858" cy="170923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 txBox="1"/>
          <p:nvPr/>
        </p:nvSpPr>
        <p:spPr>
          <a:xfrm>
            <a:off x="2750822" y="2426805"/>
            <a:ext cx="7353300" cy="25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</a:pPr>
            <a:r>
              <a:rPr lang="en-US" sz="28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Tahap</a:t>
            </a:r>
            <a:r>
              <a:rPr lang="en-US" sz="28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pembuatan</a:t>
            </a:r>
            <a:r>
              <a:rPr lang="en-US" sz="28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produk</a:t>
            </a:r>
            <a:r>
              <a:rPr lang="en-US" sz="28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berdasarkan</a:t>
            </a:r>
            <a:r>
              <a:rPr lang="en-US" sz="28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desain</a:t>
            </a:r>
            <a:r>
              <a:rPr lang="en-US" sz="28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yang </a:t>
            </a:r>
            <a:r>
              <a:rPr lang="en-US" sz="28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dibuat</a:t>
            </a:r>
            <a:r>
              <a:rPr lang="en-US" sz="28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pada </a:t>
            </a:r>
            <a:r>
              <a:rPr lang="en-US" sz="28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tahap</a:t>
            </a:r>
            <a:r>
              <a:rPr lang="en-US" sz="28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desain</a:t>
            </a:r>
            <a:r>
              <a:rPr lang="en-US" sz="28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 </a:t>
            </a:r>
            <a:r>
              <a:rPr lang="en-US" sz="28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Berikut</a:t>
            </a:r>
            <a:r>
              <a:rPr lang="en-US" sz="28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hasil</a:t>
            </a:r>
            <a:r>
              <a:rPr lang="en-US" sz="28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dari</a:t>
            </a:r>
            <a:r>
              <a:rPr lang="en-US" sz="28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media </a:t>
            </a:r>
            <a:r>
              <a:rPr lang="en-US" sz="28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pembelajaran</a:t>
            </a:r>
            <a:r>
              <a:rPr lang="en-US" sz="28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yang </a:t>
            </a:r>
            <a:r>
              <a:rPr lang="en-US" sz="28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sudah</a:t>
            </a:r>
            <a:r>
              <a:rPr lang="en-US" sz="28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dikembangkan</a:t>
            </a:r>
            <a:r>
              <a:rPr lang="en-US" sz="28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yaitu</a:t>
            </a:r>
            <a:r>
              <a:rPr lang="en-US" sz="28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media </a:t>
            </a:r>
            <a:r>
              <a:rPr lang="en-US" sz="28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pembelajaran</a:t>
            </a:r>
            <a:r>
              <a:rPr lang="en-US" sz="28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mikrotik</a:t>
            </a:r>
            <a:r>
              <a:rPr lang="en-US" sz="28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berbasis</a:t>
            </a:r>
            <a:r>
              <a:rPr lang="en-US" sz="28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android</a:t>
            </a:r>
            <a:endParaRPr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/>
          <p:nvPr/>
        </p:nvSpPr>
        <p:spPr>
          <a:xfrm flipH="1">
            <a:off x="-81024" y="0"/>
            <a:ext cx="2532676" cy="6929752"/>
          </a:xfrm>
          <a:custGeom>
            <a:avLst/>
            <a:gdLst/>
            <a:ahLst/>
            <a:cxnLst/>
            <a:rect l="l" t="t" r="r" b="b"/>
            <a:pathLst>
              <a:path w="3981702" h="6858000" extrusionOk="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rgbClr val="D6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1"/>
          </p:nvPr>
        </p:nvSpPr>
        <p:spPr>
          <a:xfrm>
            <a:off x="16263" y="2570641"/>
            <a:ext cx="2435389" cy="2401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 err="1">
                <a:solidFill>
                  <a:schemeClr val="dk1"/>
                </a:solidFill>
              </a:rPr>
              <a:t>Tampilan</a:t>
            </a:r>
            <a:r>
              <a:rPr lang="en-US" sz="2800" b="1" dirty="0">
                <a:solidFill>
                  <a:schemeClr val="dk1"/>
                </a:solidFill>
              </a:rPr>
              <a:t> </a:t>
            </a:r>
            <a:r>
              <a:rPr lang="en-US" sz="2800" b="1" dirty="0" err="1">
                <a:solidFill>
                  <a:schemeClr val="dk1"/>
                </a:solidFill>
              </a:rPr>
              <a:t>halaman</a:t>
            </a:r>
            <a:r>
              <a:rPr lang="en-US" sz="2800" b="1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solidFill>
                  <a:schemeClr val="dk1"/>
                </a:solidFill>
              </a:rPr>
              <a:t>Login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solidFill>
                  <a:schemeClr val="dk1"/>
                </a:solidFill>
              </a:rPr>
              <a:t>dan Home</a:t>
            </a: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202" name="Google Shape;202;p19"/>
          <p:cNvSpPr txBox="1">
            <a:spLocks noGrp="1"/>
          </p:cNvSpPr>
          <p:nvPr>
            <p:ph type="title"/>
          </p:nvPr>
        </p:nvSpPr>
        <p:spPr>
          <a:xfrm>
            <a:off x="4389119" y="946653"/>
            <a:ext cx="6857999" cy="65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choolbell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B24F18-C719-58C2-0FBD-459A28D47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560" y="768983"/>
            <a:ext cx="2486025" cy="53917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54BEAA-2985-5335-A532-251616079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143" y="794897"/>
            <a:ext cx="2466975" cy="5344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DB7881-3603-138D-4D2C-332A7155A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831" y="816608"/>
            <a:ext cx="2495550" cy="53441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/>
          <p:nvPr/>
        </p:nvSpPr>
        <p:spPr>
          <a:xfrm flipH="1">
            <a:off x="-81024" y="0"/>
            <a:ext cx="2532676" cy="6929752"/>
          </a:xfrm>
          <a:custGeom>
            <a:avLst/>
            <a:gdLst/>
            <a:ahLst/>
            <a:cxnLst/>
            <a:rect l="l" t="t" r="r" b="b"/>
            <a:pathLst>
              <a:path w="3981702" h="6858000" extrusionOk="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rgbClr val="D6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>
            <a:spLocks noGrp="1"/>
          </p:cNvSpPr>
          <p:nvPr>
            <p:ph type="body" idx="1"/>
          </p:nvPr>
        </p:nvSpPr>
        <p:spPr>
          <a:xfrm>
            <a:off x="135532" y="2597146"/>
            <a:ext cx="2532676" cy="1917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dirty="0" err="1">
                <a:solidFill>
                  <a:schemeClr val="dk1"/>
                </a:solidFill>
              </a:rPr>
              <a:t>Tampilan</a:t>
            </a:r>
            <a:r>
              <a:rPr lang="en-US" sz="2800" b="1" dirty="0">
                <a:solidFill>
                  <a:schemeClr val="dk1"/>
                </a:solidFill>
              </a:rPr>
              <a:t> </a:t>
            </a:r>
            <a:r>
              <a:rPr lang="en-US" sz="2800" b="1" dirty="0" err="1">
                <a:solidFill>
                  <a:schemeClr val="dk1"/>
                </a:solidFill>
              </a:rPr>
              <a:t>halaman</a:t>
            </a:r>
            <a:r>
              <a:rPr lang="en-US" sz="2800" b="1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dirty="0">
                <a:solidFill>
                  <a:schemeClr val="dk1"/>
                </a:solidFill>
              </a:rPr>
              <a:t>quiz</a:t>
            </a: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210" name="Google Shape;210;p20"/>
          <p:cNvSpPr txBox="1">
            <a:spLocks noGrp="1"/>
          </p:cNvSpPr>
          <p:nvPr>
            <p:ph type="title"/>
          </p:nvPr>
        </p:nvSpPr>
        <p:spPr>
          <a:xfrm>
            <a:off x="4389119" y="946653"/>
            <a:ext cx="6857999" cy="65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choolbell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B6ABCE-9009-6880-753A-801CE0E06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19" y="788033"/>
            <a:ext cx="2514600" cy="53536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C692C6-9C18-7D9F-10D2-4A2732058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243" y="788033"/>
            <a:ext cx="2514600" cy="5382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E716E3-2EB1-0EB3-A5B7-B8BEC04AA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0667" y="730883"/>
            <a:ext cx="2581275" cy="54108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 flipH="1">
            <a:off x="-81024" y="0"/>
            <a:ext cx="3700524" cy="6929752"/>
          </a:xfrm>
          <a:custGeom>
            <a:avLst/>
            <a:gdLst/>
            <a:ahLst/>
            <a:cxnLst/>
            <a:rect l="l" t="t" r="r" b="b"/>
            <a:pathLst>
              <a:path w="3981702" h="6858000" extrusionOk="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rgbClr val="D6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body" idx="1"/>
          </p:nvPr>
        </p:nvSpPr>
        <p:spPr>
          <a:xfrm>
            <a:off x="274348" y="2653467"/>
            <a:ext cx="3146037" cy="100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 dirty="0">
                <a:solidFill>
                  <a:schemeClr val="dk1"/>
                </a:solidFill>
              </a:rPr>
              <a:t>Halaman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 dirty="0">
                <a:solidFill>
                  <a:schemeClr val="dk1"/>
                </a:solidFill>
              </a:rPr>
              <a:t>Ketika </a:t>
            </a:r>
            <a:r>
              <a:rPr lang="en-US" sz="2800" b="1" dirty="0" err="1">
                <a:solidFill>
                  <a:schemeClr val="dk1"/>
                </a:solidFill>
              </a:rPr>
              <a:t>sudah</a:t>
            </a:r>
            <a:endParaRPr lang="en-US" sz="2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 dirty="0" err="1">
                <a:solidFill>
                  <a:schemeClr val="dk1"/>
                </a:solidFill>
              </a:rPr>
              <a:t>Menyelesaikan</a:t>
            </a:r>
            <a:endParaRPr lang="en-US" sz="2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 dirty="0">
                <a:solidFill>
                  <a:schemeClr val="dk1"/>
                </a:solidFill>
              </a:rPr>
              <a:t>Quiz</a:t>
            </a: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4389119" y="946653"/>
            <a:ext cx="6857999" cy="65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choolbell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89448D-A4F1-D31A-6E61-DAEBAA86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756920"/>
            <a:ext cx="2524125" cy="53441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 flipH="1">
            <a:off x="-81024" y="0"/>
            <a:ext cx="2532676" cy="6929752"/>
          </a:xfrm>
          <a:custGeom>
            <a:avLst/>
            <a:gdLst/>
            <a:ahLst/>
            <a:cxnLst/>
            <a:rect l="l" t="t" r="r" b="b"/>
            <a:pathLst>
              <a:path w="3981702" h="6858000" extrusionOk="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rgbClr val="D6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203077" y="2670293"/>
            <a:ext cx="2435389" cy="190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 dirty="0">
                <a:solidFill>
                  <a:schemeClr val="dk1"/>
                </a:solidFill>
              </a:rPr>
              <a:t>Halaman </a:t>
            </a:r>
            <a:r>
              <a:rPr lang="en-US" sz="2800" b="1" dirty="0" err="1">
                <a:solidFill>
                  <a:schemeClr val="dk1"/>
                </a:solidFill>
              </a:rPr>
              <a:t>materi</a:t>
            </a: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4389119" y="946653"/>
            <a:ext cx="6857999" cy="65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choolbell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CDA2F1-149D-304E-C05A-D088C4DF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62" y="723582"/>
            <a:ext cx="2562225" cy="5410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525774-8E4B-3C12-CAE0-47CD0E1C5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15" y="752156"/>
            <a:ext cx="2486025" cy="53536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 flipH="1">
            <a:off x="-81024" y="0"/>
            <a:ext cx="2532676" cy="6929752"/>
          </a:xfrm>
          <a:custGeom>
            <a:avLst/>
            <a:gdLst/>
            <a:ahLst/>
            <a:cxnLst/>
            <a:rect l="l" t="t" r="r" b="b"/>
            <a:pathLst>
              <a:path w="3981702" h="6858000" extrusionOk="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rgbClr val="D6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120924" y="2460743"/>
            <a:ext cx="2435389" cy="100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 dirty="0">
                <a:solidFill>
                  <a:schemeClr val="dk1"/>
                </a:solidFill>
              </a:rPr>
              <a:t>Halaman Rate</a:t>
            </a: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4389119" y="946653"/>
            <a:ext cx="6857999" cy="65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choolbell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BC446-5ECB-6B06-8FF4-B6994E198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7" y="766445"/>
            <a:ext cx="2486025" cy="53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6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 flipH="1">
            <a:off x="-81024" y="0"/>
            <a:ext cx="2532676" cy="6929752"/>
          </a:xfrm>
          <a:custGeom>
            <a:avLst/>
            <a:gdLst/>
            <a:ahLst/>
            <a:cxnLst/>
            <a:rect l="l" t="t" r="r" b="b"/>
            <a:pathLst>
              <a:path w="3981702" h="6858000" extrusionOk="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rgbClr val="D6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120925" y="2460743"/>
            <a:ext cx="2088876" cy="100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 dirty="0">
                <a:solidFill>
                  <a:schemeClr val="dk1"/>
                </a:solidFill>
              </a:rPr>
              <a:t>Halaman About Us</a:t>
            </a: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4389119" y="946653"/>
            <a:ext cx="6857999" cy="65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choolbell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D13D98-B64F-01B8-CA12-DA28F034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762" y="752157"/>
            <a:ext cx="2533650" cy="5353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E00522-0A59-C643-4DF2-3F1292FF4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769" y="747394"/>
            <a:ext cx="2524125" cy="53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6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3273286" y="1063127"/>
            <a:ext cx="282271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Schoolbell"/>
              <a:buNone/>
            </a:pPr>
            <a:r>
              <a:rPr lang="en-US" sz="5400" b="1" dirty="0" err="1"/>
              <a:t>Simpulan</a:t>
            </a:r>
            <a:endParaRPr sz="5400" b="1" dirty="0"/>
          </a:p>
        </p:txBody>
      </p:sp>
      <p:sp>
        <p:nvSpPr>
          <p:cNvPr id="263" name="Google Shape;263;p27"/>
          <p:cNvSpPr txBox="1">
            <a:spLocks noGrp="1"/>
          </p:cNvSpPr>
          <p:nvPr>
            <p:ph type="body" idx="1"/>
          </p:nvPr>
        </p:nvSpPr>
        <p:spPr>
          <a:xfrm>
            <a:off x="3657600" y="2438570"/>
            <a:ext cx="6858000" cy="395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endParaRPr/>
          </a:p>
        </p:txBody>
      </p:sp>
      <p:sp>
        <p:nvSpPr>
          <p:cNvPr id="264" name="Google Shape;264;p27"/>
          <p:cNvSpPr txBox="1"/>
          <p:nvPr/>
        </p:nvSpPr>
        <p:spPr>
          <a:xfrm>
            <a:off x="3273286" y="2125266"/>
            <a:ext cx="7242314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Berdasarkan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hasil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pembahasan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maka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disimpulkan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bahwa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media </a:t>
            </a:r>
            <a:r>
              <a:rPr lang="en-US" sz="2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pembelajaran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mikrotik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bisa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dijadikan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sebagai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bahan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untuk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mengukur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hasil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belajar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siswa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mengenai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pembelajaran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mikrotik</a:t>
            </a:r>
            <a:r>
              <a:rPr lang="en-US" sz="2800" b="1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en-US" sz="2800" b="1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Produk</a:t>
            </a:r>
            <a:r>
              <a:rPr lang="en-US" sz="2800" b="1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yang </a:t>
            </a:r>
            <a:r>
              <a:rPr lang="en-US" sz="2800" b="1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dihasilkan</a:t>
            </a:r>
            <a:r>
              <a:rPr lang="en-US" sz="2800" b="1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dalam</a:t>
            </a:r>
            <a:r>
              <a:rPr lang="en-US" sz="2800" b="1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pengembangan</a:t>
            </a:r>
            <a:r>
              <a:rPr lang="en-US" sz="2800" b="1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</a:t>
            </a:r>
            <a:r>
              <a:rPr lang="en-US" sz="2800" b="1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menggunakan</a:t>
            </a:r>
            <a:r>
              <a:rPr lang="en-US" sz="2800" b="1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teknologi</a:t>
            </a:r>
            <a:r>
              <a:rPr lang="en-US" sz="2800" b="1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java, Android Studio, Firebase, dan </a:t>
            </a:r>
            <a:r>
              <a:rPr lang="en-US" sz="2800" b="1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figma</a:t>
            </a:r>
            <a:r>
              <a:rPr lang="en-US" sz="2800" b="1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>
            <a:spLocks noGrp="1"/>
          </p:cNvSpPr>
          <p:nvPr>
            <p:ph type="title"/>
          </p:nvPr>
        </p:nvSpPr>
        <p:spPr>
          <a:xfrm>
            <a:off x="2331720" y="3024809"/>
            <a:ext cx="7772402" cy="80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 sz="6600" b="1" dirty="0" err="1"/>
              <a:t>Terima</a:t>
            </a:r>
            <a:r>
              <a:rPr lang="en-US" sz="6600" b="1" dirty="0"/>
              <a:t> Kasih</a:t>
            </a:r>
            <a:endParaRPr sz="6600" b="1" dirty="0"/>
          </a:p>
        </p:txBody>
      </p:sp>
      <p:pic>
        <p:nvPicPr>
          <p:cNvPr id="241" name="Google Shape;241;p24" descr="Illustration of a blue bag of school supplies character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4071" y="4367199"/>
            <a:ext cx="2483858" cy="1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>
            <a:spLocks noGrp="1"/>
          </p:cNvSpPr>
          <p:nvPr>
            <p:ph type="title"/>
          </p:nvPr>
        </p:nvSpPr>
        <p:spPr>
          <a:xfrm>
            <a:off x="2898648" y="813816"/>
            <a:ext cx="6400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choolbell"/>
              <a:buNone/>
            </a:pPr>
            <a:r>
              <a:rPr lang="en-US">
                <a:latin typeface="Schoolbell"/>
                <a:ea typeface="Schoolbell"/>
                <a:cs typeface="Schoolbell"/>
                <a:sym typeface="Schoolbell"/>
              </a:rPr>
              <a:t> </a:t>
            </a:r>
            <a:br>
              <a:rPr lang="en-US">
                <a:latin typeface="Schoolbell"/>
                <a:ea typeface="Schoolbell"/>
                <a:cs typeface="Schoolbell"/>
                <a:sym typeface="Schoolbell"/>
              </a:rPr>
            </a:br>
            <a:endParaRPr/>
          </a:p>
        </p:txBody>
      </p:sp>
      <p:pic>
        <p:nvPicPr>
          <p:cNvPr id="45" name="Google Shape;45;p1" descr="Illustration of a pencil character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22036">
            <a:off x="709495" y="1644101"/>
            <a:ext cx="1100138" cy="1539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" descr="Illustration of a blue bag of school supplies character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198" y="3448427"/>
            <a:ext cx="180612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" descr="Illustration of a purple book character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61601" y="4837138"/>
            <a:ext cx="1485320" cy="1523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" descr="Illustration of a globe character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88430" y="5715000"/>
            <a:ext cx="155996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4E83D-F553-9963-585F-82644496A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65048" y="412030"/>
            <a:ext cx="73152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Kelompok</a:t>
            </a:r>
            <a:r>
              <a:rPr lang="en-US" b="1" dirty="0"/>
              <a:t> 5 :</a:t>
            </a:r>
            <a:endParaRPr lang="en-ID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E68C63-62FC-5B33-F830-482A432C526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933733" y="1882990"/>
            <a:ext cx="4342149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err="1">
                <a:latin typeface="Roboto Slab" pitchFamily="2" charset="0"/>
                <a:ea typeface="Roboto Slab" pitchFamily="2" charset="0"/>
              </a:rPr>
              <a:t>Ketua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	: Yuliana</a:t>
            </a:r>
          </a:p>
          <a:p>
            <a:pPr algn="l"/>
            <a:r>
              <a:rPr lang="en-US" b="1" dirty="0" err="1">
                <a:latin typeface="Roboto Slab" pitchFamily="2" charset="0"/>
                <a:ea typeface="Roboto Slab" pitchFamily="2" charset="0"/>
              </a:rPr>
              <a:t>Nim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		: 2110131220001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DB9587-B3DA-FD60-F0C2-8EE9F5A99E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272" y="55103"/>
            <a:ext cx="2398139" cy="1499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2059030-19C1-6AD6-1399-7FF239301F08}"/>
              </a:ext>
            </a:extLst>
          </p:cNvPr>
          <p:cNvSpPr txBox="1">
            <a:spLocks/>
          </p:cNvSpPr>
          <p:nvPr/>
        </p:nvSpPr>
        <p:spPr>
          <a:xfrm>
            <a:off x="1923740" y="3455084"/>
            <a:ext cx="434214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choolbell"/>
                <a:ea typeface="Schoolbell"/>
                <a:cs typeface="Schoolbell"/>
                <a:sym typeface="Schoolb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1" dirty="0" err="1">
                <a:latin typeface="Roboto Slab" pitchFamily="2" charset="0"/>
                <a:ea typeface="Roboto Slab" pitchFamily="2" charset="0"/>
              </a:rPr>
              <a:t>Anggota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 1	: Sofia </a:t>
            </a:r>
            <a:r>
              <a:rPr lang="en-US" b="1" dirty="0" err="1">
                <a:latin typeface="Roboto Slab" pitchFamily="2" charset="0"/>
                <a:ea typeface="Roboto Slab" pitchFamily="2" charset="0"/>
              </a:rPr>
              <a:t>Refaldi</a:t>
            </a:r>
            <a:endParaRPr lang="en-US" b="1" dirty="0">
              <a:latin typeface="Roboto Slab" pitchFamily="2" charset="0"/>
              <a:ea typeface="Roboto Slab" pitchFamily="2" charset="0"/>
            </a:endParaRPr>
          </a:p>
          <a:p>
            <a:pPr algn="l"/>
            <a:r>
              <a:rPr lang="en-US" b="1" dirty="0" err="1">
                <a:latin typeface="Roboto Slab" pitchFamily="2" charset="0"/>
                <a:ea typeface="Roboto Slab" pitchFamily="2" charset="0"/>
              </a:rPr>
              <a:t>Nim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		: 2110131110004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FB8789C-3344-9910-B2DE-520D5743B202}"/>
              </a:ext>
            </a:extLst>
          </p:cNvPr>
          <p:cNvSpPr txBox="1">
            <a:spLocks/>
          </p:cNvSpPr>
          <p:nvPr/>
        </p:nvSpPr>
        <p:spPr>
          <a:xfrm>
            <a:off x="1924445" y="5027178"/>
            <a:ext cx="482609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choolbell"/>
                <a:ea typeface="Schoolbell"/>
                <a:cs typeface="Schoolbell"/>
                <a:sym typeface="Schoolb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1" dirty="0" err="1">
                <a:latin typeface="Roboto Slab" pitchFamily="2" charset="0"/>
                <a:ea typeface="Roboto Slab" pitchFamily="2" charset="0"/>
              </a:rPr>
              <a:t>Anggota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 2	: </a:t>
            </a:r>
            <a:r>
              <a:rPr lang="en-US" b="1" dirty="0" err="1">
                <a:latin typeface="Roboto Slab" pitchFamily="2" charset="0"/>
                <a:ea typeface="Roboto Slab" pitchFamily="2" charset="0"/>
              </a:rPr>
              <a:t>Rapiyah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 Hawa Nur</a:t>
            </a:r>
          </a:p>
          <a:p>
            <a:pPr algn="l"/>
            <a:r>
              <a:rPr lang="en-US" b="1" dirty="0" err="1">
                <a:latin typeface="Roboto Slab" pitchFamily="2" charset="0"/>
                <a:ea typeface="Roboto Slab" pitchFamily="2" charset="0"/>
              </a:rPr>
              <a:t>Nim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		: 1810131120017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7A1E652-3C8D-CC66-7783-F0ABA262D2AC}"/>
              </a:ext>
            </a:extLst>
          </p:cNvPr>
          <p:cNvSpPr txBox="1">
            <a:spLocks/>
          </p:cNvSpPr>
          <p:nvPr/>
        </p:nvSpPr>
        <p:spPr>
          <a:xfrm>
            <a:off x="6599970" y="1855682"/>
            <a:ext cx="539895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choolbell"/>
                <a:ea typeface="Schoolbell"/>
                <a:cs typeface="Schoolbell"/>
                <a:sym typeface="Schoolb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1" dirty="0" err="1">
                <a:latin typeface="Roboto Slab" pitchFamily="2" charset="0"/>
                <a:ea typeface="Roboto Slab" pitchFamily="2" charset="0"/>
              </a:rPr>
              <a:t>Jobdesk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:</a:t>
            </a:r>
          </a:p>
          <a:p>
            <a:pPr algn="l"/>
            <a:r>
              <a:rPr lang="en-US" b="1" dirty="0" err="1">
                <a:latin typeface="Roboto Slab" pitchFamily="2" charset="0"/>
                <a:ea typeface="Roboto Slab" pitchFamily="2" charset="0"/>
              </a:rPr>
              <a:t>Pengembangan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 pada </a:t>
            </a:r>
            <a:r>
              <a:rPr lang="en-US" b="1" dirty="0" err="1">
                <a:latin typeface="Roboto Slab" pitchFamily="2" charset="0"/>
                <a:ea typeface="Roboto Slab" pitchFamily="2" charset="0"/>
              </a:rPr>
              <a:t>halaman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b="1" dirty="0" err="1">
                <a:latin typeface="Roboto Slab" pitchFamily="2" charset="0"/>
                <a:ea typeface="Roboto Slab" pitchFamily="2" charset="0"/>
              </a:rPr>
              <a:t>materi</a:t>
            </a:r>
            <a:endParaRPr lang="en-US" b="1" dirty="0">
              <a:latin typeface="Roboto Slab" pitchFamily="2" charset="0"/>
              <a:ea typeface="Roboto Slab" pitchFamily="2" charset="0"/>
            </a:endParaRPr>
          </a:p>
          <a:p>
            <a:pPr algn="l"/>
            <a:r>
              <a:rPr lang="en-US" b="1" dirty="0">
                <a:latin typeface="Roboto Slab" pitchFamily="2" charset="0"/>
                <a:ea typeface="Roboto Slab" pitchFamily="2" charset="0"/>
              </a:rPr>
              <a:t>Desain </a:t>
            </a:r>
            <a:r>
              <a:rPr lang="en-US" b="1" dirty="0" err="1">
                <a:latin typeface="Roboto Slab" pitchFamily="2" charset="0"/>
                <a:ea typeface="Roboto Slab" pitchFamily="2" charset="0"/>
              </a:rPr>
              <a:t>figma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 pada </a:t>
            </a:r>
            <a:r>
              <a:rPr lang="en-US" b="1" dirty="0" err="1">
                <a:latin typeface="Roboto Slab" pitchFamily="2" charset="0"/>
                <a:ea typeface="Roboto Slab" pitchFamily="2" charset="0"/>
              </a:rPr>
              <a:t>halaman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b="1" dirty="0" err="1">
                <a:latin typeface="Roboto Slab" pitchFamily="2" charset="0"/>
                <a:ea typeface="Roboto Slab" pitchFamily="2" charset="0"/>
              </a:rPr>
              <a:t>materi</a:t>
            </a:r>
            <a:endParaRPr lang="en-US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D08AB0E-B6BA-1751-4359-FDB787FFB4A1}"/>
              </a:ext>
            </a:extLst>
          </p:cNvPr>
          <p:cNvSpPr txBox="1">
            <a:spLocks/>
          </p:cNvSpPr>
          <p:nvPr/>
        </p:nvSpPr>
        <p:spPr>
          <a:xfrm>
            <a:off x="6599970" y="3463179"/>
            <a:ext cx="539895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choolbell"/>
                <a:ea typeface="Schoolbell"/>
                <a:cs typeface="Schoolbell"/>
                <a:sym typeface="Schoolb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1" dirty="0" err="1">
                <a:latin typeface="Roboto Slab" pitchFamily="2" charset="0"/>
                <a:ea typeface="Roboto Slab" pitchFamily="2" charset="0"/>
              </a:rPr>
              <a:t>Jobdesk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:</a:t>
            </a:r>
          </a:p>
          <a:p>
            <a:pPr algn="l"/>
            <a:r>
              <a:rPr lang="en-US" b="1" dirty="0" err="1">
                <a:latin typeface="Roboto Slab" pitchFamily="2" charset="0"/>
                <a:ea typeface="Roboto Slab" pitchFamily="2" charset="0"/>
              </a:rPr>
              <a:t>Pengembangan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 pada </a:t>
            </a:r>
            <a:r>
              <a:rPr lang="en-US" b="1" dirty="0" err="1">
                <a:latin typeface="Roboto Slab" pitchFamily="2" charset="0"/>
                <a:ea typeface="Roboto Slab" pitchFamily="2" charset="0"/>
              </a:rPr>
              <a:t>halaman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 quiz, </a:t>
            </a:r>
            <a:r>
              <a:rPr lang="en-US" b="1" dirty="0" err="1">
                <a:latin typeface="Roboto Slab" pitchFamily="2" charset="0"/>
                <a:ea typeface="Roboto Slab" pitchFamily="2" charset="0"/>
              </a:rPr>
              <a:t>tentang</a:t>
            </a:r>
            <a:endParaRPr lang="en-US" b="1" dirty="0">
              <a:latin typeface="Roboto Slab" pitchFamily="2" charset="0"/>
              <a:ea typeface="Roboto Slab" pitchFamily="2" charset="0"/>
            </a:endParaRPr>
          </a:p>
          <a:p>
            <a:pPr algn="l"/>
            <a:r>
              <a:rPr lang="en-US" b="1" dirty="0">
                <a:latin typeface="Roboto Slab" pitchFamily="2" charset="0"/>
                <a:ea typeface="Roboto Slab" pitchFamily="2" charset="0"/>
              </a:rPr>
              <a:t>Desain </a:t>
            </a:r>
            <a:r>
              <a:rPr lang="en-US" b="1" dirty="0" err="1">
                <a:latin typeface="Roboto Slab" pitchFamily="2" charset="0"/>
                <a:ea typeface="Roboto Slab" pitchFamily="2" charset="0"/>
              </a:rPr>
              <a:t>figma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 pada </a:t>
            </a:r>
            <a:r>
              <a:rPr lang="en-US" b="1" dirty="0" err="1">
                <a:latin typeface="Roboto Slab" pitchFamily="2" charset="0"/>
                <a:ea typeface="Roboto Slab" pitchFamily="2" charset="0"/>
              </a:rPr>
              <a:t>halaman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 quiz, </a:t>
            </a:r>
            <a:r>
              <a:rPr lang="en-US" b="1" dirty="0" err="1">
                <a:latin typeface="Roboto Slab" pitchFamily="2" charset="0"/>
                <a:ea typeface="Roboto Slab" pitchFamily="2" charset="0"/>
              </a:rPr>
              <a:t>tentang</a:t>
            </a:r>
            <a:endParaRPr lang="en-US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C3103E2-4B9F-5518-F42A-2471D3E5D766}"/>
              </a:ext>
            </a:extLst>
          </p:cNvPr>
          <p:cNvSpPr txBox="1">
            <a:spLocks/>
          </p:cNvSpPr>
          <p:nvPr/>
        </p:nvSpPr>
        <p:spPr>
          <a:xfrm>
            <a:off x="6599970" y="4999870"/>
            <a:ext cx="539895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choolbell"/>
                <a:ea typeface="Schoolbell"/>
                <a:cs typeface="Schoolbell"/>
                <a:sym typeface="Schoolb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1" dirty="0" err="1">
                <a:latin typeface="Roboto Slab" pitchFamily="2" charset="0"/>
                <a:ea typeface="Roboto Slab" pitchFamily="2" charset="0"/>
              </a:rPr>
              <a:t>Jobdesk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:</a:t>
            </a:r>
          </a:p>
          <a:p>
            <a:pPr algn="l"/>
            <a:r>
              <a:rPr lang="en-US" b="1" dirty="0" err="1">
                <a:latin typeface="Roboto Slab" pitchFamily="2" charset="0"/>
                <a:ea typeface="Roboto Slab" pitchFamily="2" charset="0"/>
              </a:rPr>
              <a:t>Pengembangan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 pada </a:t>
            </a:r>
            <a:r>
              <a:rPr lang="en-US" b="1" dirty="0" err="1">
                <a:latin typeface="Roboto Slab" pitchFamily="2" charset="0"/>
                <a:ea typeface="Roboto Slab" pitchFamily="2" charset="0"/>
              </a:rPr>
              <a:t>halaman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 login</a:t>
            </a:r>
          </a:p>
          <a:p>
            <a:pPr algn="l"/>
            <a:r>
              <a:rPr lang="en-US" b="1" dirty="0">
                <a:latin typeface="Roboto Slab" pitchFamily="2" charset="0"/>
                <a:ea typeface="Roboto Slab" pitchFamily="2" charset="0"/>
              </a:rPr>
              <a:t>Desain </a:t>
            </a:r>
            <a:r>
              <a:rPr lang="en-US" b="1" dirty="0" err="1">
                <a:latin typeface="Roboto Slab" pitchFamily="2" charset="0"/>
                <a:ea typeface="Roboto Slab" pitchFamily="2" charset="0"/>
              </a:rPr>
              <a:t>figma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 pada </a:t>
            </a:r>
            <a:r>
              <a:rPr lang="en-US" b="1" dirty="0" err="1">
                <a:latin typeface="Roboto Slab" pitchFamily="2" charset="0"/>
                <a:ea typeface="Roboto Slab" pitchFamily="2" charset="0"/>
              </a:rPr>
              <a:t>halaman</a:t>
            </a:r>
            <a:r>
              <a:rPr lang="en-US" b="1" dirty="0">
                <a:latin typeface="Roboto Slab" pitchFamily="2" charset="0"/>
                <a:ea typeface="Roboto Slab" pitchFamily="2" charset="0"/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151551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>
            <a:spLocks noGrp="1"/>
          </p:cNvSpPr>
          <p:nvPr>
            <p:ph type="title"/>
          </p:nvPr>
        </p:nvSpPr>
        <p:spPr>
          <a:xfrm>
            <a:off x="914400" y="677144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Schoolbell"/>
              <a:buNone/>
            </a:pPr>
            <a:r>
              <a:rPr lang="en-US" sz="4800" b="1" dirty="0" err="1"/>
              <a:t>Pendahuluan</a:t>
            </a:r>
            <a:endParaRPr sz="4800" b="1" dirty="0"/>
          </a:p>
        </p:txBody>
      </p:sp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-147485" y="1411360"/>
            <a:ext cx="8279457" cy="265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Pembuatan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aplikasi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belajar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MikroTik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berbasis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Android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bagian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dari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rencana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mengembangkan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sebuah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aplikasi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pengguna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belajar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tentang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MikroTik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melalui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perangkat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Android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siswa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Aplikasi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ini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akan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kemudahan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kenyamanan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bagi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pengguna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belajar</a:t>
            </a:r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ID" sz="28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8279457" y="0"/>
            <a:ext cx="3981702" cy="6858000"/>
          </a:xfrm>
          <a:custGeom>
            <a:avLst/>
            <a:gdLst/>
            <a:ahLst/>
            <a:cxnLst/>
            <a:rect l="l" t="t" r="r" b="b"/>
            <a:pathLst>
              <a:path w="3981702" h="6858000" extrusionOk="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" descr="Illustration of a blue bag of school supplies character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8159" y="2203704"/>
            <a:ext cx="3444298" cy="2422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4389119" y="946653"/>
            <a:ext cx="6857999" cy="65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choolbell"/>
              <a:buNone/>
            </a:pPr>
            <a:r>
              <a:rPr lang="en-US" sz="5400" b="1" dirty="0" err="1"/>
              <a:t>Rumusan</a:t>
            </a:r>
            <a:r>
              <a:rPr lang="en-US" sz="5400" b="1" dirty="0"/>
              <a:t> </a:t>
            </a:r>
            <a:r>
              <a:rPr lang="en-US" sz="5400" b="1" dirty="0" err="1"/>
              <a:t>Masalah</a:t>
            </a:r>
            <a:endParaRPr sz="5400" b="1" dirty="0"/>
          </a:p>
        </p:txBody>
      </p:sp>
      <p:sp>
        <p:nvSpPr>
          <p:cNvPr id="63" name="Google Shape;63;p3"/>
          <p:cNvSpPr/>
          <p:nvPr/>
        </p:nvSpPr>
        <p:spPr>
          <a:xfrm flipH="1">
            <a:off x="-28576" y="0"/>
            <a:ext cx="3987118" cy="6867328"/>
          </a:xfrm>
          <a:custGeom>
            <a:avLst/>
            <a:gdLst/>
            <a:ahLst/>
            <a:cxnLst/>
            <a:rect l="l" t="t" r="r" b="b"/>
            <a:pathLst>
              <a:path w="3981702" h="6858000" extrusionOk="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rgbClr val="87C3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3" descr="Illustration of a purple book charac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88912" y="2074690"/>
            <a:ext cx="2240025" cy="27086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"/>
          <p:cNvSpPr txBox="1">
            <a:spLocks noGrp="1"/>
          </p:cNvSpPr>
          <p:nvPr>
            <p:ph type="body" idx="1"/>
          </p:nvPr>
        </p:nvSpPr>
        <p:spPr>
          <a:xfrm>
            <a:off x="4389119" y="1935634"/>
            <a:ext cx="6994498" cy="4233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</a:pP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Bagaimana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merancang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aplikasi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edukasi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pembelajaran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“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YSRMikrotik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berbasis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android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sebagai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media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pembelajaran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untuk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belajar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anak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1828872" y="809291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Schoolbell"/>
              <a:buNone/>
            </a:pPr>
            <a:r>
              <a:rPr lang="en-US" sz="5400" b="1" dirty="0" err="1"/>
              <a:t>Tujuan</a:t>
            </a:r>
            <a:r>
              <a:rPr lang="en-US" sz="5400" b="1" dirty="0"/>
              <a:t> </a:t>
            </a:r>
            <a:r>
              <a:rPr lang="en-US" sz="5400" b="1" dirty="0" err="1"/>
              <a:t>Aplikasi</a:t>
            </a:r>
            <a:endParaRPr sz="5400" b="1" dirty="0"/>
          </a:p>
        </p:txBody>
      </p:sp>
      <p:sp>
        <p:nvSpPr>
          <p:cNvPr id="71" name="Google Shape;71;p4"/>
          <p:cNvSpPr txBox="1">
            <a:spLocks noGrp="1"/>
          </p:cNvSpPr>
          <p:nvPr>
            <p:ph type="body" idx="1"/>
          </p:nvPr>
        </p:nvSpPr>
        <p:spPr>
          <a:xfrm>
            <a:off x="530943" y="1677318"/>
            <a:ext cx="7181822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</a:pP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Tujuan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kami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membuat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aplikasi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YSRMikrotik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berbasis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android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untuk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mengedukasi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pengenalan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materi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mikrotik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dan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untuk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hasil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belajar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dalam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pembelajaran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di SMK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khususnya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untuk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anak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kelas</a:t>
            </a:r>
            <a:r>
              <a:rPr lang="en-ID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X. </a:t>
            </a:r>
          </a:p>
        </p:txBody>
      </p:sp>
      <p:sp>
        <p:nvSpPr>
          <p:cNvPr id="72" name="Google Shape;72;p4"/>
          <p:cNvSpPr/>
          <p:nvPr/>
        </p:nvSpPr>
        <p:spPr>
          <a:xfrm>
            <a:off x="7837692" y="1714500"/>
            <a:ext cx="3429000" cy="342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4" descr="Illustration of a globe character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9672" y="2491609"/>
            <a:ext cx="2645040" cy="2089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2209799" y="1480497"/>
            <a:ext cx="7772402" cy="103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Schoolbell"/>
              <a:buNone/>
            </a:pPr>
            <a:r>
              <a:rPr lang="en-US" sz="5400" dirty="0" err="1"/>
              <a:t>Manfaat</a:t>
            </a:r>
            <a:r>
              <a:rPr lang="en-US" sz="5400" dirty="0"/>
              <a:t> </a:t>
            </a:r>
            <a:r>
              <a:rPr lang="en-US" sz="5400" dirty="0" err="1"/>
              <a:t>Aplikasi</a:t>
            </a:r>
            <a:endParaRPr sz="5400"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2331720" y="2612001"/>
            <a:ext cx="7772401" cy="1986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endParaRPr/>
          </a:p>
        </p:txBody>
      </p:sp>
      <p:sp>
        <p:nvSpPr>
          <p:cNvPr id="80" name="Google Shape;80;p5"/>
          <p:cNvSpPr txBox="1"/>
          <p:nvPr/>
        </p:nvSpPr>
        <p:spPr>
          <a:xfrm>
            <a:off x="1719170" y="2936625"/>
            <a:ext cx="814111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Proses </a:t>
            </a:r>
            <a:r>
              <a:rPr lang="en-ID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belajar</a:t>
            </a:r>
            <a:r>
              <a:rPr lang="en-ID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jadi</a:t>
            </a:r>
            <a:r>
              <a:rPr lang="en-ID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lebih</a:t>
            </a:r>
            <a:r>
              <a:rPr lang="en-ID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mudah</a:t>
            </a:r>
            <a:endParaRPr lang="en-ID" sz="28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Membantu</a:t>
            </a:r>
            <a:r>
              <a:rPr lang="en-ID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anak</a:t>
            </a:r>
            <a:r>
              <a:rPr lang="en-ID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SMK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Mengenal</a:t>
            </a:r>
            <a:r>
              <a:rPr lang="en-ID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dasar-dasar</a:t>
            </a:r>
            <a:r>
              <a:rPr lang="en-ID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dari</a:t>
            </a:r>
            <a:r>
              <a:rPr lang="en-ID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materi</a:t>
            </a:r>
            <a:r>
              <a:rPr lang="en-ID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mikrotik</a:t>
            </a:r>
            <a:r>
              <a:rPr lang="en-ID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Anak </a:t>
            </a:r>
            <a:r>
              <a:rPr lang="en-ID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melakukan</a:t>
            </a:r>
            <a:r>
              <a:rPr lang="en-ID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proses </a:t>
            </a:r>
            <a:r>
              <a:rPr lang="en-ID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belajar</a:t>
            </a:r>
            <a:r>
              <a:rPr lang="en-ID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dengan</a:t>
            </a:r>
            <a:r>
              <a:rPr lang="en-ID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metode</a:t>
            </a:r>
            <a:r>
              <a:rPr lang="en-ID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quiz yang </a:t>
            </a:r>
            <a:r>
              <a:rPr lang="en-ID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ada</a:t>
            </a:r>
            <a:r>
              <a:rPr lang="en-ID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pada </a:t>
            </a:r>
            <a:r>
              <a:rPr lang="en-ID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aplikasi</a:t>
            </a:r>
            <a:r>
              <a:rPr lang="en-ID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YSRMikrotik</a:t>
            </a:r>
            <a:r>
              <a:rPr lang="en-ID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title"/>
          </p:nvPr>
        </p:nvSpPr>
        <p:spPr>
          <a:xfrm>
            <a:off x="2009308" y="184032"/>
            <a:ext cx="7820492" cy="65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choolbell"/>
              <a:buNone/>
            </a:pPr>
            <a:r>
              <a:rPr lang="en-US" sz="5400" dirty="0" err="1"/>
              <a:t>Tahap</a:t>
            </a:r>
            <a:r>
              <a:rPr lang="en-US" sz="5400" dirty="0"/>
              <a:t> Desain</a:t>
            </a:r>
            <a:endParaRPr sz="5400" dirty="0"/>
          </a:p>
        </p:txBody>
      </p:sp>
      <p:sp>
        <p:nvSpPr>
          <p:cNvPr id="135" name="Google Shape;135;p12"/>
          <p:cNvSpPr/>
          <p:nvPr/>
        </p:nvSpPr>
        <p:spPr>
          <a:xfrm flipH="1">
            <a:off x="-81024" y="0"/>
            <a:ext cx="2934961" cy="6929752"/>
          </a:xfrm>
          <a:custGeom>
            <a:avLst/>
            <a:gdLst/>
            <a:ahLst/>
            <a:cxnLst/>
            <a:rect l="l" t="t" r="r" b="b"/>
            <a:pathLst>
              <a:path w="3981702" h="6858000" extrusionOk="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rgbClr val="D6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2" descr="Illustration of a pencil character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92209">
            <a:off x="715004" y="1795108"/>
            <a:ext cx="1915595" cy="3267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FA26A93-7E54-ED46-FB73-73DC0AB26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806" y="1345563"/>
            <a:ext cx="2286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49ACE401-0582-CC66-6CAC-E1D31C780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068" y="1345563"/>
            <a:ext cx="22574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599A867-F955-0F85-5CE9-EAFF8303D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755" y="1345563"/>
            <a:ext cx="2286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F82DE913-4961-5988-4BBD-D609B8DDC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FC2A572-A55A-FB8A-AC47-D98315393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2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7354CF6-575F-69C6-55FA-406DCBF7C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206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title"/>
          </p:nvPr>
        </p:nvSpPr>
        <p:spPr>
          <a:xfrm>
            <a:off x="2009308" y="184032"/>
            <a:ext cx="7820492" cy="65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choolbell"/>
              <a:buNone/>
            </a:pPr>
            <a:r>
              <a:rPr lang="en-US" sz="5400" dirty="0" err="1"/>
              <a:t>Tahap</a:t>
            </a:r>
            <a:r>
              <a:rPr lang="en-US" sz="5400" dirty="0"/>
              <a:t> Desain</a:t>
            </a:r>
            <a:endParaRPr sz="5400" dirty="0"/>
          </a:p>
        </p:txBody>
      </p:sp>
      <p:sp>
        <p:nvSpPr>
          <p:cNvPr id="135" name="Google Shape;135;p12"/>
          <p:cNvSpPr/>
          <p:nvPr/>
        </p:nvSpPr>
        <p:spPr>
          <a:xfrm flipH="1">
            <a:off x="-81024" y="0"/>
            <a:ext cx="2934961" cy="6929752"/>
          </a:xfrm>
          <a:custGeom>
            <a:avLst/>
            <a:gdLst/>
            <a:ahLst/>
            <a:cxnLst/>
            <a:rect l="l" t="t" r="r" b="b"/>
            <a:pathLst>
              <a:path w="3981702" h="6858000" extrusionOk="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rgbClr val="D6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2" descr="Illustration of a pencil character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92209">
            <a:off x="715004" y="1795108"/>
            <a:ext cx="1915595" cy="3267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F796CA1C-4694-1945-F934-2739204F7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776" y="1273591"/>
            <a:ext cx="22098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4F7652A-44A8-8708-A78F-F96A62B97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49" y="1247569"/>
            <a:ext cx="22955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3FFAF8F1-D317-4E52-80B7-D3FBBF992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97" y="1250737"/>
            <a:ext cx="22574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F82DE913-4961-5988-4BBD-D609B8DDC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FC2A572-A55A-FB8A-AC47-D98315393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2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7354CF6-575F-69C6-55FA-406DCBF7C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206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369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title"/>
          </p:nvPr>
        </p:nvSpPr>
        <p:spPr>
          <a:xfrm>
            <a:off x="4371508" y="233733"/>
            <a:ext cx="7820492" cy="65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choolbell"/>
              <a:buNone/>
            </a:pPr>
            <a:r>
              <a:rPr lang="en-US" sz="5400" dirty="0" err="1"/>
              <a:t>Tahap</a:t>
            </a:r>
            <a:r>
              <a:rPr lang="en-US" sz="5400" dirty="0"/>
              <a:t> Desain</a:t>
            </a:r>
            <a:endParaRPr sz="5400" dirty="0"/>
          </a:p>
        </p:txBody>
      </p:sp>
      <p:sp>
        <p:nvSpPr>
          <p:cNvPr id="135" name="Google Shape;135;p12"/>
          <p:cNvSpPr/>
          <p:nvPr/>
        </p:nvSpPr>
        <p:spPr>
          <a:xfrm flipH="1">
            <a:off x="-81024" y="0"/>
            <a:ext cx="2934961" cy="6929752"/>
          </a:xfrm>
          <a:custGeom>
            <a:avLst/>
            <a:gdLst/>
            <a:ahLst/>
            <a:cxnLst/>
            <a:rect l="l" t="t" r="r" b="b"/>
            <a:pathLst>
              <a:path w="3981702" h="6858000" extrusionOk="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rgbClr val="D6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2" descr="Illustration of a pencil character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92209">
            <a:off x="11172754" y="5122828"/>
            <a:ext cx="1374102" cy="2282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D49DC8-B1D2-B027-5F43-107624691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20" y="1331276"/>
            <a:ext cx="22383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5BFBC37F-A038-D80E-9EAF-AC59D6B6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71" y="1312226"/>
            <a:ext cx="22479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A00D136-5E8E-C27A-E8B5-E0728AD0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02" y="1331276"/>
            <a:ext cx="2286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F82DE913-4961-5988-4BBD-D609B8DDC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FC2A572-A55A-FB8A-AC47-D98315393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2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7354CF6-575F-69C6-55FA-406DCBF7C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206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0645F9-A735-DBB5-2226-40F761B34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578" y="1331276"/>
            <a:ext cx="22479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67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ck to school">
      <a:dk1>
        <a:srgbClr val="000000"/>
      </a:dk1>
      <a:lt1>
        <a:srgbClr val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374</Words>
  <Application>Microsoft Office PowerPoint</Application>
  <PresentationFormat>Widescreen</PresentationFormat>
  <Paragraphs>89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Schoolbell</vt:lpstr>
      <vt:lpstr>Times New Roman</vt:lpstr>
      <vt:lpstr>Cambria</vt:lpstr>
      <vt:lpstr>Arial</vt:lpstr>
      <vt:lpstr>Calibri</vt:lpstr>
      <vt:lpstr>Roboto Slab</vt:lpstr>
      <vt:lpstr>Century Gothic</vt:lpstr>
      <vt:lpstr>Raleway Medium</vt:lpstr>
      <vt:lpstr>Office Theme</vt:lpstr>
      <vt:lpstr>  </vt:lpstr>
      <vt:lpstr>  </vt:lpstr>
      <vt:lpstr>Pendahuluan</vt:lpstr>
      <vt:lpstr>Rumusan Masalah</vt:lpstr>
      <vt:lpstr>Tujuan Aplikasi</vt:lpstr>
      <vt:lpstr>Manfaat Aplikasi</vt:lpstr>
      <vt:lpstr>Tahap Desain</vt:lpstr>
      <vt:lpstr>Tahap Desain</vt:lpstr>
      <vt:lpstr>Tahap Desain</vt:lpstr>
      <vt:lpstr> </vt:lpstr>
      <vt:lpstr>Pengembangan</vt:lpstr>
      <vt:lpstr> </vt:lpstr>
      <vt:lpstr> </vt:lpstr>
      <vt:lpstr> </vt:lpstr>
      <vt:lpstr> </vt:lpstr>
      <vt:lpstr> </vt:lpstr>
      <vt:lpstr> </vt:lpstr>
      <vt:lpstr>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QQ</dc:creator>
  <cp:lastModifiedBy>Yuliana 2207</cp:lastModifiedBy>
  <cp:revision>3</cp:revision>
  <dcterms:created xsi:type="dcterms:W3CDTF">2023-05-22T05:44:58Z</dcterms:created>
  <dcterms:modified xsi:type="dcterms:W3CDTF">2023-06-12T02:39:53Z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