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9" r:id="rId4"/>
    <p:sldId id="263" r:id="rId5"/>
    <p:sldId id="270" r:id="rId6"/>
    <p:sldId id="267" r:id="rId7"/>
    <p:sldId id="268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3359-CB39-4956-9C06-86054CE57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FC44FC-F65F-49FA-8905-6AE6776FE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89F89-16E2-4933-8BE7-A5905ED9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5B76-2FA5-434E-B33E-99475F942011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F3341-A916-4EB4-9AEB-3B4740C7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CEE65-3016-4B95-9EFE-A511BA9C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A84-8077-4124-8B6F-25FCE7754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4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62EA3-D084-470B-9BA8-16FD13C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9DE22-C6DB-467B-8D01-33201300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3C5E4-E0DC-4B22-874A-F931751A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5B76-2FA5-434E-B33E-99475F942011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176EF-B3D9-4E0A-8B5E-57BCBE0F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39A4E-E222-4DBD-8B3D-FCC5D95E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A84-8077-4124-8B6F-25FCE7754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64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FD2D0F-1D56-447A-80E2-F84AF323C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9AB393-AD71-47DB-AE71-D149BAE33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F9235-5289-4FA8-96AE-7939B846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5B76-2FA5-434E-B33E-99475F942011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FB4F8-8338-45F1-A05E-EE5C4B14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BC35C-04C7-48EE-81B4-19F844DA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A84-8077-4124-8B6F-25FCE7754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2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3E0BB-E19D-4C51-AF95-30D93FF8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8F453-58B6-402C-AF9C-40367259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5F93F-F711-4202-AC3D-7FD917AC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5B76-2FA5-434E-B33E-99475F942011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E77B3-EC06-42B0-8A45-6C12036F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E7818-531B-4CB9-B53C-EDA558F6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A84-8077-4124-8B6F-25FCE7754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3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14A01-0D85-4E30-9052-73AFCA0B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DDE40-022D-48FC-8B76-F8EAFFE7E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48A74-D213-4315-AC19-6105C02A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5B76-2FA5-434E-B33E-99475F942011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F10CD-9507-40EC-A213-463549E5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285AB-8AAB-408E-8ECD-508FAC25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A84-8077-4124-8B6F-25FCE7754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CC7C-28B9-4105-A7D6-A2DDCF34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52029-1C0C-404C-98C0-E73314161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ACC21B-FB50-4832-9696-20B74D4BD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25BAB-B1A5-4F1B-BF77-A440CF28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5B76-2FA5-434E-B33E-99475F942011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A2245-752B-45C1-BC32-6E377443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A7BCB-9EBD-4B6F-BF59-A5B12669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A84-8077-4124-8B6F-25FCE7754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2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E57C0-4B24-41A8-8044-9081EB56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D5269-9735-48F3-BB42-25719B332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70FAA7-62DE-4EBB-B069-785D4CF4D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1EB11D-03FF-491E-A206-CF152A6D2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5E6130-A8BF-42EF-969E-ABF0C0920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366658-3AD7-4E3F-9F98-491B1A6C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5B76-2FA5-434E-B33E-99475F942011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39B5A0-55AC-49FC-94C0-5290922B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B21CD-E999-4EED-88B5-3BC55D2E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A84-8077-4124-8B6F-25FCE7754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27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5F275-1E4C-43A6-B641-1B8A8480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6479E0-FEA2-4DEF-902D-89107BE1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5B76-2FA5-434E-B33E-99475F942011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BD1DA-F69A-4979-9753-5A26F0C0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698D00-858A-45C1-8687-39E4EF4F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A84-8077-4124-8B6F-25FCE7754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9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A425FE-4973-4C7C-A98A-73288F36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5B76-2FA5-434E-B33E-99475F942011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ABC548-DAFC-41B4-87A5-2BD3AD68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961BD-D082-4143-B2FD-CFFE286E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A84-8077-4124-8B6F-25FCE7754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8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9FBF-AEEE-46F6-B200-70E864C6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3BAF2-B504-4AC5-90DC-96686CC0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4DD33-2F7E-4FF8-8FE7-AF15EDA2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7C683-55DA-402B-A805-3CC34F26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5B76-2FA5-434E-B33E-99475F942011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764286-0590-4E64-9A49-582A4315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A0DBC-68C8-48B0-83ED-70E94F25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A84-8077-4124-8B6F-25FCE7754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8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66FBD-E438-409D-AC1E-CD78EEEC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0A1634-E107-47B7-85DE-BC4EAEC52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7DDAD9-B867-49A3-B4C9-AFEFDC004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1BECF-7DF6-4328-967A-AD21C461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5B76-2FA5-434E-B33E-99475F942011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72598-3FF0-4CD6-8798-9A9EF960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67087-5E66-4142-9FE6-B2F91B36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A84-8077-4124-8B6F-25FCE7754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5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79C593-4082-4127-9E93-FF4FE90E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E54B6-567E-4025-B11D-35275EDA9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B2390-B54C-4C2E-8318-C38655CC7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65B76-2FA5-434E-B33E-99475F942011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18D5B-A861-4B9F-ABBB-4FA8F4999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666F1-E252-4CEB-8D86-A9EB34AF1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0CA84-8077-4124-8B6F-25FCE7754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3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043AB-DC1B-4C17-A988-3476212B2556}"/>
              </a:ext>
            </a:extLst>
          </p:cNvPr>
          <p:cNvSpPr txBox="1"/>
          <p:nvPr/>
        </p:nvSpPr>
        <p:spPr>
          <a:xfrm>
            <a:off x="1355681" y="0"/>
            <a:ext cx="9480638" cy="67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전파누리 데이터분석 순서도</a:t>
            </a:r>
            <a:r>
              <a:rPr lang="en-US" altLang="ko-KR" sz="4000" b="1" dirty="0"/>
              <a:t>(Workflow)</a:t>
            </a:r>
            <a:endParaRPr lang="ko-KR" altLang="en-US" sz="4000" b="1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F01797C-7828-4FE7-9C43-6D147F9422FB}"/>
              </a:ext>
            </a:extLst>
          </p:cNvPr>
          <p:cNvGrpSpPr/>
          <p:nvPr/>
        </p:nvGrpSpPr>
        <p:grpSpPr>
          <a:xfrm>
            <a:off x="299690" y="3847484"/>
            <a:ext cx="11592620" cy="1405369"/>
            <a:chOff x="299690" y="3847484"/>
            <a:chExt cx="11592620" cy="1405369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7A1F38B-4E9E-41CE-8957-D385AC69B1AE}"/>
                </a:ext>
              </a:extLst>
            </p:cNvPr>
            <p:cNvSpPr/>
            <p:nvPr/>
          </p:nvSpPr>
          <p:spPr>
            <a:xfrm>
              <a:off x="2945050" y="3983461"/>
              <a:ext cx="8947260" cy="1133414"/>
            </a:xfrm>
            <a:custGeom>
              <a:avLst/>
              <a:gdLst>
                <a:gd name="connsiteX0" fmla="*/ 170350 w 1022077"/>
                <a:gd name="connsiteY0" fmla="*/ 0 h 5899548"/>
                <a:gd name="connsiteX1" fmla="*/ 851727 w 1022077"/>
                <a:gd name="connsiteY1" fmla="*/ 0 h 5899548"/>
                <a:gd name="connsiteX2" fmla="*/ 1022077 w 1022077"/>
                <a:gd name="connsiteY2" fmla="*/ 170350 h 5899548"/>
                <a:gd name="connsiteX3" fmla="*/ 1022077 w 1022077"/>
                <a:gd name="connsiteY3" fmla="*/ 5899548 h 5899548"/>
                <a:gd name="connsiteX4" fmla="*/ 1022077 w 1022077"/>
                <a:gd name="connsiteY4" fmla="*/ 5899548 h 5899548"/>
                <a:gd name="connsiteX5" fmla="*/ 0 w 1022077"/>
                <a:gd name="connsiteY5" fmla="*/ 5899548 h 5899548"/>
                <a:gd name="connsiteX6" fmla="*/ 0 w 1022077"/>
                <a:gd name="connsiteY6" fmla="*/ 5899548 h 5899548"/>
                <a:gd name="connsiteX7" fmla="*/ 0 w 1022077"/>
                <a:gd name="connsiteY7" fmla="*/ 170350 h 5899548"/>
                <a:gd name="connsiteX8" fmla="*/ 170350 w 1022077"/>
                <a:gd name="connsiteY8" fmla="*/ 0 h 589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2077" h="5899548">
                  <a:moveTo>
                    <a:pt x="1022077" y="983282"/>
                  </a:moveTo>
                  <a:lnTo>
                    <a:pt x="1022077" y="4916266"/>
                  </a:lnTo>
                  <a:cubicBezTo>
                    <a:pt x="1022077" y="5459318"/>
                    <a:pt x="1008864" y="5899545"/>
                    <a:pt x="992564" y="5899545"/>
                  </a:cubicBezTo>
                  <a:lnTo>
                    <a:pt x="0" y="5899545"/>
                  </a:lnTo>
                  <a:lnTo>
                    <a:pt x="0" y="5899545"/>
                  </a:lnTo>
                  <a:lnTo>
                    <a:pt x="0" y="3"/>
                  </a:lnTo>
                  <a:lnTo>
                    <a:pt x="0" y="3"/>
                  </a:lnTo>
                  <a:lnTo>
                    <a:pt x="992564" y="3"/>
                  </a:lnTo>
                  <a:cubicBezTo>
                    <a:pt x="1008864" y="3"/>
                    <a:pt x="1022077" y="440230"/>
                    <a:pt x="1022077" y="983282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1" tIns="74659" rIns="99424" bIns="74660" numCol="1" spcCol="1270" anchor="ctr" anchorCtr="0">
              <a:noAutofit/>
            </a:bodyPr>
            <a:lstStyle/>
            <a:p>
              <a:pPr marL="571500" lvl="2" indent="-114300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b="1" kern="1200" dirty="0"/>
                <a:t> 막대</a:t>
              </a:r>
              <a:r>
                <a:rPr lang="en-US" altLang="ko-KR" b="1" kern="1200" dirty="0"/>
                <a:t>, </a:t>
              </a:r>
              <a:r>
                <a:rPr lang="ko-KR" altLang="en-US" b="1" kern="1200" dirty="0"/>
                <a:t>비율</a:t>
              </a:r>
              <a:r>
                <a:rPr lang="en-US" altLang="ko-KR" b="1" kern="1200" dirty="0"/>
                <a:t>, </a:t>
              </a:r>
              <a:r>
                <a:rPr lang="ko-KR" altLang="en-US" b="1" kern="1200" dirty="0"/>
                <a:t>밀도 차트</a:t>
              </a:r>
            </a:p>
            <a:p>
              <a:pPr marL="571500" lvl="2" indent="-114300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b="1" kern="1200" dirty="0"/>
                <a:t> 지도시각화 </a:t>
              </a:r>
              <a:r>
                <a:rPr lang="en-US" altLang="ko-KR" b="1" kern="1200" dirty="0"/>
                <a:t>(</a:t>
              </a:r>
              <a:r>
                <a:rPr lang="ko-KR" altLang="en-US" b="1" kern="1200" dirty="0"/>
                <a:t>시도</a:t>
              </a:r>
              <a:r>
                <a:rPr lang="en-US" altLang="ko-KR" b="1" kern="1200" dirty="0"/>
                <a:t>, </a:t>
              </a:r>
              <a:r>
                <a:rPr lang="ko-KR" altLang="en-US" b="1" kern="1200" dirty="0" err="1"/>
                <a:t>시군구</a:t>
              </a:r>
              <a:r>
                <a:rPr lang="en-US" altLang="ko-KR" b="1" kern="1200" dirty="0"/>
                <a:t>, </a:t>
              </a:r>
              <a:r>
                <a:rPr lang="ko-KR" altLang="en-US" b="1" kern="1200" dirty="0" err="1"/>
                <a:t>읍면동</a:t>
              </a:r>
              <a:r>
                <a:rPr lang="en-US" altLang="ko-KR" b="1" kern="1200" dirty="0"/>
                <a:t>)</a:t>
              </a:r>
              <a:endParaRPr lang="ko-KR" altLang="en-US" b="1" kern="1200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CF6F1D3-BD76-4A9A-BD46-F45A1E0E3445}"/>
                </a:ext>
              </a:extLst>
            </p:cNvPr>
            <p:cNvSpPr/>
            <p:nvPr/>
          </p:nvSpPr>
          <p:spPr>
            <a:xfrm>
              <a:off x="299690" y="3847484"/>
              <a:ext cx="3016835" cy="1405369"/>
            </a:xfrm>
            <a:custGeom>
              <a:avLst/>
              <a:gdLst>
                <a:gd name="connsiteX0" fmla="*/ 0 w 2493252"/>
                <a:gd name="connsiteY0" fmla="*/ 234233 h 1405369"/>
                <a:gd name="connsiteX1" fmla="*/ 234233 w 2493252"/>
                <a:gd name="connsiteY1" fmla="*/ 0 h 1405369"/>
                <a:gd name="connsiteX2" fmla="*/ 2259019 w 2493252"/>
                <a:gd name="connsiteY2" fmla="*/ 0 h 1405369"/>
                <a:gd name="connsiteX3" fmla="*/ 2493252 w 2493252"/>
                <a:gd name="connsiteY3" fmla="*/ 234233 h 1405369"/>
                <a:gd name="connsiteX4" fmla="*/ 2493252 w 2493252"/>
                <a:gd name="connsiteY4" fmla="*/ 1171136 h 1405369"/>
                <a:gd name="connsiteX5" fmla="*/ 2259019 w 2493252"/>
                <a:gd name="connsiteY5" fmla="*/ 1405369 h 1405369"/>
                <a:gd name="connsiteX6" fmla="*/ 234233 w 2493252"/>
                <a:gd name="connsiteY6" fmla="*/ 1405369 h 1405369"/>
                <a:gd name="connsiteX7" fmla="*/ 0 w 2493252"/>
                <a:gd name="connsiteY7" fmla="*/ 1171136 h 1405369"/>
                <a:gd name="connsiteX8" fmla="*/ 0 w 2493252"/>
                <a:gd name="connsiteY8" fmla="*/ 234233 h 140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3252" h="1405369">
                  <a:moveTo>
                    <a:pt x="0" y="234233"/>
                  </a:moveTo>
                  <a:cubicBezTo>
                    <a:pt x="0" y="104870"/>
                    <a:pt x="104870" y="0"/>
                    <a:pt x="234233" y="0"/>
                  </a:cubicBezTo>
                  <a:lnTo>
                    <a:pt x="2259019" y="0"/>
                  </a:lnTo>
                  <a:cubicBezTo>
                    <a:pt x="2388382" y="0"/>
                    <a:pt x="2493252" y="104870"/>
                    <a:pt x="2493252" y="234233"/>
                  </a:cubicBezTo>
                  <a:lnTo>
                    <a:pt x="2493252" y="1171136"/>
                  </a:lnTo>
                  <a:cubicBezTo>
                    <a:pt x="2493252" y="1300499"/>
                    <a:pt x="2388382" y="1405369"/>
                    <a:pt x="2259019" y="1405369"/>
                  </a:cubicBezTo>
                  <a:lnTo>
                    <a:pt x="234233" y="1405369"/>
                  </a:lnTo>
                  <a:cubicBezTo>
                    <a:pt x="104870" y="1405369"/>
                    <a:pt x="0" y="1300499"/>
                    <a:pt x="0" y="1171136"/>
                  </a:cubicBezTo>
                  <a:lnTo>
                    <a:pt x="0" y="2342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994" tIns="104799" rIns="140994" bIns="104799" numCol="1" spcCol="1270" anchor="ctr" anchorCtr="0">
              <a:noAutofit/>
            </a:bodyPr>
            <a:lstStyle/>
            <a:p>
              <a:pPr marL="0" lvl="0" indent="0" algn="ctr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b="1" kern="1200" dirty="0"/>
                <a:t>3. </a:t>
              </a:r>
              <a:r>
                <a:rPr lang="ko-KR" altLang="en-US" sz="2400" b="1" kern="1200" dirty="0"/>
                <a:t>데이터 탐색 및 시각화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B42D18C-D2B3-4D72-9006-52BE085B1F13}"/>
              </a:ext>
            </a:extLst>
          </p:cNvPr>
          <p:cNvGrpSpPr/>
          <p:nvPr/>
        </p:nvGrpSpPr>
        <p:grpSpPr>
          <a:xfrm>
            <a:off x="299999" y="5430101"/>
            <a:ext cx="11592310" cy="1277609"/>
            <a:chOff x="299999" y="5430101"/>
            <a:chExt cx="11592310" cy="1277609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26E78C8B-9085-4C41-AD43-3CD519A35206}"/>
                </a:ext>
              </a:extLst>
            </p:cNvPr>
            <p:cNvSpPr/>
            <p:nvPr/>
          </p:nvSpPr>
          <p:spPr>
            <a:xfrm>
              <a:off x="2945050" y="5540967"/>
              <a:ext cx="8947259" cy="1055875"/>
            </a:xfrm>
            <a:custGeom>
              <a:avLst/>
              <a:gdLst>
                <a:gd name="connsiteX0" fmla="*/ 170350 w 1022077"/>
                <a:gd name="connsiteY0" fmla="*/ 0 h 5905315"/>
                <a:gd name="connsiteX1" fmla="*/ 851727 w 1022077"/>
                <a:gd name="connsiteY1" fmla="*/ 0 h 5905315"/>
                <a:gd name="connsiteX2" fmla="*/ 1022077 w 1022077"/>
                <a:gd name="connsiteY2" fmla="*/ 170350 h 5905315"/>
                <a:gd name="connsiteX3" fmla="*/ 1022077 w 1022077"/>
                <a:gd name="connsiteY3" fmla="*/ 5905315 h 5905315"/>
                <a:gd name="connsiteX4" fmla="*/ 1022077 w 1022077"/>
                <a:gd name="connsiteY4" fmla="*/ 5905315 h 5905315"/>
                <a:gd name="connsiteX5" fmla="*/ 0 w 1022077"/>
                <a:gd name="connsiteY5" fmla="*/ 5905315 h 5905315"/>
                <a:gd name="connsiteX6" fmla="*/ 0 w 1022077"/>
                <a:gd name="connsiteY6" fmla="*/ 5905315 h 5905315"/>
                <a:gd name="connsiteX7" fmla="*/ 0 w 1022077"/>
                <a:gd name="connsiteY7" fmla="*/ 170350 h 5905315"/>
                <a:gd name="connsiteX8" fmla="*/ 170350 w 1022077"/>
                <a:gd name="connsiteY8" fmla="*/ 0 h 590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2077" h="5905315">
                  <a:moveTo>
                    <a:pt x="1022077" y="984243"/>
                  </a:moveTo>
                  <a:lnTo>
                    <a:pt x="1022077" y="4921072"/>
                  </a:lnTo>
                  <a:cubicBezTo>
                    <a:pt x="1022077" y="5464654"/>
                    <a:pt x="1008877" y="5905312"/>
                    <a:pt x="992593" y="5905312"/>
                  </a:cubicBezTo>
                  <a:lnTo>
                    <a:pt x="0" y="5905312"/>
                  </a:lnTo>
                  <a:lnTo>
                    <a:pt x="0" y="5905312"/>
                  </a:lnTo>
                  <a:lnTo>
                    <a:pt x="0" y="3"/>
                  </a:lnTo>
                  <a:lnTo>
                    <a:pt x="0" y="3"/>
                  </a:lnTo>
                  <a:lnTo>
                    <a:pt x="992593" y="3"/>
                  </a:lnTo>
                  <a:cubicBezTo>
                    <a:pt x="1008877" y="3"/>
                    <a:pt x="1022077" y="440661"/>
                    <a:pt x="1022077" y="984243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74659" rIns="99424" bIns="74660" numCol="1" spcCol="1270" anchor="ctr" anchorCtr="0">
              <a:noAutofit/>
            </a:bodyPr>
            <a:lstStyle/>
            <a:p>
              <a:pPr marL="571500" lvl="2" indent="-114300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b="1" kern="1200" dirty="0"/>
                <a:t> </a:t>
              </a:r>
              <a:r>
                <a:rPr lang="ko-KR" altLang="en-US" b="1" kern="1200" dirty="0" err="1"/>
                <a:t>마을방송무선국</a:t>
              </a:r>
              <a:r>
                <a:rPr lang="ko-KR" altLang="en-US" b="1" kern="1200" dirty="0"/>
                <a:t> </a:t>
              </a:r>
              <a:r>
                <a:rPr lang="en-US" altLang="ko-KR" b="1" kern="1200" dirty="0"/>
                <a:t>(</a:t>
              </a:r>
              <a:r>
                <a:rPr lang="ko-KR" altLang="en-US" b="1" kern="1200" dirty="0"/>
                <a:t>범주형</a:t>
              </a:r>
              <a:r>
                <a:rPr lang="en-US" altLang="ko-KR" b="1" dirty="0"/>
                <a:t>(</a:t>
              </a:r>
              <a:r>
                <a:rPr lang="en-US" altLang="ko-KR" b="1" kern="1200" dirty="0"/>
                <a:t>categorical)) : </a:t>
              </a:r>
              <a:r>
                <a:rPr lang="ko-KR" altLang="en-US" b="1" kern="1200" dirty="0"/>
                <a:t>변수 간 </a:t>
              </a:r>
              <a:r>
                <a:rPr lang="ko-KR" altLang="en-US" b="1" kern="1200" dirty="0" err="1"/>
                <a:t>교차표</a:t>
              </a:r>
              <a:r>
                <a:rPr lang="ko-KR" altLang="en-US" b="1" kern="1200" dirty="0"/>
                <a:t> </a:t>
              </a:r>
              <a:r>
                <a:rPr lang="en-US" altLang="ko-KR" b="1" kern="1200" dirty="0"/>
                <a:t>(crosstab)</a:t>
              </a:r>
              <a:endParaRPr lang="ko-KR" altLang="en-US" b="1" kern="1200" dirty="0"/>
            </a:p>
            <a:p>
              <a:pPr marL="571500" lvl="2" indent="-114300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b="1" kern="1200" dirty="0"/>
                <a:t> </a:t>
              </a:r>
              <a:r>
                <a:rPr lang="ko-KR" altLang="en-US" b="1" kern="1200" dirty="0" err="1"/>
                <a:t>산악지형이동통신무선국</a:t>
              </a:r>
              <a:r>
                <a:rPr lang="ko-KR" altLang="en-US" b="1" kern="1200" dirty="0"/>
                <a:t> </a:t>
              </a:r>
              <a:r>
                <a:rPr lang="en-US" altLang="ko-KR" b="1" kern="1200" dirty="0"/>
                <a:t>(</a:t>
              </a:r>
              <a:r>
                <a:rPr lang="ko-KR" altLang="en-US" b="1" kern="1200" dirty="0"/>
                <a:t>범주</a:t>
              </a:r>
              <a:r>
                <a:rPr lang="en-US" altLang="ko-KR" b="1" kern="1200" dirty="0"/>
                <a:t>, </a:t>
              </a:r>
              <a:r>
                <a:rPr lang="ko-KR" altLang="en-US" b="1" kern="1200" dirty="0"/>
                <a:t>연속형 </a:t>
              </a:r>
              <a:r>
                <a:rPr lang="en-US" altLang="ko-KR" b="1" kern="1200" dirty="0"/>
                <a:t>(continuous)) : </a:t>
              </a:r>
              <a:r>
                <a:rPr lang="ko-KR" altLang="en-US" b="1" kern="1200" dirty="0"/>
                <a:t>상관관계 </a:t>
              </a:r>
              <a:r>
                <a:rPr lang="en-US" altLang="ko-KR" b="1" kern="1200" dirty="0"/>
                <a:t>(correlation)</a:t>
              </a:r>
              <a:endParaRPr lang="ko-KR" altLang="en-US" b="1" kern="1200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6E680506-8B01-46F4-A6FA-947233C22500}"/>
                </a:ext>
              </a:extLst>
            </p:cNvPr>
            <p:cNvSpPr/>
            <p:nvPr/>
          </p:nvSpPr>
          <p:spPr>
            <a:xfrm>
              <a:off x="299999" y="5430101"/>
              <a:ext cx="3019785" cy="1277609"/>
            </a:xfrm>
            <a:custGeom>
              <a:avLst/>
              <a:gdLst>
                <a:gd name="connsiteX0" fmla="*/ 0 w 2495689"/>
                <a:gd name="connsiteY0" fmla="*/ 234233 h 1405369"/>
                <a:gd name="connsiteX1" fmla="*/ 234233 w 2495689"/>
                <a:gd name="connsiteY1" fmla="*/ 0 h 1405369"/>
                <a:gd name="connsiteX2" fmla="*/ 2261456 w 2495689"/>
                <a:gd name="connsiteY2" fmla="*/ 0 h 1405369"/>
                <a:gd name="connsiteX3" fmla="*/ 2495689 w 2495689"/>
                <a:gd name="connsiteY3" fmla="*/ 234233 h 1405369"/>
                <a:gd name="connsiteX4" fmla="*/ 2495689 w 2495689"/>
                <a:gd name="connsiteY4" fmla="*/ 1171136 h 1405369"/>
                <a:gd name="connsiteX5" fmla="*/ 2261456 w 2495689"/>
                <a:gd name="connsiteY5" fmla="*/ 1405369 h 1405369"/>
                <a:gd name="connsiteX6" fmla="*/ 234233 w 2495689"/>
                <a:gd name="connsiteY6" fmla="*/ 1405369 h 1405369"/>
                <a:gd name="connsiteX7" fmla="*/ 0 w 2495689"/>
                <a:gd name="connsiteY7" fmla="*/ 1171136 h 1405369"/>
                <a:gd name="connsiteX8" fmla="*/ 0 w 2495689"/>
                <a:gd name="connsiteY8" fmla="*/ 234233 h 140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5689" h="1405369">
                  <a:moveTo>
                    <a:pt x="0" y="234233"/>
                  </a:moveTo>
                  <a:cubicBezTo>
                    <a:pt x="0" y="104870"/>
                    <a:pt x="104870" y="0"/>
                    <a:pt x="234233" y="0"/>
                  </a:cubicBezTo>
                  <a:lnTo>
                    <a:pt x="2261456" y="0"/>
                  </a:lnTo>
                  <a:cubicBezTo>
                    <a:pt x="2390819" y="0"/>
                    <a:pt x="2495689" y="104870"/>
                    <a:pt x="2495689" y="234233"/>
                  </a:cubicBezTo>
                  <a:lnTo>
                    <a:pt x="2495689" y="1171136"/>
                  </a:lnTo>
                  <a:cubicBezTo>
                    <a:pt x="2495689" y="1300499"/>
                    <a:pt x="2390819" y="1405369"/>
                    <a:pt x="2261456" y="1405369"/>
                  </a:cubicBezTo>
                  <a:lnTo>
                    <a:pt x="234233" y="1405369"/>
                  </a:lnTo>
                  <a:cubicBezTo>
                    <a:pt x="104870" y="1405369"/>
                    <a:pt x="0" y="1300499"/>
                    <a:pt x="0" y="1171136"/>
                  </a:cubicBezTo>
                  <a:lnTo>
                    <a:pt x="0" y="2342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994" tIns="104799" rIns="140994" bIns="104799" numCol="1" spcCol="1270" anchor="ctr" anchorCtr="0">
              <a:noAutofit/>
            </a:bodyPr>
            <a:lstStyle/>
            <a:p>
              <a:pPr marL="0" lvl="0" indent="0" algn="ctr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b="1" kern="1200" dirty="0"/>
                <a:t>4. </a:t>
              </a:r>
              <a:r>
                <a:rPr lang="ko-KR" altLang="en-US" sz="2400" b="1" kern="1200" dirty="0"/>
                <a:t>통계분석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5EDF2E4-142D-429A-B2A5-9490AC0B9268}"/>
              </a:ext>
            </a:extLst>
          </p:cNvPr>
          <p:cNvGrpSpPr/>
          <p:nvPr/>
        </p:nvGrpSpPr>
        <p:grpSpPr>
          <a:xfrm>
            <a:off x="299690" y="682250"/>
            <a:ext cx="11592312" cy="1405369"/>
            <a:chOff x="299690" y="682250"/>
            <a:chExt cx="11592312" cy="1405369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89420021-A3A5-406B-9F36-026F3B2A4EE1}"/>
                </a:ext>
              </a:extLst>
            </p:cNvPr>
            <p:cNvSpPr/>
            <p:nvPr/>
          </p:nvSpPr>
          <p:spPr>
            <a:xfrm>
              <a:off x="299690" y="682250"/>
              <a:ext cx="3016835" cy="1405369"/>
            </a:xfrm>
            <a:custGeom>
              <a:avLst/>
              <a:gdLst>
                <a:gd name="connsiteX0" fmla="*/ 0 w 2493252"/>
                <a:gd name="connsiteY0" fmla="*/ 234233 h 1405369"/>
                <a:gd name="connsiteX1" fmla="*/ 234233 w 2493252"/>
                <a:gd name="connsiteY1" fmla="*/ 0 h 1405369"/>
                <a:gd name="connsiteX2" fmla="*/ 2259019 w 2493252"/>
                <a:gd name="connsiteY2" fmla="*/ 0 h 1405369"/>
                <a:gd name="connsiteX3" fmla="*/ 2493252 w 2493252"/>
                <a:gd name="connsiteY3" fmla="*/ 234233 h 1405369"/>
                <a:gd name="connsiteX4" fmla="*/ 2493252 w 2493252"/>
                <a:gd name="connsiteY4" fmla="*/ 1171136 h 1405369"/>
                <a:gd name="connsiteX5" fmla="*/ 2259019 w 2493252"/>
                <a:gd name="connsiteY5" fmla="*/ 1405369 h 1405369"/>
                <a:gd name="connsiteX6" fmla="*/ 234233 w 2493252"/>
                <a:gd name="connsiteY6" fmla="*/ 1405369 h 1405369"/>
                <a:gd name="connsiteX7" fmla="*/ 0 w 2493252"/>
                <a:gd name="connsiteY7" fmla="*/ 1171136 h 1405369"/>
                <a:gd name="connsiteX8" fmla="*/ 0 w 2493252"/>
                <a:gd name="connsiteY8" fmla="*/ 234233 h 140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3252" h="1405369">
                  <a:moveTo>
                    <a:pt x="0" y="234233"/>
                  </a:moveTo>
                  <a:cubicBezTo>
                    <a:pt x="0" y="104870"/>
                    <a:pt x="104870" y="0"/>
                    <a:pt x="234233" y="0"/>
                  </a:cubicBezTo>
                  <a:lnTo>
                    <a:pt x="2259019" y="0"/>
                  </a:lnTo>
                  <a:cubicBezTo>
                    <a:pt x="2388382" y="0"/>
                    <a:pt x="2493252" y="104870"/>
                    <a:pt x="2493252" y="234233"/>
                  </a:cubicBezTo>
                  <a:lnTo>
                    <a:pt x="2493252" y="1171136"/>
                  </a:lnTo>
                  <a:cubicBezTo>
                    <a:pt x="2493252" y="1300499"/>
                    <a:pt x="2388382" y="1405369"/>
                    <a:pt x="2259019" y="1405369"/>
                  </a:cubicBezTo>
                  <a:lnTo>
                    <a:pt x="234233" y="1405369"/>
                  </a:lnTo>
                  <a:cubicBezTo>
                    <a:pt x="104870" y="1405369"/>
                    <a:pt x="0" y="1300499"/>
                    <a:pt x="0" y="1171136"/>
                  </a:cubicBezTo>
                  <a:lnTo>
                    <a:pt x="0" y="2342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994" tIns="104799" rIns="140994" bIns="104799" numCol="1" spcCol="1270" anchor="ctr" anchorCtr="0">
              <a:noAutofit/>
            </a:bodyPr>
            <a:lstStyle/>
            <a:p>
              <a:pPr marL="0" lvl="0" indent="0" algn="ctr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b="1" kern="1200" dirty="0"/>
                <a:t>1.</a:t>
              </a:r>
              <a:r>
                <a:rPr lang="en-US" altLang="ko-KR" sz="2400" b="1" kern="1200" baseline="0" dirty="0"/>
                <a:t> </a:t>
              </a:r>
              <a:r>
                <a:rPr lang="ko-KR" altLang="en-US" sz="2400" b="1" kern="1200" baseline="0" dirty="0"/>
                <a:t>데이터 선별</a:t>
              </a:r>
              <a:endParaRPr lang="ko-KR" altLang="en-US" sz="2400" b="1" kern="1200" dirty="0"/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id="{126E759F-2F3E-41AE-9541-2E2CC004CDB1}"/>
                </a:ext>
              </a:extLst>
            </p:cNvPr>
            <p:cNvSpPr/>
            <p:nvPr/>
          </p:nvSpPr>
          <p:spPr>
            <a:xfrm>
              <a:off x="3324224" y="818227"/>
              <a:ext cx="3448051" cy="1133414"/>
            </a:xfrm>
            <a:prstGeom prst="flowChartDecision">
              <a:avLst/>
            </a:prstGeom>
            <a:solidFill>
              <a:srgbClr val="D4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위치정보포함 및 현행화 확인</a:t>
              </a:r>
              <a:r>
                <a:rPr lang="en-US" altLang="ko-KR" b="1" dirty="0">
                  <a:solidFill>
                    <a:schemeClr val="tx1"/>
                  </a:solidFill>
                </a:rPr>
                <a:t>?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800BAAA-A291-4771-9D17-83717E1368EB}"/>
                </a:ext>
              </a:extLst>
            </p:cNvPr>
            <p:cNvSpPr/>
            <p:nvPr/>
          </p:nvSpPr>
          <p:spPr>
            <a:xfrm>
              <a:off x="7553325" y="818227"/>
              <a:ext cx="4338677" cy="1133414"/>
            </a:xfrm>
            <a:prstGeom prst="roundRect">
              <a:avLst/>
            </a:prstGeom>
            <a:solidFill>
              <a:srgbClr val="D4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b="1" dirty="0" err="1">
                  <a:solidFill>
                    <a:schemeClr val="tx1"/>
                  </a:solidFill>
                </a:rPr>
                <a:t>마을방송무선국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en-US" b="1" dirty="0">
                  <a:solidFill>
                    <a:schemeClr val="tx1"/>
                  </a:solidFill>
                </a:rPr>
                <a:t>(14,283</a:t>
              </a:r>
              <a:r>
                <a:rPr lang="ko-KR" altLang="en-US" b="1" dirty="0">
                  <a:solidFill>
                    <a:schemeClr val="tx1"/>
                  </a:solidFill>
                </a:rPr>
                <a:t>개</a:t>
              </a:r>
              <a:r>
                <a:rPr lang="en-US" altLang="en-US" b="1" dirty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b="1" dirty="0" err="1">
                  <a:solidFill>
                    <a:schemeClr val="tx1"/>
                  </a:solidFill>
                </a:rPr>
                <a:t>산악지역이동통신무선국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en-US" b="1" dirty="0">
                  <a:solidFill>
                    <a:schemeClr val="tx1"/>
                  </a:solidFill>
                </a:rPr>
                <a:t>(14,407</a:t>
              </a:r>
              <a:r>
                <a:rPr lang="ko-KR" altLang="en-US" b="1" dirty="0">
                  <a:solidFill>
                    <a:schemeClr val="tx1"/>
                  </a:solidFill>
                </a:rPr>
                <a:t>개</a:t>
              </a:r>
              <a:r>
                <a:rPr lang="en-US" altLang="en-US" b="1" dirty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18647E0-1AC3-4E84-9041-B83DA3C7AE8B}"/>
                </a:ext>
              </a:extLst>
            </p:cNvPr>
            <p:cNvCxnSpPr>
              <a:cxnSpLocks/>
            </p:cNvCxnSpPr>
            <p:nvPr/>
          </p:nvCxnSpPr>
          <p:spPr>
            <a:xfrm>
              <a:off x="6772275" y="1384934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0FAF2C-CD0D-4F14-A298-4D00D65F107C}"/>
                </a:ext>
              </a:extLst>
            </p:cNvPr>
            <p:cNvSpPr txBox="1"/>
            <p:nvPr/>
          </p:nvSpPr>
          <p:spPr>
            <a:xfrm>
              <a:off x="6894440" y="1384934"/>
              <a:ext cx="536721" cy="33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Yes</a:t>
              </a:r>
              <a:endParaRPr lang="ko-KR" altLang="en-US" b="1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117178E-3AC0-4239-99EA-3FD409DDC069}"/>
              </a:ext>
            </a:extLst>
          </p:cNvPr>
          <p:cNvGrpSpPr/>
          <p:nvPr/>
        </p:nvGrpSpPr>
        <p:grpSpPr>
          <a:xfrm>
            <a:off x="299999" y="2264867"/>
            <a:ext cx="11592003" cy="1405369"/>
            <a:chOff x="299999" y="2264867"/>
            <a:chExt cx="11592003" cy="1405369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BC8D0A1-960E-4F53-82B3-705B5C43AAFD}"/>
                </a:ext>
              </a:extLst>
            </p:cNvPr>
            <p:cNvSpPr/>
            <p:nvPr/>
          </p:nvSpPr>
          <p:spPr>
            <a:xfrm>
              <a:off x="299999" y="2264867"/>
              <a:ext cx="3019785" cy="1405369"/>
            </a:xfrm>
            <a:custGeom>
              <a:avLst/>
              <a:gdLst>
                <a:gd name="connsiteX0" fmla="*/ 0 w 2495689"/>
                <a:gd name="connsiteY0" fmla="*/ 234233 h 1405369"/>
                <a:gd name="connsiteX1" fmla="*/ 234233 w 2495689"/>
                <a:gd name="connsiteY1" fmla="*/ 0 h 1405369"/>
                <a:gd name="connsiteX2" fmla="*/ 2261456 w 2495689"/>
                <a:gd name="connsiteY2" fmla="*/ 0 h 1405369"/>
                <a:gd name="connsiteX3" fmla="*/ 2495689 w 2495689"/>
                <a:gd name="connsiteY3" fmla="*/ 234233 h 1405369"/>
                <a:gd name="connsiteX4" fmla="*/ 2495689 w 2495689"/>
                <a:gd name="connsiteY4" fmla="*/ 1171136 h 1405369"/>
                <a:gd name="connsiteX5" fmla="*/ 2261456 w 2495689"/>
                <a:gd name="connsiteY5" fmla="*/ 1405369 h 1405369"/>
                <a:gd name="connsiteX6" fmla="*/ 234233 w 2495689"/>
                <a:gd name="connsiteY6" fmla="*/ 1405369 h 1405369"/>
                <a:gd name="connsiteX7" fmla="*/ 0 w 2495689"/>
                <a:gd name="connsiteY7" fmla="*/ 1171136 h 1405369"/>
                <a:gd name="connsiteX8" fmla="*/ 0 w 2495689"/>
                <a:gd name="connsiteY8" fmla="*/ 234233 h 140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5689" h="1405369">
                  <a:moveTo>
                    <a:pt x="0" y="234233"/>
                  </a:moveTo>
                  <a:cubicBezTo>
                    <a:pt x="0" y="104870"/>
                    <a:pt x="104870" y="0"/>
                    <a:pt x="234233" y="0"/>
                  </a:cubicBezTo>
                  <a:lnTo>
                    <a:pt x="2261456" y="0"/>
                  </a:lnTo>
                  <a:cubicBezTo>
                    <a:pt x="2390819" y="0"/>
                    <a:pt x="2495689" y="104870"/>
                    <a:pt x="2495689" y="234233"/>
                  </a:cubicBezTo>
                  <a:lnTo>
                    <a:pt x="2495689" y="1171136"/>
                  </a:lnTo>
                  <a:cubicBezTo>
                    <a:pt x="2495689" y="1300499"/>
                    <a:pt x="2390819" y="1405369"/>
                    <a:pt x="2261456" y="1405369"/>
                  </a:cubicBezTo>
                  <a:lnTo>
                    <a:pt x="234233" y="1405369"/>
                  </a:lnTo>
                  <a:cubicBezTo>
                    <a:pt x="104870" y="1405369"/>
                    <a:pt x="0" y="1300499"/>
                    <a:pt x="0" y="1171136"/>
                  </a:cubicBezTo>
                  <a:lnTo>
                    <a:pt x="0" y="2342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994" tIns="104799" rIns="140994" bIns="104799" numCol="1" spcCol="1270" anchor="ctr" anchorCtr="0">
              <a:noAutofit/>
            </a:bodyPr>
            <a:lstStyle/>
            <a:p>
              <a:pPr marL="0" lvl="0" indent="0" algn="ctr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b="1" kern="1200" dirty="0"/>
                <a:t>2.</a:t>
              </a:r>
              <a:r>
                <a:rPr lang="en-US" altLang="ko-KR" sz="2400" b="1" kern="1200" baseline="0" dirty="0"/>
                <a:t> </a:t>
              </a:r>
              <a:r>
                <a:rPr lang="ko-KR" altLang="en-US" sz="2400" b="1" kern="1200" baseline="0" dirty="0"/>
                <a:t>데이터 수집 및 </a:t>
              </a:r>
              <a:r>
                <a:rPr lang="ko-KR" altLang="en-US" sz="2400" b="1" kern="1200" baseline="0" dirty="0" err="1"/>
                <a:t>전처리</a:t>
              </a:r>
              <a:r>
                <a:rPr lang="ko-KR" altLang="en-US" sz="2400" b="1" kern="1200" baseline="0" dirty="0"/>
                <a:t> </a:t>
              </a:r>
              <a:r>
                <a:rPr lang="en-US" altLang="ko-KR" sz="2400" b="1" kern="1200" baseline="0" dirty="0"/>
                <a:t>(Preprocessing)</a:t>
              </a:r>
              <a:endParaRPr lang="ko-KR" altLang="en-US" sz="2400" b="1" kern="1200" dirty="0"/>
            </a:p>
          </p:txBody>
        </p:sp>
        <p:sp>
          <p:nvSpPr>
            <p:cNvPr id="46" name="순서도: 판단 45">
              <a:extLst>
                <a:ext uri="{FF2B5EF4-FFF2-40B4-BE49-F238E27FC236}">
                  <a16:creationId xmlns:a16="http://schemas.microsoft.com/office/drawing/2014/main" id="{6361384E-90E8-4716-A6DE-545787379DA9}"/>
                </a:ext>
              </a:extLst>
            </p:cNvPr>
            <p:cNvSpPr/>
            <p:nvPr/>
          </p:nvSpPr>
          <p:spPr>
            <a:xfrm>
              <a:off x="3333750" y="2400844"/>
              <a:ext cx="2676525" cy="1133414"/>
            </a:xfrm>
            <a:prstGeom prst="flowChartDecision">
              <a:avLst/>
            </a:prstGeom>
            <a:solidFill>
              <a:srgbClr val="D4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API</a:t>
              </a:r>
              <a:r>
                <a:rPr lang="ko-KR" altLang="en-US" b="1" dirty="0">
                  <a:solidFill>
                    <a:schemeClr val="tx1"/>
                  </a:solidFill>
                </a:rPr>
                <a:t> 데이터 수집 용이</a:t>
              </a:r>
              <a:r>
                <a:rPr lang="en-US" altLang="ko-KR" b="1" dirty="0">
                  <a:solidFill>
                    <a:schemeClr val="tx1"/>
                  </a:solidFill>
                </a:rPr>
                <a:t>?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5AE0792-4C9C-42CC-A844-E3D1C95668E9}"/>
                </a:ext>
              </a:extLst>
            </p:cNvPr>
            <p:cNvSpPr/>
            <p:nvPr/>
          </p:nvSpPr>
          <p:spPr>
            <a:xfrm>
              <a:off x="6646333" y="2400605"/>
              <a:ext cx="1032934" cy="1133414"/>
            </a:xfrm>
            <a:prstGeom prst="roundRect">
              <a:avLst/>
            </a:prstGeom>
            <a:solidFill>
              <a:srgbClr val="D4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b="1" dirty="0">
                  <a:solidFill>
                    <a:schemeClr val="tx1"/>
                  </a:solidFill>
                </a:rPr>
                <a:t>수작업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7013C23-19B3-42A2-B37A-6B24B69CC30D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51" y="2967551"/>
              <a:ext cx="538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77D8D2B7-33E5-4F5F-B080-413421D53D15}"/>
                </a:ext>
              </a:extLst>
            </p:cNvPr>
            <p:cNvSpPr/>
            <p:nvPr/>
          </p:nvSpPr>
          <p:spPr>
            <a:xfrm>
              <a:off x="8410576" y="2400844"/>
              <a:ext cx="3481426" cy="1133414"/>
            </a:xfrm>
            <a:prstGeom prst="roundRect">
              <a:avLst/>
            </a:prstGeom>
            <a:solidFill>
              <a:srgbClr val="D4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b="1" dirty="0">
                  <a:solidFill>
                    <a:schemeClr val="tx1"/>
                  </a:solidFill>
                </a:rPr>
                <a:t>이상치</a:t>
              </a:r>
              <a:r>
                <a:rPr lang="en-US" altLang="ko-KR" b="1" dirty="0">
                  <a:solidFill>
                    <a:schemeClr val="tx1"/>
                  </a:solidFill>
                </a:rPr>
                <a:t>,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결측치</a:t>
              </a:r>
              <a:r>
                <a:rPr lang="en-US" altLang="ko-KR" b="1" dirty="0">
                  <a:solidFill>
                    <a:schemeClr val="tx1"/>
                  </a:solidFill>
                </a:rPr>
                <a:t>,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중복값</a:t>
              </a:r>
              <a:r>
                <a:rPr lang="ko-KR" altLang="en-US" b="1" dirty="0">
                  <a:solidFill>
                    <a:schemeClr val="tx1"/>
                  </a:solidFill>
                </a:rPr>
                <a:t> 보정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2EFA3865-F2D7-40F4-B042-5645FDE29EA7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7679267" y="2967312"/>
              <a:ext cx="731308" cy="2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95DA57-2BEB-4742-A626-1557F9895F79}"/>
                </a:ext>
              </a:extLst>
            </p:cNvPr>
            <p:cNvSpPr txBox="1"/>
            <p:nvPr/>
          </p:nvSpPr>
          <p:spPr>
            <a:xfrm>
              <a:off x="6001684" y="3007487"/>
              <a:ext cx="536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No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5048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28BB91F-F635-2BF1-F6AA-6BB0E0AE7093}"/>
              </a:ext>
            </a:extLst>
          </p:cNvPr>
          <p:cNvGrpSpPr/>
          <p:nvPr/>
        </p:nvGrpSpPr>
        <p:grpSpPr>
          <a:xfrm>
            <a:off x="626081" y="563071"/>
            <a:ext cx="10613406" cy="5731857"/>
            <a:chOff x="964011" y="902885"/>
            <a:chExt cx="10613406" cy="5731857"/>
          </a:xfrm>
        </p:grpSpPr>
        <p:sp>
          <p:nvSpPr>
            <p:cNvPr id="25" name="순서도: 판단 24">
              <a:extLst>
                <a:ext uri="{FF2B5EF4-FFF2-40B4-BE49-F238E27FC236}">
                  <a16:creationId xmlns:a16="http://schemas.microsoft.com/office/drawing/2014/main" id="{DE2DB968-31F8-4BC8-881E-5C8A5BBFEC29}"/>
                </a:ext>
              </a:extLst>
            </p:cNvPr>
            <p:cNvSpPr/>
            <p:nvPr/>
          </p:nvSpPr>
          <p:spPr>
            <a:xfrm>
              <a:off x="4095966" y="902885"/>
              <a:ext cx="4349496" cy="1508574"/>
            </a:xfrm>
            <a:prstGeom prst="flowChartDecision">
              <a:avLst/>
            </a:prstGeom>
            <a:solidFill>
              <a:srgbClr val="D4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위치정보포함 및 현행화 확인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?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C81F01F5-A510-48BA-AFAC-73E193839273}"/>
                </a:ext>
              </a:extLst>
            </p:cNvPr>
            <p:cNvSpPr/>
            <p:nvPr/>
          </p:nvSpPr>
          <p:spPr>
            <a:xfrm>
              <a:off x="964011" y="4809368"/>
              <a:ext cx="10613406" cy="1825374"/>
            </a:xfrm>
            <a:prstGeom prst="roundRect">
              <a:avLst/>
            </a:prstGeom>
            <a:solidFill>
              <a:srgbClr val="D4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sz="2000" b="1" dirty="0">
                  <a:solidFill>
                    <a:schemeClr val="tx1"/>
                  </a:solidFill>
                </a:rPr>
                <a:t>2.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산악지역이동통신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무선국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en-US" sz="2000" b="1" dirty="0">
                  <a:solidFill>
                    <a:schemeClr val="tx1"/>
                  </a:solidFill>
                </a:rPr>
                <a:t>(14,407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개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/ Excel</a:t>
              </a:r>
              <a:r>
                <a:rPr lang="en-US" altLang="en-US" sz="20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endParaRPr lang="en-US" altLang="en-US" sz="2000" b="1" dirty="0">
                <a:solidFill>
                  <a:schemeClr val="tx1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출처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: spectrummap.kr/gis/nationalpark_service.do?menuNo=300510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컬럼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: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허가번호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시설자명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설치장소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용도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장치개수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경도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위도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주파수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(MHz),        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출력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(W),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대표이득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해발고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지상고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노출고</a:t>
              </a:r>
              <a:endParaRPr lang="en-US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3BE50F-195F-4BB9-9CD9-B88C2F0FF738}"/>
                </a:ext>
              </a:extLst>
            </p:cNvPr>
            <p:cNvSpPr txBox="1"/>
            <p:nvPr/>
          </p:nvSpPr>
          <p:spPr>
            <a:xfrm>
              <a:off x="9686723" y="1253615"/>
              <a:ext cx="649432" cy="39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Yes</a:t>
              </a:r>
              <a:endParaRPr lang="ko-KR" altLang="en-US" sz="2000" b="1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9AD26BB-3F2C-4F60-97C1-55B00E28F4D9}"/>
                </a:ext>
              </a:extLst>
            </p:cNvPr>
            <p:cNvSpPr/>
            <p:nvPr/>
          </p:nvSpPr>
          <p:spPr>
            <a:xfrm>
              <a:off x="964011" y="2606458"/>
              <a:ext cx="10613406" cy="2007911"/>
            </a:xfrm>
            <a:prstGeom prst="roundRect">
              <a:avLst/>
            </a:prstGeom>
            <a:solidFill>
              <a:srgbClr val="D4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>
                <a:buAutoNum type="arabicPeriod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마을방송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무선국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en-US" sz="2000" b="1" dirty="0">
                  <a:solidFill>
                    <a:schemeClr val="tx1"/>
                  </a:solidFill>
                </a:rPr>
                <a:t>(14,283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개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/ Excel</a:t>
              </a:r>
              <a:r>
                <a:rPr lang="en-US" altLang="en-US" sz="2000" b="1" dirty="0">
                  <a:solidFill>
                    <a:schemeClr val="tx1"/>
                  </a:solidFill>
                </a:rPr>
                <a:t>)</a:t>
              </a:r>
            </a:p>
            <a:p>
              <a:pPr marL="342900" lvl="0" indent="-342900">
                <a:buAutoNum type="arabicPeriod"/>
              </a:pPr>
              <a:endParaRPr lang="en-US" altLang="en-US" sz="2000" b="1" dirty="0">
                <a:solidFill>
                  <a:schemeClr val="tx1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출처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: spectrummap.kr/gis/town_radiomap.do?menuNo=%20map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컬럼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: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허가번호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무선국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호출명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시설자명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전파형식코드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주파수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설치장소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경도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위도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82E30893-BE99-40E2-9A78-5A6DF3742AEC}"/>
                </a:ext>
              </a:extLst>
            </p:cNvPr>
            <p:cNvCxnSpPr>
              <a:cxnSpLocks/>
              <a:stCxn id="25" idx="3"/>
              <a:endCxn id="27" idx="3"/>
            </p:cNvCxnSpPr>
            <p:nvPr/>
          </p:nvCxnSpPr>
          <p:spPr>
            <a:xfrm>
              <a:off x="8445462" y="1657172"/>
              <a:ext cx="3131955" cy="4064883"/>
            </a:xfrm>
            <a:prstGeom prst="bentConnector3">
              <a:avLst>
                <a:gd name="adj1" fmla="val 10729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5844155C-6DA6-4954-BF1C-713C52D85B91}"/>
                </a:ext>
              </a:extLst>
            </p:cNvPr>
            <p:cNvCxnSpPr>
              <a:cxnSpLocks/>
              <a:stCxn id="25" idx="3"/>
              <a:endCxn id="31" idx="3"/>
            </p:cNvCxnSpPr>
            <p:nvPr/>
          </p:nvCxnSpPr>
          <p:spPr>
            <a:xfrm>
              <a:off x="8445462" y="1657172"/>
              <a:ext cx="3131955" cy="1953242"/>
            </a:xfrm>
            <a:prstGeom prst="bentConnector3">
              <a:avLst>
                <a:gd name="adj1" fmla="val 10729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2121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33296D9-A6F3-1513-2504-25165F382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02E95D-E8A5-925C-BFFE-7571A718F92E}"/>
              </a:ext>
            </a:extLst>
          </p:cNvPr>
          <p:cNvSpPr txBox="1"/>
          <p:nvPr/>
        </p:nvSpPr>
        <p:spPr>
          <a:xfrm>
            <a:off x="1530395" y="0"/>
            <a:ext cx="9480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1. </a:t>
            </a:r>
            <a:r>
              <a:rPr lang="ko-KR" altLang="en-US" sz="4000" b="1" dirty="0"/>
              <a:t>데이터 선별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07DEF4-B334-8A31-F3BE-2CC29DFE3C5E}"/>
              </a:ext>
            </a:extLst>
          </p:cNvPr>
          <p:cNvGrpSpPr/>
          <p:nvPr/>
        </p:nvGrpSpPr>
        <p:grpSpPr>
          <a:xfrm>
            <a:off x="1142915" y="877665"/>
            <a:ext cx="10613406" cy="5731857"/>
            <a:chOff x="964011" y="902885"/>
            <a:chExt cx="10613406" cy="5731857"/>
          </a:xfrm>
        </p:grpSpPr>
        <p:sp>
          <p:nvSpPr>
            <p:cNvPr id="25" name="순서도: 판단 24">
              <a:extLst>
                <a:ext uri="{FF2B5EF4-FFF2-40B4-BE49-F238E27FC236}">
                  <a16:creationId xmlns:a16="http://schemas.microsoft.com/office/drawing/2014/main" id="{C7320028-74AC-0316-FFEF-E6CBEF472B8A}"/>
                </a:ext>
              </a:extLst>
            </p:cNvPr>
            <p:cNvSpPr/>
            <p:nvPr/>
          </p:nvSpPr>
          <p:spPr>
            <a:xfrm>
              <a:off x="4095966" y="902885"/>
              <a:ext cx="4349496" cy="1508574"/>
            </a:xfrm>
            <a:prstGeom prst="flowChartDecision">
              <a:avLst/>
            </a:prstGeom>
            <a:solidFill>
              <a:srgbClr val="D4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위치정보포함 및 현행화 확인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?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BDBC20A-DA2C-C02E-E81B-421B4DE41A2A}"/>
                </a:ext>
              </a:extLst>
            </p:cNvPr>
            <p:cNvSpPr/>
            <p:nvPr/>
          </p:nvSpPr>
          <p:spPr>
            <a:xfrm>
              <a:off x="964011" y="4809368"/>
              <a:ext cx="10613406" cy="1825374"/>
            </a:xfrm>
            <a:prstGeom prst="roundRect">
              <a:avLst/>
            </a:prstGeom>
            <a:solidFill>
              <a:srgbClr val="D4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sz="2000" b="1" dirty="0">
                  <a:solidFill>
                    <a:schemeClr val="tx1"/>
                  </a:solidFill>
                </a:rPr>
                <a:t>2.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산악지역이동통신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무선국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en-US" sz="2000" b="1" dirty="0">
                  <a:solidFill>
                    <a:schemeClr val="tx1"/>
                  </a:solidFill>
                </a:rPr>
                <a:t>(14,407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개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/ Excel</a:t>
              </a:r>
              <a:r>
                <a:rPr lang="en-US" altLang="en-US" sz="20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endParaRPr lang="en-US" altLang="en-US" sz="2000" b="1" dirty="0">
                <a:solidFill>
                  <a:schemeClr val="tx1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출처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: spectrummap.kr/gis/nationalpark_service.do?menuNo=300510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컬럼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: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허가번호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시설자명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설치장소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용도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장치개수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경도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위도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주파수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(MHz),        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출력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(W),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대표이득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해발고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지상고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노출고</a:t>
              </a:r>
              <a:endParaRPr lang="en-US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43AAE0-6061-E238-DF63-17F58F0292F2}"/>
                </a:ext>
              </a:extLst>
            </p:cNvPr>
            <p:cNvSpPr txBox="1"/>
            <p:nvPr/>
          </p:nvSpPr>
          <p:spPr>
            <a:xfrm>
              <a:off x="9686723" y="1253615"/>
              <a:ext cx="649432" cy="39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Yes</a:t>
              </a:r>
              <a:endParaRPr lang="ko-KR" altLang="en-US" sz="2000" b="1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7B04706-2DDB-8903-2C5D-2221637F2D69}"/>
                </a:ext>
              </a:extLst>
            </p:cNvPr>
            <p:cNvSpPr/>
            <p:nvPr/>
          </p:nvSpPr>
          <p:spPr>
            <a:xfrm>
              <a:off x="964011" y="2606458"/>
              <a:ext cx="10613406" cy="2007911"/>
            </a:xfrm>
            <a:prstGeom prst="roundRect">
              <a:avLst/>
            </a:prstGeom>
            <a:solidFill>
              <a:srgbClr val="D4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>
                <a:buAutoNum type="arabicPeriod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마을방송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무선국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en-US" sz="2000" b="1" dirty="0">
                  <a:solidFill>
                    <a:schemeClr val="tx1"/>
                  </a:solidFill>
                </a:rPr>
                <a:t>(14,283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개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/ Excel</a:t>
              </a:r>
              <a:r>
                <a:rPr lang="en-US" altLang="en-US" sz="2000" b="1" dirty="0">
                  <a:solidFill>
                    <a:schemeClr val="tx1"/>
                  </a:solidFill>
                </a:rPr>
                <a:t>)</a:t>
              </a:r>
            </a:p>
            <a:p>
              <a:pPr marL="342900" lvl="0" indent="-342900">
                <a:buAutoNum type="arabicPeriod"/>
              </a:pPr>
              <a:endParaRPr lang="en-US" altLang="en-US" sz="2000" b="1" dirty="0">
                <a:solidFill>
                  <a:schemeClr val="tx1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출처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: spectrummap.kr/gis/town_radiomap.do?menuNo=%20map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컬럼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: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허가번호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무선국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호출명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시설자명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전파형식코드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주파수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설치장소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경도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위도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75C5C61-A92B-DEF6-4E49-2BCAC0A9D7DB}"/>
                </a:ext>
              </a:extLst>
            </p:cNvPr>
            <p:cNvCxnSpPr>
              <a:cxnSpLocks/>
              <a:stCxn id="25" idx="3"/>
              <a:endCxn id="27" idx="3"/>
            </p:cNvCxnSpPr>
            <p:nvPr/>
          </p:nvCxnSpPr>
          <p:spPr>
            <a:xfrm>
              <a:off x="8445462" y="1657172"/>
              <a:ext cx="3131955" cy="4064883"/>
            </a:xfrm>
            <a:prstGeom prst="bentConnector3">
              <a:avLst>
                <a:gd name="adj1" fmla="val 10729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35F85B49-5D54-F01A-616B-66FF05399E3A}"/>
                </a:ext>
              </a:extLst>
            </p:cNvPr>
            <p:cNvCxnSpPr>
              <a:cxnSpLocks/>
              <a:stCxn id="25" idx="3"/>
              <a:endCxn id="31" idx="3"/>
            </p:cNvCxnSpPr>
            <p:nvPr/>
          </p:nvCxnSpPr>
          <p:spPr>
            <a:xfrm>
              <a:off x="8445462" y="1657172"/>
              <a:ext cx="3131955" cy="1953242"/>
            </a:xfrm>
            <a:prstGeom prst="bentConnector3">
              <a:avLst>
                <a:gd name="adj1" fmla="val 10729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2441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043AB-DC1B-4C17-A988-3476212B2556}"/>
              </a:ext>
            </a:extLst>
          </p:cNvPr>
          <p:cNvSpPr txBox="1"/>
          <p:nvPr/>
        </p:nvSpPr>
        <p:spPr>
          <a:xfrm>
            <a:off x="1056363" y="11760"/>
            <a:ext cx="10428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000" b="1" dirty="0"/>
              <a:t>2. </a:t>
            </a:r>
            <a:r>
              <a:rPr lang="ko-KR" altLang="en-US" sz="4000" b="1" dirty="0"/>
              <a:t>데이터 수집 및 </a:t>
            </a:r>
            <a:r>
              <a:rPr lang="ko-KR" altLang="en-US" sz="4000" b="1" dirty="0" err="1"/>
              <a:t>전처리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(Preprocessing)</a:t>
            </a:r>
            <a:endParaRPr lang="ko-KR" altLang="en-US" sz="4000" b="1" dirty="0"/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DE2DB968-31F8-4BC8-881E-5C8A5BBFEC29}"/>
              </a:ext>
            </a:extLst>
          </p:cNvPr>
          <p:cNvSpPr/>
          <p:nvPr/>
        </p:nvSpPr>
        <p:spPr>
          <a:xfrm>
            <a:off x="964011" y="1244015"/>
            <a:ext cx="4349496" cy="1133414"/>
          </a:xfrm>
          <a:prstGeom prst="flowChartDecision">
            <a:avLst/>
          </a:prstGeom>
          <a:solidFill>
            <a:srgbClr val="D4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2000" b="1" dirty="0">
                <a:solidFill>
                  <a:schemeClr val="tx1"/>
                </a:solidFill>
              </a:rPr>
              <a:t>API</a:t>
            </a:r>
            <a:r>
              <a:rPr lang="ko-KR" altLang="en-US" sz="2000" b="1" dirty="0">
                <a:solidFill>
                  <a:schemeClr val="tx1"/>
                </a:solidFill>
              </a:rPr>
              <a:t> 데이터 수집 방식이 용이한가</a:t>
            </a:r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81F01F5-A510-48BA-AFAC-73E193839273}"/>
              </a:ext>
            </a:extLst>
          </p:cNvPr>
          <p:cNvSpPr/>
          <p:nvPr/>
        </p:nvSpPr>
        <p:spPr>
          <a:xfrm>
            <a:off x="964011" y="5153786"/>
            <a:ext cx="10613406" cy="1371431"/>
          </a:xfrm>
          <a:prstGeom prst="roundRect">
            <a:avLst/>
          </a:prstGeom>
          <a:solidFill>
            <a:srgbClr val="D4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latinLnBrk="0"/>
            <a:r>
              <a:rPr lang="en-US" altLang="ko-KR" sz="2000" b="1" dirty="0">
                <a:solidFill>
                  <a:schemeClr val="tx1"/>
                </a:solidFill>
              </a:rPr>
              <a:t>2. </a:t>
            </a:r>
            <a:r>
              <a:rPr lang="ko-KR" altLang="en-US" sz="2000" b="1" dirty="0">
                <a:solidFill>
                  <a:schemeClr val="tx1"/>
                </a:solidFill>
              </a:rPr>
              <a:t>이상치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 err="1">
                <a:solidFill>
                  <a:schemeClr val="tx1"/>
                </a:solidFill>
              </a:rPr>
              <a:t>결측치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 err="1">
                <a:solidFill>
                  <a:schemeClr val="tx1"/>
                </a:solidFill>
              </a:rPr>
              <a:t>중복값</a:t>
            </a:r>
            <a:r>
              <a:rPr lang="ko-KR" altLang="en-US" sz="2000" b="1" dirty="0">
                <a:solidFill>
                  <a:schemeClr val="tx1"/>
                </a:solidFill>
              </a:rPr>
              <a:t> 보정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lvl="0" indent="-342900" latinLnBrk="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통신사별 </a:t>
            </a:r>
            <a:r>
              <a:rPr lang="en-US" altLang="ko-KR" sz="2000" b="1" dirty="0">
                <a:solidFill>
                  <a:schemeClr val="tx1"/>
                </a:solidFill>
              </a:rPr>
              <a:t>5G </a:t>
            </a:r>
            <a:r>
              <a:rPr lang="ko-KR" altLang="en-US" sz="2000" b="1" dirty="0" err="1">
                <a:solidFill>
                  <a:schemeClr val="tx1"/>
                </a:solidFill>
              </a:rPr>
              <a:t>무선국</a:t>
            </a:r>
            <a:r>
              <a:rPr lang="ko-KR" altLang="en-US" sz="2000" b="1" dirty="0">
                <a:solidFill>
                  <a:schemeClr val="tx1"/>
                </a:solidFill>
              </a:rPr>
              <a:t> 주파수 </a:t>
            </a:r>
            <a:r>
              <a:rPr lang="ko-KR" altLang="en-US" sz="2000" b="1" dirty="0" err="1">
                <a:solidFill>
                  <a:schemeClr val="tx1"/>
                </a:solidFill>
              </a:rPr>
              <a:t>결측값</a:t>
            </a:r>
            <a:r>
              <a:rPr lang="ko-KR" altLang="en-US" sz="2000" b="1" dirty="0">
                <a:solidFill>
                  <a:schemeClr val="tx1"/>
                </a:solidFill>
              </a:rPr>
              <a:t> 보정 </a:t>
            </a:r>
            <a:r>
              <a:rPr lang="en-US" altLang="ko-KR" sz="2000" b="1" dirty="0">
                <a:solidFill>
                  <a:schemeClr val="tx1"/>
                </a:solidFill>
              </a:rPr>
              <a:t>(LG U+ 3.5GHz,  KT 3.6GHz, SKT 3.7GHz)</a:t>
            </a:r>
          </a:p>
          <a:p>
            <a:pPr marL="342900" lvl="0" indent="-342900" latinLnBrk="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허가번호 </a:t>
            </a:r>
            <a:r>
              <a:rPr lang="ko-KR" altLang="en-US" sz="2000" b="1" dirty="0" err="1">
                <a:solidFill>
                  <a:schemeClr val="tx1"/>
                </a:solidFill>
              </a:rPr>
              <a:t>중복값</a:t>
            </a:r>
            <a:r>
              <a:rPr lang="ko-KR" altLang="en-US" sz="2000" b="1" dirty="0">
                <a:solidFill>
                  <a:schemeClr val="tx1"/>
                </a:solidFill>
              </a:rPr>
              <a:t> 제거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AD26BB-3F2C-4F60-97C1-55B00E28F4D9}"/>
              </a:ext>
            </a:extLst>
          </p:cNvPr>
          <p:cNvSpPr/>
          <p:nvPr/>
        </p:nvSpPr>
        <p:spPr>
          <a:xfrm>
            <a:off x="964011" y="3168962"/>
            <a:ext cx="10613406" cy="1508574"/>
          </a:xfrm>
          <a:prstGeom prst="roundRect">
            <a:avLst/>
          </a:prstGeom>
          <a:solidFill>
            <a:srgbClr val="D4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latinLnBrk="0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</a:rPr>
              <a:t>데이터 정제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lvl="0" indent="-342900" latinLnBrk="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</a:rPr>
              <a:t>'</a:t>
            </a:r>
            <a:r>
              <a:rPr lang="ko-KR" altLang="en-US" sz="2000" b="1" dirty="0">
                <a:solidFill>
                  <a:schemeClr val="tx1"/>
                </a:solidFill>
              </a:rPr>
              <a:t>허가번호</a:t>
            </a:r>
            <a:r>
              <a:rPr lang="en-US" altLang="ko-KR" sz="2000" b="1" dirty="0">
                <a:solidFill>
                  <a:schemeClr val="tx1"/>
                </a:solidFill>
              </a:rPr>
              <a:t>’ </a:t>
            </a:r>
            <a:r>
              <a:rPr lang="ko-KR" altLang="en-US" sz="2000" b="1" dirty="0">
                <a:solidFill>
                  <a:schemeClr val="tx1"/>
                </a:solidFill>
              </a:rPr>
              <a:t>중 </a:t>
            </a:r>
            <a:r>
              <a:rPr lang="en-US" altLang="ko-KR" sz="2000" b="1" dirty="0">
                <a:solidFill>
                  <a:schemeClr val="tx1"/>
                </a:solidFill>
              </a:rPr>
              <a:t>‘</a:t>
            </a:r>
            <a:r>
              <a:rPr lang="ko-KR" altLang="en-US" sz="2000" b="1" dirty="0">
                <a:solidFill>
                  <a:schemeClr val="tx1"/>
                </a:solidFill>
              </a:rPr>
              <a:t>허가연도</a:t>
            </a:r>
            <a:r>
              <a:rPr lang="en-US" altLang="ko-KR" sz="2000" b="1" dirty="0">
                <a:solidFill>
                  <a:schemeClr val="tx1"/>
                </a:solidFill>
              </a:rPr>
              <a:t>’ </a:t>
            </a:r>
            <a:r>
              <a:rPr lang="ko-KR" altLang="en-US" sz="2000" b="1" dirty="0">
                <a:solidFill>
                  <a:schemeClr val="tx1"/>
                </a:solidFill>
              </a:rPr>
              <a:t>추출 </a:t>
            </a:r>
            <a:r>
              <a:rPr lang="en-US" altLang="ko-KR" sz="2000" b="1" dirty="0">
                <a:solidFill>
                  <a:schemeClr val="tx1"/>
                </a:solidFill>
              </a:rPr>
              <a:t>(2-4(</a:t>
            </a:r>
            <a:r>
              <a:rPr lang="ko-KR" altLang="en-US" sz="2000" b="1" dirty="0">
                <a:solidFill>
                  <a:schemeClr val="tx1"/>
                </a:solidFill>
              </a:rPr>
              <a:t>허가연도</a:t>
            </a:r>
            <a:r>
              <a:rPr lang="en-US" altLang="ko-KR" sz="2000" b="1" dirty="0">
                <a:solidFill>
                  <a:schemeClr val="tx1"/>
                </a:solidFill>
              </a:rPr>
              <a:t>)-2-7)</a:t>
            </a:r>
          </a:p>
          <a:p>
            <a:pPr marL="342900" lvl="0" indent="-342900" latinLnBrk="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</a:rPr>
              <a:t>‘</a:t>
            </a:r>
            <a:r>
              <a:rPr lang="ko-KR" altLang="en-US" sz="2000" b="1" dirty="0">
                <a:solidFill>
                  <a:schemeClr val="tx1"/>
                </a:solidFill>
              </a:rPr>
              <a:t>설치장소</a:t>
            </a:r>
            <a:r>
              <a:rPr lang="en-US" altLang="ko-KR" sz="2000" b="1" dirty="0">
                <a:solidFill>
                  <a:schemeClr val="tx1"/>
                </a:solidFill>
              </a:rPr>
              <a:t>’</a:t>
            </a:r>
            <a:r>
              <a:rPr lang="ko-KR" altLang="en-US" sz="2000" b="1" dirty="0">
                <a:solidFill>
                  <a:schemeClr val="tx1"/>
                </a:solidFill>
              </a:rPr>
              <a:t>에서 </a:t>
            </a:r>
            <a:r>
              <a:rPr lang="en-US" altLang="ko-KR" sz="2000" b="1" dirty="0">
                <a:solidFill>
                  <a:schemeClr val="tx1"/>
                </a:solidFill>
              </a:rPr>
              <a:t>‘</a:t>
            </a:r>
            <a:r>
              <a:rPr lang="ko-KR" altLang="en-US" sz="2000" b="1" dirty="0">
                <a:solidFill>
                  <a:schemeClr val="tx1"/>
                </a:solidFill>
              </a:rPr>
              <a:t>시도</a:t>
            </a:r>
            <a:r>
              <a:rPr lang="en-US" altLang="ko-KR" sz="2000" b="1" dirty="0">
                <a:solidFill>
                  <a:schemeClr val="tx1"/>
                </a:solidFill>
              </a:rPr>
              <a:t>’, ‘</a:t>
            </a:r>
            <a:r>
              <a:rPr lang="ko-KR" altLang="en-US" sz="2000" b="1" dirty="0" err="1">
                <a:solidFill>
                  <a:schemeClr val="tx1"/>
                </a:solidFill>
              </a:rPr>
              <a:t>시군구</a:t>
            </a:r>
            <a:r>
              <a:rPr lang="en-US" altLang="ko-KR" sz="2000" b="1" dirty="0">
                <a:solidFill>
                  <a:schemeClr val="tx1"/>
                </a:solidFill>
              </a:rPr>
              <a:t>’ </a:t>
            </a:r>
            <a:r>
              <a:rPr lang="ko-KR" altLang="en-US" sz="2000" b="1" dirty="0">
                <a:solidFill>
                  <a:schemeClr val="tx1"/>
                </a:solidFill>
              </a:rPr>
              <a:t>추출</a:t>
            </a:r>
          </a:p>
          <a:p>
            <a:pPr marL="342900" lvl="0" indent="-342900" latinLnBrk="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위경도 십진수 변환</a:t>
            </a:r>
            <a:r>
              <a:rPr lang="en-US" altLang="ko-KR" sz="2000" b="1" dirty="0">
                <a:solidFill>
                  <a:schemeClr val="tx1"/>
                </a:solidFill>
              </a:rPr>
              <a:t> (37º41’22.28” → 37.68952222)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2E30893-BE99-40E2-9A78-5A6DF3742AEC}"/>
              </a:ext>
            </a:extLst>
          </p:cNvPr>
          <p:cNvCxnSpPr>
            <a:cxnSpLocks/>
            <a:stCxn id="15" idx="3"/>
            <a:endCxn id="27" idx="3"/>
          </p:cNvCxnSpPr>
          <p:nvPr/>
        </p:nvCxnSpPr>
        <p:spPr>
          <a:xfrm>
            <a:off x="11227989" y="1810722"/>
            <a:ext cx="349428" cy="4028780"/>
          </a:xfrm>
          <a:prstGeom prst="bentConnector3">
            <a:avLst>
              <a:gd name="adj1" fmla="val 1654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844155C-6DA6-4954-BF1C-713C52D85B91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rot="5400000">
            <a:off x="7610895" y="1037249"/>
            <a:ext cx="791533" cy="3471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F39385-7B67-46EB-B96F-793B17F5F26D}"/>
              </a:ext>
            </a:extLst>
          </p:cNvPr>
          <p:cNvCxnSpPr>
            <a:cxnSpLocks/>
          </p:cNvCxnSpPr>
          <p:nvPr/>
        </p:nvCxnSpPr>
        <p:spPr>
          <a:xfrm>
            <a:off x="5313507" y="1810722"/>
            <a:ext cx="29437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D510F5-7DD4-4CDB-B087-33DB878359FA}"/>
              </a:ext>
            </a:extLst>
          </p:cNvPr>
          <p:cNvSpPr txBox="1"/>
          <p:nvPr/>
        </p:nvSpPr>
        <p:spPr>
          <a:xfrm>
            <a:off x="6517005" y="1431773"/>
            <a:ext cx="53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b="1" dirty="0"/>
              <a:t>No</a:t>
            </a:r>
            <a:endParaRPr lang="ko-KR" altLang="en-US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8B8F2A9-8A3E-46C7-877D-7D6D503547AD}"/>
              </a:ext>
            </a:extLst>
          </p:cNvPr>
          <p:cNvSpPr/>
          <p:nvPr/>
        </p:nvSpPr>
        <p:spPr>
          <a:xfrm>
            <a:off x="8257224" y="1244015"/>
            <a:ext cx="2970765" cy="1133414"/>
          </a:xfrm>
          <a:prstGeom prst="roundRect">
            <a:avLst/>
          </a:prstGeom>
          <a:solidFill>
            <a:srgbClr val="D4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b="1" dirty="0">
                <a:solidFill>
                  <a:schemeClr val="tx1"/>
                </a:solidFill>
              </a:rPr>
              <a:t>수작업 데이터 정리</a:t>
            </a:r>
          </a:p>
        </p:txBody>
      </p:sp>
    </p:spTree>
    <p:extLst>
      <p:ext uri="{BB962C8B-B14F-4D97-AF65-F5344CB8AC3E}">
        <p14:creationId xmlns:p14="http://schemas.microsoft.com/office/powerpoint/2010/main" val="9421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DF6A3-8D7C-F074-5C1C-53A7B8947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34CEC1D-3904-F77A-9316-FC5A9B383129}"/>
              </a:ext>
            </a:extLst>
          </p:cNvPr>
          <p:cNvGrpSpPr/>
          <p:nvPr/>
        </p:nvGrpSpPr>
        <p:grpSpPr>
          <a:xfrm>
            <a:off x="164979" y="612208"/>
            <a:ext cx="11674747" cy="5809322"/>
            <a:chOff x="964011" y="1244015"/>
            <a:chExt cx="10613406" cy="5281202"/>
          </a:xfrm>
        </p:grpSpPr>
        <p:sp>
          <p:nvSpPr>
            <p:cNvPr id="25" name="순서도: 판단 24">
              <a:extLst>
                <a:ext uri="{FF2B5EF4-FFF2-40B4-BE49-F238E27FC236}">
                  <a16:creationId xmlns:a16="http://schemas.microsoft.com/office/drawing/2014/main" id="{1D88786D-A53C-8AEF-7EB5-F421E9D1B7A1}"/>
                </a:ext>
              </a:extLst>
            </p:cNvPr>
            <p:cNvSpPr/>
            <p:nvPr/>
          </p:nvSpPr>
          <p:spPr>
            <a:xfrm>
              <a:off x="964011" y="1244015"/>
              <a:ext cx="4349496" cy="1133414"/>
            </a:xfrm>
            <a:prstGeom prst="flowChartDecision">
              <a:avLst/>
            </a:prstGeom>
            <a:solidFill>
              <a:srgbClr val="D4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2000" b="1" dirty="0">
                  <a:solidFill>
                    <a:schemeClr val="tx1"/>
                  </a:solidFill>
                </a:rPr>
                <a:t>API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데이터 수집 방식이 용이한가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?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5A36E33-3C07-82D4-BB2E-8CE1E86A34A5}"/>
                </a:ext>
              </a:extLst>
            </p:cNvPr>
            <p:cNvSpPr/>
            <p:nvPr/>
          </p:nvSpPr>
          <p:spPr>
            <a:xfrm>
              <a:off x="964011" y="5153786"/>
              <a:ext cx="10613406" cy="1371431"/>
            </a:xfrm>
            <a:prstGeom prst="roundRect">
              <a:avLst/>
            </a:prstGeom>
            <a:solidFill>
              <a:srgbClr val="D4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latinLnBrk="0"/>
              <a:r>
                <a:rPr lang="en-US" altLang="ko-KR" sz="2000" b="1" dirty="0">
                  <a:solidFill>
                    <a:schemeClr val="tx1"/>
                  </a:solidFill>
                </a:rPr>
                <a:t>2.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이상치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결측치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중복값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보정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marL="342900" lvl="0" indent="-342900" latinLnBrk="0">
                <a:buFont typeface="Arial" panose="020B0604020202020204" pitchFamily="34" charset="0"/>
                <a:buChar char="•"/>
              </a:pPr>
              <a:r>
                <a:rPr lang="ko-KR" altLang="en-US" sz="2000" b="1" dirty="0" err="1">
                  <a:solidFill>
                    <a:schemeClr val="tx1"/>
                  </a:solidFill>
                </a:rPr>
                <a:t>산악지역이동통신무선국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결측값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보정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장치개수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주파수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용도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)</a:t>
              </a:r>
            </a:p>
            <a:p>
              <a:pPr marL="342900" lvl="0" indent="-342900" latinLnBrk="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허가번호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중복값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제거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13899EC-7F78-FA2E-6AA5-ED02DEB8070C}"/>
                </a:ext>
              </a:extLst>
            </p:cNvPr>
            <p:cNvSpPr/>
            <p:nvPr/>
          </p:nvSpPr>
          <p:spPr>
            <a:xfrm>
              <a:off x="964011" y="3168962"/>
              <a:ext cx="10613406" cy="1508574"/>
            </a:xfrm>
            <a:prstGeom prst="roundRect">
              <a:avLst/>
            </a:prstGeom>
            <a:solidFill>
              <a:srgbClr val="D4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 latinLnBrk="0">
                <a:buAutoNum type="arabicPeriod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데이터 정제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marL="342900" lvl="0" indent="-342900" latinLnBrk="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'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허가번호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’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중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‘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허가연도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’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추출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(2-4(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허가연도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)-2-7)</a:t>
              </a:r>
            </a:p>
            <a:p>
              <a:pPr marL="342900" lvl="0" indent="-342900" latinLnBrk="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‘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설치장소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’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‘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시도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’, ‘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시군구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’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추출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marL="342900" lvl="0" indent="-342900" latinLnBrk="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위경도 좌표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(Radian,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십진수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)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E43CF458-7CE8-50A7-7AD9-12E3EAB9CEBE}"/>
                </a:ext>
              </a:extLst>
            </p:cNvPr>
            <p:cNvCxnSpPr>
              <a:cxnSpLocks/>
              <a:stCxn id="15" idx="3"/>
              <a:endCxn id="27" idx="3"/>
            </p:cNvCxnSpPr>
            <p:nvPr/>
          </p:nvCxnSpPr>
          <p:spPr>
            <a:xfrm>
              <a:off x="11227989" y="1810722"/>
              <a:ext cx="349428" cy="4028780"/>
            </a:xfrm>
            <a:prstGeom prst="bentConnector3">
              <a:avLst>
                <a:gd name="adj1" fmla="val 16542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727AC908-3078-BBC1-68AB-85FBB3F4D2B3}"/>
                </a:ext>
              </a:extLst>
            </p:cNvPr>
            <p:cNvCxnSpPr>
              <a:cxnSpLocks/>
              <a:stCxn id="15" idx="2"/>
              <a:endCxn id="31" idx="0"/>
            </p:cNvCxnSpPr>
            <p:nvPr/>
          </p:nvCxnSpPr>
          <p:spPr>
            <a:xfrm rot="5400000">
              <a:off x="7610895" y="1037249"/>
              <a:ext cx="791533" cy="34718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04C6D72-C6BF-D4F6-AC96-63A77AF14CE4}"/>
                </a:ext>
              </a:extLst>
            </p:cNvPr>
            <p:cNvCxnSpPr>
              <a:cxnSpLocks/>
            </p:cNvCxnSpPr>
            <p:nvPr/>
          </p:nvCxnSpPr>
          <p:spPr>
            <a:xfrm>
              <a:off x="5313507" y="1810722"/>
              <a:ext cx="29437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9EB0E8-FED0-B2DD-BE4B-C1768CA425D8}"/>
                </a:ext>
              </a:extLst>
            </p:cNvPr>
            <p:cNvSpPr txBox="1"/>
            <p:nvPr/>
          </p:nvSpPr>
          <p:spPr>
            <a:xfrm>
              <a:off x="6517005" y="1431773"/>
              <a:ext cx="536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b="1" dirty="0"/>
                <a:t>No</a:t>
              </a:r>
              <a:endParaRPr lang="ko-KR" altLang="en-US" b="1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1B39940-EA54-5FE8-BC57-E395BE76A416}"/>
                </a:ext>
              </a:extLst>
            </p:cNvPr>
            <p:cNvSpPr/>
            <p:nvPr/>
          </p:nvSpPr>
          <p:spPr>
            <a:xfrm>
              <a:off x="8257224" y="1244015"/>
              <a:ext cx="2970765" cy="1133414"/>
            </a:xfrm>
            <a:prstGeom prst="roundRect">
              <a:avLst/>
            </a:prstGeom>
            <a:solidFill>
              <a:srgbClr val="D4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2000" b="1" dirty="0">
                  <a:solidFill>
                    <a:schemeClr val="tx1"/>
                  </a:solidFill>
                </a:rPr>
                <a:t>수작업 데이터 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16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043AB-DC1B-4C17-A988-3476212B2556}"/>
              </a:ext>
            </a:extLst>
          </p:cNvPr>
          <p:cNvSpPr txBox="1"/>
          <p:nvPr/>
        </p:nvSpPr>
        <p:spPr>
          <a:xfrm>
            <a:off x="1432035" y="0"/>
            <a:ext cx="9480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3. </a:t>
            </a:r>
            <a:r>
              <a:rPr lang="ko-KR" altLang="en-US" sz="4000" b="1" dirty="0"/>
              <a:t>데이터 탐색 및 시각화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B42D18C-D2B3-4D72-9006-52BE085B1F13}"/>
              </a:ext>
            </a:extLst>
          </p:cNvPr>
          <p:cNvGrpSpPr/>
          <p:nvPr/>
        </p:nvGrpSpPr>
        <p:grpSpPr>
          <a:xfrm>
            <a:off x="376199" y="4866318"/>
            <a:ext cx="11592310" cy="1700498"/>
            <a:chOff x="299999" y="5430101"/>
            <a:chExt cx="11592310" cy="1277609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26E78C8B-9085-4C41-AD43-3CD519A35206}"/>
                </a:ext>
              </a:extLst>
            </p:cNvPr>
            <p:cNvSpPr/>
            <p:nvPr/>
          </p:nvSpPr>
          <p:spPr>
            <a:xfrm>
              <a:off x="2945050" y="5540967"/>
              <a:ext cx="8947259" cy="1055875"/>
            </a:xfrm>
            <a:custGeom>
              <a:avLst/>
              <a:gdLst>
                <a:gd name="connsiteX0" fmla="*/ 170350 w 1022077"/>
                <a:gd name="connsiteY0" fmla="*/ 0 h 5905315"/>
                <a:gd name="connsiteX1" fmla="*/ 851727 w 1022077"/>
                <a:gd name="connsiteY1" fmla="*/ 0 h 5905315"/>
                <a:gd name="connsiteX2" fmla="*/ 1022077 w 1022077"/>
                <a:gd name="connsiteY2" fmla="*/ 170350 h 5905315"/>
                <a:gd name="connsiteX3" fmla="*/ 1022077 w 1022077"/>
                <a:gd name="connsiteY3" fmla="*/ 5905315 h 5905315"/>
                <a:gd name="connsiteX4" fmla="*/ 1022077 w 1022077"/>
                <a:gd name="connsiteY4" fmla="*/ 5905315 h 5905315"/>
                <a:gd name="connsiteX5" fmla="*/ 0 w 1022077"/>
                <a:gd name="connsiteY5" fmla="*/ 5905315 h 5905315"/>
                <a:gd name="connsiteX6" fmla="*/ 0 w 1022077"/>
                <a:gd name="connsiteY6" fmla="*/ 5905315 h 5905315"/>
                <a:gd name="connsiteX7" fmla="*/ 0 w 1022077"/>
                <a:gd name="connsiteY7" fmla="*/ 170350 h 5905315"/>
                <a:gd name="connsiteX8" fmla="*/ 170350 w 1022077"/>
                <a:gd name="connsiteY8" fmla="*/ 0 h 590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2077" h="5905315">
                  <a:moveTo>
                    <a:pt x="1022077" y="984243"/>
                  </a:moveTo>
                  <a:lnTo>
                    <a:pt x="1022077" y="4921072"/>
                  </a:lnTo>
                  <a:cubicBezTo>
                    <a:pt x="1022077" y="5464654"/>
                    <a:pt x="1008877" y="5905312"/>
                    <a:pt x="992593" y="5905312"/>
                  </a:cubicBezTo>
                  <a:lnTo>
                    <a:pt x="0" y="5905312"/>
                  </a:lnTo>
                  <a:lnTo>
                    <a:pt x="0" y="5905312"/>
                  </a:lnTo>
                  <a:lnTo>
                    <a:pt x="0" y="3"/>
                  </a:lnTo>
                  <a:lnTo>
                    <a:pt x="0" y="3"/>
                  </a:lnTo>
                  <a:lnTo>
                    <a:pt x="992593" y="3"/>
                  </a:lnTo>
                  <a:cubicBezTo>
                    <a:pt x="1008877" y="3"/>
                    <a:pt x="1022077" y="440661"/>
                    <a:pt x="1022077" y="984243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74659" rIns="99424" bIns="74660" numCol="1" spcCol="1270" anchor="ctr" anchorCtr="0">
              <a:noAutofit/>
            </a:bodyPr>
            <a:lstStyle/>
            <a:p>
              <a:pPr marL="571500" lvl="2" indent="-114300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b="1" kern="1200" dirty="0"/>
                <a:t> </a:t>
              </a:r>
              <a:r>
                <a:rPr lang="ko-KR" altLang="en-US" b="1" kern="1200" dirty="0"/>
                <a:t>목적 </a:t>
              </a:r>
              <a:r>
                <a:rPr lang="en-US" altLang="ko-KR" b="1" kern="1200" dirty="0"/>
                <a:t>: </a:t>
              </a:r>
              <a:r>
                <a:rPr lang="ko-KR" altLang="en-US" b="1" kern="1200" dirty="0"/>
                <a:t>시도</a:t>
              </a:r>
              <a:r>
                <a:rPr lang="en-US" altLang="ko-KR" b="1" kern="1200" dirty="0"/>
                <a:t>, </a:t>
              </a:r>
              <a:r>
                <a:rPr lang="ko-KR" altLang="en-US" b="1" kern="1200" dirty="0" err="1"/>
                <a:t>시군구</a:t>
              </a:r>
              <a:r>
                <a:rPr lang="en-US" altLang="ko-KR" b="1" kern="1200" dirty="0"/>
                <a:t>, </a:t>
              </a:r>
              <a:r>
                <a:rPr lang="ko-KR" altLang="en-US" b="1" kern="1200" dirty="0" err="1"/>
                <a:t>읍면동</a:t>
              </a:r>
              <a:r>
                <a:rPr lang="en-US" altLang="ko-KR" b="1" kern="1200" dirty="0"/>
                <a:t>(Shape)</a:t>
              </a:r>
              <a:r>
                <a:rPr lang="ko-KR" altLang="en-US" b="1" kern="1200" dirty="0"/>
                <a:t>안 </a:t>
              </a:r>
              <a:r>
                <a:rPr lang="ko-KR" altLang="en-US" b="1" kern="1200" dirty="0" err="1"/>
                <a:t>무선국</a:t>
              </a:r>
              <a:r>
                <a:rPr lang="ko-KR" altLang="en-US" b="1" kern="1200" dirty="0"/>
                <a:t> 좌표</a:t>
              </a:r>
              <a:r>
                <a:rPr lang="en-US" altLang="ko-KR" b="1" kern="1200" dirty="0"/>
                <a:t>(Point)</a:t>
              </a:r>
              <a:r>
                <a:rPr lang="ko-KR" altLang="en-US" b="1" kern="1200" dirty="0"/>
                <a:t> 개수 집계</a:t>
              </a:r>
              <a:endParaRPr lang="en-US" altLang="ko-KR" b="1" kern="1200" dirty="0"/>
            </a:p>
            <a:p>
              <a:pPr marL="571500" lvl="2" indent="-114300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b="1" dirty="0"/>
                <a:t> </a:t>
              </a:r>
              <a:r>
                <a:rPr lang="ko-KR" altLang="en-US" b="1" dirty="0" err="1"/>
                <a:t>마을방송무선국</a:t>
              </a:r>
              <a:r>
                <a:rPr lang="ko-KR" altLang="en-US" b="1" dirty="0"/>
                <a:t> </a:t>
              </a:r>
              <a:r>
                <a:rPr lang="en-US" altLang="ko-KR" b="1" dirty="0"/>
                <a:t>: </a:t>
              </a:r>
              <a:r>
                <a:rPr lang="ko-KR" altLang="en-US" b="1" dirty="0"/>
                <a:t>특별시 광역시 아닌 지역의 </a:t>
              </a:r>
              <a:r>
                <a:rPr lang="ko-KR" altLang="en-US" b="1" dirty="0" err="1"/>
                <a:t>읍면동에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무선국</a:t>
              </a:r>
              <a:r>
                <a:rPr lang="ko-KR" altLang="en-US" b="1" dirty="0"/>
                <a:t> 분포</a:t>
              </a:r>
              <a:endParaRPr lang="en-US" altLang="ko-KR" b="1" dirty="0"/>
            </a:p>
            <a:p>
              <a:pPr marL="571500" lvl="2" indent="-114300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b="1" kern="1200" dirty="0"/>
                <a:t> </a:t>
              </a:r>
              <a:r>
                <a:rPr lang="ko-KR" altLang="en-US" b="1" kern="1200" dirty="0" err="1"/>
                <a:t>산악지역이동통신무선국</a:t>
              </a:r>
              <a:r>
                <a:rPr lang="ko-KR" altLang="en-US" b="1" kern="1200" dirty="0"/>
                <a:t> </a:t>
              </a:r>
              <a:r>
                <a:rPr lang="en-US" altLang="ko-KR" b="1" kern="1200" dirty="0"/>
                <a:t>: </a:t>
              </a:r>
              <a:r>
                <a:rPr lang="ko-KR" altLang="en-US" b="1" kern="1200" dirty="0" err="1"/>
                <a:t>읍면동</a:t>
              </a:r>
              <a:r>
                <a:rPr lang="ko-KR" altLang="en-US" b="1" dirty="0"/>
                <a:t> 단위에서 분포를 명확하게 확인 가능</a:t>
              </a:r>
              <a:endParaRPr lang="ko-KR" altLang="en-US" b="1" kern="1200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6E680506-8B01-46F4-A6FA-947233C22500}"/>
                </a:ext>
              </a:extLst>
            </p:cNvPr>
            <p:cNvSpPr/>
            <p:nvPr/>
          </p:nvSpPr>
          <p:spPr>
            <a:xfrm>
              <a:off x="299999" y="5430101"/>
              <a:ext cx="3019785" cy="1277609"/>
            </a:xfrm>
            <a:custGeom>
              <a:avLst/>
              <a:gdLst>
                <a:gd name="connsiteX0" fmla="*/ 0 w 2495689"/>
                <a:gd name="connsiteY0" fmla="*/ 234233 h 1405369"/>
                <a:gd name="connsiteX1" fmla="*/ 234233 w 2495689"/>
                <a:gd name="connsiteY1" fmla="*/ 0 h 1405369"/>
                <a:gd name="connsiteX2" fmla="*/ 2261456 w 2495689"/>
                <a:gd name="connsiteY2" fmla="*/ 0 h 1405369"/>
                <a:gd name="connsiteX3" fmla="*/ 2495689 w 2495689"/>
                <a:gd name="connsiteY3" fmla="*/ 234233 h 1405369"/>
                <a:gd name="connsiteX4" fmla="*/ 2495689 w 2495689"/>
                <a:gd name="connsiteY4" fmla="*/ 1171136 h 1405369"/>
                <a:gd name="connsiteX5" fmla="*/ 2261456 w 2495689"/>
                <a:gd name="connsiteY5" fmla="*/ 1405369 h 1405369"/>
                <a:gd name="connsiteX6" fmla="*/ 234233 w 2495689"/>
                <a:gd name="connsiteY6" fmla="*/ 1405369 h 1405369"/>
                <a:gd name="connsiteX7" fmla="*/ 0 w 2495689"/>
                <a:gd name="connsiteY7" fmla="*/ 1171136 h 1405369"/>
                <a:gd name="connsiteX8" fmla="*/ 0 w 2495689"/>
                <a:gd name="connsiteY8" fmla="*/ 234233 h 140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5689" h="1405369">
                  <a:moveTo>
                    <a:pt x="0" y="234233"/>
                  </a:moveTo>
                  <a:cubicBezTo>
                    <a:pt x="0" y="104870"/>
                    <a:pt x="104870" y="0"/>
                    <a:pt x="234233" y="0"/>
                  </a:cubicBezTo>
                  <a:lnTo>
                    <a:pt x="2261456" y="0"/>
                  </a:lnTo>
                  <a:cubicBezTo>
                    <a:pt x="2390819" y="0"/>
                    <a:pt x="2495689" y="104870"/>
                    <a:pt x="2495689" y="234233"/>
                  </a:cubicBezTo>
                  <a:lnTo>
                    <a:pt x="2495689" y="1171136"/>
                  </a:lnTo>
                  <a:cubicBezTo>
                    <a:pt x="2495689" y="1300499"/>
                    <a:pt x="2390819" y="1405369"/>
                    <a:pt x="2261456" y="1405369"/>
                  </a:cubicBezTo>
                  <a:lnTo>
                    <a:pt x="234233" y="1405369"/>
                  </a:lnTo>
                  <a:cubicBezTo>
                    <a:pt x="104870" y="1405369"/>
                    <a:pt x="0" y="1300499"/>
                    <a:pt x="0" y="1171136"/>
                  </a:cubicBezTo>
                  <a:lnTo>
                    <a:pt x="0" y="2342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994" tIns="104799" rIns="140994" bIns="104799" numCol="1" spcCol="1270" anchor="ctr" anchorCtr="0">
              <a:noAutofit/>
            </a:bodyPr>
            <a:lstStyle/>
            <a:p>
              <a:pPr marL="0" lvl="0" indent="0" algn="ctr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b="1" kern="1200" dirty="0"/>
                <a:t>지도시각화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C908C1-0239-4FA0-A5A6-C60380443D38}"/>
              </a:ext>
            </a:extLst>
          </p:cNvPr>
          <p:cNvGrpSpPr/>
          <p:nvPr/>
        </p:nvGrpSpPr>
        <p:grpSpPr>
          <a:xfrm>
            <a:off x="376044" y="3011717"/>
            <a:ext cx="11592620" cy="1405369"/>
            <a:chOff x="299690" y="3847484"/>
            <a:chExt cx="11592620" cy="1405369"/>
          </a:xfrm>
        </p:grpSpPr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BECAA61-73FD-4BE1-B972-757975191BF8}"/>
                </a:ext>
              </a:extLst>
            </p:cNvPr>
            <p:cNvSpPr/>
            <p:nvPr/>
          </p:nvSpPr>
          <p:spPr>
            <a:xfrm>
              <a:off x="2945050" y="3983461"/>
              <a:ext cx="8947260" cy="1133414"/>
            </a:xfrm>
            <a:custGeom>
              <a:avLst/>
              <a:gdLst>
                <a:gd name="connsiteX0" fmla="*/ 170350 w 1022077"/>
                <a:gd name="connsiteY0" fmla="*/ 0 h 5899548"/>
                <a:gd name="connsiteX1" fmla="*/ 851727 w 1022077"/>
                <a:gd name="connsiteY1" fmla="*/ 0 h 5899548"/>
                <a:gd name="connsiteX2" fmla="*/ 1022077 w 1022077"/>
                <a:gd name="connsiteY2" fmla="*/ 170350 h 5899548"/>
                <a:gd name="connsiteX3" fmla="*/ 1022077 w 1022077"/>
                <a:gd name="connsiteY3" fmla="*/ 5899548 h 5899548"/>
                <a:gd name="connsiteX4" fmla="*/ 1022077 w 1022077"/>
                <a:gd name="connsiteY4" fmla="*/ 5899548 h 5899548"/>
                <a:gd name="connsiteX5" fmla="*/ 0 w 1022077"/>
                <a:gd name="connsiteY5" fmla="*/ 5899548 h 5899548"/>
                <a:gd name="connsiteX6" fmla="*/ 0 w 1022077"/>
                <a:gd name="connsiteY6" fmla="*/ 5899548 h 5899548"/>
                <a:gd name="connsiteX7" fmla="*/ 0 w 1022077"/>
                <a:gd name="connsiteY7" fmla="*/ 170350 h 5899548"/>
                <a:gd name="connsiteX8" fmla="*/ 170350 w 1022077"/>
                <a:gd name="connsiteY8" fmla="*/ 0 h 589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2077" h="5899548">
                  <a:moveTo>
                    <a:pt x="1022077" y="983282"/>
                  </a:moveTo>
                  <a:lnTo>
                    <a:pt x="1022077" y="4916266"/>
                  </a:lnTo>
                  <a:cubicBezTo>
                    <a:pt x="1022077" y="5459318"/>
                    <a:pt x="1008864" y="5899545"/>
                    <a:pt x="992564" y="5899545"/>
                  </a:cubicBezTo>
                  <a:lnTo>
                    <a:pt x="0" y="5899545"/>
                  </a:lnTo>
                  <a:lnTo>
                    <a:pt x="0" y="5899545"/>
                  </a:lnTo>
                  <a:lnTo>
                    <a:pt x="0" y="3"/>
                  </a:lnTo>
                  <a:lnTo>
                    <a:pt x="0" y="3"/>
                  </a:lnTo>
                  <a:lnTo>
                    <a:pt x="992564" y="3"/>
                  </a:lnTo>
                  <a:cubicBezTo>
                    <a:pt x="1008864" y="3"/>
                    <a:pt x="1022077" y="440230"/>
                    <a:pt x="1022077" y="983282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1" tIns="74659" rIns="99424" bIns="74660" numCol="1" spcCol="1270" anchor="ctr" anchorCtr="0">
              <a:noAutofit/>
            </a:bodyPr>
            <a:lstStyle/>
            <a:p>
              <a:pPr marL="571500" lvl="2" indent="-114300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b="1" kern="1200" dirty="0"/>
                <a:t> 목적 </a:t>
              </a:r>
              <a:r>
                <a:rPr lang="en-US" altLang="ko-KR" b="1" kern="1200" dirty="0"/>
                <a:t>: </a:t>
              </a:r>
              <a:r>
                <a:rPr lang="ko-KR" altLang="en-US" b="1" kern="1200" dirty="0" err="1"/>
                <a:t>산악지역무선국</a:t>
              </a:r>
              <a:r>
                <a:rPr lang="ko-KR" altLang="en-US" b="1" kern="1200" dirty="0"/>
                <a:t> 주파수</a:t>
              </a:r>
              <a:r>
                <a:rPr lang="en-US" altLang="ko-KR" b="1" kern="1200" dirty="0"/>
                <a:t>(MHz)(</a:t>
              </a:r>
              <a:r>
                <a:rPr lang="ko-KR" altLang="en-US" b="1" dirty="0"/>
                <a:t>연속형</a:t>
              </a:r>
              <a:r>
                <a:rPr lang="en-US" altLang="ko-KR" b="1" dirty="0"/>
                <a:t>) </a:t>
              </a:r>
              <a:r>
                <a:rPr lang="ko-KR" altLang="en-US" b="1" dirty="0"/>
                <a:t>통신사별</a:t>
              </a:r>
              <a:r>
                <a:rPr lang="en-US" altLang="ko-KR" b="1" dirty="0"/>
                <a:t>,</a:t>
              </a:r>
              <a:r>
                <a:rPr lang="ko-KR" altLang="en-US" b="1" dirty="0"/>
                <a:t> 공원구분별 분포 확인</a:t>
              </a:r>
              <a:endParaRPr lang="ko-KR" altLang="en-US" b="1" kern="1200" dirty="0"/>
            </a:p>
            <a:p>
              <a:pPr marL="571500" lvl="2" indent="-114300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b="1" kern="1200" dirty="0"/>
                <a:t> 통신사별 사용 주파수 분포 확인가능</a:t>
              </a:r>
              <a:r>
                <a:rPr lang="en-US" altLang="ko-KR" b="1" kern="1200" dirty="0"/>
                <a:t>, </a:t>
              </a:r>
              <a:r>
                <a:rPr lang="ko-KR" altLang="en-US" b="1" kern="1200" dirty="0"/>
                <a:t>공원구분별 분포 또한 고른 분포 확인</a:t>
              </a: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27604CF-FC5E-4486-A699-932D890BB8C5}"/>
                </a:ext>
              </a:extLst>
            </p:cNvPr>
            <p:cNvSpPr/>
            <p:nvPr/>
          </p:nvSpPr>
          <p:spPr>
            <a:xfrm>
              <a:off x="299690" y="3847484"/>
              <a:ext cx="3016835" cy="1405369"/>
            </a:xfrm>
            <a:custGeom>
              <a:avLst/>
              <a:gdLst>
                <a:gd name="connsiteX0" fmla="*/ 0 w 2493252"/>
                <a:gd name="connsiteY0" fmla="*/ 234233 h 1405369"/>
                <a:gd name="connsiteX1" fmla="*/ 234233 w 2493252"/>
                <a:gd name="connsiteY1" fmla="*/ 0 h 1405369"/>
                <a:gd name="connsiteX2" fmla="*/ 2259019 w 2493252"/>
                <a:gd name="connsiteY2" fmla="*/ 0 h 1405369"/>
                <a:gd name="connsiteX3" fmla="*/ 2493252 w 2493252"/>
                <a:gd name="connsiteY3" fmla="*/ 234233 h 1405369"/>
                <a:gd name="connsiteX4" fmla="*/ 2493252 w 2493252"/>
                <a:gd name="connsiteY4" fmla="*/ 1171136 h 1405369"/>
                <a:gd name="connsiteX5" fmla="*/ 2259019 w 2493252"/>
                <a:gd name="connsiteY5" fmla="*/ 1405369 h 1405369"/>
                <a:gd name="connsiteX6" fmla="*/ 234233 w 2493252"/>
                <a:gd name="connsiteY6" fmla="*/ 1405369 h 1405369"/>
                <a:gd name="connsiteX7" fmla="*/ 0 w 2493252"/>
                <a:gd name="connsiteY7" fmla="*/ 1171136 h 1405369"/>
                <a:gd name="connsiteX8" fmla="*/ 0 w 2493252"/>
                <a:gd name="connsiteY8" fmla="*/ 234233 h 140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3252" h="1405369">
                  <a:moveTo>
                    <a:pt x="0" y="234233"/>
                  </a:moveTo>
                  <a:cubicBezTo>
                    <a:pt x="0" y="104870"/>
                    <a:pt x="104870" y="0"/>
                    <a:pt x="234233" y="0"/>
                  </a:cubicBezTo>
                  <a:lnTo>
                    <a:pt x="2259019" y="0"/>
                  </a:lnTo>
                  <a:cubicBezTo>
                    <a:pt x="2388382" y="0"/>
                    <a:pt x="2493252" y="104870"/>
                    <a:pt x="2493252" y="234233"/>
                  </a:cubicBezTo>
                  <a:lnTo>
                    <a:pt x="2493252" y="1171136"/>
                  </a:lnTo>
                  <a:cubicBezTo>
                    <a:pt x="2493252" y="1300499"/>
                    <a:pt x="2388382" y="1405369"/>
                    <a:pt x="2259019" y="1405369"/>
                  </a:cubicBezTo>
                  <a:lnTo>
                    <a:pt x="234233" y="1405369"/>
                  </a:lnTo>
                  <a:cubicBezTo>
                    <a:pt x="104870" y="1405369"/>
                    <a:pt x="0" y="1300499"/>
                    <a:pt x="0" y="1171136"/>
                  </a:cubicBezTo>
                  <a:lnTo>
                    <a:pt x="0" y="2342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994" tIns="104799" rIns="140994" bIns="104799" numCol="1" spcCol="1270" anchor="ctr" anchorCtr="0">
              <a:noAutofit/>
            </a:bodyPr>
            <a:lstStyle/>
            <a:p>
              <a:pPr marL="0" lvl="0" indent="0" algn="ctr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b="1" kern="1200" dirty="0"/>
                <a:t>밀도</a:t>
              </a:r>
              <a:r>
                <a:rPr lang="en-US" altLang="ko-KR" sz="2400" b="1" kern="1200" dirty="0"/>
                <a:t>(Density)</a:t>
              </a:r>
              <a:r>
                <a:rPr lang="ko-KR" altLang="en-US" sz="2400" b="1" kern="1200" dirty="0"/>
                <a:t>차트</a:t>
              </a:r>
              <a:endParaRPr lang="en-US" altLang="ko-KR" sz="2400" b="1" kern="12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30A54DE-62AA-42B8-BE7D-3F6EF28051E5}"/>
              </a:ext>
            </a:extLst>
          </p:cNvPr>
          <p:cNvGrpSpPr/>
          <p:nvPr/>
        </p:nvGrpSpPr>
        <p:grpSpPr>
          <a:xfrm>
            <a:off x="376044" y="1157117"/>
            <a:ext cx="11592620" cy="1405369"/>
            <a:chOff x="299690" y="3847484"/>
            <a:chExt cx="11592620" cy="1405369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8C766713-D87F-412D-9224-AC6CCE242160}"/>
                </a:ext>
              </a:extLst>
            </p:cNvPr>
            <p:cNvSpPr/>
            <p:nvPr/>
          </p:nvSpPr>
          <p:spPr>
            <a:xfrm>
              <a:off x="2945050" y="3983461"/>
              <a:ext cx="8947260" cy="1133414"/>
            </a:xfrm>
            <a:custGeom>
              <a:avLst/>
              <a:gdLst>
                <a:gd name="connsiteX0" fmla="*/ 170350 w 1022077"/>
                <a:gd name="connsiteY0" fmla="*/ 0 h 5899548"/>
                <a:gd name="connsiteX1" fmla="*/ 851727 w 1022077"/>
                <a:gd name="connsiteY1" fmla="*/ 0 h 5899548"/>
                <a:gd name="connsiteX2" fmla="*/ 1022077 w 1022077"/>
                <a:gd name="connsiteY2" fmla="*/ 170350 h 5899548"/>
                <a:gd name="connsiteX3" fmla="*/ 1022077 w 1022077"/>
                <a:gd name="connsiteY3" fmla="*/ 5899548 h 5899548"/>
                <a:gd name="connsiteX4" fmla="*/ 1022077 w 1022077"/>
                <a:gd name="connsiteY4" fmla="*/ 5899548 h 5899548"/>
                <a:gd name="connsiteX5" fmla="*/ 0 w 1022077"/>
                <a:gd name="connsiteY5" fmla="*/ 5899548 h 5899548"/>
                <a:gd name="connsiteX6" fmla="*/ 0 w 1022077"/>
                <a:gd name="connsiteY6" fmla="*/ 5899548 h 5899548"/>
                <a:gd name="connsiteX7" fmla="*/ 0 w 1022077"/>
                <a:gd name="connsiteY7" fmla="*/ 170350 h 5899548"/>
                <a:gd name="connsiteX8" fmla="*/ 170350 w 1022077"/>
                <a:gd name="connsiteY8" fmla="*/ 0 h 589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2077" h="5899548">
                  <a:moveTo>
                    <a:pt x="1022077" y="983282"/>
                  </a:moveTo>
                  <a:lnTo>
                    <a:pt x="1022077" y="4916266"/>
                  </a:lnTo>
                  <a:cubicBezTo>
                    <a:pt x="1022077" y="5459318"/>
                    <a:pt x="1008864" y="5899545"/>
                    <a:pt x="992564" y="5899545"/>
                  </a:cubicBezTo>
                  <a:lnTo>
                    <a:pt x="0" y="5899545"/>
                  </a:lnTo>
                  <a:lnTo>
                    <a:pt x="0" y="5899545"/>
                  </a:lnTo>
                  <a:lnTo>
                    <a:pt x="0" y="3"/>
                  </a:lnTo>
                  <a:lnTo>
                    <a:pt x="0" y="3"/>
                  </a:lnTo>
                  <a:lnTo>
                    <a:pt x="992564" y="3"/>
                  </a:lnTo>
                  <a:cubicBezTo>
                    <a:pt x="1008864" y="3"/>
                    <a:pt x="1022077" y="440230"/>
                    <a:pt x="1022077" y="983282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1" tIns="74659" rIns="99424" bIns="74660" numCol="1" spcCol="1270" anchor="ctr" anchorCtr="0">
              <a:noAutofit/>
            </a:bodyPr>
            <a:lstStyle/>
            <a:p>
              <a:pPr marL="571500" lvl="2" indent="-114300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b="1" dirty="0"/>
                <a:t> </a:t>
              </a:r>
              <a:r>
                <a:rPr lang="ko-KR" altLang="en-US" b="1" dirty="0"/>
                <a:t>목적 </a:t>
              </a:r>
              <a:r>
                <a:rPr lang="en-US" altLang="ko-KR" b="1" dirty="0"/>
                <a:t>: </a:t>
              </a:r>
              <a:r>
                <a:rPr lang="ko-KR" altLang="en-US" b="1" dirty="0"/>
                <a:t>범주형 변수 수량</a:t>
              </a:r>
              <a:r>
                <a:rPr lang="en-US" altLang="ko-KR" b="1" dirty="0"/>
                <a:t>(</a:t>
              </a:r>
              <a:r>
                <a:rPr lang="ko-KR" altLang="en-US" b="1" dirty="0"/>
                <a:t>막대</a:t>
              </a:r>
              <a:r>
                <a:rPr lang="en-US" altLang="ko-KR" b="1" dirty="0"/>
                <a:t>), </a:t>
              </a:r>
              <a:r>
                <a:rPr lang="ko-KR" altLang="en-US" b="1" dirty="0"/>
                <a:t>분포</a:t>
              </a:r>
              <a:r>
                <a:rPr lang="en-US" altLang="ko-KR" b="1" dirty="0"/>
                <a:t>(</a:t>
              </a:r>
              <a:r>
                <a:rPr lang="ko-KR" altLang="en-US" b="1" dirty="0"/>
                <a:t>비율</a:t>
              </a:r>
              <a:r>
                <a:rPr lang="en-US" altLang="ko-KR" b="1" dirty="0"/>
                <a:t>) </a:t>
              </a:r>
              <a:r>
                <a:rPr lang="ko-KR" altLang="en-US" b="1" dirty="0"/>
                <a:t>확인</a:t>
              </a:r>
              <a:endParaRPr lang="en-US" altLang="ko-KR" b="1" dirty="0"/>
            </a:p>
            <a:p>
              <a:pPr marL="571500" lvl="2" indent="-114300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b="1" dirty="0"/>
                <a:t> </a:t>
              </a:r>
              <a:r>
                <a:rPr lang="ko-KR" altLang="en-US" b="1" dirty="0"/>
                <a:t>허가연도</a:t>
              </a:r>
              <a:r>
                <a:rPr lang="en-US" altLang="ko-KR" b="1" dirty="0"/>
                <a:t>, </a:t>
              </a:r>
              <a:r>
                <a:rPr lang="ko-KR" altLang="en-US" b="1" dirty="0" err="1"/>
                <a:t>마을방송무선국</a:t>
              </a:r>
              <a:r>
                <a:rPr lang="ko-KR" altLang="en-US" b="1" dirty="0"/>
                <a:t> 주파수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전파형식코드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시설자명</a:t>
              </a:r>
              <a:r>
                <a:rPr lang="en-US" altLang="ko-KR" b="1" dirty="0"/>
                <a:t>(</a:t>
              </a:r>
              <a:r>
                <a:rPr lang="ko-KR" altLang="en-US" b="1" dirty="0"/>
                <a:t>통신사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7FB463E-B027-4A2A-81C8-06BEEC808ED3}"/>
                </a:ext>
              </a:extLst>
            </p:cNvPr>
            <p:cNvSpPr/>
            <p:nvPr/>
          </p:nvSpPr>
          <p:spPr>
            <a:xfrm>
              <a:off x="299690" y="3847484"/>
              <a:ext cx="3016835" cy="1405369"/>
            </a:xfrm>
            <a:custGeom>
              <a:avLst/>
              <a:gdLst>
                <a:gd name="connsiteX0" fmla="*/ 0 w 2493252"/>
                <a:gd name="connsiteY0" fmla="*/ 234233 h 1405369"/>
                <a:gd name="connsiteX1" fmla="*/ 234233 w 2493252"/>
                <a:gd name="connsiteY1" fmla="*/ 0 h 1405369"/>
                <a:gd name="connsiteX2" fmla="*/ 2259019 w 2493252"/>
                <a:gd name="connsiteY2" fmla="*/ 0 h 1405369"/>
                <a:gd name="connsiteX3" fmla="*/ 2493252 w 2493252"/>
                <a:gd name="connsiteY3" fmla="*/ 234233 h 1405369"/>
                <a:gd name="connsiteX4" fmla="*/ 2493252 w 2493252"/>
                <a:gd name="connsiteY4" fmla="*/ 1171136 h 1405369"/>
                <a:gd name="connsiteX5" fmla="*/ 2259019 w 2493252"/>
                <a:gd name="connsiteY5" fmla="*/ 1405369 h 1405369"/>
                <a:gd name="connsiteX6" fmla="*/ 234233 w 2493252"/>
                <a:gd name="connsiteY6" fmla="*/ 1405369 h 1405369"/>
                <a:gd name="connsiteX7" fmla="*/ 0 w 2493252"/>
                <a:gd name="connsiteY7" fmla="*/ 1171136 h 1405369"/>
                <a:gd name="connsiteX8" fmla="*/ 0 w 2493252"/>
                <a:gd name="connsiteY8" fmla="*/ 234233 h 140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3252" h="1405369">
                  <a:moveTo>
                    <a:pt x="0" y="234233"/>
                  </a:moveTo>
                  <a:cubicBezTo>
                    <a:pt x="0" y="104870"/>
                    <a:pt x="104870" y="0"/>
                    <a:pt x="234233" y="0"/>
                  </a:cubicBezTo>
                  <a:lnTo>
                    <a:pt x="2259019" y="0"/>
                  </a:lnTo>
                  <a:cubicBezTo>
                    <a:pt x="2388382" y="0"/>
                    <a:pt x="2493252" y="104870"/>
                    <a:pt x="2493252" y="234233"/>
                  </a:cubicBezTo>
                  <a:lnTo>
                    <a:pt x="2493252" y="1171136"/>
                  </a:lnTo>
                  <a:cubicBezTo>
                    <a:pt x="2493252" y="1300499"/>
                    <a:pt x="2388382" y="1405369"/>
                    <a:pt x="2259019" y="1405369"/>
                  </a:cubicBezTo>
                  <a:lnTo>
                    <a:pt x="234233" y="1405369"/>
                  </a:lnTo>
                  <a:cubicBezTo>
                    <a:pt x="104870" y="1405369"/>
                    <a:pt x="0" y="1300499"/>
                    <a:pt x="0" y="1171136"/>
                  </a:cubicBezTo>
                  <a:lnTo>
                    <a:pt x="0" y="2342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994" tIns="104799" rIns="140994" bIns="104799" numCol="1" spcCol="1270" anchor="ctr" anchorCtr="0">
              <a:noAutofit/>
            </a:bodyPr>
            <a:lstStyle/>
            <a:p>
              <a:pPr marL="0" lvl="0" indent="0" algn="ctr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b="1" kern="1200" dirty="0"/>
                <a:t>막대</a:t>
              </a:r>
              <a:r>
                <a:rPr lang="en-US" altLang="ko-KR" sz="2400" b="1" kern="1200" dirty="0"/>
                <a:t>(Bar), </a:t>
              </a:r>
            </a:p>
            <a:p>
              <a:pPr marL="0" lvl="0" indent="0" algn="ctr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b="1" kern="1200" dirty="0"/>
                <a:t>비율</a:t>
              </a:r>
              <a:r>
                <a:rPr lang="en-US" altLang="ko-KR" sz="2400" b="1" kern="1200" dirty="0"/>
                <a:t>(Pie)</a:t>
              </a:r>
              <a:r>
                <a:rPr lang="ko-KR" altLang="en-US" sz="2400" b="1" kern="1200" dirty="0"/>
                <a:t> 차트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33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043AB-DC1B-4C17-A988-3476212B2556}"/>
              </a:ext>
            </a:extLst>
          </p:cNvPr>
          <p:cNvSpPr txBox="1"/>
          <p:nvPr/>
        </p:nvSpPr>
        <p:spPr>
          <a:xfrm>
            <a:off x="1355681" y="0"/>
            <a:ext cx="9480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4. </a:t>
            </a:r>
            <a:r>
              <a:rPr lang="ko-KR" altLang="en-US" sz="4000" b="1" dirty="0"/>
              <a:t>통계분석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EB9A320-EC0B-4104-91FC-CEFDB4E3B8AC}"/>
              </a:ext>
            </a:extLst>
          </p:cNvPr>
          <p:cNvGrpSpPr/>
          <p:nvPr/>
        </p:nvGrpSpPr>
        <p:grpSpPr>
          <a:xfrm>
            <a:off x="299845" y="3684183"/>
            <a:ext cx="11592310" cy="2738669"/>
            <a:chOff x="299845" y="3684183"/>
            <a:chExt cx="11592310" cy="2738669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26E78C8B-9085-4C41-AD43-3CD519A35206}"/>
                </a:ext>
              </a:extLst>
            </p:cNvPr>
            <p:cNvSpPr/>
            <p:nvPr/>
          </p:nvSpPr>
          <p:spPr>
            <a:xfrm>
              <a:off x="2944896" y="3921834"/>
              <a:ext cx="8947259" cy="2263362"/>
            </a:xfrm>
            <a:custGeom>
              <a:avLst/>
              <a:gdLst>
                <a:gd name="connsiteX0" fmla="*/ 170350 w 1022077"/>
                <a:gd name="connsiteY0" fmla="*/ 0 h 5905315"/>
                <a:gd name="connsiteX1" fmla="*/ 851727 w 1022077"/>
                <a:gd name="connsiteY1" fmla="*/ 0 h 5905315"/>
                <a:gd name="connsiteX2" fmla="*/ 1022077 w 1022077"/>
                <a:gd name="connsiteY2" fmla="*/ 170350 h 5905315"/>
                <a:gd name="connsiteX3" fmla="*/ 1022077 w 1022077"/>
                <a:gd name="connsiteY3" fmla="*/ 5905315 h 5905315"/>
                <a:gd name="connsiteX4" fmla="*/ 1022077 w 1022077"/>
                <a:gd name="connsiteY4" fmla="*/ 5905315 h 5905315"/>
                <a:gd name="connsiteX5" fmla="*/ 0 w 1022077"/>
                <a:gd name="connsiteY5" fmla="*/ 5905315 h 5905315"/>
                <a:gd name="connsiteX6" fmla="*/ 0 w 1022077"/>
                <a:gd name="connsiteY6" fmla="*/ 5905315 h 5905315"/>
                <a:gd name="connsiteX7" fmla="*/ 0 w 1022077"/>
                <a:gd name="connsiteY7" fmla="*/ 170350 h 5905315"/>
                <a:gd name="connsiteX8" fmla="*/ 170350 w 1022077"/>
                <a:gd name="connsiteY8" fmla="*/ 0 h 590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2077" h="5905315">
                  <a:moveTo>
                    <a:pt x="1022077" y="984243"/>
                  </a:moveTo>
                  <a:lnTo>
                    <a:pt x="1022077" y="4921072"/>
                  </a:lnTo>
                  <a:cubicBezTo>
                    <a:pt x="1022077" y="5464654"/>
                    <a:pt x="1008877" y="5905312"/>
                    <a:pt x="992593" y="5905312"/>
                  </a:cubicBezTo>
                  <a:lnTo>
                    <a:pt x="0" y="5905312"/>
                  </a:lnTo>
                  <a:lnTo>
                    <a:pt x="0" y="5905312"/>
                  </a:lnTo>
                  <a:lnTo>
                    <a:pt x="0" y="3"/>
                  </a:lnTo>
                  <a:lnTo>
                    <a:pt x="0" y="3"/>
                  </a:lnTo>
                  <a:lnTo>
                    <a:pt x="992593" y="3"/>
                  </a:lnTo>
                  <a:cubicBezTo>
                    <a:pt x="1008877" y="3"/>
                    <a:pt x="1022077" y="440661"/>
                    <a:pt x="1022077" y="984243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74659" rIns="99424" bIns="74660" numCol="1" spcCol="1270" anchor="ctr" anchorCtr="0">
              <a:noAutofit/>
            </a:bodyPr>
            <a:lstStyle/>
            <a:p>
              <a:pPr marL="571500" lvl="2" indent="-114300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b="1" kern="1200" dirty="0"/>
                <a:t> </a:t>
              </a:r>
              <a:r>
                <a:rPr lang="ko-KR" altLang="en-US" b="1" kern="1200" dirty="0"/>
                <a:t>목적 </a:t>
              </a:r>
              <a:r>
                <a:rPr lang="en-US" altLang="ko-KR" b="1" kern="1200" dirty="0"/>
                <a:t>: </a:t>
              </a:r>
              <a:r>
                <a:rPr lang="ko-KR" altLang="en-US" b="1" kern="1200" dirty="0" err="1"/>
                <a:t>산악지역이동통신무선국</a:t>
              </a:r>
              <a:r>
                <a:rPr lang="ko-KR" altLang="en-US" b="1" kern="1200" dirty="0"/>
                <a:t> 컬럼 </a:t>
              </a:r>
              <a:r>
                <a:rPr lang="en-US" altLang="ko-KR" b="1" kern="1200" dirty="0"/>
                <a:t>(</a:t>
              </a:r>
              <a:r>
                <a:rPr lang="ko-KR" altLang="en-US" b="1" kern="1200" dirty="0"/>
                <a:t>범주형</a:t>
              </a:r>
              <a:r>
                <a:rPr lang="en-US" altLang="ko-KR" b="1" kern="1200" dirty="0"/>
                <a:t>, </a:t>
              </a:r>
              <a:r>
                <a:rPr lang="ko-KR" altLang="en-US" b="1" kern="1200" dirty="0"/>
                <a:t>연속형</a:t>
              </a:r>
              <a:r>
                <a:rPr lang="en-US" altLang="ko-KR" b="1" kern="1200" dirty="0"/>
                <a:t>(continuous)) </a:t>
              </a:r>
              <a:r>
                <a:rPr lang="ko-KR" altLang="en-US" b="1" kern="1200" dirty="0"/>
                <a:t>간 연관성      </a:t>
              </a:r>
              <a:r>
                <a:rPr lang="en-US" altLang="ko-KR" b="1" kern="1200" dirty="0"/>
                <a:t>	 </a:t>
              </a:r>
              <a:r>
                <a:rPr lang="ko-KR" altLang="en-US" b="1" kern="1200" dirty="0"/>
                <a:t>확인 </a:t>
              </a:r>
              <a:r>
                <a:rPr lang="en-US" altLang="ko-KR" b="1" kern="1200" dirty="0"/>
                <a:t>(</a:t>
              </a:r>
              <a:r>
                <a:rPr lang="ko-KR" altLang="en-US" b="1" kern="1200" dirty="0"/>
                <a:t>허가연도</a:t>
              </a:r>
              <a:r>
                <a:rPr lang="en-US" altLang="ko-KR" b="1" kern="1200" dirty="0"/>
                <a:t>, </a:t>
              </a:r>
              <a:r>
                <a:rPr lang="ko-KR" altLang="en-US" b="1" kern="1200" dirty="0"/>
                <a:t>장치개수</a:t>
              </a:r>
              <a:r>
                <a:rPr lang="en-US" altLang="ko-KR" b="1" kern="1200" dirty="0"/>
                <a:t>, </a:t>
              </a:r>
              <a:r>
                <a:rPr lang="ko-KR" altLang="en-US" b="1" kern="1200" dirty="0"/>
                <a:t>주파수</a:t>
              </a:r>
              <a:r>
                <a:rPr lang="en-US" altLang="ko-KR" b="1" kern="1200" dirty="0"/>
                <a:t>(MHz), </a:t>
              </a:r>
              <a:r>
                <a:rPr lang="ko-KR" altLang="en-US" b="1" kern="1200" dirty="0"/>
                <a:t>출력</a:t>
              </a:r>
              <a:r>
                <a:rPr lang="en-US" altLang="ko-KR" b="1" kern="1200" dirty="0"/>
                <a:t>(W), </a:t>
              </a:r>
              <a:r>
                <a:rPr lang="ko-KR" altLang="en-US" b="1" kern="1200" dirty="0"/>
                <a:t>대표이득</a:t>
              </a:r>
              <a:r>
                <a:rPr lang="en-US" altLang="ko-KR" b="1" kern="1200" dirty="0"/>
                <a:t>, </a:t>
              </a:r>
              <a:r>
                <a:rPr lang="ko-KR" altLang="en-US" b="1" kern="1200" dirty="0" err="1"/>
                <a:t>해발고</a:t>
              </a:r>
              <a:r>
                <a:rPr lang="en-US" altLang="ko-KR" b="1" kern="1200" dirty="0"/>
                <a:t>, </a:t>
              </a:r>
              <a:r>
                <a:rPr lang="ko-KR" altLang="en-US" b="1" kern="1200" dirty="0"/>
                <a:t>높이</a:t>
              </a:r>
              <a:r>
                <a:rPr lang="en-US" altLang="ko-KR" b="1" kern="1200" dirty="0"/>
                <a:t>)</a:t>
              </a:r>
            </a:p>
            <a:p>
              <a:pPr marL="571500" lvl="2" indent="-114300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b="1" dirty="0"/>
                <a:t> </a:t>
              </a:r>
              <a:r>
                <a:rPr lang="ko-KR" altLang="en-US" b="1" dirty="0"/>
                <a:t>주파수</a:t>
              </a:r>
              <a:r>
                <a:rPr lang="en-US" altLang="ko-KR" b="1" dirty="0"/>
                <a:t>(MHz)</a:t>
              </a:r>
              <a:r>
                <a:rPr lang="ko-KR" altLang="en-US" b="1" dirty="0"/>
                <a:t>와 대표이득 간 상관계수 </a:t>
              </a:r>
              <a:r>
                <a:rPr lang="en-US" altLang="ko-KR" b="1" dirty="0"/>
                <a:t>‘0.52’ </a:t>
              </a:r>
              <a:r>
                <a:rPr lang="ko-KR" altLang="en-US" b="1" dirty="0"/>
                <a:t>로 강한 상관관계</a:t>
              </a:r>
              <a:endParaRPr lang="en-US" altLang="ko-KR" b="1" dirty="0"/>
            </a:p>
            <a:p>
              <a:pPr marL="457200" lvl="2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b="1" dirty="0"/>
                <a:t>	 (</a:t>
              </a:r>
              <a:r>
                <a:rPr lang="ko-KR" altLang="en-US" b="1" dirty="0"/>
                <a:t>주파수가 높을수록 대표이득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전파가 한 쪽 방향으로 치우치는 정도</a:t>
              </a:r>
              <a:r>
                <a:rPr lang="en-US" altLang="ko-KR" b="1" dirty="0"/>
                <a:t>))</a:t>
              </a:r>
              <a:r>
                <a:rPr lang="ko-KR" altLang="en-US" b="1" dirty="0"/>
                <a:t>이 높다</a:t>
              </a:r>
              <a:r>
                <a:rPr lang="en-US" altLang="ko-KR" b="1" dirty="0"/>
                <a:t>)</a:t>
              </a:r>
            </a:p>
            <a:p>
              <a:pPr marL="571500" lvl="2" indent="-114300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b="1" kern="1200" dirty="0"/>
                <a:t> </a:t>
              </a:r>
              <a:r>
                <a:rPr lang="ko-KR" altLang="en-US" b="1" kern="1200" dirty="0"/>
                <a:t>온도지도</a:t>
              </a:r>
              <a:r>
                <a:rPr lang="en-US" altLang="ko-KR" b="1" kern="1200" dirty="0"/>
                <a:t>(Heatmap) </a:t>
              </a:r>
              <a:r>
                <a:rPr lang="ko-KR" altLang="en-US" b="1" kern="1200" dirty="0"/>
                <a:t>시각화</a:t>
              </a:r>
              <a:endParaRPr lang="en-US" altLang="ko-KR" b="1" kern="1200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6E680506-8B01-46F4-A6FA-947233C22500}"/>
                </a:ext>
              </a:extLst>
            </p:cNvPr>
            <p:cNvSpPr/>
            <p:nvPr/>
          </p:nvSpPr>
          <p:spPr>
            <a:xfrm>
              <a:off x="299845" y="3684183"/>
              <a:ext cx="3019785" cy="2738669"/>
            </a:xfrm>
            <a:custGeom>
              <a:avLst/>
              <a:gdLst>
                <a:gd name="connsiteX0" fmla="*/ 0 w 2495689"/>
                <a:gd name="connsiteY0" fmla="*/ 234233 h 1405369"/>
                <a:gd name="connsiteX1" fmla="*/ 234233 w 2495689"/>
                <a:gd name="connsiteY1" fmla="*/ 0 h 1405369"/>
                <a:gd name="connsiteX2" fmla="*/ 2261456 w 2495689"/>
                <a:gd name="connsiteY2" fmla="*/ 0 h 1405369"/>
                <a:gd name="connsiteX3" fmla="*/ 2495689 w 2495689"/>
                <a:gd name="connsiteY3" fmla="*/ 234233 h 1405369"/>
                <a:gd name="connsiteX4" fmla="*/ 2495689 w 2495689"/>
                <a:gd name="connsiteY4" fmla="*/ 1171136 h 1405369"/>
                <a:gd name="connsiteX5" fmla="*/ 2261456 w 2495689"/>
                <a:gd name="connsiteY5" fmla="*/ 1405369 h 1405369"/>
                <a:gd name="connsiteX6" fmla="*/ 234233 w 2495689"/>
                <a:gd name="connsiteY6" fmla="*/ 1405369 h 1405369"/>
                <a:gd name="connsiteX7" fmla="*/ 0 w 2495689"/>
                <a:gd name="connsiteY7" fmla="*/ 1171136 h 1405369"/>
                <a:gd name="connsiteX8" fmla="*/ 0 w 2495689"/>
                <a:gd name="connsiteY8" fmla="*/ 234233 h 140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5689" h="1405369">
                  <a:moveTo>
                    <a:pt x="0" y="234233"/>
                  </a:moveTo>
                  <a:cubicBezTo>
                    <a:pt x="0" y="104870"/>
                    <a:pt x="104870" y="0"/>
                    <a:pt x="234233" y="0"/>
                  </a:cubicBezTo>
                  <a:lnTo>
                    <a:pt x="2261456" y="0"/>
                  </a:lnTo>
                  <a:cubicBezTo>
                    <a:pt x="2390819" y="0"/>
                    <a:pt x="2495689" y="104870"/>
                    <a:pt x="2495689" y="234233"/>
                  </a:cubicBezTo>
                  <a:lnTo>
                    <a:pt x="2495689" y="1171136"/>
                  </a:lnTo>
                  <a:cubicBezTo>
                    <a:pt x="2495689" y="1300499"/>
                    <a:pt x="2390819" y="1405369"/>
                    <a:pt x="2261456" y="1405369"/>
                  </a:cubicBezTo>
                  <a:lnTo>
                    <a:pt x="234233" y="1405369"/>
                  </a:lnTo>
                  <a:cubicBezTo>
                    <a:pt x="104870" y="1405369"/>
                    <a:pt x="0" y="1300499"/>
                    <a:pt x="0" y="1171136"/>
                  </a:cubicBezTo>
                  <a:lnTo>
                    <a:pt x="0" y="2342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994" tIns="104799" rIns="140994" bIns="104799" numCol="1" spcCol="1270" anchor="ctr" anchorCtr="0">
              <a:noAutofit/>
            </a:bodyPr>
            <a:lstStyle/>
            <a:p>
              <a:pPr marL="0" lvl="0" indent="0" algn="ctr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b="1" kern="1200" dirty="0"/>
                <a:t>상관관계</a:t>
              </a:r>
              <a:endParaRPr lang="en-US" altLang="ko-KR" sz="2400" b="1" kern="1200" dirty="0"/>
            </a:p>
            <a:p>
              <a:pPr marL="0" lvl="0" indent="0" algn="ctr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b="1" kern="1200" dirty="0"/>
                <a:t>(correlation)</a:t>
              </a:r>
              <a:endParaRPr lang="ko-KR" altLang="en-US" sz="2400" b="1" kern="12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DCF1BC-103B-4DD1-8679-47A2FD63E151}"/>
              </a:ext>
            </a:extLst>
          </p:cNvPr>
          <p:cNvGrpSpPr/>
          <p:nvPr/>
        </p:nvGrpSpPr>
        <p:grpSpPr>
          <a:xfrm>
            <a:off x="299845" y="1260761"/>
            <a:ext cx="11592310" cy="1870548"/>
            <a:chOff x="299845" y="1260761"/>
            <a:chExt cx="11592310" cy="1870548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53AE8CAF-80E0-4D77-91C1-353012205BBE}"/>
                </a:ext>
              </a:extLst>
            </p:cNvPr>
            <p:cNvSpPr/>
            <p:nvPr/>
          </p:nvSpPr>
          <p:spPr>
            <a:xfrm>
              <a:off x="2944896" y="1423080"/>
              <a:ext cx="8947259" cy="1545907"/>
            </a:xfrm>
            <a:custGeom>
              <a:avLst/>
              <a:gdLst>
                <a:gd name="connsiteX0" fmla="*/ 170350 w 1022077"/>
                <a:gd name="connsiteY0" fmla="*/ 0 h 5905315"/>
                <a:gd name="connsiteX1" fmla="*/ 851727 w 1022077"/>
                <a:gd name="connsiteY1" fmla="*/ 0 h 5905315"/>
                <a:gd name="connsiteX2" fmla="*/ 1022077 w 1022077"/>
                <a:gd name="connsiteY2" fmla="*/ 170350 h 5905315"/>
                <a:gd name="connsiteX3" fmla="*/ 1022077 w 1022077"/>
                <a:gd name="connsiteY3" fmla="*/ 5905315 h 5905315"/>
                <a:gd name="connsiteX4" fmla="*/ 1022077 w 1022077"/>
                <a:gd name="connsiteY4" fmla="*/ 5905315 h 5905315"/>
                <a:gd name="connsiteX5" fmla="*/ 0 w 1022077"/>
                <a:gd name="connsiteY5" fmla="*/ 5905315 h 5905315"/>
                <a:gd name="connsiteX6" fmla="*/ 0 w 1022077"/>
                <a:gd name="connsiteY6" fmla="*/ 5905315 h 5905315"/>
                <a:gd name="connsiteX7" fmla="*/ 0 w 1022077"/>
                <a:gd name="connsiteY7" fmla="*/ 170350 h 5905315"/>
                <a:gd name="connsiteX8" fmla="*/ 170350 w 1022077"/>
                <a:gd name="connsiteY8" fmla="*/ 0 h 590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2077" h="5905315">
                  <a:moveTo>
                    <a:pt x="1022077" y="984243"/>
                  </a:moveTo>
                  <a:lnTo>
                    <a:pt x="1022077" y="4921072"/>
                  </a:lnTo>
                  <a:cubicBezTo>
                    <a:pt x="1022077" y="5464654"/>
                    <a:pt x="1008877" y="5905312"/>
                    <a:pt x="992593" y="5905312"/>
                  </a:cubicBezTo>
                  <a:lnTo>
                    <a:pt x="0" y="5905312"/>
                  </a:lnTo>
                  <a:lnTo>
                    <a:pt x="0" y="5905312"/>
                  </a:lnTo>
                  <a:lnTo>
                    <a:pt x="0" y="3"/>
                  </a:lnTo>
                  <a:lnTo>
                    <a:pt x="0" y="3"/>
                  </a:lnTo>
                  <a:lnTo>
                    <a:pt x="992593" y="3"/>
                  </a:lnTo>
                  <a:cubicBezTo>
                    <a:pt x="1008877" y="3"/>
                    <a:pt x="1022077" y="440661"/>
                    <a:pt x="1022077" y="984243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74659" rIns="99424" bIns="74660" numCol="1" spcCol="1270" anchor="ctr" anchorCtr="0">
              <a:noAutofit/>
            </a:bodyPr>
            <a:lstStyle/>
            <a:p>
              <a:pPr marL="742950" lvl="2" indent="-285750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b="1" dirty="0"/>
                <a:t>목적 </a:t>
              </a:r>
              <a:r>
                <a:rPr lang="en-US" altLang="ko-KR" b="1" dirty="0"/>
                <a:t>: </a:t>
              </a:r>
              <a:r>
                <a:rPr lang="ko-KR" altLang="en-US" b="1" dirty="0" err="1"/>
                <a:t>마을방송무선국</a:t>
              </a:r>
              <a:r>
                <a:rPr lang="ko-KR" altLang="en-US" b="1" dirty="0"/>
                <a:t> 컬럼 </a:t>
              </a:r>
              <a:r>
                <a:rPr lang="en-US" altLang="ko-KR" b="1" dirty="0"/>
                <a:t>(</a:t>
              </a:r>
              <a:r>
                <a:rPr lang="ko-KR" altLang="en-US" b="1" dirty="0"/>
                <a:t>범주형</a:t>
              </a:r>
              <a:r>
                <a:rPr lang="en-US" altLang="ko-KR" b="1" dirty="0"/>
                <a:t>, categorical)</a:t>
              </a:r>
              <a:r>
                <a:rPr lang="ko-KR" altLang="en-US" b="1" dirty="0"/>
                <a:t> 간 연관성 확인</a:t>
              </a:r>
              <a:r>
                <a:rPr lang="en-US" altLang="ko-KR" b="1" dirty="0"/>
                <a:t> </a:t>
              </a:r>
            </a:p>
            <a:p>
              <a:pPr marL="457200" lvl="2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b="1" dirty="0"/>
                <a:t>	  (</a:t>
              </a:r>
              <a:r>
                <a:rPr lang="ko-KR" altLang="en-US" b="1" dirty="0"/>
                <a:t>허가연도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전파형식코드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주파수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시도</a:t>
              </a:r>
              <a:r>
                <a:rPr lang="en-US" altLang="ko-KR" b="1" dirty="0"/>
                <a:t>)</a:t>
              </a:r>
            </a:p>
            <a:p>
              <a:pPr marL="742950" lvl="2" indent="-285750" defTabSz="57785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b="1" dirty="0"/>
                <a:t>두 컬럼 간 </a:t>
              </a:r>
              <a:r>
                <a:rPr lang="ko-KR" altLang="en-US" b="1" dirty="0" err="1"/>
                <a:t>교차표</a:t>
              </a:r>
              <a:r>
                <a:rPr lang="ko-KR" altLang="en-US" b="1" dirty="0"/>
                <a:t> 온도지도</a:t>
              </a:r>
              <a:r>
                <a:rPr lang="en-US" altLang="ko-KR" b="1" dirty="0"/>
                <a:t>(Heatmap) </a:t>
              </a:r>
              <a:r>
                <a:rPr lang="ko-KR" altLang="en-US" b="1" dirty="0"/>
                <a:t>시각화 함으로써 연관 정도 확인 가능</a:t>
              </a: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F4AD1D4A-E39F-4D81-BBFD-FA89F8D451F1}"/>
                </a:ext>
              </a:extLst>
            </p:cNvPr>
            <p:cNvSpPr/>
            <p:nvPr/>
          </p:nvSpPr>
          <p:spPr>
            <a:xfrm>
              <a:off x="299845" y="1260761"/>
              <a:ext cx="3022195" cy="1870548"/>
            </a:xfrm>
            <a:custGeom>
              <a:avLst/>
              <a:gdLst>
                <a:gd name="connsiteX0" fmla="*/ 0 w 2495689"/>
                <a:gd name="connsiteY0" fmla="*/ 234233 h 1405369"/>
                <a:gd name="connsiteX1" fmla="*/ 234233 w 2495689"/>
                <a:gd name="connsiteY1" fmla="*/ 0 h 1405369"/>
                <a:gd name="connsiteX2" fmla="*/ 2261456 w 2495689"/>
                <a:gd name="connsiteY2" fmla="*/ 0 h 1405369"/>
                <a:gd name="connsiteX3" fmla="*/ 2495689 w 2495689"/>
                <a:gd name="connsiteY3" fmla="*/ 234233 h 1405369"/>
                <a:gd name="connsiteX4" fmla="*/ 2495689 w 2495689"/>
                <a:gd name="connsiteY4" fmla="*/ 1171136 h 1405369"/>
                <a:gd name="connsiteX5" fmla="*/ 2261456 w 2495689"/>
                <a:gd name="connsiteY5" fmla="*/ 1405369 h 1405369"/>
                <a:gd name="connsiteX6" fmla="*/ 234233 w 2495689"/>
                <a:gd name="connsiteY6" fmla="*/ 1405369 h 1405369"/>
                <a:gd name="connsiteX7" fmla="*/ 0 w 2495689"/>
                <a:gd name="connsiteY7" fmla="*/ 1171136 h 1405369"/>
                <a:gd name="connsiteX8" fmla="*/ 0 w 2495689"/>
                <a:gd name="connsiteY8" fmla="*/ 234233 h 140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5689" h="1405369">
                  <a:moveTo>
                    <a:pt x="0" y="234233"/>
                  </a:moveTo>
                  <a:cubicBezTo>
                    <a:pt x="0" y="104870"/>
                    <a:pt x="104870" y="0"/>
                    <a:pt x="234233" y="0"/>
                  </a:cubicBezTo>
                  <a:lnTo>
                    <a:pt x="2261456" y="0"/>
                  </a:lnTo>
                  <a:cubicBezTo>
                    <a:pt x="2390819" y="0"/>
                    <a:pt x="2495689" y="104870"/>
                    <a:pt x="2495689" y="234233"/>
                  </a:cubicBezTo>
                  <a:lnTo>
                    <a:pt x="2495689" y="1171136"/>
                  </a:lnTo>
                  <a:cubicBezTo>
                    <a:pt x="2495689" y="1300499"/>
                    <a:pt x="2390819" y="1405369"/>
                    <a:pt x="2261456" y="1405369"/>
                  </a:cubicBezTo>
                  <a:lnTo>
                    <a:pt x="234233" y="1405369"/>
                  </a:lnTo>
                  <a:cubicBezTo>
                    <a:pt x="104870" y="1405369"/>
                    <a:pt x="0" y="1300499"/>
                    <a:pt x="0" y="1171136"/>
                  </a:cubicBezTo>
                  <a:lnTo>
                    <a:pt x="0" y="2342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994" tIns="104799" rIns="140994" bIns="104799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b="1" dirty="0"/>
                <a:t>변수간 </a:t>
              </a:r>
              <a:r>
                <a:rPr lang="ko-KR" altLang="en-US" sz="2400" b="1" dirty="0" err="1"/>
                <a:t>교차표</a:t>
              </a:r>
              <a:endParaRPr lang="en-US" altLang="ko-KR" sz="2400" b="1" dirty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b="1" dirty="0"/>
                <a:t>(crosstab)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871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706</Words>
  <Application>Microsoft Office PowerPoint</Application>
  <PresentationFormat>와이드스크린</PresentationFormat>
  <Paragraphs>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업무망</dc:creator>
  <cp:lastModifiedBy>장훈 윤</cp:lastModifiedBy>
  <cp:revision>41</cp:revision>
  <cp:lastPrinted>2024-12-03T03:03:49Z</cp:lastPrinted>
  <dcterms:created xsi:type="dcterms:W3CDTF">2024-12-03T00:31:06Z</dcterms:created>
  <dcterms:modified xsi:type="dcterms:W3CDTF">2024-12-23T06:55:09Z</dcterms:modified>
</cp:coreProperties>
</file>