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17:15:53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22 24575,'0'-4'0,"0"-11"0,-1 12 0,-1 8 0,-11 49 0,-8 57 0,8-31 0,-17 95-273,8 1 0,7 1 0,8 1 0,33 352 0,-19-477-6553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17:15:53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 24575,'9'-3'0,"65"-21"0,0 3 0,80-13 0,156-5 0,122 27 0,-329 17 0,0 5 0,119 26 0,-160-21 0,119 43 0,-156-47 0,0 0 0,0 2 0,-2 1 0,1 0 0,-2 2 0,0 0 0,23 24 0,-36-31 0,-1 0 0,-1 1 0,0-1 0,0 1 0,-1 1 0,0-1 0,-1 1 0,0 0 0,-1 1 0,0-1 0,0 1 0,2 16 0,-5-11 0,1 0 0,-2 0 0,0 0 0,-1 0 0,-1 0 0,0 0 0,-2-1 0,-5 19 0,-2-3 0,-2 1 0,-1-2 0,-2 1 0,-1-2 0,-1-1 0,-2 0 0,0-1 0,-27 26 0,-1-4-54,-3-3-1,-2-2 1,-1-3 0,-3-2-1,-1-2 1,-66 31 0,50-33-23,-1-4 1,-2-3 0,-1-3 0,-148 28 0,161-44-131,-1-2 1,0-4 0,0-2-1,-1-3 1,-91-14-1,123 9-5984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17:15:54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1116 0 24575,'-152'444'55,"84"-239"-586,-532 1342-1852,480-1283 2383,21-50-889,22-51-3554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17:15:54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2245 0 24575,'-14'5'0,"6"-1"0,-131 72 0,-775 505-1015,39 62-191,826-606 1189,21-16-35,-133 110 25,155-126 21,1 1 0,-1-1-1,2 1 1,-1 0 0,0 1 0,1-1-1,0 1 1,1-1 0,0 1 0,0 0-1,-4 14 1,6-16 30,1 1-1,-1 0 0,1 0 1,0 0-1,1 0 1,0 0-1,0 0 1,0 0-1,0 0 0,1 0 1,0-1-1,1 1 1,-1-1-1,1 1 1,4 6-1,6 7 192,0 1 0,2-2 0,0 0-1,1 0 1,1-2 0,21 17 0,4-1-217,83 47 0,-41-35-64,3-3 1,117 39-1,189 29-1357,-229-73-4631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17:15:5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39 352 24575,'0'0'0,"0"0"0,-1 9 0,-5 104 0,-23 513-629,27 7-1,16-388 630,-8-191 0,2 0 0,22 73 0,-26-114 61,0 0 1,1 0-1,0-1 0,1 0 0,8 13 0,-11-21-21,0 0 1,0 0-1,0 0 0,1-1 0,0 1 0,-1-1 0,1 0 0,0 0 0,1 0 1,-1-1-1,0 1 0,1-1 0,0 0 0,-1 0 0,1-1 0,9 3 0,-2-3-13,0 0-1,0 0 0,1-2 0,-1 1 1,0-1-1,0-1 0,0 0 0,-1-1 0,18-6 1,5-4-54,64-35 1,-27 7-147,-3-3 1,74-61-1,114-122-790,380-406-398,-235 226 429,11 19 515,-324 312 91,2 3 0,4 4 1,159-88-1,-139 101-2371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17:16:00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913 1 24575,'0'0'0,"-1"0"0,-1 0 0,1 1 0,0-1 0,0 0 0,0 1 0,0-1 0,0 1 0,0-1 0,0 1 0,0 0 0,0-1 0,0 1 0,0 0 0,0 0 0,0 0 0,0-1 0,-1 3 0,-13 21 0,9-14 0,-160 292 0,69-118 0,85-161 0,-275 509-363,34 12-1692,197-399-3718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17:16:01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24575,'0'0'0,"0"0"0,0-2 0,2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BF320-0DC9-0B1A-4A01-BC030B65D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8DC07C-90F6-50D5-7047-638A0A264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562018-4192-43D1-5AD3-63FEF5D65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6258-EF4C-4CB6-B725-105B8DFBFA28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50ABCB-F876-9F6F-5F76-C9CD0AB9D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B78556-31CB-AE59-91FC-CB907CDB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50A6-AF85-45B9-9072-8483994B30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2947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B9764-FDE5-1E01-46C0-C428170D4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8F68FF-3112-A6B5-75FC-3F9E47A1A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C4026D-0243-0BF3-75FE-BC658F5F6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6258-EF4C-4CB6-B725-105B8DFBFA28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DD3563-0223-D1E6-57DC-732EDF07E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8759E6-6FEE-416A-5E35-5C4BD03A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50A6-AF85-45B9-9072-8483994B30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66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22B1329-7278-EBB9-0F3D-DD6748F2BB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F5B654-0D65-8257-8E3F-2F4FF9739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E0466E-CC48-2A1F-5F8E-344D3743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6258-EF4C-4CB6-B725-105B8DFBFA28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FBB014-F6E5-7730-E3A5-DBA105E7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191EB9-1B7B-80A5-8811-AFF69BB8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50A6-AF85-45B9-9072-8483994B30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85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F1616-2FC1-A364-6C48-7F943B37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30865B-6450-84B5-532A-BDBFD6D2E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552F05-C0DB-2475-403C-1F863F1B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6258-EF4C-4CB6-B725-105B8DFBFA28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2CEB6A-05AA-625D-AE68-6A999994B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AE2FD8-A428-C779-AAD7-159BCC22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50A6-AF85-45B9-9072-8483994B30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11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AF95-4C02-1525-CB99-2D84BB8C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708DA8-C098-F806-CD0A-A44BB92B9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B3D28D-66F9-F813-45FE-37F94B8C1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6258-EF4C-4CB6-B725-105B8DFBFA28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C0AEF2-5D28-8174-4D3A-382D6BAD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C2D00A-3F67-5685-6C73-E93199059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50A6-AF85-45B9-9072-8483994B30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03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CF6B33-DDA2-8B59-B2C1-18A4509F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550056-D6D1-409E-BDC1-F83CA92D2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8AE757-5150-78B8-4B9F-873F1676E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9957CC-A5EA-12C7-1C3F-5419E4AAB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6258-EF4C-4CB6-B725-105B8DFBFA28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C856F1-42FF-E599-7423-AA23F788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45EF0A-DC94-8ECC-4593-FEBC70E9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50A6-AF85-45B9-9072-8483994B30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D0E9A2-108E-357C-BA7F-4AEECA430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0E9F42-55A2-46A2-56E0-A956CC4AC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579020-14C6-CE6B-0C7C-B8ED9B770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ADCE1D0-5236-FFAB-2D21-C3FFAD9A2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B94FEF-FF74-77C4-2CCA-0588F794D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8A4128-E0DC-3E18-1A94-B181019F0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6258-EF4C-4CB6-B725-105B8DFBFA28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3A70DB-AE6A-FF29-54E9-C29B823E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E2D4F5A-BADE-2875-15E6-7E2ECC877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50A6-AF85-45B9-9072-8483994B30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68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1DC24-E417-3F6C-EC6E-A9B98EEA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91687F-994C-F5F7-0FD6-D57ED159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6258-EF4C-4CB6-B725-105B8DFBFA28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8E244B-FD69-5C8B-10B1-F28F7E47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2A3539-88F5-47D4-D6C1-8F6B3F79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50A6-AF85-45B9-9072-8483994B30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4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D393841-2E75-ECEC-DB79-25C5B175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6258-EF4C-4CB6-B725-105B8DFBFA28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86C3BB-8B9D-4745-352B-3E8396148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F0F968-0155-CC45-3058-C3D6BC65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50A6-AF85-45B9-9072-8483994B30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99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14B47-2FAD-2AB0-EC45-87AD426D9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7BE4FF-5160-7D88-9368-D2E90A521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12E75A-CCB7-A0B5-087A-B257E22AA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34A31D-87AE-E26F-2F37-0263A460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6258-EF4C-4CB6-B725-105B8DFBFA28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E90D94-6423-0A3B-A54F-5234CE84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5412AD-D5C2-194D-C447-2668F910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50A6-AF85-45B9-9072-8483994B30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40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65B867-A1C1-03FC-355D-29C00AB24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FBEEFF3-4C53-35EE-6353-131AFCE6B4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A9AB7C-016E-3AD9-5A1A-6DF09C1EE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B3D98F-EFD8-1CE0-01B8-B784AE417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6258-EF4C-4CB6-B725-105B8DFBFA28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07FA13-EA77-C13A-215F-C1AB2EF8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9A7EE1-893A-6049-E8CF-6472CE89C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50A6-AF85-45B9-9072-8483994B30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207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61A3228-7320-59F4-A980-230F82F13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22CA71-F237-5B59-6440-C6B72D90D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AE96A0-B414-3917-2F62-44AB7C47A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66258-EF4C-4CB6-B725-105B8DFBFA28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2CF02A-1576-8E8A-F1BF-DFE3BE0B3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2B412F-7E57-A122-737B-14244FE08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C50A6-AF85-45B9-9072-8483994B30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047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071735-8F4A-0BAB-0AAC-05DAE67A1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Husten in Hausarztpraxen: Eine empirische Untersuchung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E8FFEB-2DF3-7470-A8D0-02E60B5281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Raphael Kroes</a:t>
            </a:r>
          </a:p>
          <a:p>
            <a:r>
              <a:rPr lang="de-DE"/>
              <a:t>20.12.2023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817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36DBC0-20C9-2433-45A2-C2F017CF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DCE5AB-56DD-9B4B-D0C9-61E50AA50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Data Generation </a:t>
            </a:r>
            <a:r>
              <a:rPr lang="de-DE" dirty="0" err="1"/>
              <a:t>Process</a:t>
            </a:r>
            <a:r>
              <a:rPr lang="de-DE" dirty="0"/>
              <a:t> (ausgelassen)</a:t>
            </a:r>
          </a:p>
          <a:p>
            <a:r>
              <a:rPr lang="de-DE" dirty="0"/>
              <a:t>Heuristiken zur Erstellung von Episoden (ausgelassen)</a:t>
            </a:r>
          </a:p>
          <a:p>
            <a:r>
              <a:rPr lang="de-DE" dirty="0"/>
              <a:t>Beschreibung des Patientenstamms der Hausarztpraxen</a:t>
            </a:r>
          </a:p>
          <a:p>
            <a:r>
              <a:rPr lang="de-DE" dirty="0"/>
              <a:t>Beschreibung der </a:t>
            </a:r>
            <a:r>
              <a:rPr lang="de-DE"/>
              <a:t>hustenden Patienten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090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E5AC7A-FF70-C7B7-3945-9A22F0EA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 Plots und Statistiken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D6C97D-D2EC-043A-AE80-8E694DC7F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chronically</a:t>
            </a:r>
            <a:r>
              <a:rPr lang="de-DE" dirty="0"/>
              <a:t> </a:t>
            </a:r>
            <a:r>
              <a:rPr lang="de-DE" dirty="0" err="1"/>
              <a:t>diseased</a:t>
            </a:r>
            <a:r>
              <a:rPr lang="de-DE" dirty="0"/>
              <a:t> </a:t>
            </a:r>
            <a:r>
              <a:rPr lang="de-DE" dirty="0" err="1"/>
              <a:t>patients</a:t>
            </a:r>
            <a:endParaRPr lang="de-DE" dirty="0"/>
          </a:p>
          <a:p>
            <a:pPr lvl="1"/>
            <a:r>
              <a:rPr lang="de-DE" dirty="0"/>
              <a:t>Average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visits</a:t>
            </a:r>
            <a:endParaRPr lang="de-DE" dirty="0"/>
          </a:p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COPD </a:t>
            </a:r>
            <a:r>
              <a:rPr lang="de-DE" dirty="0" err="1"/>
              <a:t>patients</a:t>
            </a:r>
            <a:endParaRPr lang="de-DE" dirty="0"/>
          </a:p>
          <a:p>
            <a:pPr lvl="1"/>
            <a:r>
              <a:rPr lang="de-DE" dirty="0"/>
              <a:t>Average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visits</a:t>
            </a:r>
            <a:endParaRPr lang="de-DE" dirty="0"/>
          </a:p>
          <a:p>
            <a:r>
              <a:rPr lang="de-DE" dirty="0"/>
              <a:t>Age </a:t>
            </a:r>
            <a:r>
              <a:rPr lang="de-DE" dirty="0" err="1"/>
              <a:t>distribution</a:t>
            </a:r>
            <a:endParaRPr lang="de-DE" dirty="0"/>
          </a:p>
          <a:p>
            <a:pPr lvl="1"/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minors</a:t>
            </a:r>
            <a:r>
              <a:rPr lang="de-DE" dirty="0"/>
              <a:t>/ </a:t>
            </a:r>
            <a:r>
              <a:rPr lang="de-DE" dirty="0" err="1"/>
              <a:t>children</a:t>
            </a:r>
            <a:endParaRPr lang="de-DE" dirty="0"/>
          </a:p>
          <a:p>
            <a:r>
              <a:rPr lang="de-DE" dirty="0" err="1"/>
              <a:t>Diag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endParaRPr lang="de-DE" dirty="0"/>
          </a:p>
          <a:p>
            <a:r>
              <a:rPr lang="de-DE" dirty="0"/>
              <a:t>Summary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episodes</a:t>
            </a:r>
            <a:endParaRPr lang="de-DE" dirty="0"/>
          </a:p>
          <a:p>
            <a:r>
              <a:rPr lang="de-DE" dirty="0"/>
              <a:t>Lab </a:t>
            </a:r>
            <a:r>
              <a:rPr lang="de-DE" dirty="0" err="1"/>
              <a:t>graphics</a:t>
            </a:r>
            <a:endParaRPr lang="de-DE" dirty="0"/>
          </a:p>
          <a:p>
            <a:pPr lvl="1"/>
            <a:r>
              <a:rPr lang="de-DE" dirty="0"/>
              <a:t>Summary </a:t>
            </a:r>
            <a:r>
              <a:rPr lang="de-DE" dirty="0" err="1"/>
              <a:t>stats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lab</a:t>
            </a:r>
          </a:p>
          <a:p>
            <a:r>
              <a:rPr lang="de-DE" dirty="0" err="1"/>
              <a:t>Ueberweis</a:t>
            </a:r>
            <a:r>
              <a:rPr lang="de-DE" dirty="0"/>
              <a:t> </a:t>
            </a:r>
            <a:r>
              <a:rPr lang="de-DE" dirty="0" err="1"/>
              <a:t>graphics</a:t>
            </a:r>
            <a:endParaRPr lang="de-DE" dirty="0"/>
          </a:p>
          <a:p>
            <a:pPr lvl="1"/>
            <a:r>
              <a:rPr lang="de-DE" dirty="0" err="1"/>
              <a:t>Sumary</a:t>
            </a:r>
            <a:r>
              <a:rPr lang="de-DE" dirty="0"/>
              <a:t> </a:t>
            </a:r>
            <a:r>
              <a:rPr lang="de-DE" dirty="0" err="1"/>
              <a:t>stats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ueberweis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592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DF56C4-F2A8-4AFC-D5F0-C70B865A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 des Patientenstamms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D532312-31A3-134C-5620-1891A9D846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73408"/>
              </p:ext>
            </p:extLst>
          </p:nvPr>
        </p:nvGraphicFramePr>
        <p:xfrm>
          <a:off x="0" y="1907921"/>
          <a:ext cx="12192000" cy="450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057524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9984751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86606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Regel 1 (</a:t>
                      </a:r>
                      <a:r>
                        <a:rPr lang="de-DE" dirty="0" err="1"/>
                        <a:t>merge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Regel 2 (</a:t>
                      </a:r>
                      <a:r>
                        <a:rPr lang="de-DE" dirty="0" err="1"/>
                        <a:t>split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325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Anzahl Episoden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9 814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11 541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97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Anzahl Patienten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7023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86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Startzeitpunkt…</a:t>
                      </a:r>
                    </a:p>
                    <a:p>
                      <a:r>
                        <a:rPr lang="de-DE" dirty="0"/>
                        <a:t>Erste Episode:</a:t>
                      </a:r>
                    </a:p>
                    <a:p>
                      <a:r>
                        <a:rPr lang="de-DE" dirty="0"/>
                        <a:t>Letzte Episode: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03. Januar 2016</a:t>
                      </a:r>
                    </a:p>
                    <a:p>
                      <a:pPr algn="ctr"/>
                      <a:r>
                        <a:rPr lang="de-DE" dirty="0"/>
                        <a:t>01. April 2022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88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Geringste Episodenlänge:</a:t>
                      </a:r>
                    </a:p>
                    <a:p>
                      <a:r>
                        <a:rPr lang="de-DE" dirty="0"/>
                        <a:t>Höchste Episodenlänge:</a:t>
                      </a:r>
                    </a:p>
                    <a:p>
                      <a:r>
                        <a:rPr lang="de-DE" dirty="0"/>
                        <a:t>Mittlere Episodenlänge: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56 Tage</a:t>
                      </a:r>
                    </a:p>
                    <a:p>
                      <a:r>
                        <a:rPr lang="de-DE" dirty="0"/>
                        <a:t>213 Tage</a:t>
                      </a:r>
                    </a:p>
                    <a:p>
                      <a:r>
                        <a:rPr lang="de-DE" dirty="0"/>
                        <a:t>59 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 Tage</a:t>
                      </a:r>
                    </a:p>
                    <a:p>
                      <a:r>
                        <a:rPr lang="de-DE" dirty="0"/>
                        <a:t>56 Tage</a:t>
                      </a:r>
                    </a:p>
                    <a:p>
                      <a:r>
                        <a:rPr lang="de-DE" dirty="0"/>
                        <a:t>51 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5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Geschlecht:</a:t>
                      </a:r>
                    </a:p>
                    <a:p>
                      <a:r>
                        <a:rPr lang="de-DE" dirty="0"/>
                        <a:t>Männlich (% an Patienten/ Episoden):</a:t>
                      </a:r>
                    </a:p>
                    <a:p>
                      <a:r>
                        <a:rPr lang="de-DE" dirty="0"/>
                        <a:t>Weiblich (% an Patienten/ Episoden):</a:t>
                      </a:r>
                    </a:p>
                    <a:p>
                      <a:r>
                        <a:rPr lang="de-DE" dirty="0"/>
                        <a:t>Transgender/ undefiniert/ divers: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  <a:p>
                      <a:r>
                        <a:rPr lang="de-DE" dirty="0"/>
                        <a:t>4037 (44%/43%)</a:t>
                      </a:r>
                    </a:p>
                    <a:p>
                      <a:r>
                        <a:rPr lang="de-DE" dirty="0"/>
                        <a:t>5409 (56%/57%)</a:t>
                      </a:r>
                    </a:p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  <a:p>
                      <a:r>
                        <a:rPr lang="de-DE" dirty="0"/>
                        <a:t>4747 (44%/43%)</a:t>
                      </a:r>
                    </a:p>
                    <a:p>
                      <a:r>
                        <a:rPr lang="de-DE" dirty="0"/>
                        <a:t>6392 (56%/57%)</a:t>
                      </a:r>
                    </a:p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608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Privatpatienten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82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180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DF56C4-F2A8-4AFC-D5F0-C70B865A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 des Patientenstamms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D532312-31A3-134C-5620-1891A9D846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328814"/>
              </p:ext>
            </p:extLst>
          </p:nvPr>
        </p:nvGraphicFramePr>
        <p:xfrm>
          <a:off x="1" y="1843913"/>
          <a:ext cx="121920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057524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9984751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86606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Regel 1 (</a:t>
                      </a:r>
                      <a:r>
                        <a:rPr lang="de-DE" dirty="0" err="1"/>
                        <a:t>merge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Regel 2 (</a:t>
                      </a:r>
                      <a:r>
                        <a:rPr lang="de-DE" dirty="0" err="1"/>
                        <a:t>split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325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Alter</a:t>
                      </a:r>
                    </a:p>
                    <a:p>
                      <a:r>
                        <a:rPr lang="de-DE" dirty="0"/>
                        <a:t>-Minimum</a:t>
                      </a:r>
                    </a:p>
                    <a:p>
                      <a:r>
                        <a:rPr lang="de-DE" dirty="0"/>
                        <a:t>-Maximum</a:t>
                      </a:r>
                    </a:p>
                    <a:p>
                      <a:r>
                        <a:rPr lang="de-DE" dirty="0"/>
                        <a:t>-Mittelwert</a:t>
                      </a:r>
                    </a:p>
                    <a:p>
                      <a:r>
                        <a:rPr lang="de-DE" dirty="0"/>
                        <a:t>-Median</a:t>
                      </a:r>
                    </a:p>
                    <a:p>
                      <a:r>
                        <a:rPr lang="de-DE" dirty="0"/>
                        <a:t>-Anteil Minderjähriger an Hustenpatienten</a:t>
                      </a:r>
                    </a:p>
                    <a:p>
                      <a:r>
                        <a:rPr lang="de-DE" dirty="0"/>
                        <a:t>-Anteil von Episoden mit Minderjährigen</a:t>
                      </a:r>
                    </a:p>
                    <a:p>
                      <a:r>
                        <a:rPr lang="de-DE" dirty="0"/>
                        <a:t>-Anteil Rentner an Hustenpatienten</a:t>
                      </a:r>
                    </a:p>
                    <a:p>
                      <a:r>
                        <a:rPr lang="de-DE" dirty="0"/>
                        <a:t>-Anteil von Episoden von Rentnern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  <a:p>
                      <a:r>
                        <a:rPr lang="de-DE" dirty="0"/>
                        <a:t>1</a:t>
                      </a:r>
                    </a:p>
                    <a:p>
                      <a:r>
                        <a:rPr lang="de-DE" dirty="0"/>
                        <a:t>105</a:t>
                      </a:r>
                    </a:p>
                    <a:p>
                      <a:r>
                        <a:rPr lang="de-DE" dirty="0"/>
                        <a:t>53</a:t>
                      </a:r>
                    </a:p>
                    <a:p>
                      <a:r>
                        <a:rPr lang="de-DE" dirty="0"/>
                        <a:t>54</a:t>
                      </a:r>
                    </a:p>
                    <a:p>
                      <a:r>
                        <a:rPr lang="de-DE" dirty="0"/>
                        <a:t>3%</a:t>
                      </a:r>
                    </a:p>
                    <a:p>
                      <a:endParaRPr lang="de-DE" dirty="0"/>
                    </a:p>
                    <a:p>
                      <a:r>
                        <a:rPr lang="de-DE" dirty="0"/>
                        <a:t>2%</a:t>
                      </a:r>
                    </a:p>
                    <a:p>
                      <a:r>
                        <a:rPr lang="de-DE" dirty="0"/>
                        <a:t>31%</a:t>
                      </a:r>
                    </a:p>
                    <a:p>
                      <a:r>
                        <a:rPr lang="de-DE" dirty="0"/>
                        <a:t>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  <a:p>
                      <a:r>
                        <a:rPr lang="de-DE" dirty="0"/>
                        <a:t>1</a:t>
                      </a:r>
                    </a:p>
                    <a:p>
                      <a:r>
                        <a:rPr lang="de-DE" dirty="0"/>
                        <a:t>105</a:t>
                      </a:r>
                    </a:p>
                    <a:p>
                      <a:r>
                        <a:rPr lang="de-DE" dirty="0"/>
                        <a:t>53</a:t>
                      </a:r>
                    </a:p>
                    <a:p>
                      <a:r>
                        <a:rPr lang="de-DE" dirty="0"/>
                        <a:t>54</a:t>
                      </a:r>
                    </a:p>
                    <a:p>
                      <a:r>
                        <a:rPr lang="de-DE" dirty="0"/>
                        <a:t>3%</a:t>
                      </a:r>
                    </a:p>
                    <a:p>
                      <a:endParaRPr lang="de-DE" dirty="0"/>
                    </a:p>
                    <a:p>
                      <a:r>
                        <a:rPr lang="de-DE" dirty="0"/>
                        <a:t>2%</a:t>
                      </a:r>
                    </a:p>
                    <a:p>
                      <a:r>
                        <a:rPr lang="de-DE" dirty="0"/>
                        <a:t>32%</a:t>
                      </a:r>
                    </a:p>
                    <a:p>
                      <a:r>
                        <a:rPr lang="de-DE" dirty="0"/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396461"/>
                  </a:ext>
                </a:extLst>
              </a:tr>
            </a:tbl>
          </a:graphicData>
        </a:graphic>
      </p:graphicFrame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5F80F439-6691-A467-17F1-986DDAD1D9B4}"/>
              </a:ext>
            </a:extLst>
          </p:cNvPr>
          <p:cNvGrpSpPr/>
          <p:nvPr/>
        </p:nvGrpSpPr>
        <p:grpSpPr>
          <a:xfrm>
            <a:off x="1243584" y="5471280"/>
            <a:ext cx="3727080" cy="1021680"/>
            <a:chOff x="1243584" y="5471280"/>
            <a:chExt cx="3727080" cy="102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44CDD89A-D172-8295-1E02-993E98B3D9D4}"/>
                    </a:ext>
                  </a:extLst>
                </p14:cNvPr>
                <p14:cNvContentPartPr/>
                <p14:nvPr/>
              </p14:nvContentPartPr>
              <p14:xfrm>
                <a:off x="1487664" y="5717520"/>
                <a:ext cx="45000" cy="55440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44CDD89A-D172-8295-1E02-993E98B3D9D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78664" y="5708520"/>
                  <a:ext cx="6264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E43C8563-4E08-C21B-7CA6-5A94E130FFA7}"/>
                    </a:ext>
                  </a:extLst>
                </p14:cNvPr>
                <p14:cNvContentPartPr/>
                <p14:nvPr/>
              </p14:nvContentPartPr>
              <p14:xfrm>
                <a:off x="1243584" y="5521680"/>
                <a:ext cx="726120" cy="508680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E43C8563-4E08-C21B-7CA6-5A94E130FFA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34584" y="5513040"/>
                  <a:ext cx="74376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A30F1D8D-AD19-20F0-B9D7-71E74E4F49AB}"/>
                    </a:ext>
                  </a:extLst>
                </p14:cNvPr>
                <p14:cNvContentPartPr/>
                <p14:nvPr/>
              </p14:nvContentPartPr>
              <p14:xfrm>
                <a:off x="2326104" y="5471280"/>
                <a:ext cx="402120" cy="1021680"/>
              </p14:xfrm>
            </p:contentPart>
          </mc:Choice>
          <mc:Fallback xmlns="">
            <p:pic>
              <p:nvPicPr>
                <p:cNvPr id="6" name="Freihand 5">
                  <a:extLst>
                    <a:ext uri="{FF2B5EF4-FFF2-40B4-BE49-F238E27FC236}">
                      <a16:creationId xmlns:a16="http://schemas.microsoft.com/office/drawing/2014/main" id="{A30F1D8D-AD19-20F0-B9D7-71E74E4F49A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17104" y="5462280"/>
                  <a:ext cx="419760" cy="10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A779E920-31F8-C607-CE8C-95804F49BA5B}"/>
                    </a:ext>
                  </a:extLst>
                </p14:cNvPr>
                <p14:cNvContentPartPr/>
                <p14:nvPr/>
              </p14:nvContentPartPr>
              <p14:xfrm>
                <a:off x="2663064" y="5471280"/>
                <a:ext cx="808560" cy="80964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A779E920-31F8-C607-CE8C-95804F49BA5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54064" y="5462280"/>
                  <a:ext cx="826200" cy="82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102149CC-3D83-5706-82E5-A3BA93642E72}"/>
                    </a:ext>
                  </a:extLst>
                </p14:cNvPr>
                <p14:cNvContentPartPr/>
                <p14:nvPr/>
              </p14:nvContentPartPr>
              <p14:xfrm>
                <a:off x="3866184" y="5625000"/>
                <a:ext cx="1104480" cy="84780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102149CC-3D83-5706-82E5-A3BA93642E7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57544" y="5616000"/>
                  <a:ext cx="1122120" cy="86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1BA6EF0F-DA7C-018B-A274-7CCC58719A32}"/>
                  </a:ext>
                </a:extLst>
              </p14:cNvPr>
              <p14:cNvContentPartPr/>
              <p14:nvPr/>
            </p14:nvContentPartPr>
            <p14:xfrm>
              <a:off x="5586264" y="5272200"/>
              <a:ext cx="328680" cy="63972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1BA6EF0F-DA7C-018B-A274-7CCC58719A3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77624" y="5263560"/>
                <a:ext cx="346320" cy="6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E6B20BAE-EFC2-2EB7-B37C-85F144BCC5AB}"/>
                  </a:ext>
                </a:extLst>
              </p14:cNvPr>
              <p14:cNvContentPartPr/>
              <p14:nvPr/>
            </p14:nvContentPartPr>
            <p14:xfrm>
              <a:off x="5256864" y="6526440"/>
              <a:ext cx="1080" cy="180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E6B20BAE-EFC2-2EB7-B37C-85F144BCC5A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47864" y="6517800"/>
                <a:ext cx="18720" cy="1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801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DF56C4-F2A8-4AFC-D5F0-C70B865A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 des Patientenstamms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D532312-31A3-134C-5620-1891A9D846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673008"/>
              </p:ext>
            </p:extLst>
          </p:nvPr>
        </p:nvGraphicFramePr>
        <p:xfrm>
          <a:off x="1" y="1889633"/>
          <a:ext cx="121920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057524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9984751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86606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Regel 1 (</a:t>
                      </a:r>
                      <a:r>
                        <a:rPr lang="de-DE" dirty="0" err="1"/>
                        <a:t>merge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Regel 2 (</a:t>
                      </a:r>
                      <a:r>
                        <a:rPr lang="de-DE" dirty="0" err="1"/>
                        <a:t>split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325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Anteil Patienten mit DD-Diagnosen:</a:t>
                      </a:r>
                    </a:p>
                    <a:p>
                      <a:r>
                        <a:rPr lang="de-DE" dirty="0"/>
                        <a:t>Anteil Episoden von Patienten mit DD-Diagnosen: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83%</a:t>
                      </a:r>
                    </a:p>
                    <a:p>
                      <a:endParaRPr lang="de-DE" dirty="0"/>
                    </a:p>
                    <a:p>
                      <a:r>
                        <a:rPr lang="de-DE" dirty="0"/>
                        <a:t>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83%</a:t>
                      </a:r>
                    </a:p>
                    <a:p>
                      <a:endParaRPr lang="de-DE" dirty="0"/>
                    </a:p>
                    <a:p>
                      <a:r>
                        <a:rPr lang="de-DE" dirty="0"/>
                        <a:t>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574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Anteil Patienten mit COPD:</a:t>
                      </a:r>
                    </a:p>
                    <a:p>
                      <a:r>
                        <a:rPr lang="de-DE" dirty="0"/>
                        <a:t>Anteil Episoden von COPD-Patienten: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9%</a:t>
                      </a:r>
                    </a:p>
                    <a:p>
                      <a:r>
                        <a:rPr lang="de-DE" dirty="0"/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9%</a:t>
                      </a:r>
                    </a:p>
                    <a:p>
                      <a:r>
                        <a:rPr lang="de-DE" dirty="0"/>
                        <a:t>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Durchschnittliche Anzahl Arztbesuche pro Episode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694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Anteil Episoden mit Stammdaten/</a:t>
                      </a:r>
                    </a:p>
                    <a:p>
                      <a:r>
                        <a:rPr lang="de-DE" dirty="0"/>
                        <a:t>Diagnosedaten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96%</a:t>
                      </a:r>
                    </a:p>
                    <a:p>
                      <a:r>
                        <a:rPr lang="de-DE" dirty="0"/>
                        <a:t>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155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352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Office PowerPoint</Application>
  <PresentationFormat>Breitbild</PresentationFormat>
  <Paragraphs>116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Husten in Hausarztpraxen: Eine empirische Untersuchung</vt:lpstr>
      <vt:lpstr>Gliederung</vt:lpstr>
      <vt:lpstr>Benötigte Plots und Statistiken</vt:lpstr>
      <vt:lpstr>Beschreibung des Patientenstamms</vt:lpstr>
      <vt:lpstr>Beschreibung des Patientenstamms</vt:lpstr>
      <vt:lpstr>Beschreibung des Patientenstamms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Husten in Hausarztpraxen: Eine empirische Untersuchung</dc:title>
  <dc:creator>Raphael Kroes</dc:creator>
  <cp:lastModifiedBy>Raphael Kroes</cp:lastModifiedBy>
  <cp:revision>4</cp:revision>
  <dcterms:created xsi:type="dcterms:W3CDTF">2023-12-11T01:10:22Z</dcterms:created>
  <dcterms:modified xsi:type="dcterms:W3CDTF">2023-12-19T23:41:30Z</dcterms:modified>
</cp:coreProperties>
</file>