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1.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2.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1.xml" ContentType="application/vnd.openxmlformats-officedocument.drawingml.chart+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4"/>
  </p:notesMasterIdLst>
  <p:sldIdLst>
    <p:sldId id="256" r:id="rId2"/>
    <p:sldId id="260" r:id="rId3"/>
    <p:sldId id="308" r:id="rId4"/>
    <p:sldId id="286" r:id="rId5"/>
    <p:sldId id="314" r:id="rId6"/>
    <p:sldId id="356" r:id="rId7"/>
    <p:sldId id="357" r:id="rId8"/>
    <p:sldId id="358" r:id="rId9"/>
    <p:sldId id="359" r:id="rId10"/>
    <p:sldId id="361" r:id="rId11"/>
    <p:sldId id="336" r:id="rId12"/>
    <p:sldId id="317" r:id="rId13"/>
    <p:sldId id="315" r:id="rId14"/>
    <p:sldId id="316" r:id="rId15"/>
    <p:sldId id="339" r:id="rId16"/>
    <p:sldId id="340" r:id="rId17"/>
    <p:sldId id="321" r:id="rId18"/>
    <p:sldId id="291" r:id="rId19"/>
    <p:sldId id="341" r:id="rId20"/>
    <p:sldId id="322" r:id="rId21"/>
    <p:sldId id="324" r:id="rId22"/>
    <p:sldId id="342" r:id="rId23"/>
    <p:sldId id="258" r:id="rId24"/>
    <p:sldId id="343" r:id="rId25"/>
    <p:sldId id="257" r:id="rId26"/>
    <p:sldId id="325" r:id="rId27"/>
    <p:sldId id="326" r:id="rId28"/>
    <p:sldId id="327" r:id="rId29"/>
    <p:sldId id="328" r:id="rId30"/>
    <p:sldId id="338" r:id="rId31"/>
    <p:sldId id="292" r:id="rId32"/>
    <p:sldId id="344" r:id="rId33"/>
    <p:sldId id="330" r:id="rId34"/>
    <p:sldId id="345" r:id="rId35"/>
    <p:sldId id="261" r:id="rId36"/>
    <p:sldId id="331" r:id="rId37"/>
    <p:sldId id="332" r:id="rId38"/>
    <p:sldId id="346" r:id="rId39"/>
    <p:sldId id="293" r:id="rId40"/>
    <p:sldId id="347" r:id="rId41"/>
    <p:sldId id="295" r:id="rId42"/>
    <p:sldId id="348" r:id="rId43"/>
    <p:sldId id="296" r:id="rId44"/>
    <p:sldId id="298" r:id="rId45"/>
    <p:sldId id="349" r:id="rId46"/>
    <p:sldId id="351" r:id="rId47"/>
    <p:sldId id="352" r:id="rId48"/>
    <p:sldId id="299" r:id="rId49"/>
    <p:sldId id="353" r:id="rId50"/>
    <p:sldId id="350" r:id="rId51"/>
    <p:sldId id="354" r:id="rId52"/>
    <p:sldId id="363" r:id="rId53"/>
    <p:sldId id="301" r:id="rId54"/>
    <p:sldId id="362" r:id="rId55"/>
    <p:sldId id="333" r:id="rId56"/>
    <p:sldId id="335" r:id="rId57"/>
    <p:sldId id="300" r:id="rId58"/>
    <p:sldId id="302" r:id="rId59"/>
    <p:sldId id="355" r:id="rId60"/>
    <p:sldId id="304" r:id="rId61"/>
    <p:sldId id="305" r:id="rId62"/>
    <p:sldId id="307" r:id="rId63"/>
  </p:sldIdLst>
  <p:sldSz cx="9144000" cy="5143500" type="screen16x9"/>
  <p:notesSz cx="6858000" cy="9144000"/>
  <p:embeddedFontLst>
    <p:embeddedFont>
      <p:font typeface="Dosis" charset="0"/>
      <p:regular r:id="rId65"/>
      <p:bold r:id="rId66"/>
    </p:embeddedFont>
    <p:embeddedFont>
      <p:font typeface="Dosis Light" charset="0"/>
      <p:regular r:id="rId67"/>
      <p:bold r:id="rId68"/>
    </p:embeddedFont>
    <p:embeddedFont>
      <p:font typeface="Titillium Web Light"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763"/>
    <a:srgbClr val="3A81BA"/>
    <a:srgbClr val="469EB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E6D2151-98EC-4B9F-BAC3-FD27C5F8C9B9}">
  <a:tblStyle styleId="{2E6D2151-98EC-4B9F-BAC3-FD27C5F8C9B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61989" autoAdjust="0"/>
  </p:normalViewPr>
  <p:slideViewPr>
    <p:cSldViewPr>
      <p:cViewPr varScale="1">
        <p:scale>
          <a:sx n="52" d="100"/>
          <a:sy n="52" d="100"/>
        </p:scale>
        <p:origin x="-510"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92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EasySOC</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Hoja1!$A$2:$A$10</c:f>
              <c:strCache>
                <c:ptCount val="9"/>
                <c:pt idx="0">
                  <c:v>Prec.1 </c:v>
                </c:pt>
                <c:pt idx="1">
                  <c:v>Prec.2</c:v>
                </c:pt>
                <c:pt idx="2">
                  <c:v>Prec.3</c:v>
                </c:pt>
                <c:pt idx="3">
                  <c:v>Prec.4</c:v>
                </c:pt>
                <c:pt idx="4">
                  <c:v>Prec.5</c:v>
                </c:pt>
                <c:pt idx="5">
                  <c:v>Prec.6</c:v>
                </c:pt>
                <c:pt idx="6">
                  <c:v>Prec.7</c:v>
                </c:pt>
                <c:pt idx="7">
                  <c:v>Prec.8</c:v>
                </c:pt>
                <c:pt idx="8">
                  <c:v>Prec.9</c:v>
                </c:pt>
              </c:strCache>
            </c:strRef>
          </c:cat>
          <c:val>
            <c:numRef>
              <c:f>Hoja1!$B$2:$B$10</c:f>
              <c:numCache>
                <c:formatCode>General</c:formatCode>
                <c:ptCount val="9"/>
                <c:pt idx="0">
                  <c:v>0.49</c:v>
                </c:pt>
                <c:pt idx="1">
                  <c:v>0.57999999999999996</c:v>
                </c:pt>
                <c:pt idx="2">
                  <c:v>0.65</c:v>
                </c:pt>
                <c:pt idx="3">
                  <c:v>0.7</c:v>
                </c:pt>
                <c:pt idx="4">
                  <c:v>0.73</c:v>
                </c:pt>
                <c:pt idx="5">
                  <c:v>0.76</c:v>
                </c:pt>
                <c:pt idx="6">
                  <c:v>0.78</c:v>
                </c:pt>
                <c:pt idx="7">
                  <c:v>0.8</c:v>
                </c:pt>
                <c:pt idx="8">
                  <c:v>0.82</c:v>
                </c:pt>
              </c:numCache>
            </c:numRef>
          </c:val>
          <c:smooth val="0"/>
        </c:ser>
        <c:ser>
          <c:idx val="1"/>
          <c:order val="1"/>
          <c:tx>
            <c:strRef>
              <c:f>Hoja1!$C$1</c:f>
              <c:strCache>
                <c:ptCount val="1"/>
                <c:pt idx="0">
                  <c:v>Enhaced EasySOC</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Hoja1!$A$2:$A$10</c:f>
              <c:strCache>
                <c:ptCount val="9"/>
                <c:pt idx="0">
                  <c:v>Prec.1 </c:v>
                </c:pt>
                <c:pt idx="1">
                  <c:v>Prec.2</c:v>
                </c:pt>
                <c:pt idx="2">
                  <c:v>Prec.3</c:v>
                </c:pt>
                <c:pt idx="3">
                  <c:v>Prec.4</c:v>
                </c:pt>
                <c:pt idx="4">
                  <c:v>Prec.5</c:v>
                </c:pt>
                <c:pt idx="5">
                  <c:v>Prec.6</c:v>
                </c:pt>
                <c:pt idx="6">
                  <c:v>Prec.7</c:v>
                </c:pt>
                <c:pt idx="7">
                  <c:v>Prec.8</c:v>
                </c:pt>
                <c:pt idx="8">
                  <c:v>Prec.9</c:v>
                </c:pt>
              </c:strCache>
            </c:strRef>
          </c:cat>
          <c:val>
            <c:numRef>
              <c:f>Hoja1!$C$2:$C$10</c:f>
              <c:numCache>
                <c:formatCode>General</c:formatCode>
                <c:ptCount val="9"/>
                <c:pt idx="0">
                  <c:v>0.5</c:v>
                </c:pt>
                <c:pt idx="1">
                  <c:v>0.61</c:v>
                </c:pt>
                <c:pt idx="2">
                  <c:v>0.67</c:v>
                </c:pt>
                <c:pt idx="3">
                  <c:v>0.73</c:v>
                </c:pt>
                <c:pt idx="4">
                  <c:v>0.76</c:v>
                </c:pt>
                <c:pt idx="5">
                  <c:v>0.8</c:v>
                </c:pt>
                <c:pt idx="6">
                  <c:v>0.82</c:v>
                </c:pt>
                <c:pt idx="7">
                  <c:v>0.84</c:v>
                </c:pt>
                <c:pt idx="8">
                  <c:v>0.86</c:v>
                </c:pt>
              </c:numCache>
            </c:numRef>
          </c:val>
          <c:smooth val="0"/>
        </c:ser>
        <c:ser>
          <c:idx val="2"/>
          <c:order val="2"/>
          <c:tx>
            <c:strRef>
              <c:f>Hoja1!$D$1</c:f>
              <c:strCache>
                <c:ptCount val="1"/>
                <c:pt idx="0">
                  <c:v>Herramienta de Eval. De Serv. Web</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s-A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Hoja1!$A$2:$A$10</c:f>
              <c:strCache>
                <c:ptCount val="9"/>
                <c:pt idx="0">
                  <c:v>Prec.1 </c:v>
                </c:pt>
                <c:pt idx="1">
                  <c:v>Prec.2</c:v>
                </c:pt>
                <c:pt idx="2">
                  <c:v>Prec.3</c:v>
                </c:pt>
                <c:pt idx="3">
                  <c:v>Prec.4</c:v>
                </c:pt>
                <c:pt idx="4">
                  <c:v>Prec.5</c:v>
                </c:pt>
                <c:pt idx="5">
                  <c:v>Prec.6</c:v>
                </c:pt>
                <c:pt idx="6">
                  <c:v>Prec.7</c:v>
                </c:pt>
                <c:pt idx="7">
                  <c:v>Prec.8</c:v>
                </c:pt>
                <c:pt idx="8">
                  <c:v>Prec.9</c:v>
                </c:pt>
              </c:strCache>
            </c:strRef>
          </c:cat>
          <c:val>
            <c:numRef>
              <c:f>Hoja1!$D$2:$D$10</c:f>
              <c:numCache>
                <c:formatCode>General</c:formatCode>
                <c:ptCount val="9"/>
                <c:pt idx="0">
                  <c:v>0.85</c:v>
                </c:pt>
                <c:pt idx="1">
                  <c:v>0.87</c:v>
                </c:pt>
                <c:pt idx="2">
                  <c:v>0.89</c:v>
                </c:pt>
                <c:pt idx="3">
                  <c:v>0.91</c:v>
                </c:pt>
                <c:pt idx="4">
                  <c:v>0.92</c:v>
                </c:pt>
                <c:pt idx="5">
                  <c:v>0.92500000000000004</c:v>
                </c:pt>
                <c:pt idx="6">
                  <c:v>0.93</c:v>
                </c:pt>
                <c:pt idx="7">
                  <c:v>0.93500000000000005</c:v>
                </c:pt>
                <c:pt idx="8">
                  <c:v>0.94</c:v>
                </c:pt>
              </c:numCache>
            </c:numRef>
          </c:val>
          <c:smooth val="0"/>
        </c:ser>
        <c:dLbls>
          <c:dLblPos val="ctr"/>
          <c:showLegendKey val="0"/>
          <c:showVal val="1"/>
          <c:showCatName val="0"/>
          <c:showSerName val="0"/>
          <c:showPercent val="0"/>
          <c:showBubbleSize val="0"/>
        </c:dLbls>
        <c:marker val="1"/>
        <c:smooth val="0"/>
        <c:axId val="202310784"/>
        <c:axId val="202312320"/>
      </c:lineChart>
      <c:catAx>
        <c:axId val="2023107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AR"/>
          </a:p>
        </c:txPr>
        <c:crossAx val="202312320"/>
        <c:crossesAt val="0"/>
        <c:auto val="1"/>
        <c:lblAlgn val="ctr"/>
        <c:lblOffset val="100"/>
        <c:noMultiLvlLbl val="0"/>
      </c:catAx>
      <c:valAx>
        <c:axId val="2023123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AR"/>
          </a:p>
        </c:txPr>
        <c:crossAx val="20231078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AR"/>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s-A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234605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spcBef>
                <a:spcPct val="0"/>
              </a:spcBef>
              <a:buNone/>
            </a:pPr>
            <a:r>
              <a:rPr lang="es-ES" altLang="es-ES" dirty="0" smtClean="0">
                <a:latin typeface="Arial" charset="0"/>
                <a:cs typeface="Arial" charset="0"/>
              </a:rPr>
              <a:t>Buenos días,</a:t>
            </a:r>
            <a:r>
              <a:rPr lang="es-ES" altLang="es-ES" baseline="0" dirty="0" smtClean="0">
                <a:latin typeface="Arial" charset="0"/>
                <a:cs typeface="Arial" charset="0"/>
              </a:rPr>
              <a:t> m</a:t>
            </a:r>
            <a:r>
              <a:rPr lang="es-ES" altLang="es-ES" dirty="0" smtClean="0">
                <a:latin typeface="Arial" charset="0"/>
                <a:cs typeface="Arial" charset="0"/>
              </a:rPr>
              <a:t>i nombre es Lucas Cavaliere y voy a presentar la</a:t>
            </a:r>
            <a:r>
              <a:rPr lang="es-ES" altLang="es-ES" baseline="0" dirty="0" smtClean="0">
                <a:latin typeface="Arial" charset="0"/>
                <a:cs typeface="Arial" charset="0"/>
              </a:rPr>
              <a:t> tesina de Licenciatura en Ciencias de la Computación titulada: </a:t>
            </a:r>
            <a:r>
              <a:rPr lang="en" dirty="0" smtClean="0">
                <a:solidFill>
                  <a:srgbClr val="D3EBD5"/>
                </a:solidFill>
              </a:rPr>
              <a:t>Evaluación de Servicios Web mediante un Metamodelo de Contratos de servicios, basado en el estándar SoaML</a:t>
            </a:r>
            <a:endParaRPr lang="es-ES" altLang="es-ES" dirty="0" smtClean="0">
              <a:latin typeface="Arial" charset="0"/>
              <a:cs typeface="Arial" charset="0"/>
            </a:endParaRPr>
          </a:p>
          <a:p>
            <a:pPr marL="139700" indent="0">
              <a:spcBef>
                <a:spcPct val="0"/>
              </a:spcBef>
              <a:buNone/>
            </a:pPr>
            <a:r>
              <a:rPr lang="es-ES" altLang="es-ES" dirty="0" smtClean="0">
                <a:latin typeface="Arial" charset="0"/>
                <a:cs typeface="Arial" charset="0"/>
              </a:rPr>
              <a:t>Los directores de la misma son el Dr. Andrés Flores y el Lic. Alan De </a:t>
            </a:r>
            <a:r>
              <a:rPr lang="es-ES" altLang="es-ES" dirty="0" err="1" smtClean="0">
                <a:latin typeface="Arial" charset="0"/>
                <a:cs typeface="Arial" charset="0"/>
              </a:rPr>
              <a:t>Renzis</a:t>
            </a:r>
            <a:r>
              <a:rPr lang="es-ES" altLang="es-ES" dirty="0" smtClean="0">
                <a:latin typeface="Arial" charset="0"/>
                <a:cs typeface="Arial" charset="0"/>
              </a:rPr>
              <a:t>.</a:t>
            </a:r>
          </a:p>
          <a:p>
            <a:pPr marL="139700" indent="0">
              <a:spcBef>
                <a:spcPct val="0"/>
              </a:spcBef>
              <a:buNone/>
            </a:pPr>
            <a:r>
              <a:rPr lang="es-ES" altLang="es-ES" dirty="0" smtClean="0">
                <a:latin typeface="Arial" charset="0"/>
                <a:cs typeface="Arial" charset="0"/>
              </a:rPr>
              <a:t>Agradezco a todos</a:t>
            </a:r>
            <a:r>
              <a:rPr lang="es-ES" altLang="es-ES" baseline="0" dirty="0" smtClean="0">
                <a:latin typeface="Arial" charset="0"/>
                <a:cs typeface="Arial" charset="0"/>
              </a:rPr>
              <a:t> los aquí presentes, especialmente a los jurados por tomarse el tiempo de corregir mi trabajo.</a:t>
            </a:r>
            <a:endParaRPr lang="es-ES" altLang="es-ES" dirty="0" smtClean="0">
              <a:latin typeface="Arial" charset="0"/>
              <a:cs typeface="Arial" charset="0"/>
            </a:endParaRPr>
          </a:p>
        </p:txBody>
      </p:sp>
    </p:spTree>
    <p:extLst>
      <p:ext uri="{BB962C8B-B14F-4D97-AF65-F5344CB8AC3E}">
        <p14:creationId xmlns:p14="http://schemas.microsoft.com/office/powerpoint/2010/main" val="103443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REST utiliza los métodos intrínsecos básicos integrados HTTP. Los servicios REST ofrecen una alternativa simple, liviana y escalable a los servicios basados en SOAP.</a:t>
            </a:r>
            <a:r>
              <a:rPr lang="es-ES" dirty="0" smtClean="0"/>
              <a:t> </a:t>
            </a:r>
            <a:br>
              <a:rPr lang="es-ES" dirty="0" smtClean="0"/>
            </a:br>
            <a:r>
              <a:rPr lang="es-AR" sz="1100" dirty="0" smtClean="0"/>
              <a:t>- </a:t>
            </a:r>
            <a:r>
              <a:rPr lang="es-AR" sz="1100" b="0" i="0" u="none" strike="noStrike" cap="none" dirty="0" smtClean="0">
                <a:solidFill>
                  <a:srgbClr val="000000"/>
                </a:solidFill>
                <a:effectLst/>
                <a:latin typeface="Arial"/>
                <a:ea typeface="Arial"/>
                <a:cs typeface="Arial"/>
                <a:sym typeface="Arial"/>
              </a:rPr>
              <a:t>El </a:t>
            </a:r>
            <a:r>
              <a:rPr lang="es-AR" sz="1100" dirty="0" smtClean="0"/>
              <a:t>Estándar WSDL 2.0 soporta servicios </a:t>
            </a:r>
            <a:r>
              <a:rPr lang="es-AR" sz="1100" dirty="0" err="1" smtClean="0"/>
              <a:t>RESTFul</a:t>
            </a:r>
            <a:r>
              <a:rPr lang="es-AR" sz="1100" dirty="0" smtClean="0"/>
              <a:t>. La versión</a:t>
            </a:r>
            <a:r>
              <a:rPr lang="es-AR" sz="1100" baseline="0" dirty="0" smtClean="0"/>
              <a:t> 1.1 no lo soportaba. </a:t>
            </a:r>
            <a:endParaRPr lang="es-AR" sz="1100" dirty="0" smtClean="0"/>
          </a:p>
          <a:p>
            <a:pPr marL="0" lvl="0" indent="0">
              <a:spcBef>
                <a:spcPts val="0"/>
              </a:spcBef>
              <a:spcAft>
                <a:spcPts val="0"/>
              </a:spcAft>
              <a:buNone/>
            </a:pPr>
            <a:r>
              <a:rPr lang="es-AR" sz="1100" b="0" i="0" u="none" strike="noStrike" cap="none" dirty="0" smtClean="0">
                <a:solidFill>
                  <a:srgbClr val="000000"/>
                </a:solidFill>
                <a:effectLst/>
                <a:latin typeface="Arial"/>
                <a:ea typeface="Arial"/>
                <a:cs typeface="Arial"/>
                <a:sym typeface="Arial"/>
              </a:rPr>
              <a:t>   - Si bien soporta WSDL 2.0,</a:t>
            </a:r>
            <a:r>
              <a:rPr lang="es-AR" sz="1100" b="0" i="0" u="none" strike="noStrike" cap="none" baseline="0" dirty="0" smtClean="0">
                <a:solidFill>
                  <a:srgbClr val="000000"/>
                </a:solidFill>
                <a:effectLst/>
                <a:latin typeface="Arial"/>
                <a:ea typeface="Arial"/>
                <a:cs typeface="Arial"/>
                <a:sym typeface="Arial"/>
              </a:rPr>
              <a:t> el estándar que se suele usar es el lenguaje de descripción WADL. </a:t>
            </a:r>
          </a:p>
          <a:p>
            <a:pPr marL="342900" marR="0" lvl="0" indent="-342900" algn="l" defTabSz="914400" rtl="0" eaLnBrk="1" fontAlgn="auto" latinLnBrk="0" hangingPunct="1">
              <a:lnSpc>
                <a:spcPct val="150000"/>
              </a:lnSpc>
              <a:spcBef>
                <a:spcPct val="0"/>
              </a:spcBef>
              <a:spcAft>
                <a:spcPts val="0"/>
              </a:spcAft>
              <a:buClr>
                <a:srgbClr val="000000"/>
              </a:buClr>
              <a:buSzPts val="1400"/>
              <a:buFont typeface="Arial" pitchFamily="34" charset="0"/>
              <a:buChar char="•"/>
              <a:tabLst/>
              <a:defRPr/>
            </a:pP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endParaRPr lang="es-ES" altLang="es-ES" sz="11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100" dirty="0">
              <a:solidFill>
                <a:srgbClr val="002060"/>
              </a:solidFill>
              <a:latin typeface="Titillium Web Light" charset="0"/>
              <a:cs typeface="Arial" charset="0"/>
            </a:endParaRPr>
          </a:p>
        </p:txBody>
      </p:sp>
    </p:spTree>
    <p:extLst>
      <p:ext uri="{BB962C8B-B14F-4D97-AF65-F5344CB8AC3E}">
        <p14:creationId xmlns:p14="http://schemas.microsoft.com/office/powerpoint/2010/main" val="2099368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Siguiendo con la motivación y trabajos previos  contamos con la motivación y con el proceso de descubrimiento</a:t>
            </a:r>
            <a:r>
              <a:rPr lang="es-ES_tradnl" altLang="es-ES" sz="1100" baseline="0" dirty="0" smtClean="0">
                <a:latin typeface="Arial" charset="0"/>
                <a:cs typeface="Arial" charset="0"/>
              </a:rPr>
              <a:t> y selección de servicios web anterior.</a:t>
            </a: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nSpc>
                <a:spcPct val="150000"/>
              </a:lnSpc>
              <a:spcBef>
                <a:spcPct val="40000"/>
              </a:spcBef>
              <a:buNone/>
              <a:defRPr/>
            </a:pPr>
            <a:r>
              <a:rPr lang="es-AR" sz="1100" baseline="0" dirty="0" smtClean="0"/>
              <a:t>Considerando </a:t>
            </a:r>
            <a:r>
              <a:rPr lang="es-ES_tradnl" sz="2500" dirty="0" smtClean="0">
                <a:solidFill>
                  <a:schemeClr val="accent1"/>
                </a:solidFill>
                <a:latin typeface="Titillium Web Light" charset="0"/>
                <a:cs typeface="Arial" charset="0"/>
              </a:rPr>
              <a:t>que:</a:t>
            </a:r>
            <a:endParaRPr lang="es-ES_tradnl" sz="2400" dirty="0" smtClean="0">
              <a:solidFill>
                <a:srgbClr val="008080"/>
              </a:solidFill>
              <a:latin typeface="Titillium Web Light" charset="0"/>
              <a:cs typeface="Arial" charset="0"/>
            </a:endParaRP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Cada proveedor de servicios basado en el protocolo SOAP utiliza diferentes versiones de WSDL</a:t>
            </a: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Surgimiento de servicios </a:t>
            </a:r>
            <a:r>
              <a:rPr lang="es-ES" sz="2200" dirty="0" err="1" smtClean="0">
                <a:solidFill>
                  <a:srgbClr val="083763"/>
                </a:solidFill>
                <a:latin typeface="Titillium Web Light" charset="0"/>
                <a:cs typeface="Arial" charset="0"/>
              </a:rPr>
              <a:t>RESTful</a:t>
            </a:r>
            <a:endParaRPr lang="es-ES" sz="2200" dirty="0" smtClean="0">
              <a:solidFill>
                <a:srgbClr val="083763"/>
              </a:solidFill>
              <a:latin typeface="Titillium Web Light" charset="0"/>
              <a:cs typeface="Arial" charset="0"/>
            </a:endParaRP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Necesidad creciente de desarrollo y utilización de servicios heterogéneos</a:t>
            </a:r>
          </a:p>
          <a:p>
            <a:pPr marL="0" lvl="1" indent="0">
              <a:lnSpc>
                <a:spcPct val="150000"/>
              </a:lnSpc>
              <a:buFont typeface="Arial" pitchFamily="34" charset="0"/>
              <a:buNone/>
              <a:defRPr/>
            </a:pPr>
            <a:r>
              <a:rPr lang="es-ES" sz="2500" dirty="0" smtClean="0">
                <a:solidFill>
                  <a:schemeClr val="accent1"/>
                </a:solidFill>
                <a:latin typeface="Titillium Web Light" charset="0"/>
                <a:cs typeface="Arial" charset="0"/>
              </a:rPr>
              <a:t>Resultaría conveniente:</a:t>
            </a: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Contar con una especificación de contratos de Servicios Web que sea independiente de tecnología y brinde soporte a servicios heterogéneos</a:t>
            </a:r>
          </a:p>
          <a:p>
            <a:pPr marL="342900" lvl="1" indent="-342900">
              <a:lnSpc>
                <a:spcPct val="150000"/>
              </a:lnSpc>
              <a:buFont typeface="Arial" pitchFamily="34" charset="0"/>
              <a:buChar char="•"/>
              <a:defRPr/>
            </a:pPr>
            <a:endParaRPr lang="es-ES" altLang="es-ES" sz="2200" dirty="0" smtClean="0">
              <a:solidFill>
                <a:srgbClr val="083763"/>
              </a:solidFill>
              <a:latin typeface="Titillium Web Light" charset="0"/>
              <a:cs typeface="Arial" charset="0"/>
            </a:endParaRPr>
          </a:p>
        </p:txBody>
      </p:sp>
    </p:spTree>
    <p:extLst>
      <p:ext uri="{BB962C8B-B14F-4D97-AF65-F5344CB8AC3E}">
        <p14:creationId xmlns:p14="http://schemas.microsoft.com/office/powerpoint/2010/main" val="313606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Shape 3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2" name="Shape 38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AR" dirty="0" smtClean="0"/>
              <a:t>Para poder </a:t>
            </a:r>
            <a:r>
              <a:rPr lang="es-AR" baseline="0" dirty="0" smtClean="0"/>
              <a:t>plantear la mejora de la implementación independiente de tecnología, se presenta el </a:t>
            </a:r>
            <a:r>
              <a:rPr lang="es-ES" sz="1100" dirty="0" smtClean="0">
                <a:solidFill>
                  <a:srgbClr val="3A81BA"/>
                </a:solidFill>
              </a:rPr>
              <a:t>Proceso de Descubrimiento y</a:t>
            </a:r>
            <a:br>
              <a:rPr lang="es-ES" sz="1100" dirty="0" smtClean="0">
                <a:solidFill>
                  <a:srgbClr val="3A81BA"/>
                </a:solidFill>
              </a:rPr>
            </a:br>
            <a:r>
              <a:rPr lang="es-ES" sz="1100" dirty="0" smtClean="0">
                <a:solidFill>
                  <a:srgbClr val="3A81BA"/>
                </a:solidFill>
              </a:rPr>
              <a:t>Selección de Servicios Web Anterior</a:t>
            </a:r>
            <a:r>
              <a:rPr lang="en" sz="1100" dirty="0" smtClean="0">
                <a:solidFill>
                  <a:srgbClr val="3A81BA"/>
                </a:solidFill>
              </a:rPr>
              <a:t>. Esta</a:t>
            </a:r>
            <a:r>
              <a:rPr lang="en" sz="1100" baseline="0" dirty="0" smtClean="0">
                <a:solidFill>
                  <a:srgbClr val="3A81BA"/>
                </a:solidFill>
              </a:rPr>
              <a:t> herramienta </a:t>
            </a:r>
            <a:r>
              <a:rPr lang="es-AR" baseline="0" dirty="0" smtClean="0"/>
              <a:t>asiste a los desarrolladores para descubrir servicios, seleccionarlos y evaluarlos.</a:t>
            </a:r>
            <a:endParaRPr dirty="0"/>
          </a:p>
        </p:txBody>
      </p:sp>
    </p:spTree>
    <p:extLst>
      <p:ext uri="{BB962C8B-B14F-4D97-AF65-F5344CB8AC3E}">
        <p14:creationId xmlns:p14="http://schemas.microsoft.com/office/powerpoint/2010/main" val="2934719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Shape 3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2" name="Shape 38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Una Aplicación Orientada a Servicios generalmente posee funcionalidades que no están implementadas de manera local, como se puede ilustrar en el Paso 1 donde hay piezas que no tienen</a:t>
            </a:r>
            <a:r>
              <a:rPr lang="es-ES" sz="1100" b="0" i="0" u="none" strike="noStrike" cap="none" baseline="0" dirty="0" smtClean="0">
                <a:solidFill>
                  <a:srgbClr val="000000"/>
                </a:solidFill>
                <a:effectLst/>
                <a:latin typeface="Arial"/>
                <a:ea typeface="Arial"/>
                <a:cs typeface="Arial"/>
                <a:sym typeface="Arial"/>
              </a:rPr>
              <a:t> solución inicialmente</a:t>
            </a:r>
            <a:r>
              <a:rPr lang="es-ES" sz="1100" b="0" i="0" u="none" strike="noStrike" cap="none" dirty="0" smtClean="0">
                <a:solidFill>
                  <a:srgbClr val="000000"/>
                </a:solidFill>
                <a:effectLst/>
                <a:latin typeface="Arial"/>
                <a:ea typeface="Arial"/>
                <a:cs typeface="Arial"/>
                <a:sym typeface="Arial"/>
              </a:rPr>
              <a:t>. Se requiere que los diseñadores de software especifiquen la potencial interfaz (en el lenguaje Java) del componente que se desea tercerizar, que denominaremos </a:t>
            </a:r>
            <a:r>
              <a:rPr lang="es-ES" sz="1100" b="0" i="1" u="none" strike="noStrike" cap="none" dirty="0" smtClean="0">
                <a:solidFill>
                  <a:srgbClr val="000000"/>
                </a:solidFill>
                <a:effectLst/>
                <a:latin typeface="Arial"/>
                <a:ea typeface="Arial"/>
                <a:cs typeface="Arial"/>
                <a:sym typeface="Arial"/>
              </a:rPr>
              <a:t>IR </a:t>
            </a:r>
            <a:r>
              <a:rPr lang="es-ES" sz="1100" b="0" i="0" u="none" strike="noStrike" cap="none" dirty="0" smtClean="0">
                <a:solidFill>
                  <a:srgbClr val="000000"/>
                </a:solidFill>
                <a:effectLst/>
                <a:latin typeface="Arial"/>
                <a:ea typeface="Arial"/>
                <a:cs typeface="Arial"/>
                <a:sym typeface="Arial"/>
              </a:rPr>
              <a:t>(Interfaz Requerida).</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Luego se genera</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una consulta sintáctica con los nombres de las operaciones de las funcionalidades esperadas. Esta consulta permite buscar en un registro de servicios</a:t>
            </a:r>
            <a:r>
              <a:rPr lang="es-ES" sz="1100" b="0" i="0" u="none" strike="noStrike" cap="none" baseline="0" dirty="0" smtClean="0">
                <a:solidFill>
                  <a:srgbClr val="000000"/>
                </a:solidFill>
                <a:effectLst/>
                <a:latin typeface="Arial"/>
                <a:ea typeface="Arial"/>
                <a:cs typeface="Arial"/>
                <a:sym typeface="Arial"/>
              </a:rPr>
              <a:t> web</a:t>
            </a:r>
            <a:r>
              <a:rPr lang="es-ES" sz="1100" b="0" i="0" u="none" strike="noStrike" cap="none" dirty="0" smtClean="0">
                <a:solidFill>
                  <a:srgbClr val="000000"/>
                </a:solidFill>
                <a:effectLst/>
                <a:latin typeface="Arial"/>
                <a:ea typeface="Arial"/>
                <a:cs typeface="Arial"/>
                <a:sym typeface="Arial"/>
              </a:rPr>
              <a:t> mediante el motor de búsqueda de </a:t>
            </a:r>
            <a:r>
              <a:rPr lang="es-ES" sz="1100" b="0" i="0" u="none" strike="noStrike" cap="none" dirty="0" err="1" smtClean="0">
                <a:solidFill>
                  <a:srgbClr val="000000"/>
                </a:solidFill>
                <a:effectLst/>
                <a:latin typeface="Arial"/>
                <a:ea typeface="Arial"/>
                <a:cs typeface="Arial"/>
                <a:sym typeface="Arial"/>
              </a:rPr>
              <a:t>EasySOC</a:t>
            </a:r>
            <a:r>
              <a:rPr lang="es-ES" sz="1100" b="0" i="0" u="none" strike="noStrike" cap="none" dirty="0" smtClean="0">
                <a:solidFill>
                  <a:srgbClr val="000000"/>
                </a:solidFill>
                <a:effectLst/>
                <a:latin typeface="Arial"/>
                <a:ea typeface="Arial"/>
                <a:cs typeface="Arial"/>
                <a:sym typeface="Arial"/>
              </a:rPr>
              <a:t>.</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Se obtienen un conjunto de documentos candidatos WSDL versión 1.1 que se asemejan a la signatura de las operaciones contenidas en la </a:t>
            </a:r>
            <a:r>
              <a:rPr lang="es-ES" sz="1100" b="0" i="1" u="none" strike="noStrike" cap="none" dirty="0" smtClean="0">
                <a:solidFill>
                  <a:srgbClr val="000000"/>
                </a:solidFill>
                <a:effectLst/>
                <a:latin typeface="Arial"/>
                <a:ea typeface="Arial"/>
                <a:cs typeface="Arial"/>
                <a:sym typeface="Arial"/>
              </a:rPr>
              <a:t>IR</a:t>
            </a:r>
            <a:r>
              <a:rPr lang="es-ES" sz="1100" b="0" i="0" u="none" strike="noStrike" cap="none" dirty="0" smtClean="0">
                <a:solidFill>
                  <a:srgbClr val="000000"/>
                </a:solidFill>
                <a:effectLst/>
                <a:latin typeface="Arial"/>
                <a:ea typeface="Arial"/>
                <a:cs typeface="Arial"/>
                <a:sym typeface="Arial"/>
              </a:rPr>
              <a:t>, quienes son usados como entrada por el Paso 1.3 para convertir dichas operaciones en interfaces Java,</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utilizando una herramienta externa como</a:t>
            </a:r>
            <a:r>
              <a:rPr lang="es-ES" sz="1100" b="0" i="0" u="none" strike="noStrike" cap="none" baseline="0" dirty="0" smtClean="0">
                <a:solidFill>
                  <a:srgbClr val="000000"/>
                </a:solidFill>
                <a:effectLst/>
                <a:latin typeface="Arial"/>
                <a:ea typeface="Arial"/>
                <a:cs typeface="Arial"/>
                <a:sym typeface="Arial"/>
              </a:rPr>
              <a:t> podría ser Axis para obtener un conjunto de documentos denominados </a:t>
            </a:r>
            <a:r>
              <a:rPr lang="es-ES" sz="1100" b="0" i="1" u="none" strike="noStrike" cap="none" dirty="0" smtClean="0">
                <a:solidFill>
                  <a:srgbClr val="000000"/>
                </a:solidFill>
                <a:effectLst/>
                <a:latin typeface="Arial"/>
                <a:ea typeface="Arial"/>
                <a:cs typeface="Arial"/>
                <a:sym typeface="Arial"/>
              </a:rPr>
              <a:t>IS  </a:t>
            </a:r>
            <a:r>
              <a:rPr lang="es-ES" sz="1100" b="0" i="0" u="none" strike="noStrike" cap="none" dirty="0" smtClean="0">
                <a:solidFill>
                  <a:srgbClr val="000000"/>
                </a:solidFill>
                <a:effectLst/>
                <a:latin typeface="Arial"/>
                <a:ea typeface="Arial"/>
                <a:cs typeface="Arial"/>
                <a:sym typeface="Arial"/>
              </a:rPr>
              <a:t>(Interfaz Servicio) en lenguaje Java, para por último </a:t>
            </a:r>
            <a:r>
              <a:rPr lang="es-ES" sz="1100" b="0" i="0" u="none" strike="noStrike" cap="none" baseline="0" dirty="0" smtClean="0">
                <a:solidFill>
                  <a:srgbClr val="000000"/>
                </a:solidFill>
                <a:effectLst/>
                <a:latin typeface="Arial"/>
                <a:ea typeface="Arial"/>
                <a:cs typeface="Arial"/>
                <a:sym typeface="Arial"/>
              </a:rPr>
              <a:t>pasar al proceso de  Selección de Servicio candidato con la herramienta de selección de servicios web</a:t>
            </a:r>
            <a:r>
              <a:rPr lang="es-ES" sz="1100" b="0" i="0" u="none" strike="noStrike" cap="none" dirty="0" smtClean="0">
                <a:solidFill>
                  <a:srgbClr val="000000"/>
                </a:solidFill>
                <a:effectLst/>
                <a:latin typeface="Arial"/>
                <a:ea typeface="Arial"/>
                <a:cs typeface="Arial"/>
                <a:sym typeface="Arial"/>
              </a:rPr>
              <a:t>.</a:t>
            </a:r>
            <a:endParaRPr lang="es-ES" dirty="0" smtClean="0"/>
          </a:p>
        </p:txBody>
      </p:sp>
    </p:spTree>
    <p:extLst>
      <p:ext uri="{BB962C8B-B14F-4D97-AF65-F5344CB8AC3E}">
        <p14:creationId xmlns:p14="http://schemas.microsoft.com/office/powerpoint/2010/main" val="2934719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Shape 3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2" name="Shape 38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smtClean="0">
                <a:solidFill>
                  <a:srgbClr val="000000"/>
                </a:solidFill>
                <a:effectLst/>
                <a:latin typeface="Arial"/>
                <a:ea typeface="Arial"/>
                <a:cs typeface="Arial"/>
                <a:sym typeface="Arial"/>
              </a:rPr>
              <a:t>La</a:t>
            </a:r>
            <a:r>
              <a:rPr lang="es-ES" sz="1100" b="0" i="0" u="none" strike="noStrike" cap="none" baseline="0" dirty="0" smtClean="0">
                <a:solidFill>
                  <a:srgbClr val="000000"/>
                </a:solidFill>
                <a:effectLst/>
                <a:latin typeface="Arial"/>
                <a:ea typeface="Arial"/>
                <a:cs typeface="Arial"/>
                <a:sym typeface="Arial"/>
              </a:rPr>
              <a:t> herramienta de Selección de servicios se basa en tres procedimientos principales. La entrada a todo el procedimiento es la interfaz requerida en el marco de una interfaz java. </a:t>
            </a:r>
            <a:r>
              <a:rPr lang="es-ES" sz="1100" b="0" i="0" u="none" strike="noStrike" cap="none" dirty="0" smtClean="0">
                <a:solidFill>
                  <a:srgbClr val="000000"/>
                </a:solidFill>
                <a:effectLst/>
                <a:latin typeface="Arial"/>
                <a:ea typeface="Arial"/>
                <a:cs typeface="Arial"/>
                <a:sym typeface="Arial"/>
              </a:rPr>
              <a:t>El procedimiento más importante y en el </a:t>
            </a:r>
            <a:r>
              <a:rPr lang="es-ES" sz="1100" b="0" i="0" u="none" strike="noStrike" cap="none" baseline="0" dirty="0" smtClean="0">
                <a:solidFill>
                  <a:srgbClr val="000000"/>
                </a:solidFill>
                <a:effectLst/>
                <a:latin typeface="Arial"/>
                <a:ea typeface="Arial"/>
                <a:cs typeface="Arial"/>
                <a:sym typeface="Arial"/>
              </a:rPr>
              <a:t>que la tesis se enfoca es el paso número 1. </a:t>
            </a:r>
            <a:r>
              <a:rPr lang="es-ES" sz="1100" b="0" i="0" u="none" strike="noStrike" cap="none" dirty="0" smtClean="0">
                <a:solidFill>
                  <a:srgbClr val="000000"/>
                </a:solidFill>
                <a:effectLst/>
                <a:latin typeface="Arial"/>
                <a:ea typeface="Arial"/>
                <a:cs typeface="Arial"/>
                <a:sym typeface="Arial"/>
              </a:rPr>
              <a:t>El procedimiento de Análisis de Compatibilidad de Interfaces se realiza tanto</a:t>
            </a:r>
            <a:r>
              <a:rPr lang="es-ES" sz="1100" b="0" i="0" u="none" strike="noStrike" cap="none" baseline="0" dirty="0" smtClean="0">
                <a:solidFill>
                  <a:srgbClr val="000000"/>
                </a:solidFill>
                <a:effectLst/>
                <a:latin typeface="Arial"/>
                <a:ea typeface="Arial"/>
                <a:cs typeface="Arial"/>
                <a:sym typeface="Arial"/>
              </a:rPr>
              <a:t> a </a:t>
            </a:r>
            <a:r>
              <a:rPr lang="es-ES" sz="1100" b="0" i="0" u="none" strike="noStrike" cap="none" dirty="0" smtClean="0">
                <a:solidFill>
                  <a:srgbClr val="000000"/>
                </a:solidFill>
                <a:effectLst/>
                <a:latin typeface="Arial"/>
                <a:ea typeface="Arial"/>
                <a:cs typeface="Arial"/>
                <a:sym typeface="Arial"/>
              </a:rPr>
              <a:t>nivel estructural como semántico, para evaluar la interfaz requerida (IR) y las interfaces provistas por los servicios Web candidatos (IS). Brindando</a:t>
            </a:r>
            <a:r>
              <a:rPr lang="es-ES" sz="1100" b="0" i="0" u="none" strike="noStrike" cap="none" baseline="0" dirty="0" smtClean="0">
                <a:solidFill>
                  <a:srgbClr val="000000"/>
                </a:solidFill>
                <a:effectLst/>
                <a:latin typeface="Arial"/>
                <a:ea typeface="Arial"/>
                <a:cs typeface="Arial"/>
                <a:sym typeface="Arial"/>
              </a:rPr>
              <a:t> un informe de cual de los servicios candidatos es el más apto o tiene la interfaz más parecida a la interfaz requerida.</a:t>
            </a:r>
          </a:p>
          <a:p>
            <a:pPr marL="0" lvl="0" indent="0">
              <a:spcBef>
                <a:spcPts val="0"/>
              </a:spcBef>
              <a:spcAft>
                <a:spcPts val="0"/>
              </a:spcAft>
              <a:buNone/>
            </a:pPr>
            <a:endParaRPr lang="es-ES" sz="1100" b="0" i="0" u="none" strike="noStrike" cap="none" baseline="0" dirty="0" smtClean="0">
              <a:solidFill>
                <a:srgbClr val="000000"/>
              </a:solidFill>
              <a:effectLst/>
              <a:latin typeface="Arial"/>
              <a:ea typeface="Arial"/>
              <a:cs typeface="Arial"/>
              <a:sym typeface="Arial"/>
            </a:endParaRPr>
          </a:p>
          <a:p>
            <a:pPr marL="0" lvl="0" indent="0">
              <a:spcBef>
                <a:spcPts val="0"/>
              </a:spcBef>
              <a:spcAft>
                <a:spcPts val="0"/>
              </a:spcAft>
              <a:buNone/>
            </a:pPr>
            <a:endParaRPr lang="es-ES" sz="1100" b="0" i="0" u="none" strike="noStrike" cap="none" baseline="0" dirty="0" smtClean="0">
              <a:solidFill>
                <a:srgbClr val="000000"/>
              </a:solidFill>
              <a:effectLst/>
              <a:latin typeface="Arial"/>
              <a:ea typeface="Arial"/>
              <a:cs typeface="Arial"/>
              <a:sym typeface="Arial"/>
            </a:endParaRPr>
          </a:p>
          <a:p>
            <a:pPr marL="0" lvl="0" indent="0">
              <a:spcBef>
                <a:spcPts val="0"/>
              </a:spcBef>
              <a:spcAft>
                <a:spcPts val="0"/>
              </a:spcAft>
              <a:buNone/>
            </a:pPr>
            <a:endParaRPr lang="es-ES" sz="1100" b="0" i="0" u="none" strike="noStrike" cap="none" baseline="0" dirty="0" smtClean="0">
              <a:solidFill>
                <a:srgbClr val="000000"/>
              </a:solidFill>
              <a:effectLst/>
              <a:latin typeface="Arial"/>
              <a:ea typeface="Arial"/>
              <a:cs typeface="Arial"/>
              <a:sym typeface="Arial"/>
            </a:endParaRPr>
          </a:p>
          <a:p>
            <a:pPr marL="0" lvl="0" indent="0">
              <a:spcBef>
                <a:spcPts val="0"/>
              </a:spcBef>
              <a:spcAft>
                <a:spcPts val="0"/>
              </a:spcAft>
              <a:buNone/>
            </a:pPr>
            <a:r>
              <a:rPr lang="es-ES" sz="1100" b="0" i="0" u="none" strike="noStrike" cap="none" baseline="0" dirty="0" smtClean="0">
                <a:solidFill>
                  <a:srgbClr val="000000"/>
                </a:solidFill>
                <a:effectLst/>
                <a:latin typeface="Arial"/>
                <a:ea typeface="Arial"/>
                <a:cs typeface="Arial"/>
                <a:sym typeface="Arial"/>
              </a:rPr>
              <a:t>En principio tenemos la construcción de un Test Suite de Comportamiento. Donde se define cuales son los casos de test que utilizaremos para probar que el servicio candidato es o no adecuado. Donde se especifica que para un determinado conjunto de entrada, se espera determinada salida.</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paso más importante</a:t>
            </a:r>
            <a:r>
              <a:rPr lang="es-ES" sz="1100" b="0" i="0" u="none" strike="noStrike" cap="none" baseline="0" dirty="0" smtClean="0">
                <a:solidFill>
                  <a:srgbClr val="000000"/>
                </a:solidFill>
                <a:effectLst/>
                <a:latin typeface="Arial"/>
                <a:ea typeface="Arial"/>
                <a:cs typeface="Arial"/>
                <a:sym typeface="Arial"/>
              </a:rPr>
              <a:t> de la herramienta es el paso número 2. </a:t>
            </a:r>
            <a:r>
              <a:rPr lang="es-ES" sz="1100" b="0" i="0" u="none" strike="noStrike" cap="none" dirty="0" smtClean="0">
                <a:solidFill>
                  <a:srgbClr val="000000"/>
                </a:solidFill>
                <a:effectLst/>
                <a:latin typeface="Arial"/>
                <a:ea typeface="Arial"/>
                <a:cs typeface="Arial"/>
                <a:sym typeface="Arial"/>
              </a:rPr>
              <a:t>El procedimiento de Análisis de Compatibilidad de Interfaces se realiza tanto</a:t>
            </a:r>
            <a:r>
              <a:rPr lang="es-ES" sz="1100" b="0" i="0" u="none" strike="noStrike" cap="none" baseline="0" dirty="0" smtClean="0">
                <a:solidFill>
                  <a:srgbClr val="000000"/>
                </a:solidFill>
                <a:effectLst/>
                <a:latin typeface="Arial"/>
                <a:ea typeface="Arial"/>
                <a:cs typeface="Arial"/>
                <a:sym typeface="Arial"/>
              </a:rPr>
              <a:t> a </a:t>
            </a:r>
            <a:r>
              <a:rPr lang="es-ES" sz="1100" b="0" i="0" u="none" strike="noStrike" cap="none" dirty="0" smtClean="0">
                <a:solidFill>
                  <a:srgbClr val="000000"/>
                </a:solidFill>
                <a:effectLst/>
                <a:latin typeface="Arial"/>
                <a:ea typeface="Arial"/>
                <a:cs typeface="Arial"/>
                <a:sym typeface="Arial"/>
              </a:rPr>
              <a:t>nivel estructural como semántico, por medio de un esquema exhaustivo, para evaluar la interfaz requerida (IR) y las interfaces provistas por todos los servicios Web candidatos (IS). Brindando</a:t>
            </a:r>
            <a:r>
              <a:rPr lang="es-ES" sz="1100" b="0" i="0" u="none" strike="noStrike" cap="none" baseline="0" dirty="0" smtClean="0">
                <a:solidFill>
                  <a:srgbClr val="000000"/>
                </a:solidFill>
                <a:effectLst/>
                <a:latin typeface="Arial"/>
                <a:ea typeface="Arial"/>
                <a:cs typeface="Arial"/>
                <a:sym typeface="Arial"/>
              </a:rPr>
              <a:t> un informe de cual de los servicios candidatos es el más apto o tiene la interfaz más parecida a la interfaz requerida.</a:t>
            </a:r>
          </a:p>
          <a:p>
            <a:pPr marL="0" lvl="0" indent="0">
              <a:spcBef>
                <a:spcPts val="0"/>
              </a:spcBef>
              <a:spcAft>
                <a:spcPts val="0"/>
              </a:spcAft>
              <a:buNone/>
            </a:pPr>
            <a:r>
              <a:rPr lang="es-ES" sz="1100" b="0" i="0" u="none" strike="noStrike" cap="none" baseline="0" dirty="0" smtClean="0">
                <a:solidFill>
                  <a:srgbClr val="000000"/>
                </a:solidFill>
                <a:effectLst/>
                <a:latin typeface="Arial"/>
                <a:ea typeface="Arial"/>
                <a:cs typeface="Arial"/>
                <a:sym typeface="Arial"/>
              </a:rPr>
              <a:t>Una vez seleccionado el candidato, se realiza un mapeo de las interfaces en la cual se especifica que operación de la Ir se corresponde con que operación de la </a:t>
            </a:r>
            <a:r>
              <a:rPr lang="es-ES" sz="1100" b="0" i="0" u="none" strike="noStrike" cap="none" baseline="0" dirty="0" err="1" smtClean="0">
                <a:solidFill>
                  <a:srgbClr val="000000"/>
                </a:solidFill>
                <a:effectLst/>
                <a:latin typeface="Arial"/>
                <a:ea typeface="Arial"/>
                <a:cs typeface="Arial"/>
                <a:sym typeface="Arial"/>
              </a:rPr>
              <a:t>Is</a:t>
            </a:r>
            <a:r>
              <a:rPr lang="es-ES" sz="1100" b="0" i="0" u="none" strike="noStrike" cap="none" baseline="0" dirty="0" smtClean="0">
                <a:solidFill>
                  <a:srgbClr val="000000"/>
                </a:solidFill>
                <a:effectLst/>
                <a:latin typeface="Arial"/>
                <a:ea typeface="Arial"/>
                <a:cs typeface="Arial"/>
                <a:sym typeface="Arial"/>
              </a:rPr>
              <a:t>. Finalmente se Analiza la compatibilidad de comportamiento que es para los casos de test definidos, ver si el servicio se comporta de acuerdo como se espera que se comporte de acuerdo a los casos definidos en el paso 1. </a:t>
            </a:r>
          </a:p>
        </p:txBody>
      </p:sp>
    </p:spTree>
    <p:extLst>
      <p:ext uri="{BB962C8B-B14F-4D97-AF65-F5344CB8AC3E}">
        <p14:creationId xmlns:p14="http://schemas.microsoft.com/office/powerpoint/2010/main" val="3339428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Shape 3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2" name="Shape 38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procedimiento de análisis de compatibilidad de interfaces tiene como entrada una interfaz requerida </a:t>
            </a:r>
            <a:r>
              <a:rPr lang="es-ES" sz="1100" b="0" i="1" u="none" strike="noStrike" cap="none" dirty="0" smtClean="0">
                <a:solidFill>
                  <a:srgbClr val="000000"/>
                </a:solidFill>
                <a:effectLst/>
                <a:latin typeface="Arial"/>
                <a:ea typeface="Arial"/>
                <a:cs typeface="Arial"/>
                <a:sym typeface="Arial"/>
              </a:rPr>
              <a:t>IR </a:t>
            </a:r>
            <a:r>
              <a:rPr lang="es-ES" sz="1100" b="0" i="0" u="none" strike="noStrike" cap="none" dirty="0" smtClean="0">
                <a:solidFill>
                  <a:srgbClr val="000000"/>
                </a:solidFill>
                <a:effectLst/>
                <a:latin typeface="Arial"/>
                <a:ea typeface="Arial"/>
                <a:cs typeface="Arial"/>
                <a:sym typeface="Arial"/>
              </a:rPr>
              <a:t>y la interfaz candidata </a:t>
            </a:r>
            <a:r>
              <a:rPr lang="es-ES" sz="1100" b="0" i="1" u="none" strike="noStrike" cap="none" dirty="0" smtClean="0">
                <a:solidFill>
                  <a:srgbClr val="000000"/>
                </a:solidFill>
                <a:effectLst/>
                <a:latin typeface="Arial"/>
                <a:ea typeface="Arial"/>
                <a:cs typeface="Arial"/>
                <a:sym typeface="Arial"/>
              </a:rPr>
              <a:t>IS, siendo ambas interfaces java.</a:t>
            </a:r>
            <a:r>
              <a:rPr lang="es-ES" sz="1100" b="0" i="1" u="none" strike="noStrike" cap="none" baseline="0" dirty="0" smtClean="0">
                <a:solidFill>
                  <a:srgbClr val="000000"/>
                </a:solidFill>
                <a:effectLst/>
                <a:latin typeface="Arial"/>
                <a:ea typeface="Arial"/>
                <a:cs typeface="Arial"/>
                <a:sym typeface="Arial"/>
              </a:rPr>
              <a:t> En caso de contar con varias </a:t>
            </a:r>
            <a:r>
              <a:rPr lang="es-ES" sz="1100" b="0" i="1" u="none" strike="noStrike" cap="none" baseline="0" dirty="0" err="1" smtClean="0">
                <a:solidFill>
                  <a:srgbClr val="000000"/>
                </a:solidFill>
                <a:effectLst/>
                <a:latin typeface="Arial"/>
                <a:ea typeface="Arial"/>
                <a:cs typeface="Arial"/>
                <a:sym typeface="Arial"/>
              </a:rPr>
              <a:t>Is</a:t>
            </a:r>
            <a:r>
              <a:rPr lang="es-ES" sz="1100" b="0" i="1" u="none" strike="noStrike" cap="none" baseline="0" dirty="0" smtClean="0">
                <a:solidFill>
                  <a:srgbClr val="000000"/>
                </a:solidFill>
                <a:effectLst/>
                <a:latin typeface="Arial"/>
                <a:ea typeface="Arial"/>
                <a:cs typeface="Arial"/>
                <a:sym typeface="Arial"/>
              </a:rPr>
              <a:t>, se repite el procedimiento tantas veces como </a:t>
            </a:r>
            <a:r>
              <a:rPr lang="es-ES" sz="1100" b="0" i="1" u="none" strike="noStrike" cap="none" baseline="0" dirty="0" err="1" smtClean="0">
                <a:solidFill>
                  <a:srgbClr val="000000"/>
                </a:solidFill>
                <a:effectLst/>
                <a:latin typeface="Arial"/>
                <a:ea typeface="Arial"/>
                <a:cs typeface="Arial"/>
                <a:sym typeface="Arial"/>
              </a:rPr>
              <a:t>Is</a:t>
            </a:r>
            <a:r>
              <a:rPr lang="es-ES" sz="1100" b="0" i="1" u="none" strike="noStrike" cap="none" baseline="0" dirty="0" smtClean="0">
                <a:solidFill>
                  <a:srgbClr val="000000"/>
                </a:solidFill>
                <a:effectLst/>
                <a:latin typeface="Arial"/>
                <a:ea typeface="Arial"/>
                <a:cs typeface="Arial"/>
                <a:sym typeface="Arial"/>
              </a:rPr>
              <a:t> tengamos. Con herramientas de extracción de elementos de signatura se obtienen los nombres de operaciones, los parámetros, retornos y excepciones. A cada uno de los elementos que componen la signatura de las operaciones, se realiza un análisis semántico obteniendo una matriz de compatibilidad semántica. Mientras que con los nombres de los tipos de datos, se realizan matrices de compatibilidad estructural. Ambas matrices ingresan al método de compatibilidad de interfaces quien nos retornará  una lista de correspondencia de elementos y de parámetros. El valor de adaptabilidad es un numero que refleja el esfuerzo requerido para adaptar una interfaz candidata a una requerida. Y el valor de compatibilidad que dice que tan parecida es una interfaz a la otra.</a:t>
            </a:r>
            <a:endParaRPr dirty="0"/>
          </a:p>
        </p:txBody>
      </p:sp>
    </p:spTree>
    <p:extLst>
      <p:ext uri="{BB962C8B-B14F-4D97-AF65-F5344CB8AC3E}">
        <p14:creationId xmlns:p14="http://schemas.microsoft.com/office/powerpoint/2010/main" val="4124014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Pasamos al enfoque propuesto</a:t>
            </a: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dirty="0" smtClean="0"/>
              <a:t>El enfoque propuesto consta de 3 objetivos, los</a:t>
            </a:r>
            <a:r>
              <a:rPr lang="es-AR" baseline="0" dirty="0" smtClean="0"/>
              <a:t> cuales se detallarán oportunamente.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dirty="0" smtClean="0"/>
              <a:t>Como primer objetivo se propone</a:t>
            </a:r>
            <a:r>
              <a:rPr lang="es-AR" baseline="0" dirty="0" smtClean="0"/>
              <a:t> el </a:t>
            </a:r>
            <a:r>
              <a:rPr lang="es-ES" sz="1100" dirty="0" smtClean="0"/>
              <a:t>Desarrollo de un Metamodelo para especificación de Servicios Web basado en el estándar OMG </a:t>
            </a:r>
            <a:r>
              <a:rPr lang="es-ES" sz="1100" dirty="0" err="1" smtClean="0"/>
              <a:t>SoaML</a:t>
            </a:r>
            <a:r>
              <a:rPr lang="es-ES" sz="1100" dirty="0" smtClean="0"/>
              <a:t>, con su implementación en la plataforma Java.</a:t>
            </a:r>
          </a:p>
        </p:txBody>
      </p:sp>
    </p:spTree>
    <p:extLst>
      <p:ext uri="{BB962C8B-B14F-4D97-AF65-F5344CB8AC3E}">
        <p14:creationId xmlns:p14="http://schemas.microsoft.com/office/powerpoint/2010/main" val="3793113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AR" dirty="0" smtClean="0"/>
              <a:t>A su vez, dicho objetivo cuenta de tres fases</a:t>
            </a:r>
            <a:r>
              <a:rPr lang="es-AR" baseline="0" dirty="0" smtClean="0"/>
              <a:t>. </a:t>
            </a:r>
          </a:p>
          <a:p>
            <a:pPr marL="139700" indent="0">
              <a:buNone/>
            </a:pPr>
            <a:r>
              <a:rPr lang="es-AR" baseline="0" dirty="0" smtClean="0"/>
              <a:t>El primero de ellos es detallar los estándares utilizados para la confección del Metamodelo.</a:t>
            </a:r>
          </a:p>
          <a:p>
            <a:pPr marL="139700" indent="0">
              <a:buNone/>
            </a:pPr>
            <a:endParaRPr dirty="0"/>
          </a:p>
        </p:txBody>
      </p:sp>
    </p:spTree>
    <p:extLst>
      <p:ext uri="{BB962C8B-B14F-4D97-AF65-F5344CB8AC3E}">
        <p14:creationId xmlns:p14="http://schemas.microsoft.com/office/powerpoint/2010/main" val="79482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baseline="0" dirty="0" smtClean="0"/>
              <a:t>Me gustaría compartir una frase que nos prepara para el enfoque que se va a desarrollar en la presente tesis. </a:t>
            </a:r>
            <a:r>
              <a:rPr lang="es-ES" sz="1100" dirty="0" smtClean="0"/>
              <a:t>Una práctica común para el desarrollo de software es reusar funcionalidad provista por terceras partes, lo cual no sólo ayuda a reducir los costos, sino también a enfocar el proceso de desarrollo en la funcionalidad principal del sistema.</a:t>
            </a:r>
            <a:endParaRPr dirty="0"/>
          </a:p>
        </p:txBody>
      </p:sp>
    </p:spTree>
    <p:extLst>
      <p:ext uri="{BB962C8B-B14F-4D97-AF65-F5344CB8AC3E}">
        <p14:creationId xmlns:p14="http://schemas.microsoft.com/office/powerpoint/2010/main" val="215360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Los estándares que se han utilizado para la confección del</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son dos. </a:t>
            </a:r>
          </a:p>
          <a:p>
            <a:pPr marL="0" lvl="0" indent="0">
              <a:spcBef>
                <a:spcPts val="0"/>
              </a:spcBef>
              <a:spcAft>
                <a:spcPts val="0"/>
              </a:spcAft>
              <a:buNone/>
            </a:pPr>
            <a:r>
              <a:rPr lang="es-ES" sz="1100" b="0" i="0" u="none" strike="noStrike" cap="none" baseline="0" dirty="0" smtClean="0">
                <a:solidFill>
                  <a:srgbClr val="000000"/>
                </a:solidFill>
                <a:effectLst/>
                <a:latin typeface="Arial"/>
                <a:ea typeface="Arial"/>
                <a:cs typeface="Arial"/>
                <a:sym typeface="Arial"/>
              </a:rPr>
              <a:t>WSDL 2.0 y </a:t>
            </a:r>
            <a:r>
              <a:rPr lang="es-ES" sz="1100" b="0" i="0" u="none" strike="noStrike" cap="none" baseline="0" dirty="0" err="1" smtClean="0">
                <a:solidFill>
                  <a:srgbClr val="000000"/>
                </a:solidFill>
                <a:effectLst/>
                <a:latin typeface="Arial"/>
                <a:ea typeface="Arial"/>
                <a:cs typeface="Arial"/>
                <a:sym typeface="Arial"/>
              </a:rPr>
              <a:t>SoaML</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Analizando</a:t>
            </a:r>
            <a:r>
              <a:rPr lang="es-ES" sz="1100" b="0" i="0" u="none" strike="noStrike" cap="none" baseline="0" dirty="0" smtClean="0">
                <a:solidFill>
                  <a:srgbClr val="000000"/>
                </a:solidFill>
                <a:effectLst/>
                <a:latin typeface="Arial"/>
                <a:ea typeface="Arial"/>
                <a:cs typeface="Arial"/>
                <a:sym typeface="Arial"/>
              </a:rPr>
              <a:t> la estructura de un documento WSDL 2.0 se comienza analizando el </a:t>
            </a:r>
            <a:r>
              <a:rPr lang="es-ES" sz="1100" b="0" i="0" u="none" strike="noStrike" cap="none" baseline="0" dirty="0" err="1" smtClean="0">
                <a:solidFill>
                  <a:srgbClr val="000000"/>
                </a:solidFill>
                <a:effectLst/>
                <a:latin typeface="Arial"/>
                <a:ea typeface="Arial"/>
                <a:cs typeface="Arial"/>
                <a:sym typeface="Arial"/>
              </a:rPr>
              <a:t>tag</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Description</a:t>
            </a:r>
            <a:r>
              <a:rPr lang="es-ES" sz="1100" b="0" i="0" u="none" strike="noStrike" cap="none" baseline="0" dirty="0" smtClean="0">
                <a:solidFill>
                  <a:srgbClr val="000000"/>
                </a:solidFill>
                <a:effectLst/>
                <a:latin typeface="Arial"/>
                <a:ea typeface="Arial"/>
                <a:cs typeface="Arial"/>
                <a:sym typeface="Arial"/>
              </a:rPr>
              <a:t> quien engloba todo el servicio. En su interior se encuentran </a:t>
            </a:r>
            <a:r>
              <a:rPr lang="es-ES" sz="1100" b="0" i="0" u="none" strike="noStrike" cap="none" baseline="0" dirty="0" err="1" smtClean="0">
                <a:solidFill>
                  <a:srgbClr val="000000"/>
                </a:solidFill>
                <a:effectLst/>
                <a:latin typeface="Arial"/>
                <a:ea typeface="Arial"/>
                <a:cs typeface="Arial"/>
                <a:sym typeface="Arial"/>
              </a:rPr>
              <a:t>Types</a:t>
            </a:r>
            <a:r>
              <a:rPr lang="es-ES" sz="1100" b="0" i="0" u="none" strike="noStrike" cap="none" baseline="0" dirty="0" smtClean="0">
                <a:solidFill>
                  <a:srgbClr val="000000"/>
                </a:solidFill>
                <a:effectLst/>
                <a:latin typeface="Arial"/>
                <a:ea typeface="Arial"/>
                <a:cs typeface="Arial"/>
                <a:sym typeface="Arial"/>
              </a:rPr>
              <a:t>, Interface </a:t>
            </a:r>
            <a:r>
              <a:rPr lang="es-ES" sz="1100" b="0" i="0" u="none" strike="noStrike" cap="none" baseline="0" dirty="0" err="1" smtClean="0">
                <a:solidFill>
                  <a:srgbClr val="000000"/>
                </a:solidFill>
                <a:effectLst/>
                <a:latin typeface="Arial"/>
                <a:ea typeface="Arial"/>
                <a:cs typeface="Arial"/>
                <a:sym typeface="Arial"/>
              </a:rPr>
              <a:t>Binding</a:t>
            </a:r>
            <a:r>
              <a:rPr lang="es-ES" sz="1100" b="0" i="0" u="none" strike="noStrike" cap="none" baseline="0" dirty="0" smtClean="0">
                <a:solidFill>
                  <a:srgbClr val="000000"/>
                </a:solidFill>
                <a:effectLst/>
                <a:latin typeface="Arial"/>
                <a:ea typeface="Arial"/>
                <a:cs typeface="Arial"/>
                <a:sym typeface="Arial"/>
              </a:rPr>
              <a:t> y Service. Nos hemos enfocado en los primeros dos ya que son los que detallan los tipos de datos involucrados en el documento. </a:t>
            </a:r>
            <a:r>
              <a:rPr lang="es-ES" sz="1100" b="0" i="0" u="none" strike="noStrike" cap="none" baseline="0" dirty="0" err="1" smtClean="0">
                <a:solidFill>
                  <a:srgbClr val="000000"/>
                </a:solidFill>
                <a:effectLst/>
                <a:latin typeface="Arial"/>
                <a:ea typeface="Arial"/>
                <a:cs typeface="Arial"/>
                <a:sym typeface="Arial"/>
              </a:rPr>
              <a:t>Types</a:t>
            </a:r>
            <a:r>
              <a:rPr lang="es-ES" sz="1100" b="0" i="0" u="none" strike="noStrike" cap="none" baseline="0" dirty="0" smtClean="0">
                <a:solidFill>
                  <a:srgbClr val="000000"/>
                </a:solidFill>
                <a:effectLst/>
                <a:latin typeface="Arial"/>
                <a:ea typeface="Arial"/>
                <a:cs typeface="Arial"/>
                <a:sym typeface="Arial"/>
              </a:rPr>
              <a:t> describe como están compuestas las operaciones internamente. Interface denota el conjunto de operaciones que tendrá el servicio web, </a:t>
            </a:r>
            <a:r>
              <a:rPr lang="es-ES" sz="1100" b="0" i="0" u="none" strike="noStrike" cap="none" baseline="0" dirty="0" err="1" smtClean="0">
                <a:solidFill>
                  <a:srgbClr val="000000"/>
                </a:solidFill>
                <a:effectLst/>
                <a:latin typeface="Arial"/>
                <a:ea typeface="Arial"/>
                <a:cs typeface="Arial"/>
                <a:sym typeface="Arial"/>
              </a:rPr>
              <a:t>operation</a:t>
            </a:r>
            <a:r>
              <a:rPr lang="es-ES" sz="1100" b="0" i="0" u="none" strike="noStrike" cap="none" baseline="0" dirty="0" smtClean="0">
                <a:solidFill>
                  <a:srgbClr val="000000"/>
                </a:solidFill>
                <a:effectLst/>
                <a:latin typeface="Arial"/>
                <a:ea typeface="Arial"/>
                <a:cs typeface="Arial"/>
                <a:sym typeface="Arial"/>
              </a:rPr>
              <a:t> representa  a cada operación,  e input y output representan la entrada y salida de dicha operación. </a:t>
            </a:r>
            <a:endParaRPr dirty="0"/>
          </a:p>
        </p:txBody>
      </p:sp>
    </p:spTree>
    <p:extLst>
      <p:ext uri="{BB962C8B-B14F-4D97-AF65-F5344CB8AC3E}">
        <p14:creationId xmlns:p14="http://schemas.microsoft.com/office/powerpoint/2010/main" val="1507566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s-AR" dirty="0" smtClean="0"/>
              <a:t>Del estándar </a:t>
            </a:r>
            <a:r>
              <a:rPr lang="es-AR" dirty="0" err="1" smtClean="0"/>
              <a:t>SoaML</a:t>
            </a:r>
            <a:r>
              <a:rPr lang="es-AR" baseline="0" dirty="0" smtClean="0"/>
              <a:t>, y basándonos en un sencillo ejemplo podemos ver en este diagrama de secuencia, existe una instancia consumidora de servicios, y una que provee el mismo.  En el diagrama de secuencias se visualiza una lógica de llamados que denotan una coreografía. </a:t>
            </a:r>
            <a:endParaRPr dirty="0"/>
          </a:p>
        </p:txBody>
      </p:sp>
    </p:spTree>
    <p:extLst>
      <p:ext uri="{BB962C8B-B14F-4D97-AF65-F5344CB8AC3E}">
        <p14:creationId xmlns:p14="http://schemas.microsoft.com/office/powerpoint/2010/main" val="1507566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Una vez presentados</a:t>
            </a:r>
            <a:r>
              <a:rPr lang="es-ES_tradnl" altLang="es-ES" sz="1100" baseline="0" dirty="0" smtClean="0">
                <a:latin typeface="Arial" charset="0"/>
                <a:cs typeface="Arial" charset="0"/>
              </a:rPr>
              <a:t> los estándares y como está compuesto cada uno, se procede a la categorización de clases de acuerdo a dichos estándares.</a:t>
            </a:r>
            <a:endParaRPr dirty="0"/>
          </a:p>
        </p:txBody>
      </p:sp>
    </p:spTree>
    <p:extLst>
      <p:ext uri="{BB962C8B-B14F-4D97-AF65-F5344CB8AC3E}">
        <p14:creationId xmlns:p14="http://schemas.microsoft.com/office/powerpoint/2010/main" val="68308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metamodelo surge de la conjunción de los dos estándares analizados </a:t>
            </a:r>
            <a:r>
              <a:rPr lang="es-ES" sz="1100" b="0" i="0" u="none" strike="noStrike" cap="none" smtClean="0">
                <a:solidFill>
                  <a:srgbClr val="000000"/>
                </a:solidFill>
                <a:effectLst/>
                <a:latin typeface="Arial"/>
                <a:ea typeface="Arial"/>
                <a:cs typeface="Arial"/>
                <a:sym typeface="Arial"/>
              </a:rPr>
              <a:t>previamente.. </a:t>
            </a:r>
            <a:endParaRPr lang="es-ES" sz="1100" b="0" i="0" u="none" strike="noStrike" cap="none" dirty="0" smtClean="0">
              <a:solidFill>
                <a:srgbClr val="000000"/>
              </a:solidFill>
              <a:effectLst/>
              <a:latin typeface="Arial"/>
              <a:ea typeface="Arial"/>
              <a:cs typeface="Arial"/>
              <a:sym typeface="Arial"/>
            </a:endParaRP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Del estándar SoaML provienen las clases </a:t>
            </a:r>
            <a:r>
              <a:rPr lang="es-ES" sz="1100" b="0" i="1" u="none" strike="noStrike" cap="none" dirty="0" smtClean="0">
                <a:solidFill>
                  <a:srgbClr val="000000"/>
                </a:solidFill>
                <a:effectLst/>
                <a:latin typeface="Arial"/>
                <a:ea typeface="Arial"/>
                <a:cs typeface="Arial"/>
                <a:sym typeface="Arial"/>
              </a:rPr>
              <a:t>Consumer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Provider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Interface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Choreography</a:t>
            </a:r>
            <a:r>
              <a:rPr lang="es-ES" sz="1100" b="0" i="0" u="none" strike="noStrike" cap="none" dirty="0" smtClean="0">
                <a:solidFill>
                  <a:srgbClr val="000000"/>
                </a:solidFill>
                <a:effectLst/>
                <a:latin typeface="Arial"/>
                <a:ea typeface="Arial"/>
                <a:cs typeface="Arial"/>
                <a:sym typeface="Arial"/>
              </a:rPr>
              <a:t>. Del estándar WSDL 2.0 se definieron las clases </a:t>
            </a:r>
            <a:r>
              <a:rPr lang="es-ES" sz="1100" b="0" i="1" u="none" strike="noStrike" cap="none" dirty="0" smtClean="0">
                <a:solidFill>
                  <a:srgbClr val="000000"/>
                </a:solidFill>
                <a:effectLst/>
                <a:latin typeface="Arial"/>
                <a:ea typeface="Arial"/>
                <a:cs typeface="Arial"/>
                <a:sym typeface="Arial"/>
              </a:rPr>
              <a:t>Operation</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Input</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Fault</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SimpleType</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ComplexType  </a:t>
            </a:r>
            <a:r>
              <a:rPr lang="es-ES" sz="1100" b="0" i="0" u="none" strike="noStrike" cap="none" dirty="0" smtClean="0">
                <a:solidFill>
                  <a:srgbClr val="000000"/>
                </a:solidFill>
                <a:effectLst/>
                <a:latin typeface="Arial"/>
                <a:ea typeface="Arial"/>
                <a:cs typeface="Arial"/>
                <a:sym typeface="Arial"/>
              </a:rPr>
              <a:t>e </a:t>
            </a:r>
            <a:r>
              <a:rPr lang="es-ES" sz="1100" b="0" i="1" u="none" strike="noStrike" cap="none" dirty="0" smtClean="0">
                <a:solidFill>
                  <a:srgbClr val="000000"/>
                </a:solidFill>
                <a:effectLst/>
                <a:latin typeface="Arial"/>
                <a:ea typeface="Arial"/>
                <a:cs typeface="Arial"/>
                <a:sym typeface="Arial"/>
              </a:rPr>
              <a:t>Interface</a:t>
            </a:r>
            <a:r>
              <a:rPr lang="es-ES" sz="1100" b="0" i="0" u="none" strike="noStrike" cap="none" dirty="0" smtClean="0">
                <a:solidFill>
                  <a:srgbClr val="000000"/>
                </a:solidFill>
                <a:effectLst/>
                <a:latin typeface="Arial"/>
                <a:ea typeface="Arial"/>
                <a:cs typeface="Arial"/>
                <a:sym typeface="Arial"/>
              </a:rPr>
              <a:t>. Se destaca que Interface se encuentra en ambos estándares, convirtiéndose en el nexo entre las mismas. Con las clases mencionadas no nos alcanzaba para denotar</a:t>
            </a:r>
            <a:r>
              <a:rPr lang="es-ES" sz="1100" b="0" i="0" u="none" strike="noStrike" cap="none" baseline="0" dirty="0" smtClean="0">
                <a:solidFill>
                  <a:srgbClr val="000000"/>
                </a:solidFill>
                <a:effectLst/>
                <a:latin typeface="Arial"/>
                <a:ea typeface="Arial"/>
                <a:cs typeface="Arial"/>
                <a:sym typeface="Arial"/>
              </a:rPr>
              <a:t> la semántica que pretendíamos expresar por lo que se plantean nuevas clases, </a:t>
            </a:r>
            <a:r>
              <a:rPr lang="es-ES" sz="1100" b="0" i="0" u="none" strike="noStrike" cap="none" dirty="0" smtClean="0">
                <a:solidFill>
                  <a:srgbClr val="000000"/>
                </a:solidFill>
                <a:effectLst/>
                <a:latin typeface="Arial"/>
                <a:ea typeface="Arial"/>
                <a:cs typeface="Arial"/>
                <a:sym typeface="Arial"/>
              </a:rPr>
              <a:t>como son </a:t>
            </a:r>
            <a:r>
              <a:rPr lang="es-ES" sz="1100" b="0" i="1" u="none" strike="noStrike" cap="none" dirty="0" smtClean="0">
                <a:solidFill>
                  <a:srgbClr val="000000"/>
                </a:solidFill>
                <a:effectLst/>
                <a:latin typeface="Arial"/>
                <a:ea typeface="Arial"/>
                <a:cs typeface="Arial"/>
                <a:sym typeface="Arial"/>
              </a:rPr>
              <a:t>Parameter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Type</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ArrayType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Attribute</a:t>
            </a:r>
            <a:r>
              <a:rPr lang="es-ES" sz="1100" b="0" i="0" u="none" strike="noStrike" cap="none" dirty="0" smtClean="0">
                <a:solidFill>
                  <a:srgbClr val="000000"/>
                </a:solidFill>
                <a:effectLst/>
                <a:latin typeface="Arial"/>
                <a:ea typeface="Arial"/>
                <a:cs typeface="Arial"/>
                <a:sym typeface="Arial"/>
              </a:rPr>
              <a:t>.</a:t>
            </a:r>
            <a:r>
              <a:rPr lang="es-ES" dirty="0" smtClean="0"/>
              <a:t> </a:t>
            </a:r>
          </a:p>
          <a:p>
            <a:pPr marL="0" lvl="0" indent="0">
              <a:spcBef>
                <a:spcPts val="0"/>
              </a:spcBef>
              <a:spcAft>
                <a:spcPts val="0"/>
              </a:spcAft>
              <a:buNone/>
            </a:pPr>
            <a:r>
              <a:rPr lang="es-ES" dirty="0" smtClean="0"/>
              <a:t>La relación entre</a:t>
            </a:r>
            <a:r>
              <a:rPr lang="es-ES" baseline="0" dirty="0" smtClean="0"/>
              <a:t> las mismas se explican a continuación. </a:t>
            </a:r>
            <a:r>
              <a:rPr lang="es-ES" dirty="0" smtClean="0"/>
              <a:t/>
            </a:r>
            <a:br>
              <a:rPr lang="es-ES" dirty="0" smtClean="0"/>
            </a:br>
            <a:endParaRPr dirty="0"/>
          </a:p>
        </p:txBody>
      </p:sp>
    </p:spTree>
    <p:extLst>
      <p:ext uri="{BB962C8B-B14F-4D97-AF65-F5344CB8AC3E}">
        <p14:creationId xmlns:p14="http://schemas.microsoft.com/office/powerpoint/2010/main" val="2215353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spcBef>
                <a:spcPts val="500"/>
              </a:spcBef>
              <a:buFont typeface="Arial" pitchFamily="34" charset="0"/>
              <a:buChar char="•"/>
            </a:pPr>
            <a:r>
              <a:rPr lang="es-ES" sz="1100" dirty="0" smtClean="0">
                <a:solidFill>
                  <a:schemeClr val="accent1">
                    <a:lumMod val="75000"/>
                  </a:schemeClr>
                </a:solidFill>
                <a:latin typeface="Dosis" charset="0"/>
                <a:ea typeface="Dosis"/>
                <a:cs typeface="Dosis"/>
                <a:sym typeface="Dosis"/>
              </a:rPr>
              <a:t>Con el detalle de las clases</a:t>
            </a:r>
            <a:r>
              <a:rPr lang="es-ES" sz="1100" baseline="0" dirty="0" smtClean="0">
                <a:solidFill>
                  <a:schemeClr val="accent1">
                    <a:lumMod val="75000"/>
                  </a:schemeClr>
                </a:solidFill>
                <a:latin typeface="Dosis" charset="0"/>
                <a:ea typeface="Dosis"/>
                <a:cs typeface="Dosis"/>
                <a:sym typeface="Dosis"/>
              </a:rPr>
              <a:t> involucradas, se presenta el </a:t>
            </a:r>
            <a:r>
              <a:rPr lang="es-ES" sz="1100" dirty="0" smtClean="0">
                <a:solidFill>
                  <a:schemeClr val="accent1">
                    <a:lumMod val="75000"/>
                  </a:schemeClr>
                </a:solidFill>
                <a:latin typeface="Dosis" charset="0"/>
                <a:ea typeface="Dosis"/>
                <a:cs typeface="Dosis"/>
                <a:sym typeface="Dosis"/>
              </a:rPr>
              <a:t>Diagrama de clases del Metamodelo propuesto </a:t>
            </a:r>
            <a:endParaRPr lang="es-ES" sz="1100" dirty="0">
              <a:solidFill>
                <a:schemeClr val="accent1">
                  <a:lumMod val="75000"/>
                </a:schemeClr>
              </a:solidFill>
              <a:latin typeface="Dosis" charset="0"/>
              <a:ea typeface="Dosis"/>
              <a:cs typeface="Dosis"/>
              <a:sym typeface="Dosis"/>
            </a:endParaRPr>
          </a:p>
        </p:txBody>
      </p:sp>
    </p:spTree>
    <p:extLst>
      <p:ext uri="{BB962C8B-B14F-4D97-AF65-F5344CB8AC3E}">
        <p14:creationId xmlns:p14="http://schemas.microsoft.com/office/powerpoint/2010/main" val="1592902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Aquí</a:t>
            </a:r>
            <a:r>
              <a:rPr lang="es-ES" sz="1100" b="0" i="0" u="none" strike="noStrike" cap="none" baseline="0" dirty="0" smtClean="0">
                <a:solidFill>
                  <a:srgbClr val="000000"/>
                </a:solidFill>
                <a:effectLst/>
                <a:latin typeface="Arial"/>
                <a:ea typeface="Arial"/>
                <a:cs typeface="Arial"/>
                <a:sym typeface="Arial"/>
              </a:rPr>
              <a:t> se presenta el Metamodelo propuesto, pero dado que nos interesa explicarlo en detalle, se procede a dividir la explicación en tres partes, las cuales se describen a continuación. </a:t>
            </a:r>
            <a:endParaRPr lang="es-ES" dirty="0" smtClean="0"/>
          </a:p>
        </p:txBody>
      </p:sp>
    </p:spTree>
    <p:extLst>
      <p:ext uri="{BB962C8B-B14F-4D97-AF65-F5344CB8AC3E}">
        <p14:creationId xmlns:p14="http://schemas.microsoft.com/office/powerpoint/2010/main" val="172308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mismo comienza por las dos clases principales, que inician el</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proceso de descubrimiento y selección de servicios, la clase </a:t>
            </a:r>
            <a:r>
              <a:rPr lang="es-ES" sz="1100" b="0" i="1" u="none" strike="noStrike" cap="none" dirty="0" smtClean="0">
                <a:solidFill>
                  <a:srgbClr val="000000"/>
                </a:solidFill>
                <a:effectLst/>
                <a:latin typeface="Arial"/>
                <a:ea typeface="Arial"/>
                <a:cs typeface="Arial"/>
                <a:sym typeface="Arial"/>
              </a:rPr>
              <a:t>Consumer</a:t>
            </a:r>
            <a:r>
              <a:rPr lang="es-ES" sz="1100" b="0" i="0" u="none" strike="noStrike" cap="none" dirty="0" smtClean="0">
                <a:solidFill>
                  <a:srgbClr val="000000"/>
                </a:solidFill>
                <a:effectLst/>
                <a:latin typeface="Arial"/>
                <a:ea typeface="Arial"/>
                <a:cs typeface="Arial"/>
                <a:sym typeface="Arial"/>
              </a:rPr>
              <a:t>, y la clase </a:t>
            </a:r>
            <a:r>
              <a:rPr lang="es-ES" sz="1100" b="0" i="1" u="none" strike="noStrike" cap="none" dirty="0" smtClean="0">
                <a:solidFill>
                  <a:srgbClr val="000000"/>
                </a:solidFill>
                <a:effectLst/>
                <a:latin typeface="Arial"/>
                <a:ea typeface="Arial"/>
                <a:cs typeface="Arial"/>
                <a:sym typeface="Arial"/>
              </a:rPr>
              <a:t>Provider</a:t>
            </a:r>
            <a:r>
              <a:rPr lang="es-ES" sz="1100" b="0" i="0" u="none" strike="noStrike" cap="none" dirty="0" smtClean="0">
                <a:solidFill>
                  <a:srgbClr val="000000"/>
                </a:solidFill>
                <a:effectLst/>
                <a:latin typeface="Arial"/>
                <a:ea typeface="Arial"/>
                <a:cs typeface="Arial"/>
                <a:sym typeface="Arial"/>
              </a:rPr>
              <a:t>. La clase </a:t>
            </a:r>
            <a:r>
              <a:rPr lang="es-ES" sz="1100" b="0" i="1" u="none" strike="noStrike" cap="none" dirty="0" smtClean="0">
                <a:solidFill>
                  <a:srgbClr val="000000"/>
                </a:solidFill>
                <a:effectLst/>
                <a:latin typeface="Arial"/>
                <a:ea typeface="Arial"/>
                <a:cs typeface="Arial"/>
                <a:sym typeface="Arial"/>
              </a:rPr>
              <a:t>Consumer</a:t>
            </a:r>
            <a:r>
              <a:rPr lang="es-ES" sz="1100" b="0" i="0" u="none" strike="noStrike" cap="none" dirty="0" smtClean="0">
                <a:solidFill>
                  <a:srgbClr val="000000"/>
                </a:solidFill>
                <a:effectLst/>
                <a:latin typeface="Arial"/>
                <a:ea typeface="Arial"/>
                <a:cs typeface="Arial"/>
                <a:sym typeface="Arial"/>
              </a:rPr>
              <a:t> - </a:t>
            </a:r>
            <a:r>
              <a:rPr lang="es-ES" sz="1100" b="0" i="1" u="none" strike="noStrike" cap="none" dirty="0" smtClean="0">
                <a:solidFill>
                  <a:srgbClr val="000000"/>
                </a:solidFill>
                <a:effectLst/>
                <a:latin typeface="Arial"/>
                <a:ea typeface="Arial"/>
                <a:cs typeface="Arial"/>
                <a:sym typeface="Arial"/>
              </a:rPr>
              <a:t>IC </a:t>
            </a:r>
            <a:r>
              <a:rPr lang="es-ES" sz="1100" b="0" i="0" u="none" strike="noStrike" cap="none" dirty="0" smtClean="0">
                <a:solidFill>
                  <a:srgbClr val="000000"/>
                </a:solidFill>
                <a:effectLst/>
                <a:latin typeface="Arial"/>
                <a:ea typeface="Arial"/>
                <a:cs typeface="Arial"/>
                <a:sym typeface="Arial"/>
              </a:rPr>
              <a:t>(Interfaz a Consumir) representa las funcionalidades que necesita satisfacer cuando se consume un Servicio Web. Por otro lado, la clase </a:t>
            </a:r>
            <a:r>
              <a:rPr lang="es-ES" sz="1100" b="0" i="1" u="none" strike="noStrike" cap="none" dirty="0" err="1" smtClean="0">
                <a:solidFill>
                  <a:srgbClr val="000000"/>
                </a:solidFill>
                <a:effectLst/>
                <a:latin typeface="Arial"/>
                <a:ea typeface="Arial"/>
                <a:cs typeface="Arial"/>
                <a:sym typeface="Arial"/>
              </a:rPr>
              <a:t>Provider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IP </a:t>
            </a:r>
            <a:r>
              <a:rPr lang="es-ES" sz="1100" b="0" i="0" u="none" strike="noStrike" cap="none" dirty="0" smtClean="0">
                <a:solidFill>
                  <a:srgbClr val="000000"/>
                </a:solidFill>
                <a:effectLst/>
                <a:latin typeface="Arial"/>
                <a:ea typeface="Arial"/>
                <a:cs typeface="Arial"/>
                <a:sym typeface="Arial"/>
              </a:rPr>
              <a:t>(Interfaz Provista) representa al proveedor del servicio.</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Ambos cuentan con su</a:t>
            </a:r>
            <a:r>
              <a:rPr lang="es-ES" sz="1100" b="0" i="0" u="none" strike="noStrike" cap="none" baseline="0" dirty="0" smtClean="0">
                <a:solidFill>
                  <a:srgbClr val="000000"/>
                </a:solidFill>
                <a:effectLst/>
                <a:latin typeface="Arial"/>
                <a:ea typeface="Arial"/>
                <a:cs typeface="Arial"/>
                <a:sym typeface="Arial"/>
              </a:rPr>
              <a:t> respectiva clase </a:t>
            </a:r>
            <a:r>
              <a:rPr lang="es-ES" sz="1100" b="0" i="1" u="none" strike="noStrike" cap="none" dirty="0" smtClean="0">
                <a:solidFill>
                  <a:srgbClr val="000000"/>
                </a:solidFill>
                <a:effectLst/>
                <a:latin typeface="Arial"/>
                <a:ea typeface="Arial"/>
                <a:cs typeface="Arial"/>
                <a:sym typeface="Arial"/>
              </a:rPr>
              <a:t>Interface, que </a:t>
            </a:r>
            <a:r>
              <a:rPr lang="es-ES" sz="1100" b="0" i="0" u="none" strike="noStrike" cap="none" dirty="0" smtClean="0">
                <a:solidFill>
                  <a:srgbClr val="000000"/>
                </a:solidFill>
                <a:effectLst/>
                <a:latin typeface="Arial"/>
                <a:ea typeface="Arial"/>
                <a:cs typeface="Arial"/>
                <a:sym typeface="Arial"/>
              </a:rPr>
              <a:t>es la responsable de encapsular las operaciones que ofrece cada servicio. El procedimiento de Análisis de Compatibilidad de Interfaces compara la instancia Interface del </a:t>
            </a:r>
            <a:r>
              <a:rPr lang="es-ES" sz="1100" b="0" i="1" u="none" strike="noStrike" cap="none" dirty="0" smtClean="0">
                <a:solidFill>
                  <a:srgbClr val="000000"/>
                </a:solidFill>
                <a:effectLst/>
                <a:latin typeface="Arial"/>
                <a:ea typeface="Arial"/>
                <a:cs typeface="Arial"/>
                <a:sym typeface="Arial"/>
              </a:rPr>
              <a:t>Consumer </a:t>
            </a:r>
            <a:r>
              <a:rPr lang="es-ES" sz="1100" b="0" i="0" u="none" strike="noStrike" cap="none" dirty="0" smtClean="0">
                <a:solidFill>
                  <a:srgbClr val="000000"/>
                </a:solidFill>
                <a:effectLst/>
                <a:latin typeface="Arial"/>
                <a:ea typeface="Arial"/>
                <a:cs typeface="Arial"/>
                <a:sym typeface="Arial"/>
              </a:rPr>
              <a:t>(lo esperado por el consumidor) con las instancias de cada Interface del servicio candidato </a:t>
            </a:r>
            <a:r>
              <a:rPr lang="es-ES" sz="1100" b="0" i="1" u="none" strike="noStrike" cap="none" dirty="0" smtClean="0">
                <a:solidFill>
                  <a:srgbClr val="000000"/>
                </a:solidFill>
                <a:effectLst/>
                <a:latin typeface="Arial"/>
                <a:ea typeface="Arial"/>
                <a:cs typeface="Arial"/>
                <a:sym typeface="Arial"/>
              </a:rPr>
              <a:t>Provider</a:t>
            </a:r>
            <a:r>
              <a:rPr lang="es-ES" sz="1100" b="0" i="0" u="none" strike="noStrike" cap="none" dirty="0" smtClean="0">
                <a:solidFill>
                  <a:srgbClr val="000000"/>
                </a:solidFill>
                <a:effectLst/>
                <a:latin typeface="Arial"/>
                <a:ea typeface="Arial"/>
                <a:cs typeface="Arial"/>
                <a:sym typeface="Arial"/>
              </a:rPr>
              <a:t>. A su vez, </a:t>
            </a:r>
            <a:r>
              <a:rPr lang="es-ES" sz="1100" b="0" i="1" u="none" strike="noStrike" cap="none" dirty="0" smtClean="0">
                <a:solidFill>
                  <a:srgbClr val="000000"/>
                </a:solidFill>
                <a:effectLst/>
                <a:latin typeface="Arial"/>
                <a:ea typeface="Arial"/>
                <a:cs typeface="Arial"/>
                <a:sym typeface="Arial"/>
              </a:rPr>
              <a:t>Interface </a:t>
            </a:r>
            <a:r>
              <a:rPr lang="es-ES" sz="1100" b="0" i="0" u="none" strike="noStrike" cap="none" dirty="0" smtClean="0">
                <a:solidFill>
                  <a:srgbClr val="000000"/>
                </a:solidFill>
                <a:effectLst/>
                <a:latin typeface="Arial"/>
                <a:ea typeface="Arial"/>
                <a:cs typeface="Arial"/>
                <a:sym typeface="Arial"/>
              </a:rPr>
              <a:t>está compuesta por al menos una operación.</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La clase </a:t>
            </a:r>
            <a:r>
              <a:rPr lang="es-ES" sz="1100" b="0" i="0" u="none" strike="noStrike" cap="none" dirty="0" err="1" smtClean="0">
                <a:solidFill>
                  <a:srgbClr val="000000"/>
                </a:solidFill>
                <a:effectLst/>
                <a:latin typeface="Arial"/>
                <a:ea typeface="Arial"/>
                <a:cs typeface="Arial"/>
                <a:sym typeface="Arial"/>
              </a:rPr>
              <a:t>Choreography</a:t>
            </a:r>
            <a:r>
              <a:rPr lang="es-ES" sz="1100" b="0" i="0" u="none" strike="noStrike" cap="none" dirty="0" smtClean="0">
                <a:solidFill>
                  <a:srgbClr val="000000"/>
                </a:solidFill>
                <a:effectLst/>
                <a:latin typeface="Arial"/>
                <a:ea typeface="Arial"/>
                <a:cs typeface="Arial"/>
                <a:sym typeface="Arial"/>
              </a:rPr>
              <a:t> es la que como</a:t>
            </a:r>
            <a:r>
              <a:rPr lang="es-ES" sz="1100" b="0" i="0" u="none" strike="noStrike" cap="none" baseline="0" dirty="0" smtClean="0">
                <a:solidFill>
                  <a:srgbClr val="000000"/>
                </a:solidFill>
                <a:effectLst/>
                <a:latin typeface="Arial"/>
                <a:ea typeface="Arial"/>
                <a:cs typeface="Arial"/>
                <a:sym typeface="Arial"/>
              </a:rPr>
              <a:t> se había dicho previamente, representa la lógica de secuencias de llamados de funciones.</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La clase </a:t>
            </a:r>
            <a:r>
              <a:rPr lang="es-ES" sz="1100" b="0" i="1" u="none" strike="noStrike" cap="none" dirty="0" err="1" smtClean="0">
                <a:solidFill>
                  <a:srgbClr val="000000"/>
                </a:solidFill>
                <a:effectLst/>
                <a:latin typeface="Arial"/>
                <a:ea typeface="Arial"/>
                <a:cs typeface="Arial"/>
                <a:sym typeface="Arial"/>
              </a:rPr>
              <a:t>Operation</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representa a cada una de las funciones solicitadas</a:t>
            </a:r>
            <a:r>
              <a:rPr lang="es-ES" sz="1100" b="0" i="0" u="none" strike="noStrike" cap="none" baseline="0" dirty="0" smtClean="0">
                <a:solidFill>
                  <a:srgbClr val="000000"/>
                </a:solidFill>
                <a:effectLst/>
                <a:latin typeface="Arial"/>
                <a:ea typeface="Arial"/>
                <a:cs typeface="Arial"/>
                <a:sym typeface="Arial"/>
              </a:rPr>
              <a:t> por el consumidor  o provistas por el proveedor valga la redundancia.</a:t>
            </a:r>
            <a:r>
              <a:rPr lang="es-ES" sz="1100" b="0" i="0" u="none" strike="noStrike" cap="none" dirty="0" smtClean="0">
                <a:solidFill>
                  <a:srgbClr val="000000"/>
                </a:solidFill>
                <a:effectLst/>
                <a:latin typeface="Arial"/>
                <a:ea typeface="Arial"/>
                <a:cs typeface="Arial"/>
                <a:sym typeface="Arial"/>
              </a:rPr>
              <a:t> </a:t>
            </a:r>
            <a:endParaRPr lang="es-ES" dirty="0" smtClean="0"/>
          </a:p>
        </p:txBody>
      </p:sp>
    </p:spTree>
    <p:extLst>
      <p:ext uri="{BB962C8B-B14F-4D97-AF65-F5344CB8AC3E}">
        <p14:creationId xmlns:p14="http://schemas.microsoft.com/office/powerpoint/2010/main" val="1723081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Cada operación está compuesta por su nombre, puede o no tener una entrada, lo mismo que puede o no tener una salida. A su vez, podría o no tener excepciones o fallas.</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La clase </a:t>
            </a:r>
            <a:r>
              <a:rPr lang="es-ES" sz="1100" b="0" i="1" u="none" strike="noStrike" cap="none" dirty="0" smtClean="0">
                <a:solidFill>
                  <a:srgbClr val="000000"/>
                </a:solidFill>
                <a:effectLst/>
                <a:latin typeface="Arial"/>
                <a:ea typeface="Arial"/>
                <a:cs typeface="Arial"/>
                <a:sym typeface="Arial"/>
              </a:rPr>
              <a:t>Input  </a:t>
            </a:r>
            <a:r>
              <a:rPr lang="es-ES" sz="1100" b="0" i="0" u="none" strike="noStrike" cap="none" dirty="0" smtClean="0">
                <a:solidFill>
                  <a:srgbClr val="000000"/>
                </a:solidFill>
                <a:effectLst/>
                <a:latin typeface="Arial"/>
                <a:ea typeface="Arial"/>
                <a:cs typeface="Arial"/>
                <a:sym typeface="Arial"/>
              </a:rPr>
              <a:t>representa los datos que la operación espera como entrada y está compuesta por un nombre y una lista de por lo menos uno o más parámetros.</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Inversamente, la clase </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  representa la salida/retorno de una operación. La salida de una operación (</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 está compuesta por un nombre, y un conjunto de parámetros que determina cada uno de los datos que son retornados por la operación del servicio.</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Los </a:t>
            </a:r>
            <a:r>
              <a:rPr lang="es-ES" sz="1100" b="0" i="0" u="none" strike="noStrike" cap="none" dirty="0" err="1" smtClean="0">
                <a:solidFill>
                  <a:srgbClr val="000000"/>
                </a:solidFill>
                <a:effectLst/>
                <a:latin typeface="Arial"/>
                <a:ea typeface="Arial"/>
                <a:cs typeface="Arial"/>
                <a:sym typeface="Arial"/>
              </a:rPr>
              <a:t>Faults</a:t>
            </a:r>
            <a:r>
              <a:rPr lang="es-ES" sz="1100" b="0" i="0" u="none" strike="noStrike" cap="none" dirty="0" smtClean="0">
                <a:solidFill>
                  <a:srgbClr val="000000"/>
                </a:solidFill>
                <a:effectLst/>
                <a:latin typeface="Arial"/>
                <a:ea typeface="Arial"/>
                <a:cs typeface="Arial"/>
                <a:sym typeface="Arial"/>
              </a:rPr>
              <a:t> son las excepciones o fayas que puede tener</a:t>
            </a:r>
            <a:r>
              <a:rPr lang="es-ES" sz="1100" b="0" i="0" u="none" strike="noStrike" cap="none" baseline="0" dirty="0" smtClean="0">
                <a:solidFill>
                  <a:srgbClr val="000000"/>
                </a:solidFill>
                <a:effectLst/>
                <a:latin typeface="Arial"/>
                <a:ea typeface="Arial"/>
                <a:cs typeface="Arial"/>
                <a:sym typeface="Arial"/>
              </a:rPr>
              <a:t> una aplicación. Aunque l</a:t>
            </a:r>
            <a:r>
              <a:rPr lang="es-ES" sz="1100" b="0" i="0" u="none" strike="noStrike" cap="none" dirty="0" smtClean="0">
                <a:solidFill>
                  <a:srgbClr val="000000"/>
                </a:solidFill>
                <a:effectLst/>
                <a:latin typeface="Arial"/>
                <a:ea typeface="Arial"/>
                <a:cs typeface="Arial"/>
                <a:sym typeface="Arial"/>
              </a:rPr>
              <a:t>a definición de excepciones representadas por la clase </a:t>
            </a:r>
            <a:r>
              <a:rPr lang="es-ES" sz="1100" b="0" i="1" u="none" strike="noStrike" cap="none" dirty="0" err="1" smtClean="0">
                <a:solidFill>
                  <a:srgbClr val="000000"/>
                </a:solidFill>
                <a:effectLst/>
                <a:latin typeface="Arial"/>
                <a:ea typeface="Arial"/>
                <a:cs typeface="Arial"/>
                <a:sym typeface="Arial"/>
              </a:rPr>
              <a:t>Fault</a:t>
            </a:r>
            <a:r>
              <a:rPr lang="es-ES" sz="1100" b="0" i="1" u="none" strike="noStrike" cap="none" dirty="0" smtClean="0">
                <a:solidFill>
                  <a:srgbClr val="000000"/>
                </a:solidFill>
                <a:effectLst/>
                <a:latin typeface="Arial"/>
                <a:ea typeface="Arial"/>
                <a:cs typeface="Arial"/>
                <a:sym typeface="Arial"/>
              </a:rPr>
              <a:t>  no son una </a:t>
            </a:r>
            <a:r>
              <a:rPr lang="es-ES" sz="1100" b="0" i="0" u="none" strike="noStrike" cap="none" dirty="0" smtClean="0">
                <a:solidFill>
                  <a:srgbClr val="000000"/>
                </a:solidFill>
                <a:effectLst/>
                <a:latin typeface="Arial"/>
                <a:ea typeface="Arial"/>
                <a:cs typeface="Arial"/>
                <a:sym typeface="Arial"/>
              </a:rPr>
              <a:t>práctica común y de hecho, la mayoría de los WSDL no incluyen el detalle del manejo de excepciones.</a:t>
            </a:r>
            <a:r>
              <a:rPr lang="es-ES" dirty="0" smtClean="0"/>
              <a:t> </a:t>
            </a:r>
            <a:br>
              <a:rPr lang="es-ES" dirty="0" smtClean="0"/>
            </a:br>
            <a:r>
              <a:rPr lang="es-ES" sz="1100" b="0" i="0" u="none" strike="noStrike" cap="none" dirty="0" smtClean="0">
                <a:solidFill>
                  <a:srgbClr val="000000"/>
                </a:solidFill>
                <a:effectLst/>
                <a:latin typeface="Arial"/>
                <a:ea typeface="Arial"/>
                <a:cs typeface="Arial"/>
                <a:sym typeface="Arial"/>
              </a:rPr>
              <a:t>Para los tipos de datos se definió una clase abstracta llamada </a:t>
            </a:r>
            <a:r>
              <a:rPr lang="es-ES" sz="1100" b="0" i="1" u="none" strike="noStrike" cap="none" dirty="0" err="1" smtClean="0">
                <a:solidFill>
                  <a:srgbClr val="000000"/>
                </a:solidFill>
                <a:effectLst/>
                <a:latin typeface="Arial"/>
                <a:ea typeface="Arial"/>
                <a:cs typeface="Arial"/>
                <a:sym typeface="Arial"/>
              </a:rPr>
              <a:t>Type</a:t>
            </a:r>
            <a:r>
              <a:rPr lang="es-ES" sz="1100" b="0" i="1" u="none" strike="noStrike" cap="none" dirty="0" smtClean="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1723081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Para los tipos de datos se definió una clase abstracta llamada </a:t>
            </a:r>
            <a:r>
              <a:rPr lang="es-ES" sz="1100" b="0" i="1" u="none" strike="noStrike" cap="none" dirty="0" smtClean="0">
                <a:solidFill>
                  <a:srgbClr val="000000"/>
                </a:solidFill>
                <a:effectLst/>
                <a:latin typeface="Arial"/>
                <a:ea typeface="Arial"/>
                <a:cs typeface="Arial"/>
                <a:sym typeface="Arial"/>
              </a:rPr>
              <a:t>Type.</a:t>
            </a:r>
          </a:p>
          <a:p>
            <a:pPr marL="0" lvl="0" indent="0">
              <a:spcBef>
                <a:spcPts val="0"/>
              </a:spcBef>
              <a:spcAft>
                <a:spcPts val="0"/>
              </a:spcAft>
              <a:buNone/>
            </a:pPr>
            <a:r>
              <a:rPr lang="es-ES" sz="1100" b="0" i="1" u="none" strike="noStrike" cap="none" dirty="0" smtClean="0">
                <a:solidFill>
                  <a:srgbClr val="000000"/>
                </a:solidFill>
                <a:effectLst/>
                <a:latin typeface="Arial"/>
                <a:ea typeface="Arial"/>
                <a:cs typeface="Arial"/>
                <a:sym typeface="Arial"/>
              </a:rPr>
              <a:t>SimpleType </a:t>
            </a:r>
            <a:r>
              <a:rPr lang="es-ES" sz="1100" b="0" i="0" u="none" strike="noStrike" cap="none" dirty="0" smtClean="0">
                <a:solidFill>
                  <a:srgbClr val="000000"/>
                </a:solidFill>
                <a:effectLst/>
                <a:latin typeface="Arial"/>
                <a:ea typeface="Arial"/>
                <a:cs typeface="Arial"/>
                <a:sym typeface="Arial"/>
              </a:rPr>
              <a:t> representa todos los posibles tipos simples o primitivos como lo son </a:t>
            </a:r>
            <a:r>
              <a:rPr lang="es-ES" sz="1100" b="0" i="1" u="none" strike="noStrike" cap="none" dirty="0" smtClean="0">
                <a:solidFill>
                  <a:srgbClr val="000000"/>
                </a:solidFill>
                <a:effectLst/>
                <a:latin typeface="Arial"/>
                <a:ea typeface="Arial"/>
                <a:cs typeface="Arial"/>
                <a:sym typeface="Arial"/>
              </a:rPr>
              <a:t>INTEGER, BOOLEAN, y hasta el tipo simple date obtenido del</a:t>
            </a:r>
            <a:r>
              <a:rPr lang="es-ES" sz="1100" b="0" i="1" u="none" strike="noStrike" cap="none" baseline="0" dirty="0" smtClean="0">
                <a:solidFill>
                  <a:srgbClr val="000000"/>
                </a:solidFill>
                <a:effectLst/>
                <a:latin typeface="Arial"/>
                <a:ea typeface="Arial"/>
                <a:cs typeface="Arial"/>
                <a:sym typeface="Arial"/>
              </a:rPr>
              <a:t> </a:t>
            </a:r>
            <a:r>
              <a:rPr lang="es-ES" sz="1100" b="0" i="1" u="none" strike="noStrike" cap="none" baseline="0" dirty="0" err="1" smtClean="0">
                <a:solidFill>
                  <a:srgbClr val="000000"/>
                </a:solidFill>
                <a:effectLst/>
                <a:latin typeface="Arial"/>
                <a:ea typeface="Arial"/>
                <a:cs typeface="Arial"/>
                <a:sym typeface="Arial"/>
              </a:rPr>
              <a:t>estandar</a:t>
            </a:r>
            <a:r>
              <a:rPr lang="es-ES" sz="1100" b="0" i="1" u="none" strike="noStrike" cap="none" baseline="0" dirty="0" smtClean="0">
                <a:solidFill>
                  <a:srgbClr val="000000"/>
                </a:solidFill>
                <a:effectLst/>
                <a:latin typeface="Arial"/>
                <a:ea typeface="Arial"/>
                <a:cs typeface="Arial"/>
                <a:sym typeface="Arial"/>
              </a:rPr>
              <a:t> WSDL</a:t>
            </a:r>
            <a:r>
              <a:rPr lang="es-ES" sz="1100" b="0" i="1" u="none" strike="noStrike" cap="none" dirty="0" smtClean="0">
                <a:solidFill>
                  <a:srgbClr val="000000"/>
                </a:solidFill>
                <a:effectLst/>
                <a:latin typeface="Arial"/>
                <a:ea typeface="Arial"/>
                <a:cs typeface="Arial"/>
                <a:sym typeface="Arial"/>
              </a:rPr>
              <a:t>.</a:t>
            </a:r>
            <a:r>
              <a:rPr lang="es-ES" sz="1100" b="0" i="0" u="none" strike="noStrike" cap="none" dirty="0" smtClean="0">
                <a:solidFill>
                  <a:srgbClr val="000000"/>
                </a:solidFill>
                <a:effectLst/>
                <a:latin typeface="Arial"/>
                <a:ea typeface="Arial"/>
                <a:cs typeface="Arial"/>
                <a:sym typeface="Arial"/>
              </a:rPr>
              <a:t>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La clase </a:t>
            </a:r>
            <a:r>
              <a:rPr lang="es-ES" sz="1100" b="0" i="1" u="none" strike="noStrike" cap="none" dirty="0" err="1" smtClean="0">
                <a:solidFill>
                  <a:srgbClr val="000000"/>
                </a:solidFill>
                <a:effectLst/>
                <a:latin typeface="Arial"/>
                <a:ea typeface="Arial"/>
                <a:cs typeface="Arial"/>
                <a:sym typeface="Arial"/>
              </a:rPr>
              <a:t>ComplexType</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 representa los tipos complejos utilizados en las operaciones. Los tipos complejos están compuestos por atributos, formados por un nombre y un tipo que representa propiamente al tipo de atributo, puede ser de tipo simple, complejo o </a:t>
            </a:r>
            <a:r>
              <a:rPr lang="es-ES" sz="1100" b="0" i="0" u="none" strike="noStrike" cap="none" dirty="0" err="1" smtClean="0">
                <a:solidFill>
                  <a:srgbClr val="000000"/>
                </a:solidFill>
                <a:effectLst/>
                <a:latin typeface="Arial"/>
                <a:ea typeface="Arial"/>
                <a:cs typeface="Arial"/>
                <a:sym typeface="Arial"/>
              </a:rPr>
              <a:t>array</a:t>
            </a:r>
            <a:r>
              <a:rPr lang="es-ES" sz="1100" b="0" i="0" u="none" strike="noStrike" cap="none" dirty="0" smtClean="0">
                <a:solidFill>
                  <a:srgbClr val="000000"/>
                </a:solidFill>
                <a:effectLst/>
                <a:latin typeface="Arial"/>
                <a:ea typeface="Arial"/>
                <a:cs typeface="Arial"/>
                <a:sym typeface="Arial"/>
              </a:rPr>
              <a:t>. Es importante mencionar que la implementación propuesta permite el anidamiento de tipos complejos.</a:t>
            </a:r>
            <a:br>
              <a:rPr lang="es-ES" sz="1100" b="0" i="0" u="none" strike="noStrike" cap="none" dirty="0" smtClean="0">
                <a:solidFill>
                  <a:srgbClr val="000000"/>
                </a:solidFill>
                <a:effectLst/>
                <a:latin typeface="Arial"/>
                <a:ea typeface="Arial"/>
                <a:cs typeface="Arial"/>
                <a:sym typeface="Arial"/>
              </a:rPr>
            </a:br>
            <a:r>
              <a:rPr lang="es-ES" sz="1100" b="0" i="1" u="none" strike="noStrike" cap="none" dirty="0" smtClean="0">
                <a:solidFill>
                  <a:srgbClr val="000000"/>
                </a:solidFill>
                <a:effectLst/>
                <a:latin typeface="Arial"/>
                <a:ea typeface="Arial"/>
                <a:cs typeface="Arial"/>
                <a:sym typeface="Arial"/>
              </a:rPr>
              <a:t>ArrayType </a:t>
            </a:r>
            <a:r>
              <a:rPr lang="es-ES" sz="1100" b="0" i="0" u="none" strike="noStrike" cap="none" dirty="0" smtClean="0">
                <a:solidFill>
                  <a:srgbClr val="000000"/>
                </a:solidFill>
                <a:effectLst/>
                <a:latin typeface="Arial"/>
                <a:ea typeface="Arial"/>
                <a:cs typeface="Arial"/>
                <a:sym typeface="Arial"/>
              </a:rPr>
              <a:t>(Figura 3.13) representa las colecciones, Compuesta por el nombre del tipo propiamente dicho y el tipo de dato de los elementos contenidos. Si bien, a primera vista, </a:t>
            </a:r>
            <a:r>
              <a:rPr lang="es-ES" sz="1100" b="0" i="1" u="none" strike="noStrike" cap="none" dirty="0" smtClean="0">
                <a:solidFill>
                  <a:srgbClr val="000000"/>
                </a:solidFill>
                <a:effectLst/>
                <a:latin typeface="Arial"/>
                <a:ea typeface="Arial"/>
                <a:cs typeface="Arial"/>
                <a:sym typeface="Arial"/>
              </a:rPr>
              <a:t>ArrayType </a:t>
            </a:r>
            <a:r>
              <a:rPr lang="es-ES" sz="1100" b="0" i="0" u="none" strike="noStrike" cap="none" dirty="0" smtClean="0">
                <a:solidFill>
                  <a:srgbClr val="000000"/>
                </a:solidFill>
                <a:effectLst/>
                <a:latin typeface="Arial"/>
                <a:ea typeface="Arial"/>
                <a:cs typeface="Arial"/>
                <a:sym typeface="Arial"/>
              </a:rPr>
              <a:t>podría haberse representado con la clase </a:t>
            </a:r>
            <a:r>
              <a:rPr lang="es-ES" sz="1100" b="0" i="1" u="none" strike="noStrike" cap="none" dirty="0" smtClean="0">
                <a:solidFill>
                  <a:srgbClr val="000000"/>
                </a:solidFill>
                <a:effectLst/>
                <a:latin typeface="Arial"/>
                <a:ea typeface="Arial"/>
                <a:cs typeface="Arial"/>
                <a:sym typeface="Arial"/>
              </a:rPr>
              <a:t>ComplexType, </a:t>
            </a:r>
            <a:r>
              <a:rPr lang="es-ES" sz="1100" b="0" i="0" u="none" strike="noStrike" cap="none" dirty="0" smtClean="0">
                <a:solidFill>
                  <a:srgbClr val="000000"/>
                </a:solidFill>
                <a:effectLst/>
                <a:latin typeface="Arial"/>
                <a:ea typeface="Arial"/>
                <a:cs typeface="Arial"/>
                <a:sym typeface="Arial"/>
              </a:rPr>
              <a:t>cabe destacar que la clase </a:t>
            </a:r>
            <a:r>
              <a:rPr lang="es-ES" sz="1100" b="0" i="1" u="none" strike="noStrike" cap="none" dirty="0" err="1" smtClean="0">
                <a:solidFill>
                  <a:srgbClr val="000000"/>
                </a:solidFill>
                <a:effectLst/>
                <a:latin typeface="Arial"/>
                <a:ea typeface="Arial"/>
                <a:cs typeface="Arial"/>
                <a:sym typeface="Arial"/>
              </a:rPr>
              <a:t>ArrayType</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presenta un fuerte significado semántico y estructural, ya que en su interior habrá una colección de objetos del mismo tipo.</a:t>
            </a:r>
            <a:endParaRPr lang="es-ES" dirty="0" smtClean="0"/>
          </a:p>
        </p:txBody>
      </p:sp>
    </p:spTree>
    <p:extLst>
      <p:ext uri="{BB962C8B-B14F-4D97-AF65-F5344CB8AC3E}">
        <p14:creationId xmlns:p14="http://schemas.microsoft.com/office/powerpoint/2010/main" val="1723081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buNone/>
            </a:pPr>
            <a:r>
              <a:rPr lang="es-AR" dirty="0" smtClean="0"/>
              <a:t>Finalizada la explicación del Metamodelo, detallaremos el segundo objetivo que</a:t>
            </a:r>
            <a:r>
              <a:rPr lang="es-AR" baseline="0" dirty="0" smtClean="0"/>
              <a:t> es </a:t>
            </a:r>
            <a:r>
              <a:rPr lang="es-ES" sz="1100" dirty="0" smtClean="0"/>
              <a:t>Desarrollar un Componente Conversor de descripciones WSDL hacia instanciaciones del Metamodelo propuesto.</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ES" sz="1100"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379311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La presentación estará</a:t>
            </a:r>
            <a:r>
              <a:rPr lang="es-ES_tradnl" altLang="es-ES" sz="1100" baseline="0" dirty="0" smtClean="0">
                <a:latin typeface="Arial" charset="0"/>
                <a:cs typeface="Arial" charset="0"/>
              </a:rPr>
              <a:t> divida en cinco partes.</a:t>
            </a:r>
            <a:r>
              <a:rPr lang="es-ES_tradnl" altLang="es-ES" sz="1100" dirty="0" smtClean="0">
                <a:latin typeface="Arial" charset="0"/>
                <a:cs typeface="Arial" charset="0"/>
              </a:rPr>
              <a:t> La misma está compuesta</a:t>
            </a:r>
            <a:r>
              <a:rPr lang="es-ES_tradnl" altLang="es-ES" sz="1100" baseline="0" dirty="0" smtClean="0">
                <a:latin typeface="Arial" charset="0"/>
                <a:cs typeface="Arial" charset="0"/>
              </a:rPr>
              <a:t> por el marco teórico, la motivación y trabajos previos, el enfoque propuesto, la evaluación experimental y las conclusiones y trabajos futuros.</a:t>
            </a:r>
          </a:p>
          <a:p>
            <a:pPr marL="139700" indent="0">
              <a:buNone/>
            </a:pPr>
            <a:r>
              <a:rPr lang="es-ES_tradnl" sz="1100" baseline="0" dirty="0" smtClean="0">
                <a:latin typeface="Arial" charset="0"/>
                <a:cs typeface="Arial" charset="0"/>
              </a:rPr>
              <a:t>Para empezar con el marco teórico, se detallarán los siguientes </a:t>
            </a:r>
            <a:r>
              <a:rPr lang="es-ES_tradnl" sz="1100" baseline="0" dirty="0" err="1" smtClean="0">
                <a:latin typeface="Arial" charset="0"/>
                <a:cs typeface="Arial" charset="0"/>
              </a:rPr>
              <a:t>items</a:t>
            </a:r>
            <a:r>
              <a:rPr lang="es-ES_tradnl" sz="1100" baseline="0" dirty="0" smtClean="0">
                <a:latin typeface="Arial" charset="0"/>
                <a:cs typeface="Arial" charset="0"/>
              </a:rPr>
              <a:t>: computación orientada a servicios, las ventajas y desventajas de dicho paradigma, y los estándares y paradigmas estudiados para descripción de servicios web.</a:t>
            </a: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ES_tradnl" sz="1100" dirty="0" smtClean="0">
                <a:latin typeface="Arial" charset="0"/>
                <a:cs typeface="Arial" charset="0"/>
              </a:rPr>
              <a:t>Inicialmente</a:t>
            </a:r>
            <a:r>
              <a:rPr lang="es-ES_tradnl" sz="1100" baseline="0" dirty="0" smtClean="0">
                <a:latin typeface="Arial" charset="0"/>
                <a:cs typeface="Arial" charset="0"/>
              </a:rPr>
              <a:t> se empezará justificando cual es la necesidad de contar con un componente conversor</a:t>
            </a: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a:lnSpc>
                <a:spcPct val="150000"/>
              </a:lnSpc>
              <a:buClr>
                <a:srgbClr val="000000"/>
              </a:buClr>
              <a:buFont typeface="Arial" pitchFamily="34" charset="0"/>
              <a:buChar char="•"/>
            </a:pPr>
            <a:r>
              <a:rPr lang="es-ES" sz="1100" dirty="0" smtClean="0">
                <a:solidFill>
                  <a:srgbClr val="3A81BA"/>
                </a:solidFill>
              </a:rPr>
              <a:t>No resulta práctico instanciar documentos WSDL a instancias del Metamodelo manualmente porque no se puede automatizar.</a:t>
            </a:r>
          </a:p>
          <a:p>
            <a:pPr>
              <a:lnSpc>
                <a:spcPct val="150000"/>
              </a:lnSpc>
              <a:buClr>
                <a:srgbClr val="000000"/>
              </a:buClr>
            </a:pPr>
            <a:endParaRPr lang="es-ES" sz="1100" dirty="0" smtClean="0">
              <a:solidFill>
                <a:srgbClr val="3A81BA"/>
              </a:solidFill>
            </a:endParaRPr>
          </a:p>
          <a:p>
            <a:pPr marL="342900" indent="-342900">
              <a:lnSpc>
                <a:spcPct val="150000"/>
              </a:lnSpc>
              <a:buClr>
                <a:srgbClr val="000000"/>
              </a:buClr>
              <a:buFont typeface="Arial" pitchFamily="34" charset="0"/>
              <a:buChar char="•"/>
            </a:pPr>
            <a:r>
              <a:rPr lang="es-ES" sz="1100" dirty="0" smtClean="0">
                <a:solidFill>
                  <a:srgbClr val="3A81BA"/>
                </a:solidFill>
              </a:rPr>
              <a:t>Para que el Metamodelo sea de utilidad, tiene que existir una herramienta que permita convertir los Servicios Web que se encuentran disponibles a instancias del Metamodelo.</a:t>
            </a:r>
          </a:p>
          <a:p>
            <a:pPr marL="342900" indent="-342900">
              <a:lnSpc>
                <a:spcPct val="150000"/>
              </a:lnSpc>
              <a:buClr>
                <a:srgbClr val="000000"/>
              </a:buClr>
              <a:buFont typeface="Arial" pitchFamily="34" charset="0"/>
              <a:buChar char="•"/>
            </a:pPr>
            <a:endParaRPr lang="es-ES" sz="1100" dirty="0" smtClean="0">
              <a:solidFill>
                <a:srgbClr val="3A81BA"/>
              </a:solidFill>
            </a:endParaRPr>
          </a:p>
          <a:p>
            <a:pPr marL="342900" indent="-342900">
              <a:lnSpc>
                <a:spcPct val="150000"/>
              </a:lnSpc>
              <a:buClr>
                <a:srgbClr val="000000"/>
              </a:buClr>
              <a:buFont typeface="Arial" pitchFamily="34" charset="0"/>
              <a:buChar char="•"/>
            </a:pPr>
            <a:r>
              <a:rPr lang="es-ES" sz="1100" dirty="0" smtClean="0">
                <a:solidFill>
                  <a:srgbClr val="3A81BA"/>
                </a:solidFill>
              </a:rPr>
              <a:t>Poder hacer experimentos con </a:t>
            </a:r>
            <a:r>
              <a:rPr lang="es-ES" sz="1100" dirty="0" err="1" smtClean="0">
                <a:solidFill>
                  <a:srgbClr val="3A81BA"/>
                </a:solidFill>
              </a:rPr>
              <a:t>datasets</a:t>
            </a:r>
            <a:r>
              <a:rPr lang="es-ES" sz="1100" dirty="0" smtClean="0">
                <a:solidFill>
                  <a:srgbClr val="3A81BA"/>
                </a:solidFill>
              </a:rPr>
              <a:t> de diferentes tecnologías utilizando el conversor adecuado a cada una</a:t>
            </a:r>
            <a:endParaRPr lang="es-ES" sz="1100" dirty="0">
              <a:solidFill>
                <a:srgbClr val="3A81BA"/>
              </a:solidFill>
            </a:endParaRPr>
          </a:p>
        </p:txBody>
      </p:sp>
    </p:spTree>
    <p:extLst>
      <p:ext uri="{BB962C8B-B14F-4D97-AF65-F5344CB8AC3E}">
        <p14:creationId xmlns:p14="http://schemas.microsoft.com/office/powerpoint/2010/main" val="99180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Una vez explicada la necesidad,</a:t>
            </a:r>
            <a:r>
              <a:rPr lang="es-ES_tradnl" altLang="es-ES" sz="1100" baseline="0" dirty="0" smtClean="0">
                <a:latin typeface="Arial" charset="0"/>
                <a:cs typeface="Arial" charset="0"/>
              </a:rPr>
              <a:t> se continua con la relación entre el WSDL el Metamodelo</a:t>
            </a:r>
            <a:endParaRPr dirty="0"/>
          </a:p>
        </p:txBody>
      </p:sp>
    </p:spTree>
    <p:extLst>
      <p:ext uri="{BB962C8B-B14F-4D97-AF65-F5344CB8AC3E}">
        <p14:creationId xmlns:p14="http://schemas.microsoft.com/office/powerpoint/2010/main" val="3369475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Para explicar la relación entre los</a:t>
            </a:r>
            <a:r>
              <a:rPr lang="es-ES" sz="1100" b="0" i="0" u="none" strike="noStrike" cap="none" baseline="0" dirty="0" smtClean="0">
                <a:solidFill>
                  <a:srgbClr val="000000"/>
                </a:solidFill>
                <a:effectLst/>
                <a:latin typeface="Arial"/>
                <a:ea typeface="Arial"/>
                <a:cs typeface="Arial"/>
                <a:sym typeface="Arial"/>
              </a:rPr>
              <a:t> documentos WSDL y el Metamodelo, s</a:t>
            </a:r>
            <a:r>
              <a:rPr lang="es-ES" sz="1100" b="0" i="0" u="none" strike="noStrike" cap="none" dirty="0" smtClean="0">
                <a:solidFill>
                  <a:srgbClr val="000000"/>
                </a:solidFill>
                <a:effectLst/>
                <a:latin typeface="Arial"/>
                <a:ea typeface="Arial"/>
                <a:cs typeface="Arial"/>
                <a:sym typeface="Arial"/>
              </a:rPr>
              <a:t>e tomará como soporte a la explicación, un Servicio Web perteneciente al dominio de alquiler de automóviles llamado </a:t>
            </a:r>
            <a:r>
              <a:rPr lang="es-ES" sz="1100" b="0" i="0" u="none" strike="noStrike" cap="none" dirty="0" err="1" smtClean="0">
                <a:solidFill>
                  <a:srgbClr val="000000"/>
                </a:solidFill>
                <a:effectLst/>
                <a:latin typeface="Arial"/>
                <a:ea typeface="Arial"/>
                <a:cs typeface="Arial"/>
                <a:sym typeface="Arial"/>
              </a:rPr>
              <a:t>RentACar</a:t>
            </a:r>
            <a:r>
              <a:rPr lang="es-ES" sz="1100" b="0" i="0" u="none" strike="noStrike" cap="none" dirty="0" smtClean="0">
                <a:solidFill>
                  <a:srgbClr val="000000"/>
                </a:solidFill>
                <a:effectLst/>
                <a:latin typeface="Arial"/>
                <a:ea typeface="Arial"/>
                <a:cs typeface="Arial"/>
                <a:sym typeface="Arial"/>
              </a:rPr>
              <a:t>. Se</a:t>
            </a:r>
            <a:r>
              <a:rPr lang="es-ES" sz="1100" b="0" i="0" u="none" strike="noStrike" cap="none" baseline="0" dirty="0" smtClean="0">
                <a:solidFill>
                  <a:srgbClr val="000000"/>
                </a:solidFill>
                <a:effectLst/>
                <a:latin typeface="Arial"/>
                <a:ea typeface="Arial"/>
                <a:cs typeface="Arial"/>
                <a:sym typeface="Arial"/>
              </a:rPr>
              <a:t> presenta e</a:t>
            </a:r>
            <a:r>
              <a:rPr lang="es-ES" sz="1100" b="0" i="0" u="none" strike="noStrike" cap="none" dirty="0" smtClean="0">
                <a:solidFill>
                  <a:srgbClr val="000000"/>
                </a:solidFill>
                <a:effectLst/>
                <a:latin typeface="Arial"/>
                <a:ea typeface="Arial"/>
                <a:cs typeface="Arial"/>
                <a:sym typeface="Arial"/>
              </a:rPr>
              <a:t>l diagrama de clases UML para este dominio. El servicio está compuesto por 3 operaciones encapsuladas en la interfaz </a:t>
            </a:r>
            <a:r>
              <a:rPr lang="es-ES" sz="1100" b="0" i="1" u="none" strike="noStrike" cap="none" dirty="0" err="1" smtClean="0">
                <a:solidFill>
                  <a:srgbClr val="000000"/>
                </a:solidFill>
                <a:effectLst/>
                <a:latin typeface="Arial"/>
                <a:ea typeface="Arial"/>
                <a:cs typeface="Arial"/>
                <a:sym typeface="Arial"/>
              </a:rPr>
              <a:t>RentACar</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err="1" smtClean="0">
                <a:solidFill>
                  <a:srgbClr val="000000"/>
                </a:solidFill>
                <a:effectLst/>
                <a:latin typeface="Arial"/>
                <a:ea typeface="Arial"/>
                <a:cs typeface="Arial"/>
                <a:sym typeface="Arial"/>
              </a:rPr>
              <a:t>getReservation</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getCarFee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getAvailableCars</a:t>
            </a:r>
            <a:r>
              <a:rPr lang="es-ES" sz="1100" b="0" i="0" u="none" strike="noStrike" cap="none" dirty="0" smtClean="0">
                <a:solidFill>
                  <a:srgbClr val="000000"/>
                </a:solidFill>
                <a:effectLst/>
                <a:latin typeface="Arial"/>
                <a:ea typeface="Arial"/>
                <a:cs typeface="Arial"/>
                <a:sym typeface="Arial"/>
              </a:rPr>
              <a:t>.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La operación </a:t>
            </a:r>
            <a:r>
              <a:rPr lang="es-ES" sz="1100" b="0" i="1" u="none" strike="noStrike" cap="none" dirty="0" smtClean="0">
                <a:solidFill>
                  <a:srgbClr val="000000"/>
                </a:solidFill>
                <a:effectLst/>
                <a:latin typeface="Arial"/>
                <a:ea typeface="Arial"/>
                <a:cs typeface="Arial"/>
                <a:sym typeface="Arial"/>
              </a:rPr>
              <a:t>getReservation </a:t>
            </a:r>
            <a:r>
              <a:rPr lang="es-ES" sz="1100" b="0" i="0" u="none" strike="noStrike" cap="none" dirty="0" smtClean="0">
                <a:solidFill>
                  <a:srgbClr val="000000"/>
                </a:solidFill>
                <a:effectLst/>
                <a:latin typeface="Arial"/>
                <a:ea typeface="Arial"/>
                <a:cs typeface="Arial"/>
                <a:sym typeface="Arial"/>
              </a:rPr>
              <a:t>es utilizada para buscar reservas a partir de un número de identificador, retornando un string con la reserva correspondiente.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Para </a:t>
            </a:r>
            <a:r>
              <a:rPr lang="es-ES" sz="1100" b="0" i="1" u="none" strike="noStrike" cap="none" dirty="0" smtClean="0">
                <a:solidFill>
                  <a:srgbClr val="000000"/>
                </a:solidFill>
                <a:effectLst/>
                <a:latin typeface="Arial"/>
                <a:ea typeface="Arial"/>
                <a:cs typeface="Arial"/>
                <a:sym typeface="Arial"/>
              </a:rPr>
              <a:t>getCarFee</a:t>
            </a:r>
            <a:r>
              <a:rPr lang="es-ES" sz="1100" b="0" i="0" u="none" strike="noStrike" cap="none" dirty="0" smtClean="0">
                <a:solidFill>
                  <a:srgbClr val="000000"/>
                </a:solidFill>
                <a:effectLst/>
                <a:latin typeface="Arial"/>
                <a:ea typeface="Arial"/>
                <a:cs typeface="Arial"/>
                <a:sym typeface="Arial"/>
              </a:rPr>
              <a:t>, dada una serie de comodidades que se desean que el vehículo a alquilar posea, retorna el costo del alquiler de un vehículo con estas características, a su vez </a:t>
            </a:r>
            <a:r>
              <a:rPr lang="es-ES" sz="1100" b="0" i="1" u="none" strike="noStrike" cap="none" dirty="0" smtClean="0">
                <a:solidFill>
                  <a:srgbClr val="000000"/>
                </a:solidFill>
                <a:effectLst/>
                <a:latin typeface="Arial"/>
                <a:ea typeface="Arial"/>
                <a:cs typeface="Arial"/>
                <a:sym typeface="Arial"/>
              </a:rPr>
              <a:t>getCarFee </a:t>
            </a:r>
            <a:r>
              <a:rPr lang="es-ES" sz="1100" b="0" i="0" u="none" strike="noStrike" cap="none" dirty="0" smtClean="0">
                <a:solidFill>
                  <a:srgbClr val="000000"/>
                </a:solidFill>
                <a:effectLst/>
                <a:latin typeface="Arial"/>
                <a:ea typeface="Arial"/>
                <a:cs typeface="Arial"/>
                <a:sym typeface="Arial"/>
              </a:rPr>
              <a:t>conoce las clases </a:t>
            </a:r>
            <a:r>
              <a:rPr lang="es-ES" sz="1100" b="0" i="1" u="none" strike="noStrike" cap="none" dirty="0" smtClean="0">
                <a:solidFill>
                  <a:srgbClr val="000000"/>
                </a:solidFill>
                <a:effectLst/>
                <a:latin typeface="Arial"/>
                <a:ea typeface="Arial"/>
                <a:cs typeface="Arial"/>
                <a:sym typeface="Arial"/>
              </a:rPr>
              <a:t>Fee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CarSupplements</a:t>
            </a:r>
            <a:r>
              <a:rPr lang="es-ES" sz="1100" b="0" i="0" u="none" strike="noStrike" cap="none" dirty="0" smtClean="0">
                <a:solidFill>
                  <a:srgbClr val="000000"/>
                </a:solidFill>
                <a:effectLst/>
                <a:latin typeface="Arial"/>
                <a:ea typeface="Arial"/>
                <a:cs typeface="Arial"/>
                <a:sym typeface="Arial"/>
              </a:rPr>
              <a:t>.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Finalmente, </a:t>
            </a:r>
            <a:r>
              <a:rPr lang="es-ES" sz="1100" b="0" i="1" u="none" strike="noStrike" cap="none" dirty="0" smtClean="0">
                <a:solidFill>
                  <a:srgbClr val="000000"/>
                </a:solidFill>
                <a:effectLst/>
                <a:latin typeface="Arial"/>
                <a:ea typeface="Arial"/>
                <a:cs typeface="Arial"/>
                <a:sym typeface="Arial"/>
              </a:rPr>
              <a:t>getAvailableCars </a:t>
            </a:r>
            <a:r>
              <a:rPr lang="es-ES" sz="1100" b="0" i="0" u="none" strike="noStrike" cap="none" dirty="0" smtClean="0">
                <a:solidFill>
                  <a:srgbClr val="000000"/>
                </a:solidFill>
                <a:effectLst/>
                <a:latin typeface="Arial"/>
                <a:ea typeface="Arial"/>
                <a:cs typeface="Arial"/>
                <a:sym typeface="Arial"/>
              </a:rPr>
              <a:t>es una operación que para</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un rango de fechas dado, retorna una lista de vehículos disponibles entre tal rango.</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A continuación se presentarán fragmentos del</a:t>
            </a:r>
            <a:r>
              <a:rPr lang="es-ES" sz="1100" b="0" i="0" u="none" strike="noStrike" cap="none" baseline="0" dirty="0" smtClean="0">
                <a:solidFill>
                  <a:srgbClr val="000000"/>
                </a:solidFill>
                <a:effectLst/>
                <a:latin typeface="Arial"/>
                <a:ea typeface="Arial"/>
                <a:cs typeface="Arial"/>
                <a:sym typeface="Arial"/>
              </a:rPr>
              <a:t> documento </a:t>
            </a:r>
            <a:r>
              <a:rPr lang="es-ES" sz="1100" b="0" i="0" u="none" strike="noStrike" cap="none" dirty="0" smtClean="0">
                <a:solidFill>
                  <a:srgbClr val="000000"/>
                </a:solidFill>
                <a:effectLst/>
                <a:latin typeface="Arial"/>
                <a:ea typeface="Arial"/>
                <a:cs typeface="Arial"/>
                <a:sym typeface="Arial"/>
              </a:rPr>
              <a:t>WSDL 2.0</a:t>
            </a:r>
            <a:r>
              <a:rPr lang="es-ES" sz="1100" b="0" i="0" u="none" strike="noStrike" cap="none" baseline="0" dirty="0" smtClean="0">
                <a:solidFill>
                  <a:srgbClr val="000000"/>
                </a:solidFill>
                <a:effectLst/>
                <a:latin typeface="Arial"/>
                <a:ea typeface="Arial"/>
                <a:cs typeface="Arial"/>
                <a:sym typeface="Arial"/>
              </a:rPr>
              <a:t> del caso de estudio.</a:t>
            </a:r>
            <a:endParaRPr dirty="0"/>
          </a:p>
        </p:txBody>
      </p:sp>
    </p:spTree>
    <p:extLst>
      <p:ext uri="{BB962C8B-B14F-4D97-AF65-F5344CB8AC3E}">
        <p14:creationId xmlns:p14="http://schemas.microsoft.com/office/powerpoint/2010/main" val="991801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3293666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smtClean="0">
                <a:solidFill>
                  <a:srgbClr val="000000"/>
                </a:solidFill>
                <a:effectLst/>
                <a:latin typeface="Arial"/>
                <a:ea typeface="Arial"/>
                <a:cs typeface="Arial"/>
                <a:sym typeface="Arial"/>
              </a:rPr>
              <a:t>Como se ha mencionado previamente, nos enfocamos</a:t>
            </a:r>
            <a:r>
              <a:rPr lang="es-ES" sz="1100" b="0" i="0" u="none" strike="noStrike" cap="none" baseline="0" dirty="0" smtClean="0">
                <a:solidFill>
                  <a:srgbClr val="000000"/>
                </a:solidFill>
                <a:effectLst/>
                <a:latin typeface="Arial"/>
                <a:ea typeface="Arial"/>
                <a:cs typeface="Arial"/>
                <a:sym typeface="Arial"/>
              </a:rPr>
              <a:t> en </a:t>
            </a:r>
            <a:r>
              <a:rPr lang="es-ES" sz="1100" b="0" i="0" u="none" strike="noStrike" cap="none" dirty="0" smtClean="0">
                <a:solidFill>
                  <a:srgbClr val="000000"/>
                </a:solidFill>
                <a:effectLst/>
                <a:latin typeface="Arial"/>
                <a:ea typeface="Arial"/>
                <a:cs typeface="Arial"/>
                <a:sym typeface="Arial"/>
              </a:rPr>
              <a:t>dos</a:t>
            </a:r>
            <a:r>
              <a:rPr lang="es-ES" sz="1100" b="0" i="0" u="none" strike="noStrike" cap="none" baseline="0" dirty="0" smtClean="0">
                <a:solidFill>
                  <a:srgbClr val="000000"/>
                </a:solidFill>
                <a:effectLst/>
                <a:latin typeface="Arial"/>
                <a:ea typeface="Arial"/>
                <a:cs typeface="Arial"/>
                <a:sym typeface="Arial"/>
              </a:rPr>
              <a:t> secciones del documento WSDL que son Interface y </a:t>
            </a:r>
            <a:r>
              <a:rPr lang="es-ES" sz="1100" b="0" i="0" u="none" strike="noStrike" cap="none" baseline="0" dirty="0" err="1" smtClean="0">
                <a:solidFill>
                  <a:srgbClr val="000000"/>
                </a:solidFill>
                <a:effectLst/>
                <a:latin typeface="Arial"/>
                <a:ea typeface="Arial"/>
                <a:cs typeface="Arial"/>
                <a:sym typeface="Arial"/>
              </a:rPr>
              <a:t>Type</a:t>
            </a:r>
            <a:r>
              <a:rPr lang="es-ES" sz="1100" b="0" i="0" u="none" strike="noStrike" cap="none" baseline="0" dirty="0" smtClean="0">
                <a:solidFill>
                  <a:srgbClr val="000000"/>
                </a:solidFill>
                <a:effectLst/>
                <a:latin typeface="Arial"/>
                <a:ea typeface="Arial"/>
                <a:cs typeface="Arial"/>
                <a:sym typeface="Arial"/>
              </a:rPr>
              <a:t>. S</a:t>
            </a:r>
            <a:r>
              <a:rPr lang="es-ES" sz="1100" b="0" i="0" u="none" strike="noStrike" cap="none" dirty="0" smtClean="0">
                <a:solidFill>
                  <a:srgbClr val="000000"/>
                </a:solidFill>
                <a:effectLst/>
                <a:latin typeface="Arial"/>
                <a:ea typeface="Arial"/>
                <a:cs typeface="Arial"/>
                <a:sym typeface="Arial"/>
              </a:rPr>
              <a:t>e define para la sección </a:t>
            </a:r>
            <a:r>
              <a:rPr lang="es-ES" sz="1100" b="0" i="1" u="none" strike="noStrike" cap="none" dirty="0" smtClean="0">
                <a:solidFill>
                  <a:srgbClr val="000000"/>
                </a:solidFill>
                <a:effectLst/>
                <a:latin typeface="Arial"/>
                <a:ea typeface="Arial"/>
                <a:cs typeface="Arial"/>
                <a:sym typeface="Arial"/>
              </a:rPr>
              <a:t>interface</a:t>
            </a:r>
            <a:r>
              <a:rPr lang="es-ES" sz="1100" b="0" i="0" u="none" strike="noStrike" cap="none" dirty="0" smtClean="0">
                <a:solidFill>
                  <a:srgbClr val="000000"/>
                </a:solidFill>
                <a:effectLst/>
                <a:latin typeface="Arial"/>
                <a:ea typeface="Arial"/>
                <a:cs typeface="Arial"/>
                <a:sym typeface="Arial"/>
              </a:rPr>
              <a:t> </a:t>
            </a:r>
            <a:r>
              <a:rPr lang="es-ES" sz="1100" b="0" i="0" u="none" strike="noStrike" cap="none" dirty="0" err="1" smtClean="0">
                <a:solidFill>
                  <a:srgbClr val="000000"/>
                </a:solidFill>
                <a:effectLst/>
                <a:latin typeface="Arial"/>
                <a:ea typeface="Arial"/>
                <a:cs typeface="Arial"/>
                <a:sym typeface="Arial"/>
              </a:rPr>
              <a:t>RentACar</a:t>
            </a:r>
            <a:r>
              <a:rPr lang="es-ES" sz="1100" b="0" i="0" u="none" strike="noStrike" cap="none" dirty="0" smtClean="0">
                <a:solidFill>
                  <a:srgbClr val="000000"/>
                </a:solidFill>
                <a:effectLst/>
                <a:latin typeface="Arial"/>
                <a:ea typeface="Arial"/>
                <a:cs typeface="Arial"/>
                <a:sym typeface="Arial"/>
              </a:rPr>
              <a:t>, la operación </a:t>
            </a:r>
            <a:r>
              <a:rPr lang="es-ES" sz="1100" b="0" i="1" u="none" strike="noStrike" cap="none" dirty="0" err="1" smtClean="0">
                <a:solidFill>
                  <a:srgbClr val="000000"/>
                </a:solidFill>
                <a:effectLst/>
                <a:latin typeface="Arial"/>
                <a:ea typeface="Arial"/>
                <a:cs typeface="Arial"/>
                <a:sym typeface="Arial"/>
              </a:rPr>
              <a:t>getAvailableCars</a:t>
            </a:r>
            <a:r>
              <a:rPr lang="es-ES" sz="1100" b="0" i="0" u="none" strike="noStrike" cap="none" dirty="0" smtClean="0">
                <a:solidFill>
                  <a:srgbClr val="000000"/>
                </a:solidFill>
                <a:effectLst/>
                <a:latin typeface="Arial"/>
                <a:ea typeface="Arial"/>
                <a:cs typeface="Arial"/>
                <a:sym typeface="Arial"/>
              </a:rPr>
              <a:t>, indicando la entrada y salida de la misma utilizando los </a:t>
            </a:r>
            <a:r>
              <a:rPr lang="es-ES" sz="1100" b="0" i="0" u="none" strike="noStrike" cap="none" dirty="0" err="1" smtClean="0">
                <a:solidFill>
                  <a:srgbClr val="000000"/>
                </a:solidFill>
                <a:effectLst/>
                <a:latin typeface="Arial"/>
                <a:ea typeface="Arial"/>
                <a:cs typeface="Arial"/>
                <a:sym typeface="Arial"/>
              </a:rPr>
              <a:t>tags</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input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output  </a:t>
            </a:r>
            <a:r>
              <a:rPr lang="es-ES" sz="1100" b="0" i="0" u="none" strike="noStrike" cap="none" dirty="0" smtClean="0">
                <a:solidFill>
                  <a:srgbClr val="000000"/>
                </a:solidFill>
                <a:effectLst/>
                <a:latin typeface="Arial"/>
                <a:ea typeface="Arial"/>
                <a:cs typeface="Arial"/>
                <a:sym typeface="Arial"/>
              </a:rPr>
              <a:t>respectivamente. El </a:t>
            </a:r>
            <a:r>
              <a:rPr lang="es-ES" sz="1100" b="0" i="0" u="none" strike="noStrike" cap="none" dirty="0" err="1" smtClean="0">
                <a:solidFill>
                  <a:srgbClr val="000000"/>
                </a:solidFill>
                <a:effectLst/>
                <a:latin typeface="Arial"/>
                <a:ea typeface="Arial"/>
                <a:cs typeface="Arial"/>
                <a:sym typeface="Arial"/>
              </a:rPr>
              <a:t>imput</a:t>
            </a:r>
            <a:r>
              <a:rPr lang="es-ES" sz="1100" b="0" i="0" u="none" strike="noStrike" cap="none" dirty="0" smtClean="0">
                <a:solidFill>
                  <a:srgbClr val="000000"/>
                </a:solidFill>
                <a:effectLst/>
                <a:latin typeface="Arial"/>
                <a:ea typeface="Arial"/>
                <a:cs typeface="Arial"/>
                <a:sym typeface="Arial"/>
              </a:rPr>
              <a:t> y</a:t>
            </a:r>
            <a:r>
              <a:rPr lang="es-ES" sz="1100" b="0" i="0" u="none" strike="noStrike" cap="none" baseline="0" dirty="0" smtClean="0">
                <a:solidFill>
                  <a:srgbClr val="000000"/>
                </a:solidFill>
                <a:effectLst/>
                <a:latin typeface="Arial"/>
                <a:ea typeface="Arial"/>
                <a:cs typeface="Arial"/>
                <a:sym typeface="Arial"/>
              </a:rPr>
              <a:t> output se detalla </a:t>
            </a:r>
            <a:r>
              <a:rPr lang="es-ES" sz="1100" b="0" i="0" u="none" strike="noStrike" cap="none" dirty="0" smtClean="0">
                <a:solidFill>
                  <a:srgbClr val="000000"/>
                </a:solidFill>
                <a:effectLst/>
                <a:latin typeface="Arial"/>
                <a:ea typeface="Arial"/>
                <a:cs typeface="Arial"/>
                <a:sym typeface="Arial"/>
              </a:rPr>
              <a:t>dentro del apartado </a:t>
            </a:r>
            <a:r>
              <a:rPr lang="es-ES" sz="1100" b="0" i="1" u="none" strike="noStrike" cap="none" dirty="0" err="1" smtClean="0">
                <a:solidFill>
                  <a:srgbClr val="000000"/>
                </a:solidFill>
                <a:effectLst/>
                <a:latin typeface="Arial"/>
                <a:ea typeface="Arial"/>
                <a:cs typeface="Arial"/>
                <a:sym typeface="Arial"/>
              </a:rPr>
              <a:t>types</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del documento. </a:t>
            </a:r>
            <a:endParaRPr dirty="0"/>
          </a:p>
        </p:txBody>
      </p:sp>
    </p:spTree>
    <p:extLst>
      <p:ext uri="{BB962C8B-B14F-4D97-AF65-F5344CB8AC3E}">
        <p14:creationId xmlns:p14="http://schemas.microsoft.com/office/powerpoint/2010/main" val="2423996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AR" dirty="0" smtClean="0"/>
              <a:t>Pasando a la sección </a:t>
            </a:r>
            <a:r>
              <a:rPr lang="es-AR" dirty="0" err="1" smtClean="0"/>
              <a:t>Types</a:t>
            </a:r>
            <a:r>
              <a:rPr lang="es-AR" dirty="0" smtClean="0"/>
              <a:t>, detallaremos </a:t>
            </a:r>
            <a:r>
              <a:rPr lang="es-ES" sz="1100" b="0" i="1" u="none" strike="noStrike" cap="none" dirty="0" err="1" smtClean="0">
                <a:solidFill>
                  <a:srgbClr val="000000"/>
                </a:solidFill>
                <a:effectLst/>
                <a:latin typeface="Arial"/>
                <a:ea typeface="Arial"/>
                <a:cs typeface="Arial"/>
                <a:sym typeface="Arial"/>
              </a:rPr>
              <a:t>getAvailableCarsInput</a:t>
            </a:r>
            <a:r>
              <a:rPr lang="es-ES" sz="1100" b="0" i="1" u="none" strike="noStrike" cap="none" dirty="0" smtClean="0">
                <a:solidFill>
                  <a:srgbClr val="000000"/>
                </a:solidFill>
                <a:effectLst/>
                <a:latin typeface="Arial"/>
                <a:ea typeface="Arial"/>
                <a:cs typeface="Arial"/>
                <a:sym typeface="Arial"/>
              </a:rPr>
              <a:t> recordando que es de la clase Input.</a:t>
            </a:r>
            <a:r>
              <a:rPr lang="es-ES" sz="1100" b="0" i="1"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La misma está compuesta por dos parámetros, siendo </a:t>
            </a:r>
            <a:r>
              <a:rPr lang="es-ES" sz="1100" b="0" i="1" u="none" strike="noStrike" cap="none" dirty="0" err="1" smtClean="0">
                <a:solidFill>
                  <a:srgbClr val="000000"/>
                </a:solidFill>
                <a:effectLst/>
                <a:latin typeface="Arial"/>
                <a:ea typeface="Arial"/>
                <a:cs typeface="Arial"/>
                <a:sym typeface="Arial"/>
              </a:rPr>
              <a:t>initDate</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err="1" smtClean="0">
                <a:solidFill>
                  <a:srgbClr val="000000"/>
                </a:solidFill>
                <a:effectLst/>
                <a:latin typeface="Arial"/>
                <a:ea typeface="Arial"/>
                <a:cs typeface="Arial"/>
                <a:sym typeface="Arial"/>
              </a:rPr>
              <a:t>endDate</a:t>
            </a:r>
            <a:r>
              <a:rPr lang="es-ES" sz="1100" b="0" i="1" u="none" strike="noStrike" cap="none" dirty="0" smtClean="0">
                <a:solidFill>
                  <a:srgbClr val="000000"/>
                </a:solidFill>
                <a:effectLst/>
                <a:latin typeface="Arial"/>
                <a:ea typeface="Arial"/>
                <a:cs typeface="Arial"/>
                <a:sym typeface="Arial"/>
              </a:rPr>
              <a:t> dos parámetros</a:t>
            </a:r>
            <a:r>
              <a:rPr lang="es-ES" sz="1100" b="0" i="1"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 ambos del tipo </a:t>
            </a:r>
            <a:r>
              <a:rPr lang="es-ES" sz="1100" b="0" i="1" u="none" strike="noStrike" cap="none" dirty="0" smtClean="0">
                <a:solidFill>
                  <a:srgbClr val="000000"/>
                </a:solidFill>
                <a:effectLst/>
                <a:latin typeface="Arial"/>
                <a:ea typeface="Arial"/>
                <a:cs typeface="Arial"/>
                <a:sym typeface="Arial"/>
              </a:rPr>
              <a:t>simple date</a:t>
            </a:r>
            <a:r>
              <a:rPr lang="es-ES" sz="1100" b="0" i="0" u="none" strike="noStrike" cap="none" dirty="0" smtClean="0">
                <a:solidFill>
                  <a:srgbClr val="000000"/>
                </a:solidFill>
                <a:effectLs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smtClean="0">
                <a:solidFill>
                  <a:srgbClr val="000000"/>
                </a:solidFill>
                <a:effectLst/>
                <a:latin typeface="Arial"/>
                <a:cs typeface="Arial"/>
                <a:sym typeface="Arial"/>
              </a:rPr>
              <a:t>Cabe destacar que los</a:t>
            </a:r>
            <a:r>
              <a:rPr lang="es-AR" baseline="0" dirty="0" smtClean="0"/>
              <a:t> elementos definidos inmediatamente debajo del primer </a:t>
            </a:r>
            <a:r>
              <a:rPr lang="es-AR" baseline="0" dirty="0" err="1" smtClean="0"/>
              <a:t>complexType</a:t>
            </a:r>
            <a:r>
              <a:rPr lang="es-AR" baseline="0" dirty="0" smtClean="0"/>
              <a:t>, que se encuentren en el mismo nivel, serán del tipo </a:t>
            </a:r>
            <a:r>
              <a:rPr lang="es-AR" baseline="0" dirty="0" err="1" smtClean="0"/>
              <a:t>Parameter</a:t>
            </a:r>
            <a:r>
              <a:rPr lang="es-AR" baseline="0" dirty="0" smtClean="0"/>
              <a:t>.</a:t>
            </a:r>
          </a:p>
          <a:p>
            <a:pPr marL="0" lvl="0" indent="0">
              <a:spcBef>
                <a:spcPts val="0"/>
              </a:spcBef>
              <a:spcAft>
                <a:spcPts val="0"/>
              </a:spcAft>
              <a:buNone/>
            </a:pPr>
            <a:endParaRPr dirty="0"/>
          </a:p>
        </p:txBody>
      </p:sp>
    </p:spTree>
    <p:extLst>
      <p:ext uri="{BB962C8B-B14F-4D97-AF65-F5344CB8AC3E}">
        <p14:creationId xmlns:p14="http://schemas.microsoft.com/office/powerpoint/2010/main" val="2423996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AR" dirty="0" smtClean="0"/>
              <a:t>Pasando a la</a:t>
            </a:r>
            <a:r>
              <a:rPr lang="es-AR" baseline="0" dirty="0" smtClean="0"/>
              <a:t> operación más complicada, tendremos </a:t>
            </a:r>
            <a:r>
              <a:rPr lang="es-ES" sz="1100" b="0" i="1" u="none" strike="noStrike" cap="none" dirty="0" err="1" smtClean="0">
                <a:solidFill>
                  <a:srgbClr val="000000"/>
                </a:solidFill>
                <a:effectLst/>
                <a:latin typeface="Arial"/>
                <a:ea typeface="Arial"/>
                <a:cs typeface="Arial"/>
                <a:sym typeface="Arial"/>
              </a:rPr>
              <a:t>getAvailableCarsOutput</a:t>
            </a:r>
            <a:r>
              <a:rPr lang="es-ES" sz="1100" b="0" i="1" u="none" strike="noStrike" cap="none" dirty="0" smtClean="0">
                <a:solidFill>
                  <a:srgbClr val="000000"/>
                </a:solidFill>
                <a:effectLst/>
                <a:latin typeface="Arial"/>
                <a:ea typeface="Arial"/>
                <a:cs typeface="Arial"/>
                <a:sym typeface="Arial"/>
              </a:rPr>
              <a:t>, en la misma se define </a:t>
            </a:r>
            <a:r>
              <a:rPr lang="es-ES" sz="1100" b="0" i="0" u="none" strike="noStrike" cap="none" dirty="0" smtClean="0">
                <a:solidFill>
                  <a:srgbClr val="000000"/>
                </a:solidFill>
                <a:effectLst/>
                <a:latin typeface="Arial"/>
                <a:ea typeface="Arial"/>
                <a:cs typeface="Arial"/>
                <a:sym typeface="Arial"/>
              </a:rPr>
              <a:t> un </a:t>
            </a:r>
            <a:r>
              <a:rPr lang="es-ES" sz="1100" b="0" i="0" u="none" strike="noStrike" cap="none" dirty="0" err="1" smtClean="0">
                <a:solidFill>
                  <a:srgbClr val="000000"/>
                </a:solidFill>
                <a:effectLst/>
                <a:latin typeface="Arial"/>
                <a:ea typeface="Arial"/>
                <a:cs typeface="Arial"/>
                <a:sym typeface="Arial"/>
              </a:rPr>
              <a:t>Parameter</a:t>
            </a:r>
            <a:r>
              <a:rPr lang="es-ES" sz="1100" b="0" i="0" u="none" strike="noStrike" cap="none" dirty="0" smtClean="0">
                <a:solidFill>
                  <a:srgbClr val="000000"/>
                </a:solidFill>
                <a:effectLst/>
                <a:latin typeface="Arial"/>
                <a:ea typeface="Arial"/>
                <a:cs typeface="Arial"/>
                <a:sym typeface="Arial"/>
              </a:rPr>
              <a:t> </a:t>
            </a:r>
            <a:r>
              <a:rPr lang="es-ES" sz="1100" b="0" i="0" u="none" strike="noStrike" cap="none" baseline="0" dirty="0" smtClean="0">
                <a:solidFill>
                  <a:srgbClr val="000000"/>
                </a:solidFill>
                <a:effectLst/>
                <a:latin typeface="Arial"/>
                <a:ea typeface="Arial"/>
                <a:cs typeface="Arial"/>
                <a:sym typeface="Arial"/>
              </a:rPr>
              <a:t>que en su interior se encuentra compuesto por un </a:t>
            </a:r>
            <a:r>
              <a:rPr lang="es-ES" sz="1100" b="0" i="0" u="none" strike="noStrike" cap="none" baseline="0" dirty="0" err="1" smtClean="0">
                <a:solidFill>
                  <a:srgbClr val="000000"/>
                </a:solidFill>
                <a:effectLst/>
                <a:latin typeface="Arial"/>
                <a:ea typeface="Arial"/>
                <a:cs typeface="Arial"/>
                <a:sym typeface="Arial"/>
              </a:rPr>
              <a:t>ArrayType</a:t>
            </a:r>
            <a:r>
              <a:rPr lang="es-ES" sz="1100" b="0" i="0" u="none" strike="noStrike" cap="none" baseline="0" dirty="0" smtClean="0">
                <a:solidFill>
                  <a:srgbClr val="000000"/>
                </a:solidFill>
                <a:effectLst/>
                <a:latin typeface="Arial"/>
                <a:ea typeface="Arial"/>
                <a:cs typeface="Arial"/>
                <a:sym typeface="Arial"/>
              </a:rPr>
              <a:t> del Tipo Complejo Car. Sabemos que los dos son tipos de datos complejos porque tienen el </a:t>
            </a:r>
            <a:r>
              <a:rPr lang="es-ES" sz="1100" b="0" i="0" u="none" strike="noStrike" cap="none" baseline="0" dirty="0" err="1" smtClean="0">
                <a:solidFill>
                  <a:srgbClr val="000000"/>
                </a:solidFill>
                <a:effectLst/>
                <a:latin typeface="Arial"/>
                <a:ea typeface="Arial"/>
                <a:cs typeface="Arial"/>
                <a:sym typeface="Arial"/>
              </a:rPr>
              <a:t>tag</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sequence</a:t>
            </a:r>
            <a:r>
              <a:rPr lang="es-ES" sz="1100" b="0" i="0" u="none" strike="noStrike" cap="none" baseline="0" dirty="0" smtClean="0">
                <a:solidFill>
                  <a:srgbClr val="000000"/>
                </a:solidFill>
                <a:effectLst/>
                <a:latin typeface="Arial"/>
                <a:ea typeface="Arial"/>
                <a:cs typeface="Arial"/>
                <a:sym typeface="Arial"/>
              </a:rPr>
              <a:t>. Lo que los diferencia es que para el Tipo </a:t>
            </a:r>
            <a:r>
              <a:rPr lang="es-ES" sz="1100" b="0" i="0" u="none" strike="noStrike" cap="none" baseline="0" dirty="0" err="1" smtClean="0">
                <a:solidFill>
                  <a:srgbClr val="000000"/>
                </a:solidFill>
                <a:effectLst/>
                <a:latin typeface="Arial"/>
                <a:ea typeface="Arial"/>
                <a:cs typeface="Arial"/>
                <a:sym typeface="Arial"/>
              </a:rPr>
              <a:t>ArrayType</a:t>
            </a:r>
            <a:r>
              <a:rPr lang="es-ES" sz="1100" b="0" i="0" u="none" strike="noStrike" cap="none" baseline="0" dirty="0" smtClean="0">
                <a:solidFill>
                  <a:srgbClr val="000000"/>
                </a:solidFill>
                <a:effectLst/>
                <a:latin typeface="Arial"/>
                <a:ea typeface="Arial"/>
                <a:cs typeface="Arial"/>
                <a:sym typeface="Arial"/>
              </a:rPr>
              <a:t> la máxima ocurrencia es ilimitada o </a:t>
            </a:r>
            <a:r>
              <a:rPr lang="es-ES" sz="1100" b="0" i="0" u="none" strike="noStrike" cap="none" baseline="0" dirty="0" err="1" smtClean="0">
                <a:solidFill>
                  <a:srgbClr val="000000"/>
                </a:solidFill>
                <a:effectLst/>
                <a:latin typeface="Arial"/>
                <a:ea typeface="Arial"/>
                <a:cs typeface="Arial"/>
                <a:sym typeface="Arial"/>
              </a:rPr>
              <a:t>unbounded</a:t>
            </a:r>
            <a:r>
              <a:rPr lang="es-ES" sz="1100" b="0" i="0" u="none" strike="noStrike" cap="none" baseline="0" dirty="0" smtClean="0">
                <a:solidFill>
                  <a:srgbClr val="000000"/>
                </a:solidFill>
                <a:effectLst/>
                <a:latin typeface="Arial"/>
                <a:ea typeface="Arial"/>
                <a:cs typeface="Arial"/>
                <a:sym typeface="Arial"/>
              </a:rPr>
              <a:t>, mientras que para el </a:t>
            </a:r>
            <a:r>
              <a:rPr lang="es-ES" sz="1100" b="0" i="0" u="none" strike="noStrike" cap="none" baseline="0" dirty="0" err="1" smtClean="0">
                <a:solidFill>
                  <a:srgbClr val="000000"/>
                </a:solidFill>
                <a:effectLst/>
                <a:latin typeface="Arial"/>
                <a:ea typeface="Arial"/>
                <a:cs typeface="Arial"/>
                <a:sym typeface="Arial"/>
              </a:rPr>
              <a:t>ComplexType</a:t>
            </a:r>
            <a:r>
              <a:rPr lang="es-ES" sz="1100" b="0" i="0" u="none" strike="noStrike" cap="none" baseline="0" dirty="0" smtClean="0">
                <a:solidFill>
                  <a:srgbClr val="000000"/>
                </a:solidFill>
                <a:effectLst/>
                <a:latin typeface="Arial"/>
                <a:ea typeface="Arial"/>
                <a:cs typeface="Arial"/>
                <a:sym typeface="Arial"/>
              </a:rPr>
              <a:t>  el </a:t>
            </a:r>
            <a:r>
              <a:rPr lang="es-ES" sz="1100" b="0" i="0" u="none" strike="noStrike" cap="none" baseline="0" dirty="0" err="1" smtClean="0">
                <a:solidFill>
                  <a:srgbClr val="000000"/>
                </a:solidFill>
                <a:effectLst/>
                <a:latin typeface="Arial"/>
                <a:ea typeface="Arial"/>
                <a:cs typeface="Arial"/>
                <a:sym typeface="Arial"/>
              </a:rPr>
              <a:t>maxOccurs</a:t>
            </a:r>
            <a:r>
              <a:rPr lang="es-ES" sz="1100" b="0" i="0" u="none" strike="noStrike" cap="none" baseline="0" dirty="0" smtClean="0">
                <a:solidFill>
                  <a:srgbClr val="000000"/>
                </a:solidFill>
                <a:effectLst/>
                <a:latin typeface="Arial"/>
                <a:ea typeface="Arial"/>
                <a:cs typeface="Arial"/>
                <a:sym typeface="Arial"/>
              </a:rPr>
              <a:t> Se encuentra instanciado con un número. Cada auto posee los atributos </a:t>
            </a:r>
            <a:r>
              <a:rPr lang="es-ES" sz="1100" b="0" i="0" u="none" strike="noStrike" cap="none" baseline="0" dirty="0" err="1" smtClean="0">
                <a:solidFill>
                  <a:srgbClr val="000000"/>
                </a:solidFill>
                <a:effectLst/>
                <a:latin typeface="Arial"/>
                <a:ea typeface="Arial"/>
                <a:cs typeface="Arial"/>
                <a:sym typeface="Arial"/>
              </a:rPr>
              <a:t>brand</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model</a:t>
            </a:r>
            <a:r>
              <a:rPr lang="es-ES" sz="1100" b="0" i="0" u="none" strike="noStrike" cap="none" baseline="0" dirty="0" smtClean="0">
                <a:solidFill>
                  <a:srgbClr val="000000"/>
                </a:solidFill>
                <a:effectLst/>
                <a:latin typeface="Arial"/>
                <a:ea typeface="Arial"/>
                <a:cs typeface="Arial"/>
                <a:sym typeface="Arial"/>
              </a:rPr>
              <a:t> y </a:t>
            </a:r>
            <a:r>
              <a:rPr lang="es-ES" sz="1100" b="0" i="0" u="none" strike="noStrike" cap="none" baseline="0" dirty="0" err="1" smtClean="0">
                <a:solidFill>
                  <a:srgbClr val="000000"/>
                </a:solidFill>
                <a:effectLst/>
                <a:latin typeface="Arial"/>
                <a:ea typeface="Arial"/>
                <a:cs typeface="Arial"/>
                <a:sym typeface="Arial"/>
              </a:rPr>
              <a:t>description</a:t>
            </a:r>
            <a:r>
              <a:rPr lang="es-ES" sz="1100" b="0" i="0" u="none" strike="noStrike" cap="none" baseline="0" dirty="0" smtClean="0">
                <a:solidFill>
                  <a:srgbClr val="000000"/>
                </a:solidFill>
                <a:effectLst/>
                <a:latin typeface="Arial"/>
                <a:ea typeface="Arial"/>
                <a:cs typeface="Arial"/>
                <a:sym typeface="Arial"/>
              </a:rPr>
              <a:t> siendo los mismos 3 tipos simples.</a:t>
            </a:r>
            <a:endParaRPr dirty="0"/>
          </a:p>
        </p:txBody>
      </p:sp>
    </p:spTree>
    <p:extLst>
      <p:ext uri="{BB962C8B-B14F-4D97-AF65-F5344CB8AC3E}">
        <p14:creationId xmlns:p14="http://schemas.microsoft.com/office/powerpoint/2010/main" val="2423996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spcBef>
                <a:spcPts val="500"/>
              </a:spcBef>
              <a:buFont typeface="Arial" pitchFamily="34" charset="0"/>
              <a:buChar char="•"/>
            </a:pPr>
            <a:r>
              <a:rPr lang="es-ES_tradnl" altLang="es-ES" sz="1100" dirty="0" smtClean="0">
                <a:latin typeface="Arial" charset="0"/>
                <a:cs typeface="Arial" charset="0"/>
              </a:rPr>
              <a:t>Analizado el documento </a:t>
            </a:r>
            <a:r>
              <a:rPr lang="es-ES_tradnl" altLang="es-ES" sz="1100" dirty="0" err="1" smtClean="0">
                <a:latin typeface="Arial" charset="0"/>
                <a:cs typeface="Arial" charset="0"/>
              </a:rPr>
              <a:t>wsdl</a:t>
            </a:r>
            <a:r>
              <a:rPr lang="es-ES_tradnl" altLang="es-ES" sz="1100" baseline="0" dirty="0" smtClean="0">
                <a:latin typeface="Arial" charset="0"/>
                <a:cs typeface="Arial" charset="0"/>
              </a:rPr>
              <a:t> </a:t>
            </a:r>
            <a:r>
              <a:rPr lang="es-ES_tradnl" altLang="es-ES" sz="1100" dirty="0" smtClean="0">
                <a:latin typeface="Arial" charset="0"/>
                <a:cs typeface="Arial" charset="0"/>
              </a:rPr>
              <a:t>A continuación se presenta</a:t>
            </a:r>
            <a:r>
              <a:rPr lang="es-ES_tradnl" altLang="es-ES" sz="1100" baseline="0" dirty="0" smtClean="0">
                <a:latin typeface="Arial" charset="0"/>
                <a:cs typeface="Arial" charset="0"/>
              </a:rPr>
              <a:t> el meta</a:t>
            </a:r>
            <a:r>
              <a:rPr lang="es-ES" sz="1100" dirty="0" smtClean="0">
                <a:solidFill>
                  <a:schemeClr val="accent1">
                    <a:lumMod val="75000"/>
                  </a:schemeClr>
                </a:solidFill>
                <a:latin typeface="Dosis"/>
                <a:ea typeface="Dosis"/>
                <a:cs typeface="Dosis"/>
                <a:sym typeface="Dosis"/>
              </a:rPr>
              <a:t>modelo instanciado para el caso de estudio</a:t>
            </a:r>
          </a:p>
        </p:txBody>
      </p:sp>
    </p:spTree>
    <p:extLst>
      <p:ext uri="{BB962C8B-B14F-4D97-AF65-F5344CB8AC3E}">
        <p14:creationId xmlns:p14="http://schemas.microsoft.com/office/powerpoint/2010/main" val="4103686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A fines de mostrar resumidamente como quedaría el grafo dirigido </a:t>
            </a:r>
            <a:r>
              <a:rPr lang="es-ES" sz="1100" b="0" i="0" u="none" strike="noStrike" cap="none" dirty="0" err="1" smtClean="0">
                <a:solidFill>
                  <a:srgbClr val="000000"/>
                </a:solidFill>
                <a:effectLst/>
                <a:latin typeface="Arial"/>
                <a:ea typeface="Arial"/>
                <a:cs typeface="Arial"/>
                <a:sym typeface="Arial"/>
              </a:rPr>
              <a:t>acíclico</a:t>
            </a:r>
            <a:r>
              <a:rPr lang="es-ES" sz="1100" b="0" i="0" u="none" strike="noStrike" cap="none" dirty="0" smtClean="0">
                <a:solidFill>
                  <a:srgbClr val="000000"/>
                </a:solidFill>
                <a:effectLst/>
                <a:latin typeface="Arial"/>
                <a:ea typeface="Arial"/>
                <a:cs typeface="Arial"/>
                <a:sym typeface="Arial"/>
              </a:rPr>
              <a:t> del metamodelo instanciado al caso de estudio, solo</a:t>
            </a:r>
            <a:r>
              <a:rPr lang="es-ES" dirty="0" smtClean="0"/>
              <a:t> </a:t>
            </a:r>
            <a:r>
              <a:rPr lang="es-ES" sz="1100" b="0" i="0" u="none" strike="noStrike" cap="none" dirty="0" smtClean="0">
                <a:solidFill>
                  <a:srgbClr val="000000"/>
                </a:solidFill>
                <a:effectLst/>
                <a:latin typeface="Arial"/>
                <a:ea typeface="Arial"/>
                <a:cs typeface="Arial"/>
                <a:sym typeface="Arial"/>
              </a:rPr>
              <a:t>se detalla la función getAvailableCars. Podemos observar una instancia de la clase </a:t>
            </a:r>
            <a:r>
              <a:rPr lang="es-ES" sz="1100" b="0" i="1" u="none" strike="noStrike" cap="none" dirty="0" smtClean="0">
                <a:solidFill>
                  <a:srgbClr val="000000"/>
                </a:solidFill>
                <a:effectLst/>
                <a:latin typeface="Arial"/>
                <a:ea typeface="Arial"/>
                <a:cs typeface="Arial"/>
                <a:sym typeface="Arial"/>
              </a:rPr>
              <a:t>Interface</a:t>
            </a:r>
            <a:r>
              <a:rPr lang="es-ES" sz="1100" b="0" i="0" u="none" strike="noStrike" cap="none" dirty="0" smtClean="0">
                <a:solidFill>
                  <a:srgbClr val="000000"/>
                </a:solidFill>
                <a:effectLst/>
                <a:latin typeface="Arial"/>
                <a:ea typeface="Arial"/>
                <a:cs typeface="Arial"/>
                <a:sym typeface="Arial"/>
              </a:rPr>
              <a:t>, llamada </a:t>
            </a:r>
            <a:r>
              <a:rPr lang="es-ES" sz="1100" b="0" i="1" u="none" strike="noStrike" cap="none" dirty="0" smtClean="0">
                <a:solidFill>
                  <a:srgbClr val="000000"/>
                </a:solidFill>
                <a:effectLst/>
                <a:latin typeface="Arial"/>
                <a:ea typeface="Arial"/>
                <a:cs typeface="Arial"/>
                <a:sym typeface="Arial"/>
              </a:rPr>
              <a:t>RentACar </a:t>
            </a:r>
            <a:r>
              <a:rPr lang="es-ES" sz="1100" b="0" i="0" u="none" strike="noStrike" cap="none" dirty="0" smtClean="0">
                <a:solidFill>
                  <a:srgbClr val="000000"/>
                </a:solidFill>
                <a:effectLst/>
                <a:latin typeface="Arial"/>
                <a:ea typeface="Arial"/>
                <a:cs typeface="Arial"/>
                <a:sym typeface="Arial"/>
              </a:rPr>
              <a:t>la cual agrupa las operaciones que ofrece el servicio, </a:t>
            </a:r>
            <a:r>
              <a:rPr lang="es-ES" sz="1100" b="0" i="1" u="none" strike="noStrike" cap="none" dirty="0" smtClean="0">
                <a:solidFill>
                  <a:srgbClr val="000000"/>
                </a:solidFill>
                <a:effectLst/>
                <a:latin typeface="Arial"/>
                <a:ea typeface="Arial"/>
                <a:cs typeface="Arial"/>
                <a:sym typeface="Arial"/>
              </a:rPr>
              <a:t>getReservation, getCarFee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getAvailableCars</a:t>
            </a:r>
            <a:r>
              <a:rPr lang="es-ES" sz="1100" b="0" i="0" u="none" strike="noStrike" cap="none" dirty="0" smtClean="0">
                <a:solidFill>
                  <a:srgbClr val="000000"/>
                </a:solidFill>
                <a:effectLst/>
                <a:latin typeface="Arial"/>
                <a:ea typeface="Arial"/>
                <a:cs typeface="Arial"/>
                <a:sym typeface="Arial"/>
              </a:rPr>
              <a:t>, cada una asociada a su respectiva entrada y salida (</a:t>
            </a:r>
            <a:r>
              <a:rPr lang="es-ES" sz="1100" b="0" i="1" u="none" strike="noStrike" cap="none" dirty="0" smtClean="0">
                <a:solidFill>
                  <a:srgbClr val="000000"/>
                </a:solidFill>
                <a:effectLst/>
                <a:latin typeface="Arial"/>
                <a:ea typeface="Arial"/>
                <a:cs typeface="Arial"/>
                <a:sym typeface="Arial"/>
              </a:rPr>
              <a:t>input</a:t>
            </a:r>
            <a:r>
              <a:rPr lang="es-ES" sz="1100" b="0" i="0" u="none" strike="noStrike" cap="none" dirty="0" smtClean="0">
                <a:solidFill>
                  <a:srgbClr val="000000"/>
                </a:solidFill>
                <a:effectLst/>
                <a:latin typeface="Arial"/>
                <a:ea typeface="Arial"/>
                <a:cs typeface="Arial"/>
                <a:sym typeface="Arial"/>
              </a:rPr>
              <a:t>/</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 A su vez cada entrada/salida está relacionada con los parámetros que las componen.</a:t>
            </a:r>
            <a:r>
              <a:rPr lang="es-ES" dirty="0" smtClean="0"/>
              <a:t> </a:t>
            </a:r>
            <a:r>
              <a:rPr lang="es-ES" sz="1100" b="0" i="0" u="none" strike="noStrike" cap="none" dirty="0" smtClean="0">
                <a:solidFill>
                  <a:srgbClr val="000000"/>
                </a:solidFill>
                <a:effectLst/>
                <a:latin typeface="Arial"/>
                <a:ea typeface="Arial"/>
                <a:cs typeface="Arial"/>
                <a:sym typeface="Arial"/>
              </a:rPr>
              <a:t>Podemos destacar que para la operación </a:t>
            </a:r>
            <a:r>
              <a:rPr lang="es-ES" sz="1100" b="0" i="1" u="none" strike="noStrike" cap="none" dirty="0" err="1" smtClean="0">
                <a:solidFill>
                  <a:srgbClr val="000000"/>
                </a:solidFill>
                <a:effectLst/>
                <a:latin typeface="Arial"/>
                <a:ea typeface="Arial"/>
                <a:cs typeface="Arial"/>
                <a:sym typeface="Arial"/>
              </a:rPr>
              <a:t>getAvailableCars</a:t>
            </a:r>
            <a:r>
              <a:rPr lang="es-ES" sz="1100" b="0" i="1" u="none" strike="noStrike" cap="none" dirty="0" smtClean="0">
                <a:solidFill>
                  <a:srgbClr val="000000"/>
                </a:solidFill>
                <a:effectLst/>
                <a:latin typeface="Arial"/>
                <a:ea typeface="Arial"/>
                <a:cs typeface="Arial"/>
                <a:sym typeface="Arial"/>
              </a:rPr>
              <a:t> s</a:t>
            </a:r>
            <a:r>
              <a:rPr lang="es-ES" sz="1100" b="0" i="0" u="none" strike="noStrike" cap="none" dirty="0" smtClean="0">
                <a:solidFill>
                  <a:srgbClr val="000000"/>
                </a:solidFill>
                <a:effectLst/>
                <a:latin typeface="Arial"/>
                <a:ea typeface="Arial"/>
                <a:cs typeface="Arial"/>
                <a:sym typeface="Arial"/>
              </a:rPr>
              <a:t>e define como entrada el objeto llamado </a:t>
            </a:r>
            <a:r>
              <a:rPr lang="es-ES" sz="1100" b="0" i="1" u="none" strike="noStrike" cap="none" dirty="0" smtClean="0">
                <a:solidFill>
                  <a:srgbClr val="000000"/>
                </a:solidFill>
                <a:effectLst/>
                <a:latin typeface="Arial"/>
                <a:ea typeface="Arial"/>
                <a:cs typeface="Arial"/>
                <a:sym typeface="Arial"/>
              </a:rPr>
              <a:t>getAvailableCarInput </a:t>
            </a:r>
            <a:r>
              <a:rPr lang="es-ES" sz="1100" b="0" i="0" u="none" strike="noStrike" cap="none" dirty="0" smtClean="0">
                <a:solidFill>
                  <a:srgbClr val="000000"/>
                </a:solidFill>
                <a:effectLst/>
                <a:latin typeface="Arial"/>
                <a:ea typeface="Arial"/>
                <a:cs typeface="Arial"/>
                <a:sym typeface="Arial"/>
              </a:rPr>
              <a:t>de la clase </a:t>
            </a:r>
            <a:r>
              <a:rPr lang="es-ES" sz="1100" b="0" i="1" u="none" strike="noStrike" cap="none" dirty="0" smtClean="0">
                <a:solidFill>
                  <a:srgbClr val="000000"/>
                </a:solidFill>
                <a:effectLst/>
                <a:latin typeface="Arial"/>
                <a:ea typeface="Arial"/>
                <a:cs typeface="Arial"/>
                <a:sym typeface="Arial"/>
              </a:rPr>
              <a:t>Input</a:t>
            </a:r>
            <a:r>
              <a:rPr lang="es-ES" sz="1100" b="0" i="0" u="none" strike="noStrike" cap="none" dirty="0" smtClean="0">
                <a:solidFill>
                  <a:srgbClr val="000000"/>
                </a:solidFill>
                <a:effectLst/>
                <a:latin typeface="Arial"/>
                <a:ea typeface="Arial"/>
                <a:cs typeface="Arial"/>
                <a:sym typeface="Arial"/>
              </a:rPr>
              <a:t>. Dicha entrada se encuentra conformada por dos parámetros asociados al tipo simple </a:t>
            </a:r>
            <a:r>
              <a:rPr lang="es-ES" sz="1100" b="0" i="1" u="none" strike="noStrike" cap="none" dirty="0" smtClean="0">
                <a:solidFill>
                  <a:srgbClr val="000000"/>
                </a:solidFill>
                <a:effectLst/>
                <a:latin typeface="Arial"/>
                <a:ea typeface="Arial"/>
                <a:cs typeface="Arial"/>
                <a:sym typeface="Arial"/>
              </a:rPr>
              <a:t>date</a:t>
            </a:r>
            <a:r>
              <a:rPr lang="es-ES" sz="1100" b="0" i="0" u="none" strike="noStrike" cap="none" dirty="0" smtClean="0">
                <a:solidFill>
                  <a:srgbClr val="000000"/>
                </a:solidFill>
                <a:effectLst/>
                <a:latin typeface="Arial"/>
                <a:ea typeface="Arial"/>
                <a:cs typeface="Arial"/>
                <a:sym typeface="Arial"/>
              </a:rPr>
              <a:t>, que hacen referencia a la fecha de inicio y fin respectivamente. La salida de esta operación está compuesta por un parámetro llamado </a:t>
            </a:r>
            <a:r>
              <a:rPr lang="es-ES" sz="1100" b="0" i="1" u="none" strike="noStrike" cap="none" dirty="0" smtClean="0">
                <a:solidFill>
                  <a:srgbClr val="000000"/>
                </a:solidFill>
                <a:effectLst/>
                <a:latin typeface="Arial"/>
                <a:ea typeface="Arial"/>
                <a:cs typeface="Arial"/>
                <a:sym typeface="Arial"/>
              </a:rPr>
              <a:t>cars</a:t>
            </a:r>
            <a:r>
              <a:rPr lang="es-ES" sz="1100" b="0" i="0" u="none" strike="noStrike" cap="none" dirty="0" smtClean="0">
                <a:solidFill>
                  <a:srgbClr val="000000"/>
                </a:solidFill>
                <a:effectLst/>
                <a:latin typeface="Arial"/>
                <a:ea typeface="Arial"/>
                <a:cs typeface="Arial"/>
                <a:sym typeface="Arial"/>
              </a:rPr>
              <a:t>, que representa a los autos disponibles entre las fechas ingresadas como entrada de la operación. El parámetro </a:t>
            </a:r>
            <a:r>
              <a:rPr lang="es-ES" sz="1100" b="0" i="1" u="none" strike="noStrike" cap="none" dirty="0" smtClean="0">
                <a:solidFill>
                  <a:srgbClr val="000000"/>
                </a:solidFill>
                <a:effectLst/>
                <a:latin typeface="Arial"/>
                <a:ea typeface="Arial"/>
                <a:cs typeface="Arial"/>
                <a:sym typeface="Arial"/>
              </a:rPr>
              <a:t>cars</a:t>
            </a:r>
            <a:r>
              <a:rPr lang="es-ES" sz="1100" b="0" i="0" u="none" strike="noStrike" cap="none" dirty="0" smtClean="0">
                <a:solidFill>
                  <a:srgbClr val="000000"/>
                </a:solidFill>
                <a:effectLst/>
                <a:latin typeface="Arial"/>
                <a:ea typeface="Arial"/>
                <a:cs typeface="Arial"/>
                <a:sym typeface="Arial"/>
              </a:rPr>
              <a:t>, es asociado a una instancia de la clase </a:t>
            </a:r>
            <a:r>
              <a:rPr lang="es-ES" sz="1100" b="0" i="1" u="none" strike="noStrike" cap="none" dirty="0" err="1" smtClean="0">
                <a:solidFill>
                  <a:srgbClr val="000000"/>
                </a:solidFill>
                <a:effectLst/>
                <a:latin typeface="Arial"/>
                <a:ea typeface="Arial"/>
                <a:cs typeface="Arial"/>
                <a:sym typeface="Arial"/>
              </a:rPr>
              <a:t>ArrayType</a:t>
            </a:r>
            <a:r>
              <a:rPr lang="es-ES" sz="1100" b="0" i="1" u="none" strike="noStrike" cap="none" dirty="0" smtClean="0">
                <a:solidFill>
                  <a:srgbClr val="000000"/>
                </a:solidFill>
                <a:effectLst/>
                <a:latin typeface="Arial"/>
                <a:ea typeface="Arial"/>
                <a:cs typeface="Arial"/>
                <a:sym typeface="Arial"/>
              </a:rPr>
              <a:t>  contiene instancias</a:t>
            </a:r>
            <a:r>
              <a:rPr lang="es-ES" sz="1100" b="0" i="1" u="none" strike="noStrike" cap="none" baseline="0" dirty="0" smtClean="0">
                <a:solidFill>
                  <a:srgbClr val="000000"/>
                </a:solidFill>
                <a:effectLst/>
                <a:latin typeface="Arial"/>
                <a:ea typeface="Arial"/>
                <a:cs typeface="Arial"/>
                <a:sym typeface="Arial"/>
              </a:rPr>
              <a:t> de tipos complejos del tipo car</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(que representa a cada automóvil individualmente conociendo su modelo, marca y una breve descripción.</a:t>
            </a:r>
            <a:r>
              <a:rPr lang="es-ES" dirty="0" smtClean="0"/>
              <a:t> </a:t>
            </a:r>
            <a:br>
              <a:rPr lang="es-ES" dirty="0" smtClean="0"/>
            </a:br>
            <a:endParaRPr dirty="0"/>
          </a:p>
        </p:txBody>
      </p:sp>
    </p:spTree>
    <p:extLst>
      <p:ext uri="{BB962C8B-B14F-4D97-AF65-F5344CB8AC3E}">
        <p14:creationId xmlns:p14="http://schemas.microsoft.com/office/powerpoint/2010/main" val="399538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96900" lvl="1" indent="0" algn="l" eaLnBrk="1" hangingPunct="1">
              <a:lnSpc>
                <a:spcPct val="150000"/>
              </a:lnSpc>
              <a:spcBef>
                <a:spcPct val="0"/>
              </a:spcBef>
              <a:buNone/>
            </a:pPr>
            <a:r>
              <a:rPr lang="es-ES_tradnl" altLang="es-ES" sz="1100" dirty="0" smtClean="0">
                <a:latin typeface="Arial" charset="0"/>
                <a:cs typeface="Arial" charset="0"/>
              </a:rPr>
              <a:t>El trabajo de esta tesis está relacionado al contexto de las Aplicaciones Orientadas a Servicios. Las mismas</a:t>
            </a:r>
            <a:r>
              <a:rPr lang="es-ES_tradnl" altLang="es-ES" sz="1100" baseline="0" dirty="0" smtClean="0">
                <a:latin typeface="Arial" charset="0"/>
                <a:cs typeface="Arial" charset="0"/>
              </a:rPr>
              <a:t> son </a:t>
            </a:r>
            <a:r>
              <a:rPr lang="en-US" altLang="es-ES" sz="1900" dirty="0" err="1" smtClean="0">
                <a:solidFill>
                  <a:srgbClr val="083763"/>
                </a:solidFill>
                <a:latin typeface="Titillium Web Light" charset="0"/>
                <a:cs typeface="Arial" charset="0"/>
              </a:rPr>
              <a:t>Aplicaciones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basadas</a:t>
            </a:r>
            <a:r>
              <a:rPr lang="en-US" altLang="es-ES" sz="1900" dirty="0" smtClean="0">
                <a:solidFill>
                  <a:srgbClr val="083763"/>
                </a:solidFill>
                <a:latin typeface="Titillium Web Light" charset="0"/>
                <a:cs typeface="Arial" charset="0"/>
              </a:rPr>
              <a:t> en </a:t>
            </a:r>
            <a:r>
              <a:rPr lang="en-US" altLang="es-ES" sz="1900" dirty="0" err="1" smtClean="0">
                <a:solidFill>
                  <a:srgbClr val="083763"/>
                </a:solidFill>
                <a:latin typeface="Titillium Web Light" charset="0"/>
                <a:cs typeface="Arial" charset="0"/>
              </a:rPr>
              <a:t>componentes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donde</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algunos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componentes</a:t>
            </a:r>
            <a:r>
              <a:rPr lang="en-US" altLang="es-ES" sz="1900" dirty="0" smtClean="0">
                <a:solidFill>
                  <a:srgbClr val="083763"/>
                </a:solidFill>
                <a:latin typeface="Titillium Web Light" charset="0"/>
                <a:cs typeface="Arial" charset="0"/>
              </a:rPr>
              <a:t> se </a:t>
            </a:r>
            <a:r>
              <a:rPr lang="en-US" altLang="es-ES" sz="1900" dirty="0" err="1" smtClean="0">
                <a:solidFill>
                  <a:srgbClr val="083763"/>
                </a:solidFill>
                <a:latin typeface="Titillium Web Light" charset="0"/>
                <a:cs typeface="Arial" charset="0"/>
              </a:rPr>
              <a:t>resuelven</a:t>
            </a:r>
            <a:r>
              <a:rPr lang="en-US" altLang="es-ES" sz="1900" dirty="0" smtClean="0">
                <a:solidFill>
                  <a:srgbClr val="083763"/>
                </a:solidFill>
                <a:latin typeface="Titillium Web Light" charset="0"/>
                <a:cs typeface="Arial" charset="0"/>
              </a:rPr>
              <a:t> con </a:t>
            </a:r>
            <a:r>
              <a:rPr lang="en-US" altLang="es-ES" sz="1900" dirty="0" err="1" smtClean="0">
                <a:solidFill>
                  <a:srgbClr val="083763"/>
                </a:solidFill>
                <a:latin typeface="Titillium Web Light" charset="0"/>
                <a:cs typeface="Arial" charset="0"/>
              </a:rPr>
              <a:t>servicios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desarrollados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por</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terceras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partes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Esto</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permite</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evitar</a:t>
            </a:r>
            <a:r>
              <a:rPr lang="en-US" altLang="es-ES" sz="1900" dirty="0" smtClean="0">
                <a:solidFill>
                  <a:srgbClr val="083763"/>
                </a:solidFill>
                <a:latin typeface="Titillium Web Light" charset="0"/>
                <a:cs typeface="Arial" charset="0"/>
              </a:rPr>
              <a:t> el </a:t>
            </a:r>
            <a:r>
              <a:rPr lang="en-US" altLang="es-ES" sz="1900" dirty="0" err="1" smtClean="0">
                <a:solidFill>
                  <a:srgbClr val="083763"/>
                </a:solidFill>
                <a:latin typeface="Titillium Web Light" charset="0"/>
                <a:cs typeface="Arial" charset="0"/>
              </a:rPr>
              <a:t>desarrollo</a:t>
            </a:r>
            <a:r>
              <a:rPr lang="en-US" altLang="es-ES" sz="1900" dirty="0" smtClean="0">
                <a:solidFill>
                  <a:srgbClr val="083763"/>
                </a:solidFill>
                <a:latin typeface="Titillium Web Light" charset="0"/>
                <a:cs typeface="Arial" charset="0"/>
              </a:rPr>
              <a:t> de la </a:t>
            </a:r>
            <a:r>
              <a:rPr lang="en-US" altLang="es-ES" sz="1900" dirty="0" err="1" smtClean="0">
                <a:solidFill>
                  <a:srgbClr val="083763"/>
                </a:solidFill>
                <a:latin typeface="Titillium Web Light" charset="0"/>
                <a:cs typeface="Arial" charset="0"/>
              </a:rPr>
              <a:t>funcionalidad</a:t>
            </a:r>
            <a:r>
              <a:rPr lang="en-US" altLang="es-ES" sz="1900" dirty="0" smtClean="0">
                <a:solidFill>
                  <a:srgbClr val="083763"/>
                </a:solidFill>
                <a:latin typeface="Titillium Web Light" charset="0"/>
                <a:cs typeface="Arial" charset="0"/>
              </a:rPr>
              <a:t> de las </a:t>
            </a:r>
            <a:r>
              <a:rPr lang="en-US" altLang="es-ES" sz="1900" dirty="0" err="1" smtClean="0">
                <a:solidFill>
                  <a:srgbClr val="083763"/>
                </a:solidFill>
                <a:latin typeface="Titillium Web Light" charset="0"/>
                <a:cs typeface="Arial" charset="0"/>
              </a:rPr>
              <a:t>aplicaciones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en</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su</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totailidad</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permitiendo</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focalizar</a:t>
            </a:r>
            <a:r>
              <a:rPr lang="en-US" altLang="es-ES" sz="1900" dirty="0" smtClean="0">
                <a:solidFill>
                  <a:srgbClr val="083763"/>
                </a:solidFill>
                <a:latin typeface="Titillium Web Light" charset="0"/>
                <a:cs typeface="Arial" charset="0"/>
              </a:rPr>
              <a:t> en la </a:t>
            </a:r>
            <a:r>
              <a:rPr lang="en-US" altLang="es-ES" sz="1900" dirty="0" err="1" smtClean="0">
                <a:solidFill>
                  <a:srgbClr val="083763"/>
                </a:solidFill>
                <a:latin typeface="Titillium Web Light" charset="0"/>
                <a:cs typeface="Arial" charset="0"/>
              </a:rPr>
              <a:t>funcionalidad</a:t>
            </a:r>
            <a:r>
              <a:rPr lang="en-US" altLang="es-ES" sz="1900" dirty="0" smtClean="0">
                <a:solidFill>
                  <a:srgbClr val="083763"/>
                </a:solidFill>
                <a:latin typeface="Titillium Web Light" charset="0"/>
                <a:cs typeface="Arial" charset="0"/>
              </a:rPr>
              <a:t> principal</a:t>
            </a:r>
            <a:r>
              <a:rPr lang="en-US" altLang="es-ES" sz="1900" baseline="0" dirty="0" smtClean="0">
                <a:solidFill>
                  <a:srgbClr val="083763"/>
                </a:solidFill>
                <a:latin typeface="Titillium Web Light" charset="0"/>
                <a:cs typeface="Arial" charset="0"/>
              </a:rPr>
              <a:t> del </a:t>
            </a:r>
            <a:r>
              <a:rPr lang="en-US" altLang="es-ES" sz="1900" baseline="0" dirty="0" err="1" smtClean="0">
                <a:solidFill>
                  <a:srgbClr val="083763"/>
                </a:solidFill>
                <a:latin typeface="Titillium Web Light" charset="0"/>
                <a:cs typeface="Arial" charset="0"/>
              </a:rPr>
              <a:t>sistema</a:t>
            </a:r>
            <a:r>
              <a:rPr lang="en-US" altLang="es-ES" sz="1900" baseline="0" dirty="0" smtClean="0">
                <a:solidFill>
                  <a:srgbClr val="083763"/>
                </a:solidFill>
                <a:latin typeface="Titillium Web Light" charset="0"/>
                <a:cs typeface="Arial" charset="0"/>
              </a:rPr>
              <a:t>.   </a:t>
            </a:r>
            <a:endParaRPr lang="es-ES_tradnl" altLang="es-ES" sz="1100" dirty="0" smtClean="0">
              <a:latin typeface="Arial" charset="0"/>
              <a:cs typeface="Arial" charset="0"/>
            </a:endParaRPr>
          </a:p>
          <a:p>
            <a:pPr eaLnBrk="1" hangingPunct="1">
              <a:lnSpc>
                <a:spcPct val="115000"/>
              </a:lnSpc>
              <a:spcBef>
                <a:spcPct val="25000"/>
              </a:spcBef>
            </a:pPr>
            <a:endParaRPr lang="es-ES_tradnl" altLang="es-ES" sz="1100" dirty="0" smtClean="0">
              <a:latin typeface="Arial" charset="0"/>
              <a:cs typeface="Arial" charset="0"/>
            </a:endParaRPr>
          </a:p>
          <a:p>
            <a:pPr eaLnBrk="1" hangingPunct="1">
              <a:lnSpc>
                <a:spcPct val="115000"/>
              </a:lnSpc>
              <a:spcBef>
                <a:spcPct val="25000"/>
              </a:spcBef>
            </a:pPr>
            <a:r>
              <a:rPr lang="es-ES_tradnl" altLang="es-ES" sz="1100" dirty="0" smtClean="0">
                <a:latin typeface="Arial" charset="0"/>
                <a:cs typeface="Arial" charset="0"/>
              </a:rPr>
              <a:t>El paradigma de Computación Orientada a Servicios tiene como objetivo principal el Desarrollo de aplicaciones distribuidas en ambientes heterogéneos.</a:t>
            </a:r>
            <a:r>
              <a:rPr lang="es-ES_tradnl" altLang="es-ES" sz="1100" baseline="0" dirty="0" smtClean="0">
                <a:latin typeface="Arial" charset="0"/>
                <a:cs typeface="Arial" charset="0"/>
              </a:rPr>
              <a:t> </a:t>
            </a:r>
            <a:r>
              <a:rPr lang="es-ES_tradnl" altLang="es-ES" sz="1100" dirty="0" smtClean="0">
                <a:latin typeface="Arial" charset="0"/>
                <a:cs typeface="Arial" charset="0"/>
              </a:rPr>
              <a:t>Se basan en la tecnología de Servicios Web</a:t>
            </a:r>
          </a:p>
        </p:txBody>
      </p:sp>
    </p:spTree>
    <p:extLst>
      <p:ext uri="{BB962C8B-B14F-4D97-AF65-F5344CB8AC3E}">
        <p14:creationId xmlns:p14="http://schemas.microsoft.com/office/powerpoint/2010/main" val="313606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dirty="0" smtClean="0">
                <a:solidFill>
                  <a:schemeClr val="accent1">
                    <a:lumMod val="75000"/>
                  </a:schemeClr>
                </a:solidFill>
                <a:latin typeface="Dosis"/>
                <a:ea typeface="Dosis"/>
                <a:cs typeface="Dosis"/>
                <a:sym typeface="Dosis"/>
              </a:rPr>
              <a:t>Herramientas utilizadas en el Conversor</a:t>
            </a:r>
          </a:p>
          <a:p>
            <a:pPr marL="139700" indent="0">
              <a:buNone/>
            </a:pPr>
            <a:endParaRPr dirty="0"/>
          </a:p>
        </p:txBody>
      </p:sp>
    </p:spTree>
    <p:extLst>
      <p:ext uri="{BB962C8B-B14F-4D97-AF65-F5344CB8AC3E}">
        <p14:creationId xmlns:p14="http://schemas.microsoft.com/office/powerpoint/2010/main" val="28749211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la creación del modulo de software Conversor, se utilizaron dos herramientas que fueron de principal relevancia a la hora de poder concretar la creación de dicho modulo. WODEN y DOM.</a:t>
            </a:r>
            <a:r>
              <a:rPr lang="es-ES" dirty="0" smtClean="0"/>
              <a:t> </a:t>
            </a:r>
            <a:br>
              <a:rPr lang="es-ES" dirty="0" smtClean="0"/>
            </a:br>
            <a:r>
              <a:rPr lang="es-ES" sz="1100" b="1" i="0" u="none" strike="noStrike" cap="none" dirty="0" smtClean="0">
                <a:solidFill>
                  <a:srgbClr val="000000"/>
                </a:solidFill>
                <a:effectLst/>
                <a:latin typeface="Arial"/>
                <a:ea typeface="Arial"/>
                <a:cs typeface="Arial"/>
                <a:sym typeface="Arial"/>
              </a:rPr>
              <a:t>WODEN: </a:t>
            </a:r>
            <a:r>
              <a:rPr lang="es-ES" sz="1100" b="0" i="0" u="none" strike="noStrike" cap="none" dirty="0" smtClean="0">
                <a:solidFill>
                  <a:srgbClr val="000000"/>
                </a:solidFill>
                <a:effectLst/>
                <a:latin typeface="Arial"/>
                <a:ea typeface="Arial"/>
                <a:cs typeface="Arial"/>
                <a:sym typeface="Arial"/>
              </a:rPr>
              <a:t>utilizada para validar que los documentos WSDL involucrados como entrada al Conversor del metamodelo estuvieran bien formados. Esto quiere decir que con WODEN se validó que los documentos utilicen los </a:t>
            </a:r>
            <a:r>
              <a:rPr lang="es-ES" sz="1100" b="0" i="0" u="none" strike="noStrike" cap="none" dirty="0" err="1" smtClean="0">
                <a:solidFill>
                  <a:srgbClr val="000000"/>
                </a:solidFill>
                <a:effectLst/>
                <a:latin typeface="Arial"/>
                <a:ea typeface="Arial"/>
                <a:cs typeface="Arial"/>
                <a:sym typeface="Arial"/>
              </a:rPr>
              <a:t>tags</a:t>
            </a:r>
            <a:r>
              <a:rPr lang="es-ES" sz="1100" b="0" i="0" u="none" strike="noStrike" cap="none" dirty="0" smtClean="0">
                <a:solidFill>
                  <a:srgbClr val="000000"/>
                </a:solidFill>
                <a:effectLst/>
                <a:latin typeface="Arial"/>
                <a:ea typeface="Arial"/>
                <a:cs typeface="Arial"/>
                <a:sym typeface="Arial"/>
              </a:rPr>
              <a:t> definidos por la W3C para documentos WSDL. De esta manera, a la hora de testear la Herramienta de Evaluación de Servicios Web, se trabajó con documentos bien formados desde un principio. Además esta herramienta permitió poder trabajar con documentos WSDL versión 1.1, utilizando una función que convierte documentos de la versión WSDL 1.1 a la versión de WSDL 2.0 para luego si procesarlo como entrada al componente conversor del metamodelo. </a:t>
            </a:r>
          </a:p>
          <a:p>
            <a:pPr marL="0" lvl="0" indent="0">
              <a:spcBef>
                <a:spcPts val="0"/>
              </a:spcBef>
              <a:spcAft>
                <a:spcPts val="0"/>
              </a:spcAft>
              <a:buNone/>
            </a:pPr>
            <a:r>
              <a:rPr lang="es-ES" sz="1100" b="1" i="0" u="none" strike="noStrike" cap="none" dirty="0" smtClean="0">
                <a:solidFill>
                  <a:srgbClr val="000000"/>
                </a:solidFill>
                <a:effectLst/>
                <a:latin typeface="Arial"/>
                <a:ea typeface="Arial"/>
                <a:cs typeface="Arial"/>
                <a:sym typeface="Arial"/>
              </a:rPr>
              <a:t>DOM: </a:t>
            </a:r>
            <a:r>
              <a:rPr lang="es-ES" sz="1100" b="0" i="0" u="none" strike="noStrike" cap="none" dirty="0" smtClean="0">
                <a:solidFill>
                  <a:srgbClr val="000000"/>
                </a:solidFill>
                <a:effectLst/>
                <a:latin typeface="Arial"/>
                <a:ea typeface="Arial"/>
                <a:cs typeface="Arial"/>
                <a:sym typeface="Arial"/>
              </a:rPr>
              <a:t>acorde con DOM, cualquier elemento perteneciente al documento XML es un nodo. De esta manera se pudo acceder a todos los detalles específicos dentro de un documento WSDL sin ningún tipo de restricción. Esta librería es una de las herramientas más usadas y populares a la hora de manipular documentos XML.</a:t>
            </a:r>
            <a:endParaRPr dirty="0"/>
          </a:p>
        </p:txBody>
      </p:sp>
    </p:spTree>
    <p:extLst>
      <p:ext uri="{BB962C8B-B14F-4D97-AF65-F5344CB8AC3E}">
        <p14:creationId xmlns:p14="http://schemas.microsoft.com/office/powerpoint/2010/main" val="2293232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AR" dirty="0" smtClean="0"/>
              <a:t>A continuación se presenta</a:t>
            </a:r>
            <a:r>
              <a:rPr lang="es-AR" baseline="0" dirty="0" smtClean="0"/>
              <a:t> un ejemplo de como son convertidos los documentos </a:t>
            </a:r>
            <a:r>
              <a:rPr lang="es-AR" baseline="0" dirty="0" err="1" smtClean="0"/>
              <a:t>wsdl</a:t>
            </a:r>
            <a:r>
              <a:rPr lang="es-AR" baseline="0" dirty="0" smtClean="0"/>
              <a:t> 2.0 a instancias del Metamodelo utilizando la </a:t>
            </a:r>
            <a:r>
              <a:rPr lang="es-AR" baseline="0" dirty="0" err="1" smtClean="0"/>
              <a:t>herrameinta</a:t>
            </a:r>
            <a:r>
              <a:rPr lang="es-AR" baseline="0" dirty="0" smtClean="0"/>
              <a:t> </a:t>
            </a:r>
            <a:r>
              <a:rPr lang="es-AR" baseline="0" dirty="0" err="1" smtClean="0"/>
              <a:t>dom</a:t>
            </a:r>
            <a:endParaRPr dirty="0"/>
          </a:p>
        </p:txBody>
      </p:sp>
    </p:spTree>
    <p:extLst>
      <p:ext uri="{BB962C8B-B14F-4D97-AF65-F5344CB8AC3E}">
        <p14:creationId xmlns:p14="http://schemas.microsoft.com/office/powerpoint/2010/main" val="9733010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smtClean="0">
                <a:solidFill>
                  <a:srgbClr val="000000"/>
                </a:solidFill>
                <a:effectLst/>
                <a:latin typeface="Arial"/>
                <a:ea typeface="Arial"/>
                <a:cs typeface="Arial"/>
                <a:sym typeface="Arial"/>
              </a:rPr>
              <a:t>Siguiendo nuestro ejemplo del dominio </a:t>
            </a:r>
            <a:r>
              <a:rPr lang="es-ES" sz="1100" b="0" i="0" u="none" strike="noStrike" cap="none" dirty="0" err="1" smtClean="0">
                <a:solidFill>
                  <a:srgbClr val="000000"/>
                </a:solidFill>
                <a:effectLst/>
                <a:latin typeface="Arial"/>
                <a:ea typeface="Arial"/>
                <a:cs typeface="Arial"/>
                <a:sym typeface="Arial"/>
              </a:rPr>
              <a:t>RentACar</a:t>
            </a:r>
            <a:r>
              <a:rPr lang="es-ES" sz="1100" b="0" i="0" u="none" strike="noStrike" cap="none" dirty="0" smtClean="0">
                <a:solidFill>
                  <a:srgbClr val="000000"/>
                </a:solidFill>
                <a:effectLst/>
                <a:latin typeface="Arial"/>
                <a:ea typeface="Arial"/>
                <a:cs typeface="Arial"/>
                <a:sym typeface="Arial"/>
              </a:rPr>
              <a:t>, se muestra un esquema</a:t>
            </a:r>
            <a:r>
              <a:rPr lang="es-ES" dirty="0" smtClean="0"/>
              <a:t> </a:t>
            </a:r>
            <a:r>
              <a:rPr lang="es-ES" sz="1100" b="0" i="0" u="none" strike="noStrike" cap="none" dirty="0" smtClean="0">
                <a:solidFill>
                  <a:srgbClr val="000000"/>
                </a:solidFill>
                <a:effectLst/>
                <a:latin typeface="Arial"/>
                <a:ea typeface="Arial"/>
                <a:cs typeface="Arial"/>
                <a:sym typeface="Arial"/>
              </a:rPr>
              <a:t>de como quedaría la estructura con los distintos niveles que conforman un documento WSDL 2.0 al </a:t>
            </a:r>
            <a:r>
              <a:rPr lang="es-ES" sz="1100" b="0" i="0" u="none" strike="noStrike" cap="none" dirty="0" err="1" smtClean="0">
                <a:solidFill>
                  <a:srgbClr val="000000"/>
                </a:solidFill>
                <a:effectLst/>
                <a:latin typeface="Arial"/>
                <a:ea typeface="Arial"/>
                <a:cs typeface="Arial"/>
                <a:sym typeface="Arial"/>
              </a:rPr>
              <a:t>parsearla</a:t>
            </a:r>
            <a:r>
              <a:rPr lang="es-ES" sz="1100" b="0" i="0" u="none" strike="noStrike" cap="none" dirty="0" smtClean="0">
                <a:solidFill>
                  <a:srgbClr val="000000"/>
                </a:solidFill>
                <a:effectLst/>
                <a:latin typeface="Arial"/>
                <a:ea typeface="Arial"/>
                <a:cs typeface="Arial"/>
                <a:sym typeface="Arial"/>
              </a:rPr>
              <a:t> con la herramienta DOM. Cabe destacar que en esta figura, solo se detalla la operación </a:t>
            </a:r>
            <a:r>
              <a:rPr lang="es-ES" sz="1100" b="0" i="0" u="none" strike="noStrike" cap="none" dirty="0" err="1" smtClean="0">
                <a:solidFill>
                  <a:srgbClr val="000000"/>
                </a:solidFill>
                <a:effectLst/>
                <a:latin typeface="Arial"/>
                <a:ea typeface="Arial"/>
                <a:cs typeface="Arial"/>
                <a:sym typeface="Arial"/>
              </a:rPr>
              <a:t>getAvailableCars</a:t>
            </a:r>
            <a:r>
              <a:rPr lang="es-ES" sz="1100" b="0" i="0" u="none" strike="noStrike" cap="none" dirty="0" smtClean="0">
                <a:solidFill>
                  <a:srgbClr val="000000"/>
                </a:solidFill>
                <a:effectLst/>
                <a:latin typeface="Arial"/>
                <a:ea typeface="Arial"/>
                <a:cs typeface="Arial"/>
                <a:sym typeface="Arial"/>
              </a:rPr>
              <a:t>, con el objetivo de dar un ejemplo gráfico de fácil comprensión.</a:t>
            </a:r>
            <a:r>
              <a:rPr lang="es-ES" dirty="0" smtClean="0"/>
              <a:t> </a:t>
            </a:r>
            <a:r>
              <a:rPr lang="es-ES" sz="1100" b="0" i="0" u="none" strike="noStrike" cap="none" dirty="0" smtClean="0">
                <a:solidFill>
                  <a:srgbClr val="000000"/>
                </a:solidFill>
                <a:effectLst/>
                <a:latin typeface="Arial"/>
                <a:ea typeface="Arial"/>
                <a:cs typeface="Arial"/>
                <a:sym typeface="Arial"/>
              </a:rPr>
              <a:t>Los elementos del XML son vistos como nodos, y cada nodo se encuentra en un determinado nivel en la estructura de árbol. En el siguiente nivel se encuentran los nodos </a:t>
            </a:r>
            <a:r>
              <a:rPr lang="es-ES" sz="1100" b="0" i="1" u="none" strike="noStrike" cap="none" dirty="0" smtClean="0">
                <a:solidFill>
                  <a:srgbClr val="000000"/>
                </a:solidFill>
                <a:effectLst/>
                <a:latin typeface="Arial"/>
                <a:ea typeface="Arial"/>
                <a:cs typeface="Arial"/>
                <a:sym typeface="Arial"/>
              </a:rPr>
              <a:t>interface </a:t>
            </a:r>
            <a:r>
              <a:rPr lang="es-ES" sz="1100" b="0" i="0" u="none" strike="noStrike" cap="none" dirty="0" smtClean="0">
                <a:solidFill>
                  <a:srgbClr val="000000"/>
                </a:solidFill>
                <a:effectLst/>
                <a:latin typeface="Arial"/>
                <a:ea typeface="Arial"/>
                <a:cs typeface="Arial"/>
                <a:sym typeface="Arial"/>
              </a:rPr>
              <a:t>y </a:t>
            </a:r>
            <a:r>
              <a:rPr lang="es-ES" sz="1100" b="0" i="1" u="none" strike="noStrike" cap="none" dirty="0" smtClean="0">
                <a:solidFill>
                  <a:srgbClr val="000000"/>
                </a:solidFill>
                <a:effectLst/>
                <a:latin typeface="Arial"/>
                <a:ea typeface="Arial"/>
                <a:cs typeface="Arial"/>
                <a:sym typeface="Arial"/>
              </a:rPr>
              <a:t>types. </a:t>
            </a:r>
            <a:r>
              <a:rPr lang="es-ES" sz="1100" b="0" i="0" u="none" strike="noStrike" cap="none" dirty="0" smtClean="0">
                <a:solidFill>
                  <a:srgbClr val="000000"/>
                </a:solidFill>
                <a:effectLst/>
                <a:latin typeface="Arial"/>
                <a:ea typeface="Arial"/>
                <a:cs typeface="Arial"/>
                <a:sym typeface="Arial"/>
              </a:rPr>
              <a:t>En </a:t>
            </a:r>
            <a:r>
              <a:rPr lang="es-ES" sz="1100" b="0" i="1" u="none" strike="noStrike" cap="none" dirty="0" smtClean="0">
                <a:solidFill>
                  <a:srgbClr val="000000"/>
                </a:solidFill>
                <a:effectLst/>
                <a:latin typeface="Arial"/>
                <a:ea typeface="Arial"/>
                <a:cs typeface="Arial"/>
                <a:sym typeface="Arial"/>
              </a:rPr>
              <a:t>interface </a:t>
            </a:r>
            <a:r>
              <a:rPr lang="es-ES" sz="1100" b="0" i="0" u="none" strike="noStrike" cap="none" dirty="0" smtClean="0">
                <a:solidFill>
                  <a:srgbClr val="000000"/>
                </a:solidFill>
                <a:effectLst/>
                <a:latin typeface="Arial"/>
                <a:ea typeface="Arial"/>
                <a:cs typeface="Arial"/>
                <a:sym typeface="Arial"/>
              </a:rPr>
              <a:t>se encuentran detalladas las operaciones (</a:t>
            </a:r>
            <a:r>
              <a:rPr lang="es-ES" sz="1100" b="0" i="1" u="none" strike="noStrike" cap="none" dirty="0" smtClean="0">
                <a:solidFill>
                  <a:srgbClr val="000000"/>
                </a:solidFill>
                <a:effectLst/>
                <a:latin typeface="Arial"/>
                <a:ea typeface="Arial"/>
                <a:cs typeface="Arial"/>
                <a:sym typeface="Arial"/>
              </a:rPr>
              <a:t>operation</a:t>
            </a:r>
            <a:r>
              <a:rPr lang="es-ES" sz="1100" b="0" i="0" u="none" strike="noStrike" cap="none" dirty="0" smtClean="0">
                <a:solidFill>
                  <a:srgbClr val="000000"/>
                </a:solidFill>
                <a:effectLst/>
                <a:latin typeface="Arial"/>
                <a:ea typeface="Arial"/>
                <a:cs typeface="Arial"/>
                <a:sym typeface="Arial"/>
              </a:rPr>
              <a:t>) que ofrece el servicio (N2). En el nivel N3 tenemos los mensajes de entrada (</a:t>
            </a:r>
            <a:r>
              <a:rPr lang="es-ES" sz="1100" b="0" i="1" u="none" strike="noStrike" cap="none" dirty="0" smtClean="0">
                <a:solidFill>
                  <a:srgbClr val="000000"/>
                </a:solidFill>
                <a:effectLst/>
                <a:latin typeface="Arial"/>
                <a:ea typeface="Arial"/>
                <a:cs typeface="Arial"/>
                <a:sym typeface="Arial"/>
              </a:rPr>
              <a:t>input</a:t>
            </a:r>
            <a:r>
              <a:rPr lang="es-ES" sz="1100" b="0" i="0" u="none" strike="noStrike" cap="none" dirty="0" smtClean="0">
                <a:solidFill>
                  <a:srgbClr val="000000"/>
                </a:solidFill>
                <a:effectLst/>
                <a:latin typeface="Arial"/>
                <a:ea typeface="Arial"/>
                <a:cs typeface="Arial"/>
                <a:sym typeface="Arial"/>
              </a:rPr>
              <a:t>) y de salida (</a:t>
            </a:r>
            <a:r>
              <a:rPr lang="es-ES" sz="1100" b="0" i="1" u="none" strike="noStrike" cap="none" dirty="0" smtClean="0">
                <a:solidFill>
                  <a:srgbClr val="000000"/>
                </a:solidFill>
                <a:effectLst/>
                <a:latin typeface="Arial"/>
                <a:ea typeface="Arial"/>
                <a:cs typeface="Arial"/>
                <a:sym typeface="Arial"/>
              </a:rPr>
              <a:t>output</a:t>
            </a:r>
            <a:r>
              <a:rPr lang="es-ES" sz="1100" b="0" i="0" u="none" strike="noStrike" cap="none" dirty="0" smtClean="0">
                <a:solidFill>
                  <a:srgbClr val="000000"/>
                </a:solidFill>
                <a:effectLst/>
                <a:latin typeface="Arial"/>
                <a:ea typeface="Arial"/>
                <a:cs typeface="Arial"/>
                <a:sym typeface="Arial"/>
              </a:rPr>
              <a:t>).</a:t>
            </a:r>
            <a:r>
              <a:rPr lang="es-ES" dirty="0" smtClean="0"/>
              <a:t> </a:t>
            </a:r>
            <a:r>
              <a:rPr lang="es-ES" sz="1100" b="0" i="0" u="none" strike="noStrike" cap="none" dirty="0" smtClean="0">
                <a:solidFill>
                  <a:srgbClr val="000000"/>
                </a:solidFill>
                <a:effectLst/>
                <a:latin typeface="Arial"/>
                <a:ea typeface="Arial"/>
                <a:cs typeface="Arial"/>
                <a:sym typeface="Arial"/>
              </a:rPr>
              <a:t>En </a:t>
            </a:r>
            <a:r>
              <a:rPr lang="es-ES" sz="1100" b="0" i="1" u="none" strike="noStrike" cap="none" dirty="0" err="1" smtClean="0">
                <a:solidFill>
                  <a:srgbClr val="000000"/>
                </a:solidFill>
                <a:effectLst/>
                <a:latin typeface="Arial"/>
                <a:ea typeface="Arial"/>
                <a:cs typeface="Arial"/>
                <a:sym typeface="Arial"/>
              </a:rPr>
              <a:t>types</a:t>
            </a:r>
            <a:r>
              <a:rPr lang="es-ES" sz="1100" b="0" i="1" u="none" strike="noStrike" cap="none"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se definen todos los tipos de datos existentes en el documento.</a:t>
            </a:r>
            <a:endParaRPr dirty="0"/>
          </a:p>
        </p:txBody>
      </p:sp>
    </p:spTree>
    <p:extLst>
      <p:ext uri="{BB962C8B-B14F-4D97-AF65-F5344CB8AC3E}">
        <p14:creationId xmlns:p14="http://schemas.microsoft.com/office/powerpoint/2010/main" val="581405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dirty="0" smtClean="0"/>
              <a:t>Como último objetivo planteado se encuentra </a:t>
            </a:r>
            <a:r>
              <a:rPr lang="es-ES" sz="1100" dirty="0" smtClean="0"/>
              <a:t>Modificar la herramienta para evaluación de Servicios Web integrando el Metamodelo de Servicios Web.</a:t>
            </a:r>
          </a:p>
          <a:p>
            <a:pPr marL="0" lvl="0" indent="0">
              <a:spcBef>
                <a:spcPts val="0"/>
              </a:spcBef>
              <a:spcAft>
                <a:spcPts val="0"/>
              </a:spcAft>
              <a:buNone/>
            </a:pPr>
            <a:endParaRPr dirty="0"/>
          </a:p>
        </p:txBody>
      </p:sp>
    </p:spTree>
    <p:extLst>
      <p:ext uri="{BB962C8B-B14F-4D97-AF65-F5344CB8AC3E}">
        <p14:creationId xmlns:p14="http://schemas.microsoft.com/office/powerpoint/2010/main" val="13851501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dirty="0" smtClean="0">
                <a:solidFill>
                  <a:schemeClr val="accent1">
                    <a:lumMod val="75000"/>
                  </a:schemeClr>
                </a:solidFill>
                <a:latin typeface="Dosis" charset="0"/>
                <a:sym typeface="Dosis Light"/>
              </a:rPr>
              <a:t>Se detallan</a:t>
            </a:r>
            <a:r>
              <a:rPr lang="es-AR" sz="1100" baseline="0" dirty="0" smtClean="0">
                <a:solidFill>
                  <a:schemeClr val="accent1">
                    <a:lumMod val="75000"/>
                  </a:schemeClr>
                </a:solidFill>
                <a:latin typeface="Dosis" charset="0"/>
                <a:sym typeface="Dosis Light"/>
              </a:rPr>
              <a:t> las  </a:t>
            </a:r>
            <a:r>
              <a:rPr lang="es-AR" sz="1100" dirty="0" smtClean="0">
                <a:solidFill>
                  <a:schemeClr val="accent1">
                    <a:lumMod val="75000"/>
                  </a:schemeClr>
                </a:solidFill>
                <a:latin typeface="Dosis" charset="0"/>
                <a:sym typeface="Dosis Light"/>
              </a:rPr>
              <a:t>Modificaciones realizadas a la herramienta de evaluación de Servicios Web</a:t>
            </a:r>
            <a:endParaRPr dirty="0"/>
          </a:p>
        </p:txBody>
      </p:sp>
    </p:spTree>
    <p:extLst>
      <p:ext uri="{BB962C8B-B14F-4D97-AF65-F5344CB8AC3E}">
        <p14:creationId xmlns:p14="http://schemas.microsoft.com/office/powerpoint/2010/main" val="32870234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dirty="0" smtClean="0">
                <a:solidFill>
                  <a:schemeClr val="accent1">
                    <a:lumMod val="75000"/>
                  </a:schemeClr>
                </a:solidFill>
                <a:latin typeface="Dosis" charset="0"/>
                <a:sym typeface="Dosis Light"/>
              </a:rPr>
              <a:t>Se implementó el Metamodelo como componente de software, específicamente como una librería del lenguaje JAVA.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dirty="0" smtClean="0"/>
              <a:t>Además el </a:t>
            </a:r>
            <a:r>
              <a:rPr lang="es-AR" sz="1100" dirty="0" smtClean="0">
                <a:solidFill>
                  <a:schemeClr val="accent1">
                    <a:lumMod val="75000"/>
                  </a:schemeClr>
                </a:solidFill>
                <a:latin typeface="Dosis" charset="0"/>
                <a:sym typeface="Dosis Light"/>
              </a:rPr>
              <a:t>Conversor que instancia el Metamodelo a partir de una descripción WSDL también</a:t>
            </a:r>
            <a:r>
              <a:rPr lang="es-AR" sz="1100" baseline="0" dirty="0" smtClean="0">
                <a:solidFill>
                  <a:schemeClr val="accent1">
                    <a:lumMod val="75000"/>
                  </a:schemeClr>
                </a:solidFill>
                <a:latin typeface="Dosis" charset="0"/>
                <a:sym typeface="Dosis Light"/>
              </a:rPr>
              <a:t> fue creado c</a:t>
            </a:r>
            <a:r>
              <a:rPr lang="es-AR" sz="1100" dirty="0" smtClean="0">
                <a:solidFill>
                  <a:schemeClr val="accent1">
                    <a:lumMod val="75000"/>
                  </a:schemeClr>
                </a:solidFill>
                <a:latin typeface="Dosis" charset="0"/>
                <a:sym typeface="Dosis Light"/>
              </a:rPr>
              <a:t>omo componente de software.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dirty="0" smtClean="0">
                <a:solidFill>
                  <a:schemeClr val="accent1">
                    <a:lumMod val="75000"/>
                  </a:schemeClr>
                </a:solidFill>
                <a:latin typeface="Dosis" charset="0"/>
                <a:sym typeface="Dosis Light"/>
              </a:rPr>
              <a:t>Integración de ambos componentes a la Herramienta de Evaluación de Servicios Web,</a:t>
            </a:r>
            <a:r>
              <a:rPr lang="es-AR" sz="1100" baseline="0" dirty="0" smtClean="0">
                <a:solidFill>
                  <a:schemeClr val="accent1">
                    <a:lumMod val="75000"/>
                  </a:schemeClr>
                </a:solidFill>
                <a:latin typeface="Dosis" charset="0"/>
                <a:sym typeface="Dosis Light"/>
              </a:rPr>
              <a:t> por lo que las especificaciones de los servicios web tanto candidato como el requerido, no son más interfaces java sino que son instancias del Metamodelo desarrollado.</a:t>
            </a:r>
            <a:endParaRPr lang="es-ES" sz="1100" dirty="0" smtClean="0"/>
          </a:p>
          <a:p>
            <a:pPr marL="139700" indent="0">
              <a:buNone/>
            </a:pPr>
            <a:endParaRPr dirty="0"/>
          </a:p>
        </p:txBody>
      </p:sp>
    </p:spTree>
    <p:extLst>
      <p:ext uri="{BB962C8B-B14F-4D97-AF65-F5344CB8AC3E}">
        <p14:creationId xmlns:p14="http://schemas.microsoft.com/office/powerpoint/2010/main" val="34848196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dirty="0" smtClean="0"/>
              <a:t>Luego se presenta el </a:t>
            </a:r>
            <a:r>
              <a:rPr lang="es-AR" baseline="0" dirty="0" smtClean="0"/>
              <a:t>Proceso de descubrimiento </a:t>
            </a:r>
            <a:r>
              <a:rPr lang="es-AR" sz="1100" dirty="0" smtClean="0">
                <a:solidFill>
                  <a:schemeClr val="accent1">
                    <a:lumMod val="50000"/>
                  </a:schemeClr>
                </a:solidFill>
                <a:latin typeface="Dosis"/>
                <a:ea typeface="Dosis"/>
                <a:cs typeface="Dosis"/>
                <a:sym typeface="Dosis"/>
              </a:rPr>
              <a:t>y Selección de Servicios Web actual</a:t>
            </a:r>
          </a:p>
        </p:txBody>
      </p:sp>
    </p:spTree>
    <p:extLst>
      <p:ext uri="{BB962C8B-B14F-4D97-AF65-F5344CB8AC3E}">
        <p14:creationId xmlns:p14="http://schemas.microsoft.com/office/powerpoint/2010/main" val="1274564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En el nuevo enfoque, tanto los requerimientos funcionales por parte de desarrolladores de aplicaciones orientadas a servicios, como los servicios candidatos, serán representados y comparados mediante instanciaciones del metamodelo desarrollado.</a:t>
            </a:r>
            <a:r>
              <a:rPr lang="es-ES" dirty="0" smtClean="0"/>
              <a:t> S</a:t>
            </a:r>
            <a:r>
              <a:rPr lang="es-ES" sz="1100" b="0" i="0" u="none" strike="noStrike" cap="none" dirty="0" smtClean="0">
                <a:solidFill>
                  <a:srgbClr val="000000"/>
                </a:solidFill>
                <a:effectLst/>
                <a:latin typeface="Arial"/>
                <a:ea typeface="Arial"/>
                <a:cs typeface="Arial"/>
                <a:sym typeface="Arial"/>
              </a:rPr>
              <a:t>e presenta de manera esquemática la modificación sobre el proceso de descubrimiento y selección de Servicios Web, al considerar los dos nuevos componentes (</a:t>
            </a:r>
            <a:r>
              <a:rPr lang="es-ES" sz="1100" b="0" i="0" u="none" strike="noStrike" cap="none" dirty="0" err="1" smtClean="0">
                <a:solidFill>
                  <a:srgbClr val="000000"/>
                </a:solidFill>
                <a:effectLst/>
                <a:latin typeface="Arial"/>
                <a:ea typeface="Arial"/>
                <a:cs typeface="Arial"/>
                <a:sym typeface="Arial"/>
              </a:rPr>
              <a:t>metamodelo</a:t>
            </a:r>
            <a:r>
              <a:rPr lang="es-ES" sz="1100" b="0" i="0" u="none" strike="noStrike" cap="none" dirty="0" smtClean="0">
                <a:solidFill>
                  <a:srgbClr val="000000"/>
                </a:solidFill>
                <a:effectLst/>
                <a:latin typeface="Arial"/>
                <a:ea typeface="Arial"/>
                <a:cs typeface="Arial"/>
                <a:sym typeface="Arial"/>
              </a:rPr>
              <a:t> y conversor), que son parte de la nueva Herramienta de Evaluación de Servicios Web. En el Paso 1.1 se generan las instancias del metamodelo que corresponden al requerimiento funcional del servicio que se espera consumir por la aplicación- </a:t>
            </a:r>
            <a:r>
              <a:rPr lang="es-ES" sz="1100" b="0" i="1" u="none" strike="noStrike" cap="none" dirty="0" smtClean="0">
                <a:solidFill>
                  <a:srgbClr val="000000"/>
                </a:solidFill>
                <a:effectLst/>
                <a:latin typeface="Arial"/>
                <a:ea typeface="Arial"/>
                <a:cs typeface="Arial"/>
                <a:sym typeface="Arial"/>
              </a:rPr>
              <a:t>IC </a:t>
            </a:r>
            <a:r>
              <a:rPr lang="es-ES" sz="1100" b="0" i="0" u="none" strike="noStrike" cap="none" dirty="0" smtClean="0">
                <a:solidFill>
                  <a:srgbClr val="000000"/>
                </a:solidFill>
                <a:effectLst/>
                <a:latin typeface="Arial"/>
                <a:ea typeface="Arial"/>
                <a:cs typeface="Arial"/>
                <a:sym typeface="Arial"/>
              </a:rPr>
              <a:t>(Interfaz a</a:t>
            </a:r>
            <a:r>
              <a:rPr lang="es-ES" dirty="0" smtClean="0"/>
              <a:t> </a:t>
            </a:r>
            <a:r>
              <a:rPr lang="es-ES" sz="1100" b="0" i="0" u="none" strike="noStrike" cap="none" dirty="0" smtClean="0">
                <a:solidFill>
                  <a:srgbClr val="000000"/>
                </a:solidFill>
                <a:effectLst/>
                <a:latin typeface="Arial"/>
                <a:ea typeface="Arial"/>
                <a:cs typeface="Arial"/>
                <a:sym typeface="Arial"/>
              </a:rPr>
              <a:t>Consumir), a partir de la cual se generan consultas (querys). Luego en el Paso 1.2 se realizan las consultas en el registro de descubrimiento (tal como el de EasySOC), para obtener los documentos WSDL de los servicios del Proveedor, que pueden corresponder a versiones 1.1 y 2.0. Con estos documentos, en el paso 1.3 se generan las instancias del </a:t>
            </a:r>
            <a:r>
              <a:rPr lang="es-ES" sz="1100" b="0" i="0" u="none" strike="noStrike" cap="none" dirty="0" err="1" smtClean="0">
                <a:solidFill>
                  <a:srgbClr val="000000"/>
                </a:solidFill>
                <a:effectLst/>
                <a:latin typeface="Arial"/>
                <a:ea typeface="Arial"/>
                <a:cs typeface="Arial"/>
                <a:sym typeface="Arial"/>
              </a:rPr>
              <a:t>metamodelo</a:t>
            </a:r>
            <a:r>
              <a:rPr lang="es-ES" sz="1100" b="0" i="0" u="none" strike="noStrike" cap="none" dirty="0" smtClean="0">
                <a:solidFill>
                  <a:srgbClr val="000000"/>
                </a:solidFill>
                <a:effectLst/>
                <a:latin typeface="Arial"/>
                <a:ea typeface="Arial"/>
                <a:cs typeface="Arial"/>
                <a:sym typeface="Arial"/>
              </a:rPr>
              <a:t>- </a:t>
            </a:r>
            <a:r>
              <a:rPr lang="es-ES" sz="1100" b="0" i="1" u="none" strike="noStrike" cap="none" dirty="0" smtClean="0">
                <a:solidFill>
                  <a:srgbClr val="000000"/>
                </a:solidFill>
                <a:effectLst/>
                <a:latin typeface="Arial"/>
                <a:ea typeface="Arial"/>
                <a:cs typeface="Arial"/>
                <a:sym typeface="Arial"/>
              </a:rPr>
              <a:t>IP </a:t>
            </a:r>
            <a:r>
              <a:rPr lang="es-ES" sz="1100" b="0" i="0" u="none" strike="noStrike" cap="none" dirty="0" smtClean="0">
                <a:solidFill>
                  <a:srgbClr val="000000"/>
                </a:solidFill>
                <a:effectLst/>
                <a:latin typeface="Arial"/>
                <a:ea typeface="Arial"/>
                <a:cs typeface="Arial"/>
                <a:sym typeface="Arial"/>
              </a:rPr>
              <a:t>(Interfaz Provista) utilizando el componente Conversor para obtener el conjunto que servirá de entrada al Paso 2, que es la selección del servicio candidato más apto.</a:t>
            </a:r>
            <a:br>
              <a:rPr lang="es-ES" sz="1100" b="0" i="0" u="none" strike="noStrike" cap="none" dirty="0" smtClean="0">
                <a:solidFill>
                  <a:srgbClr val="000000"/>
                </a:solidFill>
                <a:effectLst/>
                <a:latin typeface="Arial"/>
                <a:ea typeface="Arial"/>
                <a:cs typeface="Arial"/>
                <a:sym typeface="Arial"/>
              </a:rPr>
            </a:br>
            <a:r>
              <a:rPr lang="es-ES" sz="1100" b="0" i="0" u="none" strike="noStrike" cap="none" dirty="0" smtClean="0">
                <a:solidFill>
                  <a:srgbClr val="000000"/>
                </a:solidFill>
                <a:effectLst/>
                <a:latin typeface="Arial"/>
                <a:ea typeface="Arial"/>
                <a:cs typeface="Arial"/>
                <a:sym typeface="Arial"/>
              </a:rPr>
              <a:t>En el procedimiento de Análisis de Compatibilidad de Interfaces, que es parte del Método de Selección de Servicios Web (Paso 2), se realizó una actualización con respecto al componente del Metamodelo. </a:t>
            </a:r>
            <a:endParaRPr dirty="0"/>
          </a:p>
        </p:txBody>
      </p:sp>
    </p:spTree>
    <p:extLst>
      <p:ext uri="{BB962C8B-B14F-4D97-AF65-F5344CB8AC3E}">
        <p14:creationId xmlns:p14="http://schemas.microsoft.com/office/powerpoint/2010/main" val="39014040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dirty="0" smtClean="0"/>
              <a:t>De la herramienta de selección de servicios</a:t>
            </a:r>
            <a:r>
              <a:rPr lang="es-AR" baseline="0" dirty="0" smtClean="0"/>
              <a:t> web actual se detalla el </a:t>
            </a:r>
            <a:r>
              <a:rPr lang="es-AR" sz="1100" dirty="0" smtClean="0">
                <a:solidFill>
                  <a:schemeClr val="accent1">
                    <a:lumMod val="50000"/>
                  </a:schemeClr>
                </a:solidFill>
                <a:latin typeface="Dosis"/>
                <a:ea typeface="Dosis"/>
                <a:cs typeface="Dosis"/>
                <a:sym typeface="Dosis"/>
              </a:rPr>
              <a:t>Análisis de Compatibilidad de Interfaces </a:t>
            </a:r>
          </a:p>
        </p:txBody>
      </p:sp>
    </p:spTree>
    <p:extLst>
      <p:ext uri="{BB962C8B-B14F-4D97-AF65-F5344CB8AC3E}">
        <p14:creationId xmlns:p14="http://schemas.microsoft.com/office/powerpoint/2010/main" val="2366708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eaLnBrk="1" hangingPunct="1">
              <a:lnSpc>
                <a:spcPct val="115000"/>
              </a:lnSpc>
              <a:spcBef>
                <a:spcPct val="25000"/>
              </a:spcBef>
            </a:pPr>
            <a:r>
              <a:rPr lang="es-ES_tradnl" altLang="es-ES" sz="1100" dirty="0" smtClean="0">
                <a:latin typeface="Arial" charset="0"/>
                <a:cs typeface="Arial" charset="0"/>
              </a:rPr>
              <a:t>El paradigma SOC provee las siguientes ventajas: genera un bajo acoplamiento entre consumidor y proveedor de un determinado servicio y además promueve fuertemente la reusabilidad de componentes software.</a:t>
            </a:r>
          </a:p>
          <a:p>
            <a:pPr eaLnBrk="1" hangingPunct="1">
              <a:lnSpc>
                <a:spcPct val="115000"/>
              </a:lnSpc>
              <a:spcBef>
                <a:spcPct val="25000"/>
              </a:spcBef>
            </a:pPr>
            <a:endParaRPr lang="es-ES_tradnl" altLang="es-ES" sz="1100" dirty="0" smtClean="0">
              <a:latin typeface="Arial" charset="0"/>
              <a:cs typeface="Arial" charset="0"/>
            </a:endParaRPr>
          </a:p>
          <a:p>
            <a:pPr marL="457200" marR="0" lvl="0" indent="-317500" algn="l" defTabSz="914400" rtl="0" eaLnBrk="1" fontAlgn="auto" latinLnBrk="0" hangingPunct="1">
              <a:lnSpc>
                <a:spcPct val="115000"/>
              </a:lnSpc>
              <a:spcBef>
                <a:spcPct val="25000"/>
              </a:spcBef>
              <a:spcAft>
                <a:spcPts val="0"/>
              </a:spcAft>
              <a:buClr>
                <a:srgbClr val="000000"/>
              </a:buClr>
              <a:buSzPts val="1400"/>
              <a:buFont typeface="Arial"/>
              <a:buChar char="●"/>
              <a:tabLst/>
              <a:defRPr/>
            </a:pPr>
            <a:r>
              <a:rPr lang="es-ES_tradnl" altLang="es-ES" sz="1100" dirty="0" smtClean="0">
                <a:latin typeface="Arial" charset="0"/>
                <a:cs typeface="Arial" charset="0"/>
              </a:rPr>
              <a:t>Las desventajas son que produce un incremento de esfuerzo en las etapas de Implementación y Mantenimiento. Una de las razones que suceda esto</a:t>
            </a:r>
            <a:r>
              <a:rPr lang="es-ES_tradnl" altLang="es-ES" sz="1100" baseline="0" dirty="0" smtClean="0">
                <a:latin typeface="Arial" charset="0"/>
                <a:cs typeface="Arial" charset="0"/>
              </a:rPr>
              <a:t> es por incluir</a:t>
            </a:r>
            <a:r>
              <a:rPr lang="es-ES_tradnl" altLang="es-ES" sz="1100" dirty="0" smtClean="0">
                <a:latin typeface="Arial" charset="0"/>
                <a:cs typeface="Arial" charset="0"/>
              </a:rPr>
              <a:t> aspectos propios de la conexión a los servicios, que “contaminan” la lógica de la aplicación. En caso de requerir una modificación</a:t>
            </a:r>
            <a:r>
              <a:rPr lang="es-ES_tradnl" altLang="es-ES" sz="1100" baseline="0" dirty="0" smtClean="0">
                <a:latin typeface="Arial" charset="0"/>
                <a:cs typeface="Arial" charset="0"/>
              </a:rPr>
              <a:t> en la funcionalidad esperada por el servicio web, y este no lo puede proveer, hay que realizar una nueva búsqueda</a:t>
            </a:r>
            <a:r>
              <a:rPr lang="es-ES_tradnl" altLang="es-ES" sz="1100" dirty="0" smtClean="0">
                <a:latin typeface="Arial" charset="0"/>
                <a:cs typeface="Arial" charset="0"/>
              </a:rPr>
              <a:t>. </a:t>
            </a:r>
          </a:p>
          <a:p>
            <a:pPr eaLnBrk="1" hangingPunct="1">
              <a:lnSpc>
                <a:spcPct val="115000"/>
              </a:lnSpc>
              <a:spcBef>
                <a:spcPct val="25000"/>
              </a:spcBef>
            </a:pPr>
            <a:endParaRPr lang="es-ES_tradnl" altLang="es-ES" sz="1100" dirty="0" smtClean="0">
              <a:latin typeface="Arial" charset="0"/>
              <a:cs typeface="Arial" charset="0"/>
            </a:endParaRPr>
          </a:p>
          <a:p>
            <a:pPr eaLnBrk="1" hangingPunct="1">
              <a:lnSpc>
                <a:spcPct val="115000"/>
              </a:lnSpc>
              <a:spcBef>
                <a:spcPct val="25000"/>
              </a:spcBef>
            </a:pPr>
            <a:r>
              <a:rPr lang="es-ES_tradnl" altLang="es-ES" sz="1100" dirty="0" smtClean="0">
                <a:latin typeface="Arial" charset="0"/>
                <a:cs typeface="Arial" charset="0"/>
              </a:rPr>
              <a:t>El otro</a:t>
            </a:r>
            <a:r>
              <a:rPr lang="es-ES_tradnl" altLang="es-ES" sz="1100" baseline="0" dirty="0" smtClean="0">
                <a:latin typeface="Arial" charset="0"/>
                <a:cs typeface="Arial" charset="0"/>
              </a:rPr>
              <a:t> aspecto a tener en cuenta es l</a:t>
            </a:r>
            <a:r>
              <a:rPr lang="es-ES_tradnl" altLang="es-ES" sz="1100" dirty="0" smtClean="0">
                <a:latin typeface="Arial" charset="0"/>
                <a:cs typeface="Arial" charset="0"/>
              </a:rPr>
              <a:t>a búsqueda de servicios, que requiere invertir mucho tiempo, ya que en primera instancia hay que tener en claro cual es la funcionalidad que</a:t>
            </a:r>
            <a:r>
              <a:rPr lang="es-ES_tradnl" altLang="es-ES" sz="1100" baseline="0" dirty="0" smtClean="0">
                <a:latin typeface="Arial" charset="0"/>
                <a:cs typeface="Arial" charset="0"/>
              </a:rPr>
              <a:t> se quiere. Ver la documentación de los servicios candidatos, para luego probar su funcionalidad uno por uno. </a:t>
            </a:r>
            <a:r>
              <a:rPr lang="es-ES_tradnl" altLang="es-ES" sz="1100" dirty="0" smtClean="0">
                <a:latin typeface="Arial" charset="0"/>
                <a:cs typeface="Arial" charset="0"/>
              </a:rPr>
              <a:t>por lo que es necesario que exista una herramienta de selección de servicios candidatos que achique los tiempos de prueba de servicios.</a:t>
            </a:r>
            <a:r>
              <a:rPr lang="es-ES_tradnl" altLang="es-ES" sz="1100" baseline="0" dirty="0" smtClean="0">
                <a:latin typeface="Arial" charset="0"/>
                <a:cs typeface="Arial" charset="0"/>
              </a:rPr>
              <a:t> </a:t>
            </a:r>
            <a:endParaRPr lang="es-ES_tradnl" altLang="es-ES" sz="1100" dirty="0" smtClean="0">
              <a:latin typeface="Arial" charset="0"/>
              <a:cs typeface="Arial" charset="0"/>
            </a:endParaRPr>
          </a:p>
        </p:txBody>
      </p:sp>
    </p:spTree>
    <p:extLst>
      <p:ext uri="{BB962C8B-B14F-4D97-AF65-F5344CB8AC3E}">
        <p14:creationId xmlns:p14="http://schemas.microsoft.com/office/powerpoint/2010/main" val="3136061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Shape 3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2" name="Shape 38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AR" dirty="0" smtClean="0"/>
              <a:t>Para el análisis de compatibilidad de interfaces</a:t>
            </a:r>
            <a:r>
              <a:rPr lang="es-AR" baseline="0" dirty="0" smtClean="0"/>
              <a:t> actual </a:t>
            </a:r>
            <a:r>
              <a:rPr lang="es-ES" sz="1100" b="0" i="0" u="none" strike="noStrike" cap="none" dirty="0" smtClean="0">
                <a:solidFill>
                  <a:srgbClr val="000000"/>
                </a:solidFill>
                <a:effectLst/>
                <a:latin typeface="Arial"/>
                <a:ea typeface="Arial"/>
                <a:cs typeface="Arial"/>
                <a:sym typeface="Arial"/>
              </a:rPr>
              <a:t>se cuentan con las instancias del </a:t>
            </a:r>
            <a:r>
              <a:rPr lang="es-ES" sz="1100" b="0" i="0" u="none" strike="noStrike" cap="none" dirty="0" err="1" smtClean="0">
                <a:solidFill>
                  <a:srgbClr val="000000"/>
                </a:solidFill>
                <a:effectLst/>
                <a:latin typeface="Arial"/>
                <a:ea typeface="Arial"/>
                <a:cs typeface="Arial"/>
                <a:sym typeface="Arial"/>
              </a:rPr>
              <a:t>metamodelo</a:t>
            </a:r>
            <a:r>
              <a:rPr lang="es-ES" sz="1100" b="0" i="0" u="none" strike="noStrike" cap="none" dirty="0" smtClean="0">
                <a:solidFill>
                  <a:srgbClr val="000000"/>
                </a:solidFill>
                <a:effectLst/>
                <a:latin typeface="Arial"/>
                <a:ea typeface="Arial"/>
                <a:cs typeface="Arial"/>
                <a:sym typeface="Arial"/>
              </a:rPr>
              <a:t>, tanto de la</a:t>
            </a:r>
            <a:r>
              <a:rPr lang="es-ES" sz="1100" b="0" i="0" u="none" strike="noStrike" cap="none" baseline="0" dirty="0" smtClean="0">
                <a:solidFill>
                  <a:srgbClr val="000000"/>
                </a:solidFill>
                <a:effectLst/>
                <a:latin typeface="Arial"/>
                <a:ea typeface="Arial"/>
                <a:cs typeface="Arial"/>
                <a:sym typeface="Arial"/>
              </a:rPr>
              <a:t> instancia </a:t>
            </a:r>
            <a:r>
              <a:rPr lang="es-ES" sz="1100" b="0" i="0" u="none" strike="noStrike" cap="none" dirty="0" err="1" smtClean="0">
                <a:solidFill>
                  <a:srgbClr val="000000"/>
                </a:solidFill>
                <a:effectLst/>
                <a:latin typeface="Arial"/>
                <a:ea typeface="Arial"/>
                <a:cs typeface="Arial"/>
                <a:sym typeface="Arial"/>
              </a:rPr>
              <a:t>Ip</a:t>
            </a:r>
            <a:r>
              <a:rPr lang="es-ES" sz="1100" b="0" i="0" u="none" strike="noStrike" cap="none" dirty="0" smtClean="0">
                <a:solidFill>
                  <a:srgbClr val="000000"/>
                </a:solidFill>
                <a:effectLst/>
                <a:latin typeface="Arial"/>
                <a:ea typeface="Arial"/>
                <a:cs typeface="Arial"/>
                <a:sym typeface="Arial"/>
              </a:rPr>
              <a:t> como de</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Ic</a:t>
            </a:r>
            <a:r>
              <a:rPr lang="es-ES" sz="1100" b="0" i="0" u="none" strike="noStrike" cap="none" baseline="0" dirty="0" smtClean="0">
                <a:solidFill>
                  <a:srgbClr val="000000"/>
                </a:solidFill>
                <a:effectLst/>
                <a:latin typeface="Arial"/>
                <a:ea typeface="Arial"/>
                <a:cs typeface="Arial"/>
                <a:sym typeface="Arial"/>
              </a:rPr>
              <a:t>. El primer paso es la </a:t>
            </a:r>
            <a:r>
              <a:rPr lang="es-ES" sz="1100" b="0" i="0" u="none" strike="noStrike" cap="none" baseline="0" dirty="0" err="1" smtClean="0">
                <a:solidFill>
                  <a:srgbClr val="000000"/>
                </a:solidFill>
                <a:effectLst/>
                <a:latin typeface="Arial"/>
                <a:ea typeface="Arial"/>
                <a:cs typeface="Arial"/>
                <a:sym typeface="Arial"/>
              </a:rPr>
              <a:t>identificacion</a:t>
            </a:r>
            <a:r>
              <a:rPr lang="es-ES" sz="1100" b="0" i="0" u="none" strike="noStrike" cap="none" baseline="0" dirty="0" smtClean="0">
                <a:solidFill>
                  <a:srgbClr val="000000"/>
                </a:solidFill>
                <a:effectLst/>
                <a:latin typeface="Arial"/>
                <a:ea typeface="Arial"/>
                <a:cs typeface="Arial"/>
                <a:sym typeface="Arial"/>
              </a:rPr>
              <a:t> de los elementos de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que se pueden acceder de forma directa sin la necesidad de herramientas externas. Por ejemplo de </a:t>
            </a:r>
            <a:r>
              <a:rPr lang="es-ES" sz="1100" b="0" i="0" u="none" strike="noStrike" cap="none" baseline="0" dirty="0" err="1" smtClean="0">
                <a:solidFill>
                  <a:srgbClr val="000000"/>
                </a:solidFill>
                <a:effectLst/>
                <a:latin typeface="Arial"/>
                <a:ea typeface="Arial"/>
                <a:cs typeface="Arial"/>
                <a:sym typeface="Arial"/>
              </a:rPr>
              <a:t>operation</a:t>
            </a:r>
            <a:r>
              <a:rPr lang="es-ES" sz="1100" b="0" i="0" u="none" strike="noStrike" cap="none" baseline="0" dirty="0" smtClean="0">
                <a:solidFill>
                  <a:srgbClr val="000000"/>
                </a:solidFill>
                <a:effectLst/>
                <a:latin typeface="Arial"/>
                <a:ea typeface="Arial"/>
                <a:cs typeface="Arial"/>
                <a:sym typeface="Arial"/>
              </a:rPr>
              <a:t> no solo se puede acceder al nombre como resultaba </a:t>
            </a:r>
            <a:r>
              <a:rPr lang="es-ES" sz="1100" b="0" i="0" u="none" strike="noStrike" cap="none" baseline="0" dirty="0" err="1" smtClean="0">
                <a:solidFill>
                  <a:srgbClr val="000000"/>
                </a:solidFill>
                <a:effectLst/>
                <a:latin typeface="Arial"/>
                <a:ea typeface="Arial"/>
                <a:cs typeface="Arial"/>
                <a:sym typeface="Arial"/>
              </a:rPr>
              <a:t>anteriomente</a:t>
            </a:r>
            <a:r>
              <a:rPr lang="es-ES" sz="1100" b="0" i="0" u="none" strike="noStrike" cap="none" baseline="0" dirty="0" smtClean="0">
                <a:solidFill>
                  <a:srgbClr val="000000"/>
                </a:solidFill>
                <a:effectLst/>
                <a:latin typeface="Arial"/>
                <a:ea typeface="Arial"/>
                <a:cs typeface="Arial"/>
                <a:sym typeface="Arial"/>
              </a:rPr>
              <a:t>, sino que ahora se accede al objeto, con todos sus datos y relaciones. También se accede a los input, output y </a:t>
            </a:r>
            <a:r>
              <a:rPr lang="es-ES" sz="1100" b="0" i="0" u="none" strike="noStrike" cap="none" baseline="0" dirty="0" err="1" smtClean="0">
                <a:solidFill>
                  <a:srgbClr val="000000"/>
                </a:solidFill>
                <a:effectLst/>
                <a:latin typeface="Arial"/>
                <a:ea typeface="Arial"/>
                <a:cs typeface="Arial"/>
                <a:sym typeface="Arial"/>
              </a:rPr>
              <a:t>faults</a:t>
            </a:r>
            <a:r>
              <a:rPr lang="es-ES" sz="1100" b="0" i="0" u="none" strike="noStrike" cap="none" baseline="0" dirty="0" smtClean="0">
                <a:solidFill>
                  <a:srgbClr val="000000"/>
                </a:solidFill>
                <a:effectLst/>
                <a:latin typeface="Arial"/>
                <a:ea typeface="Arial"/>
                <a:cs typeface="Arial"/>
                <a:sym typeface="Arial"/>
              </a:rPr>
              <a:t>. De los mismos se extrae la información semántico estructural para el análisis posterior. Para que los algoritmos de compatibilidad se hagan en función de instancias del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hubo que adaptar las fórmulas que se vieron involucradas.  No se cambió la estrategias de compatibilidad semántica o estructural pero si se adaptaron a las instancias del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obteniendo como resultado el mismo conjunto de respuesta como salida.</a:t>
            </a:r>
            <a:endParaRPr dirty="0"/>
          </a:p>
        </p:txBody>
      </p:sp>
    </p:spTree>
    <p:extLst>
      <p:ext uri="{BB962C8B-B14F-4D97-AF65-F5344CB8AC3E}">
        <p14:creationId xmlns:p14="http://schemas.microsoft.com/office/powerpoint/2010/main" val="2881528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dirty="0" smtClean="0"/>
              <a:t>Como último objetivo, </a:t>
            </a:r>
            <a:r>
              <a:rPr lang="es-AR" smtClean="0"/>
              <a:t>se encuentra</a:t>
            </a:r>
            <a:r>
              <a:rPr lang="es-AR" baseline="0" smtClean="0"/>
              <a:t>n </a:t>
            </a:r>
            <a:r>
              <a:rPr lang="es-AR" baseline="0" dirty="0" smtClean="0"/>
              <a:t>las ventajas sobre la implementación </a:t>
            </a:r>
            <a:r>
              <a:rPr lang="es-AR" baseline="0" smtClean="0"/>
              <a:t>anterior.</a:t>
            </a:r>
            <a:endParaRPr dirty="0"/>
          </a:p>
        </p:txBody>
      </p:sp>
    </p:spTree>
    <p:extLst>
      <p:ext uri="{BB962C8B-B14F-4D97-AF65-F5344CB8AC3E}">
        <p14:creationId xmlns:p14="http://schemas.microsoft.com/office/powerpoint/2010/main" val="5662270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Entre</a:t>
            </a:r>
            <a:r>
              <a:rPr lang="es-ES" sz="1100" b="0" i="0" u="none" strike="noStrike" cap="none" baseline="0" dirty="0" smtClean="0">
                <a:solidFill>
                  <a:srgbClr val="000000"/>
                </a:solidFill>
                <a:effectLst/>
                <a:latin typeface="Arial"/>
                <a:ea typeface="Arial"/>
                <a:cs typeface="Arial"/>
                <a:sym typeface="Arial"/>
              </a:rPr>
              <a:t> l</a:t>
            </a:r>
            <a:r>
              <a:rPr lang="es-ES" sz="1100" b="0" i="0" u="none" strike="noStrike" cap="none" dirty="0" smtClean="0">
                <a:solidFill>
                  <a:srgbClr val="000000"/>
                </a:solidFill>
                <a:effectLst/>
                <a:latin typeface="Arial"/>
                <a:ea typeface="Arial"/>
                <a:cs typeface="Arial"/>
                <a:sym typeface="Arial"/>
              </a:rPr>
              <a:t>as ventajas sobre la implementación anterior se encuentran:</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s-ES" sz="1100" dirty="0" smtClean="0"/>
              <a:t>Prescindir de herramientas externas:</a:t>
            </a:r>
            <a:r>
              <a:rPr lang="es-ES" sz="1100" baseline="0" dirty="0" smtClean="0"/>
              <a:t> el aspecto clave del uso de las herramientas externas es que en la versión anterior se usaban archivos java compilados, los . </a:t>
            </a:r>
            <a:r>
              <a:rPr lang="es-ES" sz="1100" baseline="0" dirty="0" err="1" smtClean="0"/>
              <a:t>Class</a:t>
            </a:r>
            <a:r>
              <a:rPr lang="es-ES" sz="1100" baseline="0" dirty="0" smtClean="0"/>
              <a:t> donde no se tenía acceso a los códigos fuentes. Con Java</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Reflection</a:t>
            </a:r>
            <a:r>
              <a:rPr lang="es-ES" sz="1100" b="0" i="0" u="none" strike="noStrike" cap="none" baseline="0" dirty="0" smtClean="0">
                <a:solidFill>
                  <a:srgbClr val="000000"/>
                </a:solidFill>
                <a:effectLst/>
                <a:latin typeface="Arial"/>
                <a:ea typeface="Arial"/>
                <a:cs typeface="Arial"/>
                <a:sym typeface="Arial"/>
              </a:rPr>
              <a:t> s</a:t>
            </a:r>
            <a:r>
              <a:rPr lang="es-ES" sz="1100" b="0" i="0" u="none" strike="noStrike" cap="none" dirty="0" smtClean="0">
                <a:solidFill>
                  <a:srgbClr val="000000"/>
                </a:solidFill>
                <a:effectLst/>
                <a:latin typeface="Arial"/>
                <a:ea typeface="Arial"/>
                <a:cs typeface="Arial"/>
                <a:sym typeface="Arial"/>
              </a:rPr>
              <a:t>e utilizaba para extraer la información de cada interfaz.</a:t>
            </a:r>
            <a:r>
              <a:rPr lang="es-ES" dirty="0" smtClean="0"/>
              <a:t> Como con Java </a:t>
            </a:r>
            <a:r>
              <a:rPr lang="es-ES" dirty="0" err="1" smtClean="0"/>
              <a:t>Reflection</a:t>
            </a:r>
            <a:r>
              <a:rPr lang="es-ES" baseline="0" dirty="0" smtClean="0"/>
              <a:t> no era posible acceder a los nombres de los PARÁMETROS, t</a:t>
            </a:r>
            <a:r>
              <a:rPr lang="es-ES" dirty="0" smtClean="0"/>
              <a:t>ambién se</a:t>
            </a:r>
            <a:r>
              <a:rPr lang="es-ES" sz="1100" b="0" i="0" u="none" strike="noStrike" cap="none" dirty="0" smtClean="0">
                <a:solidFill>
                  <a:srgbClr val="000000"/>
                </a:solidFill>
                <a:effectLst/>
                <a:latin typeface="Arial"/>
                <a:ea typeface="Arial"/>
                <a:cs typeface="Arial"/>
                <a:sym typeface="Arial"/>
              </a:rPr>
              <a:t> utilizaba </a:t>
            </a:r>
            <a:r>
              <a:rPr lang="es-ES" sz="1100" b="0" i="0" u="none" strike="noStrike" cap="none" dirty="0" err="1" smtClean="0">
                <a:solidFill>
                  <a:srgbClr val="000000"/>
                </a:solidFill>
                <a:effectLst/>
                <a:latin typeface="Arial"/>
                <a:ea typeface="Arial"/>
                <a:cs typeface="Arial"/>
                <a:sym typeface="Arial"/>
              </a:rPr>
              <a:t>Paranamer</a:t>
            </a:r>
            <a:r>
              <a:rPr lang="es-ES" sz="1100" b="0" i="0" u="none" strike="noStrike" cap="none" dirty="0" smtClean="0">
                <a:solidFill>
                  <a:srgbClr val="000000"/>
                </a:solidFill>
                <a:effectLst/>
                <a:latin typeface="Arial"/>
                <a:ea typeface="Arial"/>
                <a:cs typeface="Arial"/>
                <a:sym typeface="Arial"/>
              </a:rPr>
              <a:t>, para obtener el acceso a los nombres de los parámetros de los métodos. Ahora al</a:t>
            </a:r>
            <a:r>
              <a:rPr lang="es-ES" sz="1100" b="0" i="0" u="none" strike="noStrike" cap="none" baseline="0" dirty="0" smtClean="0">
                <a:solidFill>
                  <a:srgbClr val="000000"/>
                </a:solidFill>
                <a:effectLst/>
                <a:latin typeface="Arial"/>
                <a:ea typeface="Arial"/>
                <a:cs typeface="Arial"/>
                <a:sym typeface="Arial"/>
              </a:rPr>
              <a:t> trabajar con instancias del </a:t>
            </a:r>
            <a:r>
              <a:rPr lang="es-ES" sz="1100" b="0" i="0" u="none" strike="noStrike" cap="none" baseline="0" dirty="0" err="1" smtClean="0">
                <a:solidFill>
                  <a:srgbClr val="000000"/>
                </a:solidFill>
                <a:effectLst/>
                <a:latin typeface="Arial"/>
                <a:ea typeface="Arial"/>
                <a:cs typeface="Arial"/>
                <a:sym typeface="Arial"/>
              </a:rPr>
              <a:t>metamodelo</a:t>
            </a:r>
            <a:r>
              <a:rPr lang="es-ES" sz="1100" b="0" i="0" u="none" strike="noStrike" cap="none" baseline="0" dirty="0" smtClean="0">
                <a:solidFill>
                  <a:srgbClr val="000000"/>
                </a:solidFill>
                <a:effectLst/>
                <a:latin typeface="Arial"/>
                <a:ea typeface="Arial"/>
                <a:cs typeface="Arial"/>
                <a:sym typeface="Arial"/>
              </a:rPr>
              <a:t> se tiene toda la información </a:t>
            </a:r>
            <a:r>
              <a:rPr lang="es-ES" sz="1100" b="0" i="0" u="none" strike="noStrike" cap="none" baseline="0" dirty="0" err="1" smtClean="0">
                <a:solidFill>
                  <a:srgbClr val="000000"/>
                </a:solidFill>
                <a:effectLst/>
                <a:latin typeface="Arial"/>
                <a:ea typeface="Arial"/>
                <a:cs typeface="Arial"/>
                <a:sym typeface="Arial"/>
              </a:rPr>
              <a:t>autocontenida</a:t>
            </a:r>
            <a:r>
              <a:rPr lang="es-ES" sz="1100" b="0" i="0" u="none" strike="noStrike" cap="none" baseline="0" dirty="0" smtClean="0">
                <a:solidFill>
                  <a:srgbClr val="000000"/>
                </a:solidFill>
                <a:effectLst/>
                <a:latin typeface="Arial"/>
                <a:ea typeface="Arial"/>
                <a:cs typeface="Arial"/>
                <a:sym typeface="Arial"/>
              </a:rPr>
              <a:t>, por ser instancias de objetos. </a:t>
            </a:r>
            <a:endParaRPr lang="es-ES" sz="1100" b="0" i="0" u="none" strike="noStrike" cap="none" dirty="0" smtClean="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938953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s-ES" dirty="0" smtClean="0"/>
              <a:t>- No tener </a:t>
            </a:r>
            <a:r>
              <a:rPr lang="es-ES" sz="1100" dirty="0" smtClean="0"/>
              <a:t>archivos vinculados entre sí: </a:t>
            </a:r>
          </a:p>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Con la implementación actual sólo es necesario disponer de las instanciaciones del </a:t>
            </a:r>
            <a:r>
              <a:rPr lang="es-ES" sz="1100" b="0" i="0" u="none" strike="noStrike" cap="none" dirty="0" err="1" smtClean="0">
                <a:solidFill>
                  <a:srgbClr val="000000"/>
                </a:solidFill>
                <a:effectLst/>
                <a:latin typeface="Arial"/>
                <a:ea typeface="Arial"/>
                <a:cs typeface="Arial"/>
                <a:sym typeface="Arial"/>
              </a:rPr>
              <a:t>metamodelo</a:t>
            </a:r>
            <a:r>
              <a:rPr lang="es-ES" sz="1100" b="0" i="0" u="none" strike="noStrike" cap="none" dirty="0" smtClean="0">
                <a:solidFill>
                  <a:srgbClr val="000000"/>
                </a:solidFill>
                <a:effectLst/>
                <a:latin typeface="Arial"/>
                <a:ea typeface="Arial"/>
                <a:cs typeface="Arial"/>
                <a:sym typeface="Arial"/>
              </a:rPr>
              <a:t> sin la necesidad de que existan archivos vinculados entre sí. Esa es una importante diferencia con por ejemplo una herramienta externa para el procesamiento de WSDL como podría ser EasyWSDL, puesto que para cada Servicio Web se generarían: Un archivo que incluye la definición de todas las operaciones. Dos archivos Java por cada operación en el servicio, Uno con</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las</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entradas de la operación y el otro de las salidas. Y Un archivo Java por cada tipo de dato complejo propio del servicio.</a:t>
            </a:r>
            <a:r>
              <a:rPr lang="es-ES" dirty="0" smtClean="0"/>
              <a:t> </a:t>
            </a:r>
            <a:endParaRPr dirty="0"/>
          </a:p>
        </p:txBody>
      </p:sp>
    </p:spTree>
    <p:extLst>
      <p:ext uri="{BB962C8B-B14F-4D97-AF65-F5344CB8AC3E}">
        <p14:creationId xmlns:p14="http://schemas.microsoft.com/office/powerpoint/2010/main" val="2093895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 El Metamodelo</a:t>
            </a:r>
            <a:r>
              <a:rPr lang="es-ES" baseline="0" dirty="0" smtClean="0"/>
              <a:t> permite modelar una estructura más similar al dominio que se pretende analizar. </a:t>
            </a:r>
            <a:r>
              <a:rPr lang="es-ES" dirty="0" smtClean="0"/>
              <a:t>En la versión anterior usando interfaces Java no había otra forma de representar una salida</a:t>
            </a:r>
            <a:r>
              <a:rPr lang="es-ES" baseline="0" dirty="0" smtClean="0"/>
              <a:t> que fuera múltiple mas que encapsulando dichas salidas en una estructura que no representa al dominio que se pretende analizar. </a:t>
            </a:r>
            <a:r>
              <a:rPr lang="es-ES" sz="1100" b="0" i="0" u="none" strike="noStrike" cap="none" dirty="0" smtClean="0">
                <a:solidFill>
                  <a:srgbClr val="000000"/>
                </a:solidFill>
                <a:effectLst/>
                <a:latin typeface="Arial"/>
                <a:ea typeface="Arial"/>
                <a:cs typeface="Arial"/>
                <a:sym typeface="Arial"/>
              </a:rPr>
              <a:t>En el</a:t>
            </a:r>
            <a:r>
              <a:rPr lang="es-ES" dirty="0" smtClean="0"/>
              <a:t> </a:t>
            </a:r>
            <a:r>
              <a:rPr lang="es-ES" sz="1100" b="0" i="0" u="none" strike="noStrike" cap="none" dirty="0" smtClean="0">
                <a:solidFill>
                  <a:srgbClr val="000000"/>
                </a:solidFill>
                <a:effectLst/>
                <a:latin typeface="Arial"/>
                <a:ea typeface="Arial"/>
                <a:cs typeface="Arial"/>
                <a:sym typeface="Arial"/>
              </a:rPr>
              <a:t>Metamodelo propuesto, la salida de una operación (output) esta compuesta por un nombre y un conjunto de parámetros que determina cada uno de los datos que son retornados por la operación del servicio. En la versión anterior de la herramienta, utilizando interfaces Java, las operaciones cuentan simplemente con un tipo de retorno, y en el caso de que la operación retorne distintos elementos, se deberá encapsular cada uno de ellos, aún cuando en conjunto no conformen una entidad única y distintiva del dominio.</a:t>
            </a:r>
            <a:r>
              <a:rPr lang="es-ES" dirty="0" smtClean="0"/>
              <a:t> </a:t>
            </a:r>
            <a:endParaRPr dirty="0"/>
          </a:p>
        </p:txBody>
      </p:sp>
    </p:spTree>
    <p:extLst>
      <p:ext uri="{BB962C8B-B14F-4D97-AF65-F5344CB8AC3E}">
        <p14:creationId xmlns:p14="http://schemas.microsoft.com/office/powerpoint/2010/main" val="209389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spcBef>
                <a:spcPts val="500"/>
              </a:spcBef>
            </a:pPr>
            <a:r>
              <a:rPr lang="en" sz="1100" dirty="0" smtClean="0">
                <a:solidFill>
                  <a:srgbClr val="4F81BD"/>
                </a:solidFill>
                <a:latin typeface="Dosis"/>
                <a:ea typeface="Dosis"/>
                <a:cs typeface="Dosis"/>
                <a:sym typeface="Dosis"/>
              </a:rPr>
              <a:t>Evaluación experimental</a:t>
            </a:r>
          </a:p>
          <a:p>
            <a:pPr lvl="0" indent="457200">
              <a:spcBef>
                <a:spcPts val="400"/>
              </a:spcBef>
            </a:pPr>
            <a:r>
              <a:rPr lang="es-AR" sz="1100" dirty="0" smtClean="0">
                <a:solidFill>
                  <a:schemeClr val="accent1">
                    <a:lumMod val="50000"/>
                  </a:schemeClr>
                </a:solidFill>
                <a:latin typeface="Dosis"/>
                <a:ea typeface="Dosis"/>
                <a:cs typeface="Dosis"/>
                <a:sym typeface="Dosis"/>
              </a:rPr>
              <a:t>– Escenario experimental</a:t>
            </a:r>
          </a:p>
          <a:p>
            <a:pPr lvl="0" indent="457200">
              <a:spcBef>
                <a:spcPts val="400"/>
              </a:spcBef>
            </a:pPr>
            <a:r>
              <a:rPr lang="es-AR" sz="1100" dirty="0" smtClean="0">
                <a:solidFill>
                  <a:srgbClr val="083763"/>
                </a:solidFill>
                <a:latin typeface="Dosis"/>
                <a:ea typeface="Dosis"/>
                <a:cs typeface="Dosis"/>
                <a:sym typeface="Dosis"/>
              </a:rPr>
              <a:t>- Experimento propuesto</a:t>
            </a:r>
          </a:p>
          <a:p>
            <a:pPr lvl="0" indent="457200">
              <a:spcBef>
                <a:spcPts val="400"/>
              </a:spcBef>
            </a:pPr>
            <a:r>
              <a:rPr lang="es-AR" sz="1100" dirty="0" smtClean="0">
                <a:latin typeface="Dosis"/>
                <a:ea typeface="Dosis"/>
                <a:cs typeface="Dosis"/>
                <a:sym typeface="Dosis"/>
              </a:rPr>
              <a:t>– </a:t>
            </a:r>
            <a:r>
              <a:rPr lang="es-AR" sz="1100" dirty="0" smtClean="0">
                <a:solidFill>
                  <a:srgbClr val="083763"/>
                </a:solidFill>
                <a:latin typeface="Dosis"/>
                <a:ea typeface="Dosis"/>
                <a:cs typeface="Dosis"/>
                <a:sym typeface="Dosis"/>
              </a:rPr>
              <a:t>Resultados</a:t>
            </a:r>
          </a:p>
          <a:p>
            <a:pPr marL="139700" indent="0">
              <a:buNone/>
            </a:pP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para realizar este experimento se necesitó de </a:t>
            </a:r>
          </a:p>
          <a:p>
            <a:pPr marL="342900" lvl="0" indent="-342900" rtl="0">
              <a:lnSpc>
                <a:spcPct val="150000"/>
              </a:lnSpc>
              <a:spcBef>
                <a:spcPts val="500"/>
              </a:spcBef>
              <a:spcAft>
                <a:spcPts val="0"/>
              </a:spcAft>
              <a:buFont typeface="Arial" panose="020B0604020202020204" pitchFamily="34" charset="0"/>
              <a:buChar char="•"/>
            </a:pPr>
            <a:r>
              <a:rPr lang="en" sz="1100" dirty="0" smtClean="0">
                <a:solidFill>
                  <a:srgbClr val="4F81BD"/>
                </a:solidFill>
                <a:latin typeface="Dosis"/>
                <a:ea typeface="Dosis"/>
                <a:cs typeface="Dosis"/>
                <a:sym typeface="Dosis"/>
              </a:rPr>
              <a:t>Dos grupos de ingenieros de software</a:t>
            </a:r>
          </a:p>
          <a:p>
            <a:pPr marL="342900" lvl="0" indent="-342900" rtl="0">
              <a:lnSpc>
                <a:spcPct val="150000"/>
              </a:lnSpc>
              <a:spcBef>
                <a:spcPts val="500"/>
              </a:spcBef>
              <a:spcAft>
                <a:spcPts val="0"/>
              </a:spcAft>
              <a:buFont typeface="Arial" panose="020B0604020202020204" pitchFamily="34" charset="0"/>
              <a:buChar char="•"/>
            </a:pPr>
            <a:r>
              <a:rPr lang="en" sz="1100" dirty="0" smtClean="0">
                <a:solidFill>
                  <a:srgbClr val="4F81BD"/>
                </a:solidFill>
                <a:latin typeface="Dosis"/>
                <a:ea typeface="Dosis"/>
                <a:cs typeface="Dosis"/>
                <a:sym typeface="Dosis"/>
              </a:rPr>
              <a:t>1146 Servicios Web obtenidos de la plataforma Mashape </a:t>
            </a:r>
          </a:p>
          <a:p>
            <a:pPr marL="342900" lvl="0" indent="-342900" rtl="0">
              <a:lnSpc>
                <a:spcPct val="150000"/>
              </a:lnSpc>
              <a:spcBef>
                <a:spcPts val="500"/>
              </a:spcBef>
              <a:spcAft>
                <a:spcPts val="0"/>
              </a:spcAft>
              <a:buFont typeface="Arial" panose="020B0604020202020204" pitchFamily="34" charset="0"/>
              <a:buChar char="•"/>
            </a:pPr>
            <a:r>
              <a:rPr lang="en" sz="1100" dirty="0" smtClean="0">
                <a:solidFill>
                  <a:srgbClr val="4F81BD"/>
                </a:solidFill>
                <a:latin typeface="Dosis"/>
                <a:ea typeface="Dosis"/>
                <a:cs typeface="Dosis"/>
                <a:sym typeface="Dosis"/>
              </a:rPr>
              <a:t>Herramienta de Selección de Servicios Web con Metamodelo y Conversor integrados</a:t>
            </a:r>
          </a:p>
          <a:p>
            <a:pPr marL="139700" indent="0">
              <a:buNone/>
            </a:pPr>
            <a:endParaRPr dirty="0"/>
          </a:p>
        </p:txBody>
      </p:sp>
    </p:spTree>
    <p:extLst>
      <p:ext uri="{BB962C8B-B14F-4D97-AF65-F5344CB8AC3E}">
        <p14:creationId xmlns:p14="http://schemas.microsoft.com/office/powerpoint/2010/main" val="26104498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El proceso experimental que se encuentra conformado por tres fases: Generación de consultas, Ejecución experimental y los Resultados.</a:t>
            </a:r>
            <a:r>
              <a:rPr lang="es-ES" dirty="0" smtClean="0"/>
              <a:t/>
            </a:r>
            <a:br>
              <a:rPr lang="es-ES" dirty="0" smtClean="0"/>
            </a:br>
            <a:r>
              <a:rPr lang="es-ES" sz="1100" b="0" i="0" u="none" strike="noStrike" cap="none" dirty="0" smtClean="0">
                <a:solidFill>
                  <a:srgbClr val="000000"/>
                </a:solidFill>
                <a:effectLst/>
                <a:latin typeface="Arial"/>
                <a:ea typeface="Arial"/>
                <a:cs typeface="Arial"/>
                <a:sym typeface="Arial"/>
              </a:rPr>
              <a:t>Para realizar este experimento, inicialmente dos grupos de ingenieros de software seleccionaron aleatoriamente 15 documentos WSDL cada uno (de las 1146 anteriormente mencionadas de </a:t>
            </a:r>
            <a:r>
              <a:rPr lang="es-ES" sz="1100" b="0" i="0" u="none" strike="noStrike" cap="none" dirty="0" err="1" smtClean="0">
                <a:solidFill>
                  <a:srgbClr val="000000"/>
                </a:solidFill>
                <a:effectLst/>
                <a:latin typeface="Arial"/>
                <a:ea typeface="Arial"/>
                <a:cs typeface="Arial"/>
                <a:sym typeface="Arial"/>
              </a:rPr>
              <a:t>Mashape</a:t>
            </a:r>
            <a:r>
              <a:rPr lang="es-ES" sz="1100" b="0" i="0" u="none" strike="noStrike" cap="none" dirty="0" smtClean="0">
                <a:solidFill>
                  <a:srgbClr val="000000"/>
                </a:solidFill>
                <a:effectLst/>
                <a:latin typeface="Arial"/>
                <a:ea typeface="Arial"/>
                <a:cs typeface="Arial"/>
                <a:sym typeface="Arial"/>
              </a:rPr>
              <a:t>) para luego intercambiarlos entre dichos</a:t>
            </a:r>
            <a:r>
              <a:rPr lang="es-ES" sz="1100" b="0" i="0" u="none" strike="noStrike" cap="none" baseline="0" dirty="0" smtClean="0">
                <a:solidFill>
                  <a:srgbClr val="000000"/>
                </a:solidFill>
                <a:effectLst/>
                <a:latin typeface="Arial"/>
                <a:ea typeface="Arial"/>
                <a:cs typeface="Arial"/>
                <a:sym typeface="Arial"/>
              </a:rPr>
              <a:t> grupos</a:t>
            </a:r>
            <a:r>
              <a:rPr lang="es-ES" sz="1100" b="0" i="0" u="none" strike="noStrike" cap="none" dirty="0" smtClean="0">
                <a:solidFill>
                  <a:srgbClr val="000000"/>
                </a:solidFill>
                <a:effectLst/>
                <a:latin typeface="Arial"/>
                <a:ea typeface="Arial"/>
                <a:cs typeface="Arial"/>
                <a:sym typeface="Arial"/>
              </a:rPr>
              <a:t>. En el paso 3, cada grupo reescribió los  documentos que le fueron asignados, alterando los elementos incluidos en los mismos modificando la sintaxis pero</a:t>
            </a:r>
            <a:r>
              <a:rPr lang="es-ES" sz="1100" b="0" i="0" u="none" strike="noStrike" cap="none" baseline="0" dirty="0" smtClean="0">
                <a:solidFill>
                  <a:srgbClr val="000000"/>
                </a:solidFill>
                <a:effectLst/>
                <a:latin typeface="Arial"/>
                <a:ea typeface="Arial"/>
                <a:cs typeface="Arial"/>
                <a:sym typeface="Arial"/>
              </a:rPr>
              <a:t> sin cambiar la semántica</a:t>
            </a:r>
            <a:r>
              <a:rPr lang="es-ES" sz="1100" b="0" i="0" u="none" strike="noStrike" cap="none" dirty="0" smtClean="0">
                <a:solidFill>
                  <a:srgbClr val="000000"/>
                </a:solidFill>
                <a:effectLst/>
                <a:latin typeface="Arial"/>
                <a:ea typeface="Arial"/>
                <a:cs typeface="Arial"/>
                <a:sym typeface="Arial"/>
              </a:rPr>
              <a:t> (paso 3). Luego se dividieron las operaciones de los documentos WSDL involucrados,</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agrupando en nuevos documentos de una, dos y tres operaciones (paso 4). </a:t>
            </a:r>
            <a:r>
              <a:rPr lang="es-ES" dirty="0" smtClean="0"/>
              <a:t> </a:t>
            </a:r>
            <a:br>
              <a:rPr lang="es-ES" dirty="0" smtClean="0"/>
            </a:br>
            <a:r>
              <a:rPr lang="es-ES" sz="1100" b="0" i="0" u="none" strike="noStrike" cap="none" dirty="0" smtClean="0">
                <a:solidFill>
                  <a:srgbClr val="000000"/>
                </a:solidFill>
                <a:effectLst/>
                <a:latin typeface="Arial"/>
                <a:ea typeface="Arial"/>
                <a:cs typeface="Arial"/>
                <a:sym typeface="Arial"/>
              </a:rPr>
              <a:t> De los 30 documentos WSDL, un conjunto de 42 consultas fueron generadas manualmente por los dos grupos de expertos. Luego se poblaron dos registros de descubrimiento, el</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EasySOC</a:t>
            </a:r>
            <a:r>
              <a:rPr lang="es-ES" sz="1100" b="0" i="0" u="none" strike="noStrike" cap="none" baseline="0" dirty="0" smtClean="0">
                <a:solidFill>
                  <a:srgbClr val="000000"/>
                </a:solidFill>
                <a:effectLst/>
                <a:latin typeface="Arial"/>
                <a:ea typeface="Arial"/>
                <a:cs typeface="Arial"/>
                <a:sym typeface="Arial"/>
              </a:rPr>
              <a:t> y el </a:t>
            </a:r>
            <a:r>
              <a:rPr lang="es-ES" sz="1100" b="0" i="0" u="none" strike="noStrike" cap="none" baseline="0" dirty="0" err="1" smtClean="0">
                <a:solidFill>
                  <a:srgbClr val="000000"/>
                </a:solidFill>
                <a:effectLst/>
                <a:latin typeface="Arial"/>
                <a:ea typeface="Arial"/>
                <a:cs typeface="Arial"/>
                <a:sym typeface="Arial"/>
              </a:rPr>
              <a:t>Enhaced</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baseline="0" dirty="0" err="1" smtClean="0">
                <a:solidFill>
                  <a:srgbClr val="000000"/>
                </a:solidFill>
                <a:effectLst/>
                <a:latin typeface="Arial"/>
                <a:ea typeface="Arial"/>
                <a:cs typeface="Arial"/>
                <a:sym typeface="Arial"/>
              </a:rPr>
              <a:t>EasySOC</a:t>
            </a:r>
            <a:r>
              <a:rPr lang="es-ES" sz="1100" b="0" i="0" u="none" strike="noStrike" cap="none" baseline="0" dirty="0" smtClean="0">
                <a:solidFill>
                  <a:srgbClr val="000000"/>
                </a:solidFill>
                <a:effectLst/>
                <a:latin typeface="Arial"/>
                <a:ea typeface="Arial"/>
                <a:cs typeface="Arial"/>
                <a:sym typeface="Arial"/>
              </a:rPr>
              <a:t> con los </a:t>
            </a:r>
            <a:r>
              <a:rPr lang="es-ES" sz="1100" b="0" i="0" u="none" strike="noStrike" cap="none" dirty="0" smtClean="0">
                <a:solidFill>
                  <a:srgbClr val="000000"/>
                </a:solidFill>
                <a:effectLst/>
                <a:latin typeface="Arial"/>
                <a:ea typeface="Arial"/>
                <a:cs typeface="Arial"/>
                <a:sym typeface="Arial"/>
              </a:rPr>
              <a:t>1142 servicios (paso 5). </a:t>
            </a:r>
            <a:r>
              <a:rPr lang="es-ES" dirty="0" smtClean="0"/>
              <a:t>C</a:t>
            </a:r>
            <a:r>
              <a:rPr lang="es-ES" sz="1100" b="0" i="0" u="none" strike="noStrike" cap="none" dirty="0" smtClean="0">
                <a:solidFill>
                  <a:srgbClr val="000000"/>
                </a:solidFill>
                <a:effectLst/>
                <a:latin typeface="Arial"/>
                <a:ea typeface="Arial"/>
                <a:cs typeface="Arial"/>
                <a:sym typeface="Arial"/>
              </a:rPr>
              <a:t>onsultamos el registro de descubrimiento con las 42 consultas generadas manualmente por los expertos (paso 6).</a:t>
            </a:r>
            <a:r>
              <a:rPr lang="es-ES" sz="1100" b="0" i="0" u="none" strike="noStrike" cap="none" baseline="0" dirty="0" smtClean="0">
                <a:solidFill>
                  <a:srgbClr val="000000"/>
                </a:solidFill>
                <a:effectLst/>
                <a:latin typeface="Arial"/>
                <a:ea typeface="Arial"/>
                <a:cs typeface="Arial"/>
                <a:sym typeface="Arial"/>
              </a:rPr>
              <a:t> </a:t>
            </a:r>
            <a:r>
              <a:rPr lang="es-ES" sz="1100" b="0" i="0" u="none" strike="noStrike" cap="none" dirty="0" smtClean="0">
                <a:solidFill>
                  <a:srgbClr val="000000"/>
                </a:solidFill>
                <a:effectLst/>
                <a:latin typeface="Arial"/>
                <a:ea typeface="Arial"/>
                <a:cs typeface="Arial"/>
                <a:sym typeface="Arial"/>
              </a:rPr>
              <a:t>Dicho registro retornó los 10 servicios mas relevantes para cada consulta.</a:t>
            </a:r>
            <a:r>
              <a:rPr lang="es-ES" dirty="0" smtClean="0"/>
              <a:t> </a:t>
            </a:r>
            <a:r>
              <a:rPr lang="es-ES" sz="1100" b="0" i="0" u="none" strike="noStrike" cap="none" dirty="0" smtClean="0">
                <a:solidFill>
                  <a:srgbClr val="000000"/>
                </a:solidFill>
                <a:effectLst/>
                <a:latin typeface="Arial"/>
                <a:ea typeface="Arial"/>
                <a:cs typeface="Arial"/>
                <a:sym typeface="Arial"/>
              </a:rPr>
              <a:t>Luego, sobre los resultados retornados por el registro de descubrimiento, fue ejecutado el enfoque de selección de servicios (paso 7). Finalmente comparamos los resultados en términos de visibilidad del servicio relevante entre nuestro enfoque y dos enfoques distintos de descubrimiento de servicios (paso 8).</a:t>
            </a:r>
            <a:r>
              <a:rPr lang="es-ES" dirty="0" smtClean="0"/>
              <a:t> </a:t>
            </a:r>
            <a:br>
              <a:rPr lang="es-ES" dirty="0" smtClean="0"/>
            </a:br>
            <a:endParaRPr dirty="0"/>
          </a:p>
        </p:txBody>
      </p:sp>
    </p:spTree>
    <p:extLst>
      <p:ext uri="{BB962C8B-B14F-4D97-AF65-F5344CB8AC3E}">
        <p14:creationId xmlns:p14="http://schemas.microsoft.com/office/powerpoint/2010/main" val="11568897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5"/>
        <p:cNvGrpSpPr/>
        <p:nvPr/>
      </p:nvGrpSpPr>
      <p:grpSpPr>
        <a:xfrm>
          <a:off x="0" y="0"/>
          <a:ext cx="0" cy="0"/>
          <a:chOff x="0" y="0"/>
          <a:chExt cx="0" cy="0"/>
        </a:xfrm>
      </p:grpSpPr>
      <p:sp>
        <p:nvSpPr>
          <p:cNvPr id="3906" name="Shape 3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7" name="Shape 39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smtClean="0">
                <a:solidFill>
                  <a:srgbClr val="000000"/>
                </a:solidFill>
                <a:effectLst/>
                <a:latin typeface="Arial"/>
                <a:ea typeface="Arial"/>
                <a:cs typeface="Arial"/>
                <a:sym typeface="Arial"/>
              </a:rPr>
              <a:t>Los resultados del experimento fueron evaluados de acuerdo a una popular métrica perteneciente al campo de Recuperación de Información </a:t>
            </a:r>
            <a:r>
              <a:rPr lang="es-ES" sz="1100" b="0" i="1" u="none" strike="noStrike" cap="none" dirty="0" smtClean="0">
                <a:solidFill>
                  <a:srgbClr val="000000"/>
                </a:solidFill>
                <a:effectLst/>
                <a:latin typeface="Arial"/>
                <a:ea typeface="Arial"/>
                <a:cs typeface="Arial"/>
                <a:sym typeface="Arial"/>
              </a:rPr>
              <a:t>Precision-at-n</a:t>
            </a:r>
            <a:r>
              <a:rPr lang="es-ES" sz="1100" b="0" i="0" u="none" strike="noStrike" cap="none" dirty="0" smtClean="0">
                <a:solidFill>
                  <a:srgbClr val="000000"/>
                </a:solidFill>
                <a:effectLst/>
                <a:latin typeface="Arial"/>
                <a:ea typeface="Arial"/>
                <a:cs typeface="Arial"/>
                <a:sym typeface="Arial"/>
              </a:rPr>
              <a:t>.</a:t>
            </a:r>
            <a:r>
              <a:rPr lang="es-ES" dirty="0" smtClean="0"/>
              <a:t> </a:t>
            </a:r>
            <a:r>
              <a:rPr lang="es-ES" sz="1100" b="0" i="0" u="none" strike="noStrike" cap="none" dirty="0" smtClean="0">
                <a:solidFill>
                  <a:srgbClr val="000000"/>
                </a:solidFill>
                <a:effectLst/>
                <a:latin typeface="Arial"/>
                <a:ea typeface="Arial"/>
                <a:cs typeface="Arial"/>
                <a:sym typeface="Arial"/>
              </a:rPr>
              <a:t>Para la ejecución de este experimento, se utilizaron dos versiones del registro de descubrimiento de servicios EasySOC como base: la versión original y la versión mejorada que consta de </a:t>
            </a:r>
            <a:r>
              <a:rPr lang="es-ES" sz="1100" b="0" i="0" u="none" strike="noStrike" cap="none" dirty="0" err="1" smtClean="0">
                <a:solidFill>
                  <a:srgbClr val="000000"/>
                </a:solidFill>
                <a:effectLst/>
                <a:latin typeface="Arial"/>
                <a:ea typeface="Arial"/>
                <a:cs typeface="Arial"/>
                <a:sym typeface="Arial"/>
              </a:rPr>
              <a:t>Query</a:t>
            </a:r>
            <a:r>
              <a:rPr lang="es-ES" sz="1100" b="0" i="0" u="none" strike="noStrike" cap="none" dirty="0" smtClean="0">
                <a:solidFill>
                  <a:srgbClr val="000000"/>
                </a:solidFill>
                <a:effectLst/>
                <a:latin typeface="Arial"/>
                <a:ea typeface="Arial"/>
                <a:cs typeface="Arial"/>
                <a:sym typeface="Arial"/>
              </a:rPr>
              <a:t> </a:t>
            </a:r>
            <a:r>
              <a:rPr lang="es-ES" sz="1100" b="0" i="0" u="none" strike="noStrike" cap="none" dirty="0" err="1" smtClean="0">
                <a:solidFill>
                  <a:srgbClr val="000000"/>
                </a:solidFill>
                <a:effectLst/>
                <a:latin typeface="Arial"/>
                <a:ea typeface="Arial"/>
                <a:cs typeface="Arial"/>
                <a:sym typeface="Arial"/>
              </a:rPr>
              <a:t>Expansion</a:t>
            </a:r>
            <a:r>
              <a:rPr lang="es-ES" sz="1100" b="0" i="0" u="none" strike="noStrike" cap="none" dirty="0" smtClean="0">
                <a:solidFill>
                  <a:srgbClr val="000000"/>
                </a:solidFill>
                <a:effectLst/>
                <a:latin typeface="Arial"/>
                <a:ea typeface="Arial"/>
                <a:cs typeface="Arial"/>
                <a:sym typeface="Arial"/>
              </a:rPr>
              <a:t> (agrega sinónimos</a:t>
            </a:r>
            <a:r>
              <a:rPr lang="es-ES" sz="1100" b="0" i="0" u="none" strike="noStrike" cap="none" baseline="0" dirty="0" smtClean="0">
                <a:solidFill>
                  <a:srgbClr val="000000"/>
                </a:solidFill>
                <a:effectLst/>
                <a:latin typeface="Arial"/>
                <a:ea typeface="Arial"/>
                <a:cs typeface="Arial"/>
                <a:sym typeface="Arial"/>
              </a:rPr>
              <a:t> con </a:t>
            </a:r>
            <a:r>
              <a:rPr lang="es-ES" sz="1100" b="0" i="0" u="none" strike="noStrike" cap="none" baseline="0" dirty="0" err="1" smtClean="0">
                <a:solidFill>
                  <a:srgbClr val="000000"/>
                </a:solidFill>
                <a:effectLst/>
                <a:latin typeface="Arial"/>
                <a:ea typeface="Arial"/>
                <a:cs typeface="Arial"/>
                <a:sym typeface="Arial"/>
              </a:rPr>
              <a:t>Wordnet</a:t>
            </a:r>
            <a:r>
              <a:rPr lang="es-ES" sz="1100" b="0" i="0" u="none" strike="noStrike" cap="none" dirty="0" smtClean="0">
                <a:solidFill>
                  <a:srgbClr val="000000"/>
                </a:solidFill>
                <a:effectLst/>
                <a:latin typeface="Arial"/>
                <a:ea typeface="Arial"/>
                <a:cs typeface="Arial"/>
                <a:sym typeface="Arial"/>
              </a:rPr>
              <a:t>). Luego se propone compararlo con la Herramienta de Evaluación de Servicios Web propuesta</a:t>
            </a:r>
            <a:r>
              <a:rPr lang="es-ES" sz="1100" b="0" i="0" u="none" strike="noStrike" cap="none" baseline="0" dirty="0" smtClean="0">
                <a:solidFill>
                  <a:srgbClr val="000000"/>
                </a:solidFill>
                <a:effectLst/>
                <a:latin typeface="Arial"/>
                <a:ea typeface="Arial"/>
                <a:cs typeface="Arial"/>
                <a:sym typeface="Arial"/>
              </a:rPr>
              <a:t> en esta tesis. Como se puede visualizar, en el 85 porciento de los casos analizados el servicio relevante se eligió en la primer posición.  Hay una diferencia del 35 porciento de aumento, la cual va mermando a medida que el tamaño del conjunto aumenta. tener una efectividad en Precision-en-9 acumulada del 94 porciento, es un valor sumamente positivo, que otros registros de descubrimiento no brindan. </a:t>
            </a:r>
          </a:p>
          <a:p>
            <a:pPr marL="0" lvl="0" indent="0">
              <a:spcBef>
                <a:spcPts val="0"/>
              </a:spcBef>
              <a:spcAft>
                <a:spcPts val="0"/>
              </a:spcAft>
              <a:buNone/>
            </a:pPr>
            <a:r>
              <a:rPr lang="es-ES" sz="1100" b="0" i="0" u="none" strike="noStrike" cap="none" baseline="0" dirty="0" smtClean="0">
                <a:solidFill>
                  <a:srgbClr val="000000"/>
                </a:solidFill>
                <a:effectLst/>
                <a:latin typeface="Arial"/>
                <a:cs typeface="Arial"/>
                <a:sym typeface="Arial"/>
              </a:rPr>
              <a:t>La mejora radica en las primeras posiciones, que es donde un desarrollador se enfocará cuando pruebe servicios candidatos. Por ejemplo cuando hacemos una búsqueda por Google, usualmente solemos concentrarnos en los primeros 3 o 4 resultados que nos brinda, restándole importancia al resto.</a:t>
            </a:r>
          </a:p>
        </p:txBody>
      </p:sp>
    </p:spTree>
    <p:extLst>
      <p:ext uri="{BB962C8B-B14F-4D97-AF65-F5344CB8AC3E}">
        <p14:creationId xmlns:p14="http://schemas.microsoft.com/office/powerpoint/2010/main" val="21360068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s-ES_tradnl" altLang="es-ES" sz="1100" dirty="0" smtClean="0">
                <a:latin typeface="Arial" charset="0"/>
                <a:cs typeface="Arial" charset="0"/>
              </a:rPr>
              <a:t>Finalmente se mencionan las conclusiones sobre los Objetivos Alcanzados y algunas líneas de Trabajo Futuro</a:t>
            </a:r>
            <a:endParaRPr dirty="0"/>
          </a:p>
        </p:txBody>
      </p:sp>
    </p:spTree>
    <p:extLst>
      <p:ext uri="{BB962C8B-B14F-4D97-AF65-F5344CB8AC3E}">
        <p14:creationId xmlns:p14="http://schemas.microsoft.com/office/powerpoint/2010/main" val="415593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eaLnBrk="1" hangingPunct="1">
              <a:lnSpc>
                <a:spcPct val="150000"/>
              </a:lnSpc>
              <a:spcBef>
                <a:spcPct val="0"/>
              </a:spcBef>
              <a:buNone/>
            </a:pPr>
            <a:r>
              <a:rPr lang="es-ES" altLang="es-ES" sz="1400" dirty="0" smtClean="0">
                <a:solidFill>
                  <a:schemeClr val="accent1"/>
                </a:solidFill>
                <a:latin typeface="Titillium Web Light" charset="0"/>
                <a:cs typeface="Arial" charset="0"/>
              </a:rPr>
              <a:t>Los Estándares y paradigmas estudiados para descripción de Servicios Web</a:t>
            </a:r>
          </a:p>
          <a:p>
            <a:pPr marL="342900" indent="-342900" eaLnBrk="1" hangingPunct="1">
              <a:lnSpc>
                <a:spcPct val="150000"/>
              </a:lnSpc>
              <a:spcBef>
                <a:spcPct val="0"/>
              </a:spcBef>
              <a:buFont typeface="Arial" pitchFamily="34" charset="0"/>
              <a:buChar char="•"/>
            </a:pPr>
            <a:r>
              <a:rPr lang="es-ES" altLang="es-ES" sz="1100" dirty="0" smtClean="0">
                <a:solidFill>
                  <a:srgbClr val="002060"/>
                </a:solidFill>
                <a:latin typeface="Titillium Web Light" charset="0"/>
                <a:cs typeface="Arial" charset="0"/>
              </a:rPr>
              <a:t>Paradigma SOC:  para nuestro trabajo hemos tomado la implementación con interfaces WSDL  y comunicación con </a:t>
            </a:r>
            <a:r>
              <a:rPr lang="es-AR" altLang="es-ES" sz="1100" dirty="0" smtClean="0">
                <a:solidFill>
                  <a:srgbClr val="002060"/>
                </a:solidFill>
                <a:latin typeface="Titillium Web Light" charset="0"/>
                <a:cs typeface="Arial" charset="0"/>
              </a:rPr>
              <a:t>mensajes del tipo SOAP </a:t>
            </a:r>
            <a:endParaRPr lang="es-ES" altLang="es-ES" sz="1100" dirty="0" smtClean="0">
              <a:solidFill>
                <a:srgbClr val="002060"/>
              </a:solidFill>
              <a:latin typeface="Titillium Web Light" charset="0"/>
              <a:cs typeface="Arial" charset="0"/>
            </a:endParaRPr>
          </a:p>
        </p:txBody>
      </p:sp>
    </p:spTree>
    <p:extLst>
      <p:ext uri="{BB962C8B-B14F-4D97-AF65-F5344CB8AC3E}">
        <p14:creationId xmlns:p14="http://schemas.microsoft.com/office/powerpoint/2010/main" val="12503458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1" u="none" strike="noStrike" cap="none" dirty="0" smtClean="0">
                <a:solidFill>
                  <a:srgbClr val="000000"/>
                </a:solidFill>
                <a:effectLst/>
                <a:latin typeface="Arial"/>
                <a:ea typeface="Arial"/>
                <a:cs typeface="Arial"/>
                <a:sym typeface="Arial"/>
              </a:rPr>
              <a:t>-</a:t>
            </a:r>
            <a:r>
              <a:rPr lang="es-AR" sz="1100" dirty="0" smtClean="0">
                <a:latin typeface="Dosis Light" charset="0"/>
              </a:rPr>
              <a:t>Se desarrolló un Metamodelo para especificación de Servicios Web basado en estándar </a:t>
            </a:r>
            <a:r>
              <a:rPr lang="es-AR" sz="1100" dirty="0" err="1" smtClean="0">
                <a:latin typeface="Dosis Light" charset="0"/>
              </a:rPr>
              <a:t>SoaML</a:t>
            </a:r>
            <a:r>
              <a:rPr lang="es-AR" sz="1100" dirty="0" smtClean="0">
                <a:latin typeface="Dosis Light" charset="0"/>
              </a:rPr>
              <a:t> </a:t>
            </a:r>
            <a:r>
              <a:rPr lang="es-AR" sz="1100" b="0" i="1" u="none" strike="noStrike" cap="none" dirty="0" smtClean="0">
                <a:solidFill>
                  <a:srgbClr val="000000"/>
                </a:solidFill>
                <a:effectLst/>
                <a:latin typeface="Arial"/>
                <a:ea typeface="Arial"/>
                <a:cs typeface="Arial"/>
                <a:sym typeface="Arial"/>
              </a:rPr>
              <a:t>lo que ahora</a:t>
            </a:r>
            <a:r>
              <a:rPr lang="es-AR" sz="1100" b="0" i="1" u="none" strike="noStrike" cap="none" baseline="0" dirty="0" smtClean="0">
                <a:solidFill>
                  <a:srgbClr val="000000"/>
                </a:solidFill>
                <a:effectLst/>
                <a:latin typeface="Arial"/>
                <a:ea typeface="Arial"/>
                <a:cs typeface="Arial"/>
                <a:sym typeface="Arial"/>
              </a:rPr>
              <a:t> nos permite tener una descripción de las responsabilidades de los servicios independiente de tecnología.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AR" sz="1100" b="0" i="1" u="none" strike="noStrike" cap="none" baseline="0"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 -</a:t>
            </a:r>
            <a:r>
              <a:rPr lang="es-AR" sz="1100" dirty="0" smtClean="0">
                <a:latin typeface="Dosis Light" charset="0"/>
              </a:rPr>
              <a:t>Se modificó la Herramienta de Evaluación de Servicios Web integrando el Metamodelo lo que conlleva a que los </a:t>
            </a:r>
            <a:r>
              <a:rPr lang="es-AR" sz="1100" b="0" i="0" u="none" strike="noStrike" cap="none" dirty="0" smtClean="0">
                <a:solidFill>
                  <a:srgbClr val="000000"/>
                </a:solidFill>
                <a:effectLst/>
                <a:latin typeface="Arial"/>
                <a:ea typeface="Arial"/>
                <a:cs typeface="Arial"/>
                <a:sym typeface="Arial"/>
              </a:rPr>
              <a:t>requerimientos funcionales por parte de desarrolladores de aplicaciones orientadas a servicios, como los propios servicios candidatos, sean representados y comparados mediante instanciaciones del Metamodelo.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AR" sz="1100" b="0" i="0" u="none" strike="noStrike" cap="none" dirty="0"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a:t>
            </a:r>
            <a:r>
              <a:rPr lang="es-AR" sz="1100" dirty="0" smtClean="0">
                <a:latin typeface="Dosis Light" charset="0"/>
              </a:rPr>
              <a:t>Se desarrolló un componente Conversor de descripciones WSDL hacia instanciaciones del Metamodelo</a:t>
            </a:r>
            <a:r>
              <a:rPr lang="es-ES" sz="1100" baseline="0" dirty="0" smtClean="0">
                <a:latin typeface="Dosis Light" charset="0"/>
              </a:rPr>
              <a:t> </a:t>
            </a:r>
            <a:r>
              <a:rPr lang="es-AR" sz="1100" b="0" i="0" u="none" strike="noStrike" cap="none" dirty="0" smtClean="0">
                <a:solidFill>
                  <a:srgbClr val="000000"/>
                </a:solidFill>
                <a:effectLst/>
                <a:latin typeface="Arial"/>
                <a:ea typeface="Arial"/>
                <a:cs typeface="Arial"/>
                <a:sym typeface="Arial"/>
              </a:rPr>
              <a:t>G</a:t>
            </a:r>
            <a:r>
              <a:rPr lang="es-AR" sz="1100" b="0" i="0" u="none" strike="noStrike" cap="none" baseline="0" dirty="0" smtClean="0">
                <a:solidFill>
                  <a:srgbClr val="000000"/>
                </a:solidFill>
                <a:effectLst/>
                <a:latin typeface="Arial"/>
                <a:ea typeface="Arial"/>
                <a:cs typeface="Arial"/>
                <a:sym typeface="Arial"/>
              </a:rPr>
              <a:t>racias a que se desarrolló dicho componente e</a:t>
            </a:r>
            <a:r>
              <a:rPr lang="es-AR" sz="1100" b="0" i="0" u="none" strike="noStrike" cap="none" dirty="0" smtClean="0">
                <a:solidFill>
                  <a:srgbClr val="000000"/>
                </a:solidFill>
                <a:effectLst/>
                <a:latin typeface="Arial"/>
                <a:ea typeface="Arial"/>
                <a:cs typeface="Arial"/>
                <a:sym typeface="Arial"/>
              </a:rPr>
              <a:t>l primer beneficio concreto fue poder utilizar los 1146 servicios web reales</a:t>
            </a:r>
            <a:r>
              <a:rPr lang="es-AR" sz="1100" b="0" i="0" u="none" strike="noStrike" cap="none" baseline="0" dirty="0" smtClean="0">
                <a:solidFill>
                  <a:srgbClr val="000000"/>
                </a:solidFill>
                <a:effectLst/>
                <a:latin typeface="Arial"/>
                <a:ea typeface="Arial"/>
                <a:cs typeface="Arial"/>
                <a:sym typeface="Arial"/>
              </a:rPr>
              <a:t> de la plataforma </a:t>
            </a:r>
            <a:r>
              <a:rPr lang="es-AR" sz="1100" b="0" i="0" u="none" strike="noStrike" cap="none" baseline="0" dirty="0" err="1" smtClean="0">
                <a:solidFill>
                  <a:srgbClr val="000000"/>
                </a:solidFill>
                <a:effectLst/>
                <a:latin typeface="Arial"/>
                <a:ea typeface="Arial"/>
                <a:cs typeface="Arial"/>
                <a:sym typeface="Arial"/>
              </a:rPr>
              <a:t>mashape</a:t>
            </a:r>
            <a:r>
              <a:rPr lang="es-AR" sz="1100" b="0" i="0" u="none" strike="noStrike" cap="none" dirty="0" smtClean="0">
                <a:solidFill>
                  <a:srgbClr val="000000"/>
                </a:solidFill>
                <a:effectLst/>
                <a:latin typeface="Arial"/>
                <a:ea typeface="Arial"/>
                <a:cs typeface="Arial"/>
                <a:sym typeface="Arial"/>
              </a:rPr>
              <a:t>, generando sus correspondientes instancias del </a:t>
            </a:r>
            <a:r>
              <a:rPr lang="es-AR" sz="1100" b="0" i="0" u="none" strike="noStrike" cap="none" dirty="0" err="1" smtClean="0">
                <a:solidFill>
                  <a:srgbClr val="000000"/>
                </a:solidFill>
                <a:effectLst/>
                <a:latin typeface="Arial"/>
                <a:ea typeface="Arial"/>
                <a:cs typeface="Arial"/>
                <a:sym typeface="Arial"/>
              </a:rPr>
              <a:t>metamodelo</a:t>
            </a:r>
            <a:r>
              <a:rPr lang="es-AR" sz="1100" b="0" i="0" u="none" strike="noStrike" cap="none" dirty="0" smtClean="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42218652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AR" dirty="0" smtClean="0"/>
              <a:t>Como trabajos futuros se proponen</a:t>
            </a:r>
            <a:endParaRPr lang="es-AR"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dirty="0" smtClean="0">
                <a:latin typeface="Dosis Light" charset="0"/>
              </a:rPr>
              <a:t>-Extender el Análisis de Compatibilidad de Interfaces incluyendo evaluación sobre coreografía </a:t>
            </a:r>
            <a:r>
              <a:rPr lang="es-AR" sz="1100" b="0" i="0" u="none" strike="noStrike" cap="none" dirty="0" smtClean="0">
                <a:solidFill>
                  <a:srgbClr val="000000"/>
                </a:solidFill>
                <a:effectLst/>
                <a:latin typeface="Arial"/>
                <a:ea typeface="Arial"/>
                <a:cs typeface="Arial"/>
                <a:sym typeface="Arial"/>
              </a:rPr>
              <a:t>Aspecto que ahora es considerado en el nuevo </a:t>
            </a:r>
            <a:r>
              <a:rPr lang="es-AR" sz="1100" b="0" i="0" u="none" strike="noStrike" cap="none" dirty="0" err="1" smtClean="0">
                <a:solidFill>
                  <a:srgbClr val="000000"/>
                </a:solidFill>
                <a:effectLst/>
                <a:latin typeface="Arial"/>
                <a:ea typeface="Arial"/>
                <a:cs typeface="Arial"/>
                <a:sym typeface="Arial"/>
              </a:rPr>
              <a:t>metamodelo</a:t>
            </a:r>
            <a:r>
              <a:rPr lang="es-AR" sz="1100" b="0" i="0" u="none" strike="noStrike" cap="none" dirty="0" smtClean="0">
                <a:solidFill>
                  <a:srgbClr val="000000"/>
                </a:solidFill>
                <a:effectLst/>
                <a:latin typeface="Arial"/>
                <a:ea typeface="Arial"/>
                <a:cs typeface="Arial"/>
                <a:sym typeface="Arial"/>
              </a:rPr>
              <a:t>, pero en el cual no se ha profundizado en su tratamiento, ya que seria necesario contar con un diagrama auxiliar (por ejemplo, diagrama de secuencia UML) para denotar la lógica del orden de llamados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r>
              <a:rPr lang="es-AR" sz="1100" b="0" i="0" u="none" strike="noStrike" cap="none" dirty="0" smtClean="0">
                <a:solidFill>
                  <a:srgbClr val="000000"/>
                </a:solidFill>
                <a:effectLst/>
                <a:latin typeface="Arial"/>
                <a:ea typeface="Arial"/>
                <a:cs typeface="Arial"/>
                <a:sym typeface="Arial"/>
              </a:rPr>
              <a:t>-</a:t>
            </a:r>
            <a:r>
              <a:rPr lang="es-AR" sz="1100" dirty="0" smtClean="0">
                <a:latin typeface="Dosis Light" charset="0"/>
              </a:rPr>
              <a:t>Desarrollar otros conversores para descripciones como </a:t>
            </a:r>
            <a:r>
              <a:rPr lang="es-AR" sz="1100" dirty="0" err="1" smtClean="0">
                <a:latin typeface="Dosis Light" charset="0"/>
              </a:rPr>
              <a:t>Swagger</a:t>
            </a:r>
            <a:r>
              <a:rPr lang="es-AR" sz="1100" dirty="0" smtClean="0">
                <a:latin typeface="Dosis Light" charset="0"/>
              </a:rPr>
              <a:t> o WADL </a:t>
            </a:r>
            <a:r>
              <a:rPr lang="es-AR" sz="1100" b="0" i="0" u="none" strike="noStrike" cap="none" dirty="0" smtClean="0">
                <a:solidFill>
                  <a:srgbClr val="000000"/>
                </a:solidFill>
                <a:effectLst/>
                <a:latin typeface="Arial"/>
                <a:ea typeface="Arial"/>
                <a:cs typeface="Arial"/>
                <a:sym typeface="Arial"/>
              </a:rPr>
              <a:t>Una de las implementaciones más populares</a:t>
            </a:r>
            <a:r>
              <a:rPr lang="es-AR" sz="1100" b="0" i="0" u="none" strike="noStrike" cap="none" baseline="0" dirty="0" smtClean="0">
                <a:solidFill>
                  <a:srgbClr val="000000"/>
                </a:solidFill>
                <a:effectLst/>
                <a:latin typeface="Arial"/>
                <a:ea typeface="Arial"/>
                <a:cs typeface="Arial"/>
                <a:sym typeface="Arial"/>
              </a:rPr>
              <a:t> para especificación de Servicios Web que ofrecen los servicios REST es utilizando </a:t>
            </a:r>
            <a:r>
              <a:rPr lang="es-AR" sz="1100" b="0" i="0" u="none" strike="noStrike" cap="none" baseline="0" dirty="0" err="1" smtClean="0">
                <a:solidFill>
                  <a:srgbClr val="000000"/>
                </a:solidFill>
                <a:effectLst/>
                <a:latin typeface="Arial"/>
                <a:ea typeface="Arial"/>
                <a:cs typeface="Arial"/>
                <a:sym typeface="Arial"/>
              </a:rPr>
              <a:t>Swagger</a:t>
            </a:r>
            <a:r>
              <a:rPr lang="es-AR" sz="1100" b="0" i="0" u="none" strike="noStrike" cap="none" baseline="0" dirty="0" smtClean="0">
                <a:solidFill>
                  <a:srgbClr val="000000"/>
                </a:solidFill>
                <a:effectLst/>
                <a:latin typeface="Arial"/>
                <a:ea typeface="Arial"/>
                <a:cs typeface="Arial"/>
                <a:sym typeface="Arial"/>
              </a:rPr>
              <a:t>, entonces sería de gran importancia poder tener un conversor de </a:t>
            </a:r>
            <a:r>
              <a:rPr lang="es-AR" sz="1100" b="0" i="0" u="none" strike="noStrike" cap="none" baseline="0" dirty="0" err="1" smtClean="0">
                <a:solidFill>
                  <a:srgbClr val="000000"/>
                </a:solidFill>
                <a:effectLst/>
                <a:latin typeface="Arial"/>
                <a:ea typeface="Arial"/>
                <a:cs typeface="Arial"/>
                <a:sym typeface="Arial"/>
              </a:rPr>
              <a:t>Swagger</a:t>
            </a:r>
            <a:r>
              <a:rPr lang="es-AR" sz="1100" b="0" i="0" u="none" strike="noStrike" cap="none" baseline="0" dirty="0" smtClean="0">
                <a:solidFill>
                  <a:srgbClr val="000000"/>
                </a:solidFill>
                <a:effectLst/>
                <a:latin typeface="Arial"/>
                <a:ea typeface="Arial"/>
                <a:cs typeface="Arial"/>
                <a:sym typeface="Arial"/>
              </a:rPr>
              <a:t> a nuestro Metamodelo para poder considerar todos esos servicios.</a:t>
            </a:r>
            <a:r>
              <a:rPr lang="es-ES" sz="1100" b="0" i="0" u="none" strike="noStrike" cap="none" dirty="0" smtClean="0">
                <a:solidFill>
                  <a:srgbClr val="000000"/>
                </a:solidFill>
                <a:effectLst/>
                <a:latin typeface="Arial"/>
                <a:ea typeface="Arial"/>
                <a:cs typeface="Arial"/>
                <a:sym typeface="Arial"/>
              </a:rPr>
              <a:t> </a:t>
            </a:r>
            <a:r>
              <a:rPr lang="es-AR" sz="1100" dirty="0" smtClean="0">
                <a:latin typeface="Dosis Light" charset="0"/>
              </a:rPr>
              <a:t>Desarrollar otros conversores para descripciones como Swagger o WADL </a:t>
            </a:r>
            <a:r>
              <a:rPr lang="es-AR" sz="1100" b="0" i="0" u="none" strike="noStrike" cap="none" dirty="0" smtClean="0">
                <a:solidFill>
                  <a:srgbClr val="000000"/>
                </a:solidFill>
                <a:effectLst/>
                <a:latin typeface="Arial"/>
                <a:ea typeface="Arial"/>
                <a:cs typeface="Arial"/>
                <a:sym typeface="Arial"/>
              </a:rPr>
              <a:t>le daría un valor agregado a la herramienta muy grande, ya que nos permitiría eventualmente trabajar con los servicios más utilizados en la industria.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r>
              <a:rPr lang="es-AR" sz="1100" b="0" i="0" u="none" strike="noStrike" cap="none" dirty="0" smtClean="0">
                <a:solidFill>
                  <a:srgbClr val="000000"/>
                </a:solidFill>
                <a:effectLst/>
                <a:latin typeface="Arial"/>
                <a:ea typeface="Arial"/>
                <a:cs typeface="Arial"/>
                <a:sym typeface="Arial"/>
              </a:rPr>
              <a:t>-</a:t>
            </a:r>
            <a:r>
              <a:rPr lang="es-AR" sz="1100" dirty="0" smtClean="0">
                <a:latin typeface="Dosis Light" charset="0"/>
              </a:rPr>
              <a:t>Definir un proceso de generación de adaptadores (Wrappers) en función del Metamodelo. Estos </a:t>
            </a:r>
            <a:r>
              <a:rPr lang="es-AR" sz="1100" dirty="0" err="1" smtClean="0">
                <a:latin typeface="Dosis Light" charset="0"/>
              </a:rPr>
              <a:t>Wrappers</a:t>
            </a:r>
            <a:r>
              <a:rPr lang="es-AR" sz="1100" dirty="0" smtClean="0">
                <a:latin typeface="Dosis Light" charset="0"/>
              </a:rPr>
              <a:t> actúan de intermediarios entre</a:t>
            </a:r>
            <a:r>
              <a:rPr lang="es-AR" sz="1100" baseline="0" dirty="0" smtClean="0">
                <a:latin typeface="Dosis Light" charset="0"/>
              </a:rPr>
              <a:t> la operación Provista y la que se espera consumir. Permitiendo una comunicación lo más transparente y automática posible. </a:t>
            </a:r>
            <a:endParaRPr lang="es-ES" sz="1100" dirty="0" smtClean="0">
              <a:latin typeface="Dosis Light" charset="0"/>
            </a:endParaRPr>
          </a:p>
        </p:txBody>
      </p:sp>
    </p:spTree>
    <p:extLst>
      <p:ext uri="{BB962C8B-B14F-4D97-AF65-F5344CB8AC3E}">
        <p14:creationId xmlns:p14="http://schemas.microsoft.com/office/powerpoint/2010/main" val="36701685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02198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eaLnBrk="1" hangingPunct="1">
              <a:lnSpc>
                <a:spcPct val="150000"/>
              </a:lnSpc>
              <a:spcBef>
                <a:spcPct val="0"/>
              </a:spcBef>
              <a:buFont typeface="Arial" pitchFamily="34" charset="0"/>
              <a:buChar char="•"/>
            </a:pPr>
            <a:r>
              <a:rPr lang="es-ES" altLang="es-ES" sz="1100" dirty="0" smtClean="0">
                <a:solidFill>
                  <a:srgbClr val="002060"/>
                </a:solidFill>
                <a:latin typeface="Titillium Web Light" charset="0"/>
                <a:cs typeface="Arial" charset="0"/>
              </a:rPr>
              <a:t>WSDL 1.1 y 2.0. L</a:t>
            </a:r>
            <a:r>
              <a:rPr lang="es-AR" altLang="es-ES" sz="1100" dirty="0" err="1" smtClean="0">
                <a:solidFill>
                  <a:srgbClr val="002060"/>
                </a:solidFill>
                <a:latin typeface="Titillium Web Light" charset="0"/>
                <a:cs typeface="Arial" charset="0"/>
              </a:rPr>
              <a:t>enguajes</a:t>
            </a:r>
            <a:r>
              <a:rPr lang="es-AR" altLang="es-ES" sz="1100" dirty="0" smtClean="0">
                <a:solidFill>
                  <a:srgbClr val="002060"/>
                </a:solidFill>
                <a:latin typeface="Titillium Web Light" charset="0"/>
                <a:cs typeface="Arial" charset="0"/>
              </a:rPr>
              <a:t> basados en XML que describen la funcionalidad que proporciona un Servicio Web. Una descripción WSDL indica cómo se debe invocar al servicio, qué parámetros espera, y qué estructuras de datos retorna.</a:t>
            </a:r>
            <a:r>
              <a:rPr lang="es-ES" altLang="es-ES" sz="1100" dirty="0" smtClean="0">
                <a:solidFill>
                  <a:srgbClr val="002060"/>
                </a:solidFill>
                <a:latin typeface="Titillium Web Light" charset="0"/>
                <a:cs typeface="Arial" charset="0"/>
              </a:rPr>
              <a:t> </a:t>
            </a:r>
          </a:p>
        </p:txBody>
      </p:sp>
    </p:spTree>
    <p:extLst>
      <p:ext uri="{BB962C8B-B14F-4D97-AF65-F5344CB8AC3E}">
        <p14:creationId xmlns:p14="http://schemas.microsoft.com/office/powerpoint/2010/main" val="82690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50000"/>
              </a:lnSpc>
              <a:spcBef>
                <a:spcPct val="0"/>
              </a:spcBef>
              <a:spcAft>
                <a:spcPts val="0"/>
              </a:spcAft>
              <a:buClr>
                <a:srgbClr val="000000"/>
              </a:buClr>
              <a:buSzPts val="1400"/>
              <a:buFont typeface="Arial" pitchFamily="34" charset="0"/>
              <a:buChar char="•"/>
              <a:tabLst/>
              <a:defRPr/>
            </a:pPr>
            <a:r>
              <a:rPr lang="es-ES" altLang="es-ES" sz="1100" dirty="0" err="1" smtClean="0">
                <a:solidFill>
                  <a:srgbClr val="002060"/>
                </a:solidFill>
                <a:latin typeface="Titillium Web Light" charset="0"/>
                <a:cs typeface="Arial" charset="0"/>
              </a:rPr>
              <a:t>SoaML</a:t>
            </a:r>
            <a:r>
              <a:rPr lang="es-ES" altLang="es-ES" sz="1100" baseline="0" dirty="0" smtClean="0">
                <a:solidFill>
                  <a:srgbClr val="002060"/>
                </a:solidFill>
                <a:latin typeface="Titillium Web Light" charset="0"/>
                <a:cs typeface="Arial" charset="0"/>
              </a:rPr>
              <a:t> </a:t>
            </a:r>
            <a:r>
              <a:rPr lang="es-AR" altLang="es-ES" sz="1100" dirty="0" smtClean="0">
                <a:solidFill>
                  <a:srgbClr val="002060"/>
                </a:solidFill>
                <a:latin typeface="Titillium Web Light" charset="0"/>
                <a:cs typeface="Arial" charset="0"/>
              </a:rPr>
              <a:t>(</a:t>
            </a:r>
            <a:r>
              <a:rPr lang="es-AR" altLang="es-ES" sz="1100" dirty="0" err="1" smtClean="0">
                <a:solidFill>
                  <a:srgbClr val="002060"/>
                </a:solidFill>
                <a:latin typeface="Titillium Web Light" charset="0"/>
                <a:cs typeface="Arial" charset="0"/>
              </a:rPr>
              <a:t>Service-oriented</a:t>
            </a:r>
            <a:r>
              <a:rPr lang="es-AR" altLang="es-ES" sz="1100" dirty="0" smtClean="0">
                <a:solidFill>
                  <a:srgbClr val="002060"/>
                </a:solidFill>
                <a:latin typeface="Titillium Web Light" charset="0"/>
                <a:cs typeface="Arial" charset="0"/>
              </a:rPr>
              <a:t> </a:t>
            </a:r>
            <a:r>
              <a:rPr lang="es-AR" altLang="es-ES" sz="1100" dirty="0" err="1" smtClean="0">
                <a:solidFill>
                  <a:srgbClr val="002060"/>
                </a:solidFill>
                <a:latin typeface="Titillium Web Light" charset="0"/>
                <a:cs typeface="Arial" charset="0"/>
              </a:rPr>
              <a:t>architecture</a:t>
            </a:r>
            <a:r>
              <a:rPr lang="es-AR" altLang="es-ES" sz="1100" dirty="0" smtClean="0">
                <a:solidFill>
                  <a:srgbClr val="002060"/>
                </a:solidFill>
                <a:latin typeface="Titillium Web Light" charset="0"/>
                <a:cs typeface="Arial" charset="0"/>
              </a:rPr>
              <a:t> </a:t>
            </a:r>
            <a:r>
              <a:rPr lang="es-AR" altLang="es-ES" sz="1100" dirty="0" err="1" smtClean="0">
                <a:solidFill>
                  <a:srgbClr val="002060"/>
                </a:solidFill>
                <a:latin typeface="Titillium Web Light" charset="0"/>
                <a:cs typeface="Arial" charset="0"/>
              </a:rPr>
              <a:t>Modeling</a:t>
            </a:r>
            <a:r>
              <a:rPr lang="es-AR" altLang="es-ES" sz="1100" dirty="0" smtClean="0">
                <a:solidFill>
                  <a:srgbClr val="002060"/>
                </a:solidFill>
                <a:latin typeface="Titillium Web Light" charset="0"/>
                <a:cs typeface="Arial" charset="0"/>
              </a:rPr>
              <a:t> </a:t>
            </a:r>
            <a:r>
              <a:rPr lang="es-AR" altLang="es-ES" sz="1100" dirty="0" err="1" smtClean="0">
                <a:solidFill>
                  <a:srgbClr val="002060"/>
                </a:solidFill>
                <a:latin typeface="Titillium Web Light" charset="0"/>
                <a:cs typeface="Arial" charset="0"/>
              </a:rPr>
              <a:t>Language</a:t>
            </a:r>
            <a:r>
              <a:rPr lang="es-AR" altLang="es-ES" sz="1100" dirty="0" smtClean="0">
                <a:solidFill>
                  <a:srgbClr val="002060"/>
                </a:solidFill>
                <a:latin typeface="Titillium Web Light" charset="0"/>
                <a:cs typeface="Arial" charset="0"/>
              </a:rPr>
              <a:t>) es un Perfil UML enfocado en el modelado de servicios, incluyendo que información se espera del proveedor de servicios, que información del consumidor de servicios y que información intercambiar entre los mismos.</a:t>
            </a:r>
          </a:p>
          <a:p>
            <a:pPr marL="342900" marR="0" lvl="0" indent="-342900" algn="l" defTabSz="914400" rtl="0" eaLnBrk="1" fontAlgn="auto" latinLnBrk="0" hangingPunct="1">
              <a:lnSpc>
                <a:spcPct val="150000"/>
              </a:lnSpc>
              <a:spcBef>
                <a:spcPct val="0"/>
              </a:spcBef>
              <a:spcAft>
                <a:spcPts val="0"/>
              </a:spcAft>
              <a:buClr>
                <a:srgbClr val="000000"/>
              </a:buClr>
              <a:buSzPts val="1400"/>
              <a:buFont typeface="Arial" pitchFamily="34" charset="0"/>
              <a:buChar char="•"/>
              <a:tabLst/>
              <a:defRPr/>
            </a:pPr>
            <a:r>
              <a:rPr lang="es-AR" sz="1100" b="0" i="0" u="none" strike="noStrike" cap="none" dirty="0" smtClean="0">
                <a:solidFill>
                  <a:srgbClr val="000000"/>
                </a:solidFill>
                <a:effectLst/>
                <a:latin typeface="Arial"/>
                <a:ea typeface="Arial"/>
                <a:cs typeface="Arial"/>
                <a:sym typeface="Arial"/>
              </a:rPr>
              <a:t/>
            </a:r>
            <a:br>
              <a:rPr lang="es-AR" sz="1100" b="0" i="0" u="none" strike="noStrike" cap="none" dirty="0" smtClean="0">
                <a:solidFill>
                  <a:srgbClr val="000000"/>
                </a:solidFill>
                <a:effectLst/>
                <a:latin typeface="Arial"/>
                <a:ea typeface="Arial"/>
                <a:cs typeface="Arial"/>
                <a:sym typeface="Arial"/>
              </a:rPr>
            </a:br>
            <a:endParaRPr lang="es-ES" altLang="es-ES" sz="11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100" dirty="0">
              <a:solidFill>
                <a:srgbClr val="002060"/>
              </a:solidFill>
              <a:latin typeface="Titillium Web Light" charset="0"/>
              <a:cs typeface="Arial" charset="0"/>
            </a:endParaRPr>
          </a:p>
        </p:txBody>
      </p:sp>
    </p:spTree>
    <p:extLst>
      <p:ext uri="{BB962C8B-B14F-4D97-AF65-F5344CB8AC3E}">
        <p14:creationId xmlns:p14="http://schemas.microsoft.com/office/powerpoint/2010/main" val="285194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Shape 3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2" name="Shape 38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50000"/>
              </a:lnSpc>
              <a:spcBef>
                <a:spcPct val="0"/>
              </a:spcBef>
              <a:spcAft>
                <a:spcPts val="0"/>
              </a:spcAft>
              <a:buClr>
                <a:srgbClr val="000000"/>
              </a:buClr>
              <a:buSzPts val="1400"/>
              <a:buFont typeface="Arial" pitchFamily="34" charset="0"/>
              <a:buChar char="•"/>
              <a:tabLst/>
              <a:defRPr/>
            </a:pPr>
            <a:r>
              <a:rPr lang="es-AR" sz="1100" b="0" i="0" u="none" strike="noStrike" cap="none" dirty="0" smtClean="0">
                <a:solidFill>
                  <a:srgbClr val="000000"/>
                </a:solidFill>
                <a:effectLst/>
                <a:latin typeface="Arial"/>
                <a:ea typeface="Arial"/>
                <a:cs typeface="Arial"/>
                <a:sym typeface="Arial"/>
              </a:rPr>
              <a:t>WADL Web </a:t>
            </a:r>
            <a:r>
              <a:rPr lang="es-AR" sz="1100" b="0" i="0" u="none" strike="noStrike" cap="none" dirty="0" err="1" smtClean="0">
                <a:solidFill>
                  <a:srgbClr val="000000"/>
                </a:solidFill>
                <a:effectLst/>
                <a:latin typeface="Arial"/>
                <a:ea typeface="Arial"/>
                <a:cs typeface="Arial"/>
                <a:sym typeface="Arial"/>
              </a:rPr>
              <a:t>Application</a:t>
            </a:r>
            <a:r>
              <a:rPr lang="es-AR" sz="1100" b="0" i="0" u="none" strike="noStrike" cap="none" dirty="0" smtClean="0">
                <a:solidFill>
                  <a:srgbClr val="000000"/>
                </a:solidFill>
                <a:effectLst/>
                <a:latin typeface="Arial"/>
                <a:ea typeface="Arial"/>
                <a:cs typeface="Arial"/>
                <a:sym typeface="Arial"/>
              </a:rPr>
              <a:t> </a:t>
            </a:r>
            <a:r>
              <a:rPr lang="es-AR" sz="1100" b="0" i="0" u="none" strike="noStrike" cap="none" dirty="0" err="1" smtClean="0">
                <a:solidFill>
                  <a:srgbClr val="000000"/>
                </a:solidFill>
                <a:effectLst/>
                <a:latin typeface="Arial"/>
                <a:ea typeface="Arial"/>
                <a:cs typeface="Arial"/>
                <a:sym typeface="Arial"/>
              </a:rPr>
              <a:t>Description</a:t>
            </a:r>
            <a:r>
              <a:rPr lang="es-AR" sz="1100" b="0" i="0" u="none" strike="noStrike" cap="none" dirty="0" smtClean="0">
                <a:solidFill>
                  <a:srgbClr val="000000"/>
                </a:solidFill>
                <a:effectLst/>
                <a:latin typeface="Arial"/>
                <a:ea typeface="Arial"/>
                <a:cs typeface="Arial"/>
                <a:sym typeface="Arial"/>
              </a:rPr>
              <a:t> </a:t>
            </a:r>
            <a:r>
              <a:rPr lang="es-AR" sz="1100" b="0" i="0" u="none" strike="noStrike" cap="none" dirty="0" err="1" smtClean="0">
                <a:solidFill>
                  <a:srgbClr val="000000"/>
                </a:solidFill>
                <a:effectLst/>
                <a:latin typeface="Arial"/>
                <a:ea typeface="Arial"/>
                <a:cs typeface="Arial"/>
                <a:sym typeface="Arial"/>
              </a:rPr>
              <a:t>Language</a:t>
            </a:r>
            <a:r>
              <a:rPr lang="es-AR" sz="1100" b="0" i="0" u="none" strike="noStrike" cap="none" dirty="0" smtClean="0">
                <a:solidFill>
                  <a:srgbClr val="000000"/>
                </a:solidFill>
                <a:effectLst/>
                <a:latin typeface="Arial"/>
                <a:ea typeface="Arial"/>
                <a:cs typeface="Arial"/>
                <a:sym typeface="Arial"/>
              </a:rPr>
              <a:t> es una descripción XML entendible por la computadora, utilizada en aplicaciones Web basadas en HTTP.</a:t>
            </a:r>
            <a:r>
              <a:rPr lang="es-AR" sz="1100" b="0" i="0" u="none" strike="noStrike" cap="none" baseline="0" dirty="0" smtClean="0">
                <a:solidFill>
                  <a:srgbClr val="000000"/>
                </a:solidFill>
                <a:effectLst/>
                <a:latin typeface="Arial"/>
                <a:ea typeface="Arial"/>
                <a:cs typeface="Arial"/>
                <a:sym typeface="Arial"/>
              </a:rPr>
              <a:t> Posee </a:t>
            </a:r>
            <a:r>
              <a:rPr lang="es-AR" sz="1100" b="0" i="0" u="none" strike="noStrike" cap="none" dirty="0" smtClean="0">
                <a:solidFill>
                  <a:srgbClr val="000000"/>
                </a:solidFill>
                <a:effectLst/>
                <a:latin typeface="Arial"/>
                <a:ea typeface="Arial"/>
                <a:cs typeface="Arial"/>
                <a:sym typeface="Arial"/>
              </a:rPr>
              <a:t>un uso más orientado hacia los servicios REST.</a:t>
            </a:r>
            <a:br>
              <a:rPr lang="es-AR" sz="1100" b="0" i="0" u="none" strike="noStrike" cap="none" dirty="0" smtClean="0">
                <a:solidFill>
                  <a:srgbClr val="000000"/>
                </a:solidFill>
                <a:effectLst/>
                <a:latin typeface="Arial"/>
                <a:ea typeface="Arial"/>
                <a:cs typeface="Arial"/>
                <a:sym typeface="Arial"/>
              </a:rPr>
            </a:br>
            <a:endParaRPr lang="es-ES" altLang="es-ES" sz="11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100" dirty="0">
              <a:solidFill>
                <a:srgbClr val="002060"/>
              </a:solidFill>
              <a:latin typeface="Titillium Web Light" charset="0"/>
              <a:cs typeface="Arial" charset="0"/>
            </a:endParaRPr>
          </a:p>
        </p:txBody>
      </p:sp>
    </p:spTree>
    <p:extLst>
      <p:ext uri="{BB962C8B-B14F-4D97-AF65-F5344CB8AC3E}">
        <p14:creationId xmlns:p14="http://schemas.microsoft.com/office/powerpoint/2010/main" val="375363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Shape 528"/>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Shape 1046"/>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a:solidFill>
                  <a:srgbClr val="D3EBD5"/>
                </a:solidFill>
                <a:latin typeface="Dosis"/>
                <a:ea typeface="Dosis"/>
                <a:cs typeface="Dosis"/>
                <a:sym typeface="Dosis"/>
              </a:rPr>
              <a:t>“</a:t>
            </a:r>
            <a:endParaRPr sz="12000" dirty="0">
              <a:solidFill>
                <a:srgbClr val="D3EBD5"/>
              </a:solidFill>
              <a:latin typeface="Dosis"/>
              <a:ea typeface="Dosis"/>
              <a:cs typeface="Dosis"/>
              <a:sym typeface="Dosis"/>
            </a:endParaRP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9" name="Shape 1049"/>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0" name="Shape 1050"/>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1" name="Shape 1051"/>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2" name="Shape 1052"/>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3" name="Shape 1053"/>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4" name="Shape 1054"/>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5" name="Shape 1055"/>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6" name="Shape 1056"/>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7" name="Shape 1057"/>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8" name="Shape 1058"/>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59" name="Shape 1059"/>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0" name="Shape 1060"/>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1" name="Shape 1061"/>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2" name="Shape 1062"/>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3" name="Shape 1063"/>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4" name="Shape 1064"/>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5" name="Shape 1065"/>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6" name="Shape 1066"/>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7" name="Shape 1067"/>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8" name="Shape 1068"/>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69" name="Shape 1069"/>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0" name="Shape 1070"/>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1" name="Shape 1071"/>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2" name="Shape 1072"/>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3" name="Shape 1073"/>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4" name="Shape 1074"/>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5" name="Shape 1075"/>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6" name="Shape 1076"/>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7" name="Shape 1077"/>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8" name="Shape 1078"/>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79" name="Shape 1079"/>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0" name="Shape 1080"/>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1" name="Shape 1081"/>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2" name="Shape 1082"/>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3" name="Shape 1083"/>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4" name="Shape 1084"/>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5" name="Shape 1085"/>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6" name="Shape 1086"/>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7" name="Shape 1087"/>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8" name="Shape 1088"/>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89" name="Shape 1089"/>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0" name="Shape 1090"/>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1" name="Shape 1091"/>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2" name="Shape 1092"/>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3" name="Shape 1093"/>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4" name="Shape 1094"/>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5" name="Shape 1095"/>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6" name="Shape 1096"/>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7" name="Shape 1097"/>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8" name="Shape 1098"/>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99" name="Shape 1099"/>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0" name="Shape 1100"/>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1" name="Shape 1101"/>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2" name="Shape 1102"/>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3" name="Shape 1103"/>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4" name="Shape 1104"/>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5" name="Shape 1105"/>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6" name="Shape 1106"/>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7" name="Shape 1107"/>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8" name="Shape 1108"/>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09" name="Shape 1109"/>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0" name="Shape 1110"/>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1" name="Shape 1111"/>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2" name="Shape 1112"/>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3" name="Shape 1113"/>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4" name="Shape 1114"/>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5" name="Shape 1115"/>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6" name="Shape 1116"/>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7" name="Shape 1117"/>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8" name="Shape 1118"/>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19" name="Shape 1119"/>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0" name="Shape 1120"/>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1" name="Shape 1121"/>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2" name="Shape 1122"/>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3" name="Shape 1123"/>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4" name="Shape 1124"/>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5" name="Shape 1125"/>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6" name="Shape 1126"/>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27" name="Shape 1127"/>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0" name="Shape 1130"/>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1" name="Shape 1131"/>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2" name="Shape 1132"/>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3" name="Shape 1133"/>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4" name="Shape 1134"/>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5" name="Shape 1135"/>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6" name="Shape 1136"/>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7" name="Shape 1137"/>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8" name="Shape 1138"/>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39" name="Shape 1139"/>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0" name="Shape 1140"/>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1" name="Shape 1141"/>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2" name="Shape 1142"/>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3" name="Shape 1143"/>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4" name="Shape 1144"/>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5" name="Shape 1145"/>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6" name="Shape 1146"/>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7" name="Shape 1147"/>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8" name="Shape 1148"/>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49" name="Shape 1149"/>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0" name="Shape 1150"/>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1" name="Shape 1151"/>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2" name="Shape 1152"/>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3" name="Shape 1153"/>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4" name="Shape 1154"/>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5" name="Shape 1155"/>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6" name="Shape 1156"/>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7" name="Shape 1157"/>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8" name="Shape 1158"/>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59" name="Shape 1159"/>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0" name="Shape 1160"/>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1" name="Shape 1161"/>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2" name="Shape 1162"/>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3" name="Shape 1163"/>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4" name="Shape 1164"/>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5" name="Shape 1165"/>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6" name="Shape 1166"/>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7" name="Shape 1167"/>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8" name="Shape 1168"/>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69" name="Shape 1169"/>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0" name="Shape 1170"/>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1" name="Shape 1171"/>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2" name="Shape 1172"/>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3" name="Shape 1173"/>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4" name="Shape 1174"/>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5" name="Shape 1175"/>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6" name="Shape 1176"/>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7" name="Shape 1177"/>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8" name="Shape 1178"/>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79" name="Shape 1179"/>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0" name="Shape 1180"/>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1" name="Shape 1181"/>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2" name="Shape 1182"/>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3" name="Shape 1183"/>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4" name="Shape 1184"/>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5" name="Shape 1185"/>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6" name="Shape 1186"/>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7" name="Shape 1187"/>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8" name="Shape 1188"/>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89" name="Shape 1189"/>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0" name="Shape 1190"/>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1" name="Shape 1191"/>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2" name="Shape 1192"/>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3" name="Shape 1193"/>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4" name="Shape 1194"/>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5" name="Shape 1195"/>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6" name="Shape 1196"/>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7" name="Shape 1197"/>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8" name="Shape 1198"/>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99" name="Shape 1199"/>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0" name="Shape 1200"/>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1" name="Shape 1201"/>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2" name="Shape 1202"/>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3" name="Shape 1203"/>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4" name="Shape 1204"/>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5" name="Shape 1205"/>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6" name="Shape 1206"/>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7" name="Shape 1207"/>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8" name="Shape 1208"/>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09" name="Shape 1209"/>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0" name="Shape 1210"/>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1" name="Shape 1211"/>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2" name="Shape 1212"/>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3" name="Shape 1213"/>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4" name="Shape 1214"/>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5" name="Shape 1215"/>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6" name="Shape 1216"/>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7" name="Shape 1217"/>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8" name="Shape 1218"/>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19" name="Shape 1219"/>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0" name="Shape 1220"/>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1" name="Shape 1221"/>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2" name="Shape 1222"/>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3" name="Shape 1223"/>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4" name="Shape 1224"/>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5" name="Shape 1225"/>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6" name="Shape 1226"/>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7" name="Shape 1227"/>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8" name="Shape 1228"/>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29" name="Shape 1229"/>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0" name="Shape 1230"/>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1" name="Shape 1231"/>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2" name="Shape 1232"/>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3" name="Shape 1233"/>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4" name="Shape 1234"/>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5" name="Shape 1235"/>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6" name="Shape 1236"/>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7" name="Shape 1237"/>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8" name="Shape 1238"/>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39" name="Shape 1239"/>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0" name="Shape 1240"/>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1" name="Shape 1241"/>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2" name="Shape 1242"/>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3" name="Shape 1243"/>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4" name="Shape 1244"/>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5" name="Shape 1245"/>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6" name="Shape 1246"/>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47" name="Shape 1247"/>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0" name="Shape 1250"/>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1" name="Shape 1251"/>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2" name="Shape 1252"/>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3" name="Shape 1253"/>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4" name="Shape 1254"/>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5" name="Shape 1255"/>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6" name="Shape 1256"/>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7" name="Shape 1257"/>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8" name="Shape 1258"/>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9" name="Shape 1259"/>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0" name="Shape 1260"/>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1" name="Shape 1261"/>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2" name="Shape 1262"/>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3" name="Shape 1263"/>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4" name="Shape 1264"/>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5" name="Shape 1265"/>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6" name="Shape 1266"/>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7" name="Shape 1267"/>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8" name="Shape 1268"/>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69" name="Shape 1269"/>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0" name="Shape 1270"/>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1" name="Shape 1271"/>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2" name="Shape 1272"/>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3" name="Shape 1273"/>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4" name="Shape 1274"/>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5" name="Shape 1275"/>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6" name="Shape 1276"/>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7" name="Shape 1277"/>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8" name="Shape 1278"/>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79" name="Shape 1279"/>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0" name="Shape 1280"/>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1" name="Shape 1281"/>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2" name="Shape 1282"/>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3" name="Shape 1283"/>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4" name="Shape 1284"/>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5" name="Shape 1285"/>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6" name="Shape 1286"/>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7" name="Shape 1287"/>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8" name="Shape 1288"/>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89" name="Shape 1289"/>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0" name="Shape 1290"/>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1" name="Shape 1291"/>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2" name="Shape 1292"/>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3" name="Shape 1293"/>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4" name="Shape 1294"/>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5" name="Shape 1295"/>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6" name="Shape 1296"/>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7" name="Shape 1297"/>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8" name="Shape 1298"/>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99" name="Shape 1299"/>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0" name="Shape 1300"/>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1" name="Shape 1301"/>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2" name="Shape 1302"/>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3" name="Shape 1303"/>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4" name="Shape 1304"/>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5" name="Shape 1305"/>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6" name="Shape 1306"/>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7" name="Shape 1307"/>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8" name="Shape 1308"/>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9" name="Shape 1309"/>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0" name="Shape 1310"/>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1" name="Shape 1311"/>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2" name="Shape 1312"/>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3" name="Shape 1313"/>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4" name="Shape 1314"/>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5" name="Shape 1315"/>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6" name="Shape 1316"/>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7" name="Shape 1317"/>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8" name="Shape 1318"/>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19" name="Shape 1319"/>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0" name="Shape 1320"/>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1" name="Shape 1321"/>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2" name="Shape 1322"/>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3" name="Shape 1323"/>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4" name="Shape 1324"/>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5" name="Shape 1325"/>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6" name="Shape 1326"/>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7" name="Shape 1327"/>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8" name="Shape 1328"/>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29" name="Shape 1329"/>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0" name="Shape 1330"/>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1" name="Shape 1331"/>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2" name="Shape 1332"/>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3" name="Shape 1333"/>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4" name="Shape 1334"/>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5" name="Shape 1335"/>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6" name="Shape 1336"/>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7" name="Shape 1337"/>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8" name="Shape 1338"/>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39" name="Shape 1339"/>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0" name="Shape 1340"/>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1" name="Shape 1341"/>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2" name="Shape 1342"/>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3" name="Shape 1343"/>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4" name="Shape 1344"/>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5" name="Shape 1345"/>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6" name="Shape 1346"/>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7" name="Shape 1347"/>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8" name="Shape 1348"/>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49" name="Shape 1349"/>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0" name="Shape 1350"/>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1" name="Shape 1351"/>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2" name="Shape 1352"/>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3" name="Shape 1353"/>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4" name="Shape 1354"/>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5" name="Shape 1355"/>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6" name="Shape 1356"/>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7" name="Shape 1357"/>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8" name="Shape 1358"/>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59" name="Shape 1359"/>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0" name="Shape 1360"/>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1" name="Shape 1361"/>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2" name="Shape 1362"/>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3" name="Shape 1363"/>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4" name="Shape 1364"/>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5" name="Shape 1365"/>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6" name="Shape 1366"/>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7" name="Shape 1367"/>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8" name="Shape 1368"/>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69" name="Shape 1369"/>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0" name="Shape 1370"/>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1" name="Shape 1371"/>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2" name="Shape 1372"/>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3" name="Shape 1373"/>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4" name="Shape 1374"/>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5" name="Shape 1375"/>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6" name="Shape 1376"/>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7" name="Shape 1377"/>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8" name="Shape 1378"/>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79" name="Shape 1379"/>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0" name="Shape 1380"/>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1" name="Shape 1381"/>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2" name="Shape 1382"/>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3" name="Shape 1383"/>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4" name="Shape 1384"/>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5" name="Shape 1385"/>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6" name="Shape 1386"/>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7" name="Shape 1387"/>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8" name="Shape 1388"/>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89" name="Shape 1389"/>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0" name="Shape 1390"/>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1" name="Shape 1391"/>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2" name="Shape 1392"/>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3" name="Shape 1393"/>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4" name="Shape 1394"/>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5" name="Shape 1395"/>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6" name="Shape 1396"/>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7" name="Shape 1397"/>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8" name="Shape 1398"/>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99" name="Shape 1399"/>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0" name="Shape 1400"/>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1" name="Shape 1401"/>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2" name="Shape 1402"/>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3" name="Shape 1403"/>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4" name="Shape 1404"/>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5" name="Shape 1405"/>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6" name="Shape 1406"/>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7" name="Shape 1407"/>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8" name="Shape 1408"/>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09" name="Shape 1409"/>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0" name="Shape 1410"/>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1" name="Shape 1411"/>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2" name="Shape 1412"/>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3" name="Shape 1413"/>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4" name="Shape 1414"/>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5" name="Shape 1415"/>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6" name="Shape 1416"/>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7" name="Shape 1417"/>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8" name="Shape 1418"/>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19" name="Shape 1419"/>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0" name="Shape 1420"/>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1" name="Shape 1421"/>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2" name="Shape 1422"/>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3" name="Shape 1423"/>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4" name="Shape 1424"/>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5" name="Shape 1425"/>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6" name="Shape 1426"/>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7" name="Shape 1427"/>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8" name="Shape 1428"/>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29" name="Shape 1429"/>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0" name="Shape 1430"/>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1" name="Shape 1431"/>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2" name="Shape 1432"/>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3" name="Shape 1433"/>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4" name="Shape 1434"/>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5" name="Shape 1435"/>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6" name="Shape 1436"/>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7" name="Shape 1437"/>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8" name="Shape 1438"/>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39" name="Shape 1439"/>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0" name="Shape 1440"/>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1" name="Shape 1441"/>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2" name="Shape 1442"/>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3" name="Shape 1443"/>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4" name="Shape 1444"/>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5" name="Shape 1445"/>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6" name="Shape 1446"/>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7" name="Shape 1447"/>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8" name="Shape 1448"/>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49" name="Shape 1449"/>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0" name="Shape 1450"/>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1" name="Shape 1451"/>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2" name="Shape 1452"/>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3" name="Shape 1453"/>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4" name="Shape 1454"/>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5" name="Shape 1455"/>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6" name="Shape 1456"/>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57" name="Shape 1457"/>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0" name="Shape 1460"/>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1" name="Shape 1461"/>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2" name="Shape 1462"/>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3" name="Shape 1463"/>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4" name="Shape 1464"/>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5" name="Shape 1465"/>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6" name="Shape 1466"/>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7" name="Shape 1467"/>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8" name="Shape 1468"/>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69" name="Shape 1469"/>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0" name="Shape 1470"/>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1" name="Shape 1471"/>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2" name="Shape 1472"/>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3" name="Shape 1473"/>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4" name="Shape 1474"/>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5" name="Shape 1475"/>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6" name="Shape 1476"/>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7" name="Shape 1477"/>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8" name="Shape 1478"/>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79" name="Shape 1479"/>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0" name="Shape 1480"/>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1" name="Shape 1481"/>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2" name="Shape 1482"/>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3" name="Shape 1483"/>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4" name="Shape 1484"/>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5" name="Shape 1485"/>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6" name="Shape 1486"/>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7" name="Shape 1487"/>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8" name="Shape 1488"/>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89" name="Shape 1489"/>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0" name="Shape 1490"/>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1" name="Shape 1491"/>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2" name="Shape 1492"/>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3" name="Shape 1493"/>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4" name="Shape 1494"/>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5" name="Shape 1495"/>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6" name="Shape 1496"/>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7" name="Shape 1497"/>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8" name="Shape 1498"/>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499" name="Shape 1499"/>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0" name="Shape 1500"/>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1" name="Shape 1501"/>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2" name="Shape 1502"/>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3" name="Shape 1503"/>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4" name="Shape 1504"/>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5" name="Shape 1505"/>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6" name="Shape 1506"/>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7" name="Shape 1507"/>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8" name="Shape 1508"/>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09" name="Shape 1509"/>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0" name="Shape 1510"/>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1" name="Shape 1511"/>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2" name="Shape 1512"/>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3" name="Shape 1513"/>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4" name="Shape 1514"/>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5" name="Shape 1515"/>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6" name="Shape 1516"/>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7" name="Shape 1517"/>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8" name="Shape 1518"/>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19" name="Shape 1519"/>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0" name="Shape 1520"/>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1" name="Shape 1521"/>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2" name="Shape 1522"/>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3" name="Shape 1523"/>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4" name="Shape 1524"/>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5" name="Shape 1525"/>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6" name="Shape 1526"/>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7" name="Shape 1527"/>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8" name="Shape 1528"/>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29" name="Shape 1529"/>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0" name="Shape 1530"/>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1" name="Shape 1531"/>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2" name="Shape 1532"/>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3" name="Shape 1533"/>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4" name="Shape 1534"/>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5" name="Shape 1535"/>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6" name="Shape 1536"/>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7" name="Shape 1537"/>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8" name="Shape 1538"/>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9" name="Shape 1539"/>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0" name="Shape 1540"/>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1" name="Shape 1541"/>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2" name="Shape 1542"/>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3" name="Shape 1543"/>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4" name="Shape 1544"/>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5" name="Shape 1545"/>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6" name="Shape 1546"/>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7" name="Shape 1547"/>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8" name="Shape 1548"/>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49" name="Shape 1549"/>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0" name="Shape 1550"/>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1" name="Shape 1551"/>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2" name="Shape 1552"/>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3" name="Shape 1553"/>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4" name="Shape 1554"/>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5" name="Shape 1555"/>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6" name="Shape 1556"/>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7" name="Shape 1557"/>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8" name="Shape 1558"/>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59" name="Shape 1559"/>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0" name="Shape 1560"/>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1" name="Shape 1561"/>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562" name="Shape 156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Shape 156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840" name="Shape 18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Shape 212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Shape 2122"/>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Shape 2123"/>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Shape 2124"/>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2125" name="Shape 2125"/>
          <p:cNvGrpSpPr/>
          <p:nvPr/>
        </p:nvGrpSpPr>
        <p:grpSpPr>
          <a:xfrm rot="10800000">
            <a:off x="8851487" y="28707"/>
            <a:ext cx="264012" cy="5086302"/>
            <a:chOff x="5307800" y="238125"/>
            <a:chExt cx="271925" cy="5238750"/>
          </a:xfrm>
        </p:grpSpPr>
        <p:sp>
          <p:nvSpPr>
            <p:cNvPr id="2126" name="Shape 212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27" name="Shape 212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28" name="Shape 212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29" name="Shape 212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0" name="Shape 213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1" name="Shape 213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2" name="Shape 213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3" name="Shape 213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4" name="Shape 213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5" name="Shape 213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6" name="Shape 213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7" name="Shape 213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8" name="Shape 213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39" name="Shape 213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0" name="Shape 214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1" name="Shape 214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2" name="Shape 214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3" name="Shape 214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4" name="Shape 214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5" name="Shape 214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6" name="Shape 214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7" name="Shape 214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8" name="Shape 214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49" name="Shape 214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0" name="Shape 215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1" name="Shape 215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2" name="Shape 215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3" name="Shape 215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4" name="Shape 215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5" name="Shape 215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6" name="Shape 215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7" name="Shape 215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8" name="Shape 215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59" name="Shape 215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0" name="Shape 216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1" name="Shape 216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2" name="Shape 216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3" name="Shape 216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4" name="Shape 216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5" name="Shape 216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6" name="Shape 216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7" name="Shape 216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8" name="Shape 216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69" name="Shape 216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0" name="Shape 217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1" name="Shape 217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2" name="Shape 217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3" name="Shape 217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4" name="Shape 217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5" name="Shape 217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6" name="Shape 217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7" name="Shape 217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8" name="Shape 217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79" name="Shape 217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0" name="Shape 218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1" name="Shape 218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2" name="Shape 218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183" name="Shape 2183"/>
          <p:cNvGrpSpPr/>
          <p:nvPr/>
        </p:nvGrpSpPr>
        <p:grpSpPr>
          <a:xfrm rot="10800000">
            <a:off x="7828571" y="28707"/>
            <a:ext cx="1140783" cy="5086302"/>
            <a:chOff x="5458325" y="238125"/>
            <a:chExt cx="1174975" cy="5238750"/>
          </a:xfrm>
        </p:grpSpPr>
        <p:sp>
          <p:nvSpPr>
            <p:cNvPr id="2184" name="Shape 218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5" name="Shape 218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6" name="Shape 218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7" name="Shape 218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8" name="Shape 218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89" name="Shape 218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0" name="Shape 219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1" name="Shape 219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2" name="Shape 219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3" name="Shape 219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4" name="Shape 219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5" name="Shape 219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6" name="Shape 219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7" name="Shape 219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8" name="Shape 219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199" name="Shape 219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0" name="Shape 220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1" name="Shape 220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2" name="Shape 220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3" name="Shape 220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4" name="Shape 220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5" name="Shape 220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6" name="Shape 220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7" name="Shape 220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8" name="Shape 220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09" name="Shape 220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0" name="Shape 221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1" name="Shape 221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2" name="Shape 221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3" name="Shape 221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4" name="Shape 221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5" name="Shape 221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6" name="Shape 221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7" name="Shape 221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8" name="Shape 221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19" name="Shape 221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0" name="Shape 222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1" name="Shape 222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2" name="Shape 222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3" name="Shape 222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4" name="Shape 222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5" name="Shape 222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6" name="Shape 222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7" name="Shape 222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8" name="Shape 222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29" name="Shape 222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0" name="Shape 223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1" name="Shape 223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2" name="Shape 223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3" name="Shape 223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4" name="Shape 223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5" name="Shape 223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6" name="Shape 223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7" name="Shape 223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8" name="Shape 223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39" name="Shape 223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0" name="Shape 224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1" name="Shape 224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2" name="Shape 224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3" name="Shape 224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4" name="Shape 224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5" name="Shape 224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246" name="Shape 2246"/>
          <p:cNvGrpSpPr/>
          <p:nvPr/>
        </p:nvGrpSpPr>
        <p:grpSpPr>
          <a:xfrm rot="10800000">
            <a:off x="7682451" y="28707"/>
            <a:ext cx="994639" cy="4940182"/>
            <a:chOff x="5759350" y="388625"/>
            <a:chExt cx="1024450" cy="5088250"/>
          </a:xfrm>
        </p:grpSpPr>
        <p:sp>
          <p:nvSpPr>
            <p:cNvPr id="2247" name="Shape 224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8" name="Shape 224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49" name="Shape 224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0" name="Shape 225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1" name="Shape 225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2" name="Shape 225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3" name="Shape 225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4" name="Shape 225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5" name="Shape 225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6" name="Shape 225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7" name="Shape 225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8" name="Shape 225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59" name="Shape 225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0" name="Shape 226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1" name="Shape 226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2" name="Shape 226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3" name="Shape 226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4" name="Shape 226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5" name="Shape 226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6" name="Shape 226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7" name="Shape 226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8" name="Shape 226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69" name="Shape 226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0" name="Shape 227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1" name="Shape 227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2" name="Shape 227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3" name="Shape 227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4" name="Shape 227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5" name="Shape 227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6" name="Shape 227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7" name="Shape 227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8" name="Shape 227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79" name="Shape 227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0" name="Shape 228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1" name="Shape 228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2" name="Shape 228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3" name="Shape 228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4" name="Shape 228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5" name="Shape 228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6" name="Shape 228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7" name="Shape 228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8" name="Shape 228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89" name="Shape 228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0" name="Shape 229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1" name="Shape 229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2" name="Shape 229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3" name="Shape 229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4" name="Shape 229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5" name="Shape 229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6" name="Shape 229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7" name="Shape 229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8" name="Shape 229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299" name="Shape 229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0" name="Shape 230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1" name="Shape 230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2" name="Shape 230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3" name="Shape 230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4" name="Shape 230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5" name="Shape 230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6" name="Shape 230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7" name="Shape 230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8" name="Shape 230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09" name="Shape 230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0" name="Shape 231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1" name="Shape 231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2" name="Shape 231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3" name="Shape 231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4" name="Shape 231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5" name="Shape 231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6" name="Shape 231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7" name="Shape 231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8" name="Shape 231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19" name="Shape 231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0" name="Shape 232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1" name="Shape 232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2" name="Shape 232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3" name="Shape 232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4" name="Shape 232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5" name="Shape 232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6" name="Shape 232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7" name="Shape 232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8" name="Shape 232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29" name="Shape 232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0" name="Shape 233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1" name="Shape 233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2" name="Shape 233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3" name="Shape 233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4" name="Shape 233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5" name="Shape 233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6" name="Shape 233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7" name="Shape 233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8" name="Shape 233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39" name="Shape 233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0" name="Shape 234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1" name="Shape 234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2" name="Shape 234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3" name="Shape 234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4" name="Shape 234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5" name="Shape 234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6" name="Shape 234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47" name="Shape 234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2348" name="Shape 2348"/>
          <p:cNvGrpSpPr/>
          <p:nvPr/>
        </p:nvGrpSpPr>
        <p:grpSpPr>
          <a:xfrm rot="10800000">
            <a:off x="7682451" y="28707"/>
            <a:ext cx="1140783" cy="5086302"/>
            <a:chOff x="5608825" y="238125"/>
            <a:chExt cx="1174975" cy="5238750"/>
          </a:xfrm>
        </p:grpSpPr>
        <p:sp>
          <p:nvSpPr>
            <p:cNvPr id="2349" name="Shape 234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0" name="Shape 235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1" name="Shape 235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2" name="Shape 235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3" name="Shape 235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4" name="Shape 235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5" name="Shape 235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6" name="Shape 235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7" name="Shape 235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8" name="Shape 235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59" name="Shape 235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0" name="Shape 236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1" name="Shape 236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2" name="Shape 236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3" name="Shape 236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4" name="Shape 236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5" name="Shape 236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6" name="Shape 236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7" name="Shape 236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8" name="Shape 236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69" name="Shape 236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0" name="Shape 237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1" name="Shape 237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2" name="Shape 237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3" name="Shape 237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4" name="Shape 237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5" name="Shape 237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6" name="Shape 237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7" name="Shape 237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8" name="Shape 237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79" name="Shape 237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0" name="Shape 238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1" name="Shape 238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2" name="Shape 238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3" name="Shape 238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4" name="Shape 238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5" name="Shape 238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6" name="Shape 238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7" name="Shape 238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8" name="Shape 238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89" name="Shape 238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0" name="Shape 239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1" name="Shape 239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2" name="Shape 239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3" name="Shape 239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4" name="Shape 239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5" name="Shape 239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6" name="Shape 239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7" name="Shape 239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398" name="Shape 239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2399" name="Shape 239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3229" name="Shape 32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3" name="Shape 3233"/>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4" name="Shape 3234"/>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5" name="Shape 3235"/>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6" name="Shape 3236"/>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7" name="Shape 323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8" name="Shape 3238"/>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39" name="Shape 3239"/>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0" name="Shape 324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1" name="Shape 324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2" name="Shape 3242"/>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3" name="Shape 3243"/>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4" name="Shape 3244"/>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5" name="Shape 3245"/>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6" name="Shape 3246"/>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7" name="Shape 324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8" name="Shape 3248"/>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49" name="Shape 3249"/>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0" name="Shape 325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1" name="Shape 325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2" name="Shape 3252"/>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3" name="Shape 3253"/>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4" name="Shape 3254"/>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5" name="Shape 3255"/>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6" name="Shape 3256"/>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7" name="Shape 325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8" name="Shape 3258"/>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59" name="Shape 3259"/>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0" name="Shape 326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1" name="Shape 326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2" name="Shape 3262"/>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3" name="Shape 3263"/>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4" name="Shape 3264"/>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5" name="Shape 3265"/>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6" name="Shape 3266"/>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7" name="Shape 326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8" name="Shape 3268"/>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69" name="Shape 3269"/>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0" name="Shape 327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1" name="Shape 327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2" name="Shape 3272"/>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3" name="Shape 3273"/>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4" name="Shape 3274"/>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5" name="Shape 3275"/>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6" name="Shape 3276"/>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7" name="Shape 327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8" name="Shape 3278"/>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79" name="Shape 3279"/>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0" name="Shape 328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1" name="Shape 328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2" name="Shape 3282"/>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3" name="Shape 3283"/>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4" name="Shape 3284"/>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5" name="Shape 3285"/>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6" name="Shape 3286"/>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7" name="Shape 328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88" name="Shape 3288"/>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1" name="Shape 329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2" name="Shape 3292"/>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3" name="Shape 3293"/>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4" name="Shape 3294"/>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5" name="Shape 3295"/>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6" name="Shape 3296"/>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7" name="Shape 329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8" name="Shape 3298"/>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99" name="Shape 3299"/>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0" name="Shape 330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1" name="Shape 330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2" name="Shape 3302"/>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3" name="Shape 3303"/>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4" name="Shape 3304"/>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5" name="Shape 3305"/>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6" name="Shape 3306"/>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7" name="Shape 330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8" name="Shape 3308"/>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09" name="Shape 3309"/>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0" name="Shape 331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1" name="Shape 331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2" name="Shape 3312"/>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3" name="Shape 3313"/>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4" name="Shape 3314"/>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5" name="Shape 3315"/>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6" name="Shape 3316"/>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7" name="Shape 331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8" name="Shape 3318"/>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19" name="Shape 3319"/>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0" name="Shape 332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1" name="Shape 332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2" name="Shape 3322"/>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3" name="Shape 3323"/>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4" name="Shape 3324"/>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5" name="Shape 3325"/>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6" name="Shape 3326"/>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7" name="Shape 332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8" name="Shape 3328"/>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29" name="Shape 3329"/>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0" name="Shape 333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1" name="Shape 333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2" name="Shape 3332"/>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3" name="Shape 3333"/>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4" name="Shape 3334"/>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5" name="Shape 3335"/>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6" name="Shape 3336"/>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7" name="Shape 333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8" name="Shape 3338"/>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39" name="Shape 3339"/>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0" name="Shape 334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1" name="Shape 334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2" name="Shape 3342"/>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3" name="Shape 3343"/>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4" name="Shape 3344"/>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5" name="Shape 3345"/>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6" name="Shape 3346"/>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7" name="Shape 334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8" name="Shape 3348"/>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49" name="Shape 3349"/>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0" name="Shape 335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1" name="Shape 335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4" name="Shape 3354"/>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5" name="Shape 3355"/>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6" name="Shape 3356"/>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7" name="Shape 335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8" name="Shape 3358"/>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59" name="Shape 3359"/>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0" name="Shape 336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1" name="Shape 336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2" name="Shape 3362"/>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3" name="Shape 3363"/>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4" name="Shape 3364"/>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5" name="Shape 3365"/>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6" name="Shape 3366"/>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7" name="Shape 336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8" name="Shape 3368"/>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69" name="Shape 3369"/>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0" name="Shape 337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1" name="Shape 337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2" name="Shape 3372"/>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3" name="Shape 3373"/>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4" name="Shape 3374"/>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5" name="Shape 3375"/>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6" name="Shape 3376"/>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7" name="Shape 337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8" name="Shape 3378"/>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79" name="Shape 3379"/>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0" name="Shape 338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1" name="Shape 338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2" name="Shape 3382"/>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3" name="Shape 3383"/>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4" name="Shape 3384"/>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5" name="Shape 3385"/>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6" name="Shape 3386"/>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7" name="Shape 338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8" name="Shape 3388"/>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89" name="Shape 3389"/>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0" name="Shape 339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1" name="Shape 339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2" name="Shape 3392"/>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3" name="Shape 3393"/>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4" name="Shape 3394"/>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5" name="Shape 3395"/>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6" name="Shape 3396"/>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7" name="Shape 339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8" name="Shape 3398"/>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399" name="Shape 3399"/>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0" name="Shape 340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1" name="Shape 340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2" name="Shape 3402"/>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3" name="Shape 3403"/>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4" name="Shape 3404"/>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5" name="Shape 3405"/>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6" name="Shape 3406"/>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7" name="Shape 340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8" name="Shape 3408"/>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09" name="Shape 3409"/>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0" name="Shape 341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1" name="Shape 341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2" name="Shape 3412"/>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3" name="Shape 3413"/>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4" name="Shape 3414"/>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5" name="Shape 3415"/>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6" name="Shape 3416"/>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7" name="Shape 341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8" name="Shape 3418"/>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19" name="Shape 3419"/>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0" name="Shape 342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1" name="Shape 342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2" name="Shape 3422"/>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3" name="Shape 3423"/>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4" name="Shape 3424"/>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5" name="Shape 3425"/>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6" name="Shape 3426"/>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7" name="Shape 342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8" name="Shape 3428"/>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29" name="Shape 3429"/>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0" name="Shape 343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1" name="Shape 343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2" name="Shape 3432"/>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3" name="Shape 3433"/>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4" name="Shape 3434"/>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5" name="Shape 3435"/>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6" name="Shape 3436"/>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7" name="Shape 343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8" name="Shape 3438"/>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39" name="Shape 3439"/>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0" name="Shape 344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1" name="Shape 344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2" name="Shape 3442"/>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3" name="Shape 3443"/>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4" name="Shape 3444"/>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5" name="Shape 3445"/>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6" name="Shape 3446"/>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7" name="Shape 344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8" name="Shape 3448"/>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49" name="Shape 3449"/>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0" name="Shape 345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1" name="Shape 345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2" name="Shape 3452"/>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3" name="Shape 3453"/>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6" name="Shape 3456"/>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7" name="Shape 345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8" name="Shape 3458"/>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59" name="Shape 3459"/>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0" name="Shape 346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1" name="Shape 346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2" name="Shape 3462"/>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3" name="Shape 3463"/>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4" name="Shape 3464"/>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5" name="Shape 3465"/>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6" name="Shape 3466"/>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7" name="Shape 346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8" name="Shape 3468"/>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69" name="Shape 3469"/>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0" name="Shape 347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1" name="Shape 347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2" name="Shape 3472"/>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3" name="Shape 3473"/>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4" name="Shape 3474"/>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5" name="Shape 3475"/>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6" name="Shape 3476"/>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7" name="Shape 347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8" name="Shape 3478"/>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79" name="Shape 3479"/>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0" name="Shape 348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1" name="Shape 348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2" name="Shape 3482"/>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3" name="Shape 3483"/>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4" name="Shape 3484"/>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5" name="Shape 3485"/>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6" name="Shape 3486"/>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7" name="Shape 348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8" name="Shape 3488"/>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89" name="Shape 3489"/>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0" name="Shape 349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1" name="Shape 349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2" name="Shape 3492"/>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3" name="Shape 3493"/>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4" name="Shape 3494"/>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5" name="Shape 3495"/>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6" name="Shape 3496"/>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7" name="Shape 349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8" name="Shape 3498"/>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499" name="Shape 3499"/>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0" name="Shape 350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1" name="Shape 350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2" name="Shape 3502"/>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3" name="Shape 3503"/>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504" name="Shape 3504"/>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3505" name="Shape 350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spcBef>
                <a:spcPts val="0"/>
              </a:spcBef>
              <a:spcAft>
                <a:spcPts val="0"/>
              </a:spcAft>
              <a:buNone/>
            </a:pPr>
            <a:fld id="{00000000-1234-1234-1234-123412341234}" type="slidenum">
              <a:rPr lang="en"/>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hyperlink" Target="mailto:Lucas.cavaliere@probien.gob.ar" TargetMode="External"/><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835"/>
        <p:cNvGrpSpPr/>
        <p:nvPr/>
      </p:nvGrpSpPr>
      <p:grpSpPr>
        <a:xfrm>
          <a:off x="0" y="0"/>
          <a:ext cx="0" cy="0"/>
          <a:chOff x="0" y="0"/>
          <a:chExt cx="0" cy="0"/>
        </a:xfrm>
      </p:grpSpPr>
      <p:sp>
        <p:nvSpPr>
          <p:cNvPr id="11" name="Shape 3836"/>
          <p:cNvSpPr txBox="1">
            <a:spLocks noGrp="1"/>
          </p:cNvSpPr>
          <p:nvPr>
            <p:ph type="ctrTitle" idx="4294967295"/>
          </p:nvPr>
        </p:nvSpPr>
        <p:spPr>
          <a:xfrm>
            <a:off x="755576" y="1707654"/>
            <a:ext cx="7620524" cy="18653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D3EBD5"/>
                </a:solidFill>
              </a:rPr>
              <a:t>Evaluación de Servicios Web mediante un Metamodelo de Contratos de servicios, basado en el estándar SoaML</a:t>
            </a:r>
            <a:endParaRPr dirty="0">
              <a:solidFill>
                <a:srgbClr val="D3EBD5"/>
              </a:solidFill>
            </a:endParaRPr>
          </a:p>
        </p:txBody>
      </p:sp>
      <p:sp>
        <p:nvSpPr>
          <p:cNvPr id="12" name="Shape 3840"/>
          <p:cNvSpPr txBox="1">
            <a:spLocks/>
          </p:cNvSpPr>
          <p:nvPr/>
        </p:nvSpPr>
        <p:spPr>
          <a:xfrm>
            <a:off x="379548" y="4227934"/>
            <a:ext cx="880084" cy="60884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200" dirty="0" smtClean="0">
                <a:solidFill>
                  <a:schemeClr val="accent4">
                    <a:lumMod val="20000"/>
                    <a:lumOff val="80000"/>
                  </a:schemeClr>
                </a:solidFill>
                <a:latin typeface="Dosis Light" charset="0"/>
              </a:rPr>
              <a:t>Junio 2018</a:t>
            </a:r>
            <a:endParaRPr lang="es-ES" sz="2200" dirty="0">
              <a:solidFill>
                <a:schemeClr val="accent4">
                  <a:lumMod val="20000"/>
                  <a:lumOff val="80000"/>
                </a:schemeClr>
              </a:solidFill>
              <a:latin typeface="Dosis Light" charset="0"/>
            </a:endParaRPr>
          </a:p>
        </p:txBody>
      </p:sp>
      <p:sp>
        <p:nvSpPr>
          <p:cNvPr id="13" name="Shape 3841"/>
          <p:cNvSpPr txBox="1">
            <a:spLocks noGrp="1"/>
          </p:cNvSpPr>
          <p:nvPr>
            <p:ph type="ctrTitle" idx="4294967295"/>
          </p:nvPr>
        </p:nvSpPr>
        <p:spPr>
          <a:xfrm>
            <a:off x="1691680" y="123478"/>
            <a:ext cx="5901384" cy="864096"/>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400" dirty="0">
                <a:solidFill>
                  <a:srgbClr val="D3EBD5"/>
                </a:solidFill>
                <a:ea typeface="Dosis"/>
                <a:cs typeface="Dosis"/>
                <a:sym typeface="Dosis"/>
              </a:rPr>
              <a:t>UNIVERSIDAD NACIONAL DEL COMAHUE</a:t>
            </a:r>
            <a:endParaRPr sz="2400" dirty="0">
              <a:solidFill>
                <a:srgbClr val="D3EBD5"/>
              </a:solidFill>
              <a:ea typeface="Dosis"/>
              <a:cs typeface="Dosis"/>
              <a:sym typeface="Dosis"/>
            </a:endParaRPr>
          </a:p>
          <a:p>
            <a:pPr marL="0" lvl="0" indent="0" algn="ctr" rtl="0">
              <a:lnSpc>
                <a:spcPct val="115000"/>
              </a:lnSpc>
              <a:spcBef>
                <a:spcPts val="0"/>
              </a:spcBef>
              <a:spcAft>
                <a:spcPts val="0"/>
              </a:spcAft>
              <a:buNone/>
            </a:pPr>
            <a:r>
              <a:rPr lang="en" sz="2400" dirty="0">
                <a:solidFill>
                  <a:srgbClr val="D3EBD5"/>
                </a:solidFill>
                <a:ea typeface="Dosis"/>
                <a:cs typeface="Dosis"/>
                <a:sym typeface="Dosis"/>
              </a:rPr>
              <a:t>Facultad de Informática</a:t>
            </a:r>
            <a:endParaRPr sz="2400" dirty="0">
              <a:solidFill>
                <a:srgbClr val="D3EBD5"/>
              </a:solidFill>
            </a:endParaRPr>
          </a:p>
        </p:txBody>
      </p:sp>
      <p:sp>
        <p:nvSpPr>
          <p:cNvPr id="14" name="Shape 3842"/>
          <p:cNvSpPr txBox="1"/>
          <p:nvPr/>
        </p:nvSpPr>
        <p:spPr>
          <a:xfrm>
            <a:off x="1691680" y="839406"/>
            <a:ext cx="5976664" cy="436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dirty="0">
                <a:solidFill>
                  <a:srgbClr val="D3EBD5"/>
                </a:solidFill>
                <a:latin typeface="Dosis Light" charset="0"/>
                <a:ea typeface="Dosis"/>
                <a:cs typeface="Dosis"/>
                <a:sym typeface="Dosis"/>
              </a:rPr>
              <a:t>Tesina de Licenciatura </a:t>
            </a:r>
            <a:r>
              <a:rPr lang="en" sz="2000" dirty="0" smtClean="0">
                <a:solidFill>
                  <a:srgbClr val="D3EBD5"/>
                </a:solidFill>
                <a:latin typeface="Dosis Light" charset="0"/>
                <a:ea typeface="Dosis"/>
                <a:cs typeface="Dosis"/>
                <a:sym typeface="Dosis"/>
              </a:rPr>
              <a:t>en Ciencias </a:t>
            </a:r>
            <a:r>
              <a:rPr lang="en" sz="2000" dirty="0">
                <a:solidFill>
                  <a:srgbClr val="D3EBD5"/>
                </a:solidFill>
                <a:latin typeface="Dosis Light" charset="0"/>
                <a:ea typeface="Dosis"/>
                <a:cs typeface="Dosis"/>
                <a:sym typeface="Dosis"/>
              </a:rPr>
              <a:t>de la Computación</a:t>
            </a:r>
            <a:endParaRPr sz="2000" dirty="0">
              <a:solidFill>
                <a:srgbClr val="D3EBD5"/>
              </a:solidFill>
              <a:latin typeface="Dosis Light" charset="0"/>
              <a:ea typeface="Dosis"/>
              <a:cs typeface="Dosis"/>
              <a:sym typeface="Dosis"/>
            </a:endParaRPr>
          </a:p>
        </p:txBody>
      </p:sp>
      <p:sp>
        <p:nvSpPr>
          <p:cNvPr id="16" name="Shape 3844"/>
          <p:cNvSpPr txBox="1"/>
          <p:nvPr/>
        </p:nvSpPr>
        <p:spPr>
          <a:xfrm>
            <a:off x="1926525" y="3683422"/>
            <a:ext cx="3000000" cy="1302709"/>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2200" u="sng" dirty="0">
                <a:solidFill>
                  <a:srgbClr val="D3EBD5"/>
                </a:solidFill>
                <a:latin typeface="Dosis Light" charset="0"/>
                <a:ea typeface="Dosis"/>
                <a:cs typeface="Dosis"/>
                <a:sym typeface="Dosis"/>
              </a:rPr>
              <a:t>Directores</a:t>
            </a:r>
            <a:r>
              <a:rPr lang="en" sz="2200" dirty="0">
                <a:solidFill>
                  <a:srgbClr val="D3EBD5"/>
                </a:solidFill>
                <a:latin typeface="Dosis Light" charset="0"/>
                <a:ea typeface="Dosis"/>
                <a:cs typeface="Dosis"/>
                <a:sym typeface="Dosis"/>
              </a:rPr>
              <a:t>:</a:t>
            </a:r>
            <a:endParaRPr sz="2200" dirty="0">
              <a:solidFill>
                <a:srgbClr val="D3EBD5"/>
              </a:solidFill>
              <a:latin typeface="Dosis Light" charset="0"/>
              <a:ea typeface="Dosis"/>
              <a:cs typeface="Dosis"/>
              <a:sym typeface="Dosis"/>
            </a:endParaRPr>
          </a:p>
          <a:p>
            <a:pPr marL="0" lvl="0" indent="0" rtl="0">
              <a:lnSpc>
                <a:spcPct val="100000"/>
              </a:lnSpc>
              <a:spcBef>
                <a:spcPts val="0"/>
              </a:spcBef>
              <a:spcAft>
                <a:spcPts val="0"/>
              </a:spcAft>
              <a:buNone/>
            </a:pPr>
            <a:r>
              <a:rPr lang="en" sz="2200" dirty="0">
                <a:solidFill>
                  <a:srgbClr val="D3EBD5"/>
                </a:solidFill>
                <a:latin typeface="Dosis Light" charset="0"/>
                <a:ea typeface="Dosis"/>
                <a:cs typeface="Dosis"/>
                <a:sym typeface="Dosis"/>
              </a:rPr>
              <a:t>Dr. Andrés Flores</a:t>
            </a:r>
            <a:endParaRPr sz="2200" dirty="0">
              <a:solidFill>
                <a:srgbClr val="D3EBD5"/>
              </a:solidFill>
              <a:latin typeface="Dosis Light" charset="0"/>
              <a:ea typeface="Dosis"/>
              <a:cs typeface="Dosis"/>
              <a:sym typeface="Dosis"/>
            </a:endParaRPr>
          </a:p>
          <a:p>
            <a:pPr marL="0" lvl="0" indent="0" rtl="0">
              <a:lnSpc>
                <a:spcPct val="100000"/>
              </a:lnSpc>
              <a:spcBef>
                <a:spcPts val="0"/>
              </a:spcBef>
              <a:spcAft>
                <a:spcPts val="0"/>
              </a:spcAft>
              <a:buNone/>
            </a:pPr>
            <a:r>
              <a:rPr lang="en" sz="2200" dirty="0">
                <a:solidFill>
                  <a:srgbClr val="D3EBD5"/>
                </a:solidFill>
                <a:latin typeface="Dosis Light" charset="0"/>
                <a:ea typeface="Dosis"/>
                <a:cs typeface="Dosis"/>
                <a:sym typeface="Dosis"/>
              </a:rPr>
              <a:t>Lic. Alan De Renzis</a:t>
            </a:r>
            <a:endParaRPr sz="2200" dirty="0">
              <a:solidFill>
                <a:srgbClr val="D3EBD5"/>
              </a:solidFill>
              <a:latin typeface="Dosis Light" charset="0"/>
              <a:ea typeface="Dosis"/>
              <a:cs typeface="Dosis"/>
              <a:sym typeface="Dosis"/>
            </a:endParaRPr>
          </a:p>
        </p:txBody>
      </p:sp>
      <p:sp>
        <p:nvSpPr>
          <p:cNvPr id="17" name="Shape 3845"/>
          <p:cNvSpPr txBox="1"/>
          <p:nvPr/>
        </p:nvSpPr>
        <p:spPr>
          <a:xfrm>
            <a:off x="5290075" y="3913061"/>
            <a:ext cx="3098349" cy="96294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2800" dirty="0">
                <a:solidFill>
                  <a:srgbClr val="D3EBD5"/>
                </a:solidFill>
                <a:latin typeface="Dosis Light" charset="0"/>
                <a:ea typeface="Dosis"/>
                <a:cs typeface="Dosis"/>
                <a:sym typeface="Dosis"/>
              </a:rPr>
              <a:t>Autor: </a:t>
            </a:r>
            <a:endParaRPr sz="2800" dirty="0">
              <a:solidFill>
                <a:srgbClr val="D3EBD5"/>
              </a:solidFill>
              <a:latin typeface="Dosis Light" charset="0"/>
              <a:ea typeface="Dosis"/>
              <a:cs typeface="Dosis"/>
              <a:sym typeface="Dosis"/>
            </a:endParaRPr>
          </a:p>
          <a:p>
            <a:pPr marL="0" lvl="0" indent="0" rtl="0">
              <a:lnSpc>
                <a:spcPct val="115000"/>
              </a:lnSpc>
              <a:spcBef>
                <a:spcPts val="0"/>
              </a:spcBef>
              <a:spcAft>
                <a:spcPts val="0"/>
              </a:spcAft>
              <a:buNone/>
            </a:pPr>
            <a:r>
              <a:rPr lang="en" sz="2800" dirty="0">
                <a:solidFill>
                  <a:srgbClr val="D3EBD5"/>
                </a:solidFill>
                <a:latin typeface="Dosis Light" charset="0"/>
                <a:ea typeface="Dosis"/>
                <a:cs typeface="Dosis"/>
                <a:sym typeface="Dosis"/>
              </a:rPr>
              <a:t>Lucas Cavaliere</a:t>
            </a:r>
            <a:endParaRPr sz="2800" dirty="0">
              <a:solidFill>
                <a:srgbClr val="D3EBD5"/>
              </a:solidFill>
              <a:latin typeface="Dosis Light" charset="0"/>
              <a:ea typeface="Dosis"/>
              <a:cs typeface="Dosis"/>
              <a:sym typeface="Dosis"/>
            </a:endParaRP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06748"/>
            <a:ext cx="1004840" cy="9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6" name="Picture 2" descr="C:\Users\lenovo1\Dropbox\LucasCavaRenzisTesis\tesis\TesisCava\presentacion\logoParaPresentac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3181" y="506748"/>
            <a:ext cx="1079259" cy="1016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7" name="3 Rectángulo"/>
          <p:cNvSpPr/>
          <p:nvPr/>
        </p:nvSpPr>
        <p:spPr>
          <a:xfrm>
            <a:off x="2411760" y="2270429"/>
            <a:ext cx="6372200" cy="1371529"/>
          </a:xfrm>
          <a:prstGeom prst="rect">
            <a:avLst/>
          </a:prstGeom>
          <a:solidFill>
            <a:schemeClr val="bg1"/>
          </a:solidFill>
        </p:spPr>
        <p:txBody>
          <a:bodyPr wrap="square">
            <a:spAutoFit/>
          </a:bodyPr>
          <a:lstStyle/>
          <a:p>
            <a:pPr marL="342900" indent="-342900" eaLnBrk="1" hangingPunct="1">
              <a:lnSpc>
                <a:spcPct val="150000"/>
              </a:lnSpc>
              <a:spcBef>
                <a:spcPct val="0"/>
              </a:spcBef>
              <a:buFont typeface="Arial" pitchFamily="34" charset="0"/>
              <a:buChar char="•"/>
            </a:pPr>
            <a:r>
              <a:rPr lang="es-AR" altLang="es-ES" sz="1900" dirty="0">
                <a:solidFill>
                  <a:srgbClr val="002060"/>
                </a:solidFill>
                <a:latin typeface="Titillium Web Light" charset="0"/>
                <a:cs typeface="Arial" charset="0"/>
              </a:rPr>
              <a:t>REST utiliza los métodos intrínsecos básicos integrados HTTP. Los servicios REST ofrecen una alternativa simple, liviana y escalable a los servicios basados en SOAP. </a:t>
            </a:r>
            <a:endParaRPr lang="es-ES" altLang="es-ES" sz="1900" dirty="0" smtClean="0">
              <a:solidFill>
                <a:srgbClr val="002060"/>
              </a:solidFill>
              <a:latin typeface="Titillium Web Light" charset="0"/>
              <a:cs typeface="Arial" charset="0"/>
            </a:endParaRPr>
          </a:p>
        </p:txBody>
      </p:sp>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4" name="3 Rectángulo"/>
          <p:cNvSpPr/>
          <p:nvPr/>
        </p:nvSpPr>
        <p:spPr>
          <a:xfrm>
            <a:off x="396552" y="699542"/>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chemeClr val="tx2"/>
                </a:solidFill>
                <a:latin typeface="Titillium Web Light" charset="0"/>
                <a:cs typeface="Arial" charset="0"/>
              </a:rPr>
              <a:t>SoaML</a:t>
            </a:r>
            <a:endParaRPr lang="es-ES" altLang="es-ES" sz="1900" dirty="0" smtClean="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WADL</a:t>
            </a:r>
          </a:p>
          <a:p>
            <a:pPr marL="342900" indent="-342900" eaLnBrk="1" hangingPunct="1">
              <a:lnSpc>
                <a:spcPct val="150000"/>
              </a:lnSpc>
              <a:spcBef>
                <a:spcPct val="0"/>
              </a:spcBef>
              <a:buFont typeface="Arial" pitchFamily="34" charset="0"/>
              <a:buChar char="•"/>
            </a:pPr>
            <a:r>
              <a:rPr lang="es-ES" altLang="es-ES" sz="1900" dirty="0">
                <a:solidFill>
                  <a:srgbClr val="083763"/>
                </a:solidFill>
                <a:latin typeface="Titillium Web Light" charset="0"/>
                <a:cs typeface="Arial" charset="0"/>
              </a:rPr>
              <a:t>Servicios </a:t>
            </a:r>
            <a:r>
              <a:rPr lang="es-ES" altLang="es-ES" sz="1900" dirty="0" err="1" smtClean="0">
                <a:solidFill>
                  <a:srgbClr val="083763"/>
                </a:solidFill>
                <a:latin typeface="Titillium Web Light" charset="0"/>
                <a:cs typeface="Arial" charset="0"/>
              </a:rPr>
              <a:t>RESTful</a:t>
            </a:r>
            <a:endParaRPr lang="es-AR" altLang="es-ES" sz="1900" dirty="0">
              <a:solidFill>
                <a:srgbClr val="083763"/>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8" name="7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422387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691679" y="195486"/>
            <a:ext cx="4968554" cy="1224136"/>
          </a:xfrm>
          <a:prstGeom prst="rect">
            <a:avLst/>
          </a:prstGeom>
          <a:no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a:t>
            </a:r>
            <a:r>
              <a:rPr lang="en" sz="2400" dirty="0" smtClean="0">
                <a:solidFill>
                  <a:srgbClr val="3A81BA"/>
                </a:solidFill>
                <a:latin typeface="Dosis"/>
                <a:ea typeface="Dosis"/>
                <a:cs typeface="Dosis"/>
                <a:sym typeface="Dosis"/>
              </a:rPr>
              <a:t>Teórico</a:t>
            </a:r>
            <a:r>
              <a:rPr lang="en" sz="2400" dirty="0" smtClean="0">
                <a:solidFill>
                  <a:srgbClr val="4F81BD"/>
                </a:solidFill>
                <a:latin typeface="Dosis"/>
                <a:ea typeface="Dosis"/>
                <a:cs typeface="Dosis"/>
                <a:sym typeface="Dosis"/>
              </a:rPr>
              <a:t> y fundamentación</a:t>
            </a:r>
            <a:endParaRPr lang="en" sz="2400" dirty="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11</a:t>
            </a:fld>
            <a:endParaRPr lang="en" dirty="0"/>
          </a:p>
        </p:txBody>
      </p:sp>
      <p:sp>
        <p:nvSpPr>
          <p:cNvPr id="3" name="2 CuadroTexto"/>
          <p:cNvSpPr txBox="1"/>
          <p:nvPr/>
        </p:nvSpPr>
        <p:spPr>
          <a:xfrm>
            <a:off x="1709067" y="1059582"/>
            <a:ext cx="6751365" cy="2598788"/>
          </a:xfrm>
          <a:prstGeom prst="rect">
            <a:avLst/>
          </a:prstGeom>
          <a:noFill/>
        </p:spPr>
        <p:txBody>
          <a:bodyPr wrap="square" rtlCol="0">
            <a:spAutoFit/>
          </a:bodyPr>
          <a:lstStyle/>
          <a:p>
            <a:pPr lvl="0">
              <a:lnSpc>
                <a:spcPct val="200000"/>
              </a:lnSpc>
              <a:spcBef>
                <a:spcPts val="500"/>
              </a:spcBef>
            </a:pPr>
            <a:r>
              <a:rPr lang="es-ES" sz="2400" dirty="0" smtClean="0">
                <a:solidFill>
                  <a:srgbClr val="4F81BD"/>
                </a:solidFill>
                <a:latin typeface="Dosis"/>
                <a:ea typeface="Dosis"/>
                <a:cs typeface="Dosis"/>
                <a:sym typeface="Dosis"/>
              </a:rPr>
              <a:t>Motivación y trabajos previos</a:t>
            </a:r>
          </a:p>
          <a:p>
            <a:pPr marL="285750" lvl="0" indent="-285750">
              <a:lnSpc>
                <a:spcPct val="200000"/>
              </a:lnSpc>
              <a:spcBef>
                <a:spcPts val="500"/>
              </a:spcBef>
              <a:buFont typeface="Arial" pitchFamily="34" charset="0"/>
              <a:buChar char="•"/>
            </a:pPr>
            <a:r>
              <a:rPr lang="en" sz="1800" dirty="0" smtClean="0">
                <a:solidFill>
                  <a:srgbClr val="3A81BA">
                    <a:lumMod val="50000"/>
                  </a:srgbClr>
                </a:solidFill>
                <a:latin typeface="Dosis"/>
                <a:ea typeface="Dosis"/>
                <a:cs typeface="Dosis"/>
                <a:sym typeface="Dosis"/>
              </a:rPr>
              <a:t>Motivación</a:t>
            </a:r>
          </a:p>
          <a:p>
            <a:pPr marL="285750" lvl="0" indent="-285750">
              <a:lnSpc>
                <a:spcPct val="200000"/>
              </a:lnSpc>
              <a:spcBef>
                <a:spcPts val="500"/>
              </a:spcBef>
              <a:buFont typeface="Arial" pitchFamily="34" charset="0"/>
              <a:buChar char="•"/>
            </a:pPr>
            <a:r>
              <a:rPr lang="es-ES" sz="1800" dirty="0">
                <a:solidFill>
                  <a:srgbClr val="3A81BA">
                    <a:lumMod val="50000"/>
                  </a:srgbClr>
                </a:solidFill>
                <a:latin typeface="Dosis"/>
                <a:ea typeface="Dosis"/>
                <a:cs typeface="Dosis"/>
                <a:sym typeface="Dosis"/>
              </a:rPr>
              <a:t>Proceso de Descubrimiento </a:t>
            </a:r>
            <a:r>
              <a:rPr lang="es-ES" sz="1800" dirty="0" smtClean="0">
                <a:solidFill>
                  <a:srgbClr val="3A81BA">
                    <a:lumMod val="50000"/>
                  </a:srgbClr>
                </a:solidFill>
                <a:latin typeface="Dosis"/>
                <a:ea typeface="Dosis"/>
                <a:cs typeface="Dosis"/>
                <a:sym typeface="Dosis"/>
              </a:rPr>
              <a:t>y </a:t>
            </a:r>
          </a:p>
          <a:p>
            <a:pPr lvl="0">
              <a:lnSpc>
                <a:spcPct val="200000"/>
              </a:lnSpc>
              <a:spcBef>
                <a:spcPts val="500"/>
              </a:spcBef>
            </a:pPr>
            <a:r>
              <a:rPr lang="es-ES" sz="1800" dirty="0" smtClean="0">
                <a:solidFill>
                  <a:srgbClr val="3A81BA">
                    <a:lumMod val="50000"/>
                  </a:srgbClr>
                </a:solidFill>
                <a:latin typeface="Dosis"/>
                <a:ea typeface="Dosis"/>
                <a:cs typeface="Dosis"/>
                <a:sym typeface="Dosis"/>
              </a:rPr>
              <a:t>Selección </a:t>
            </a:r>
            <a:r>
              <a:rPr lang="es-ES" sz="1800" dirty="0">
                <a:solidFill>
                  <a:srgbClr val="3A81BA">
                    <a:lumMod val="50000"/>
                  </a:srgbClr>
                </a:solidFill>
                <a:latin typeface="Dosis"/>
                <a:ea typeface="Dosis"/>
                <a:cs typeface="Dosis"/>
                <a:sym typeface="Dosis"/>
              </a:rPr>
              <a:t>de Servicios Web Anterior </a:t>
            </a:r>
            <a:endParaRPr lang="es-ES" sz="3600" dirty="0" smtClean="0">
              <a:solidFill>
                <a:srgbClr val="4F81BD"/>
              </a:solidFill>
              <a:latin typeface="Dosis"/>
              <a:ea typeface="Dosis"/>
              <a:cs typeface="Dosis"/>
              <a:sym typeface="Dosis"/>
            </a:endParaRPr>
          </a:p>
        </p:txBody>
      </p:sp>
      <p:sp>
        <p:nvSpPr>
          <p:cNvPr id="7" name="Shape 3863"/>
          <p:cNvSpPr txBox="1"/>
          <p:nvPr/>
        </p:nvSpPr>
        <p:spPr>
          <a:xfrm>
            <a:off x="1691678" y="3291830"/>
            <a:ext cx="4968554" cy="1224136"/>
          </a:xfrm>
          <a:prstGeom prst="rect">
            <a:avLst/>
          </a:prstGeom>
          <a:noFill/>
          <a:ln>
            <a:solidFill>
              <a:schemeClr val="bg1"/>
            </a:solidFill>
          </a:ln>
        </p:spPr>
        <p:txBody>
          <a:bodyPr spcFirstLastPara="1" wrap="square" lIns="91425" tIns="91425" rIns="91425" bIns="91425" anchor="ctr" anchorCtr="0">
            <a:noAutofit/>
          </a:bodyPr>
          <a:lstStyle/>
          <a:p>
            <a:pPr lvl="0">
              <a:spcBef>
                <a:spcPts val="500"/>
              </a:spcBef>
            </a:pPr>
            <a:r>
              <a:rPr lang="es-ES" sz="2400" dirty="0">
                <a:solidFill>
                  <a:srgbClr val="4F81BD"/>
                </a:solidFill>
                <a:latin typeface="Dosis"/>
                <a:ea typeface="Dosis"/>
                <a:cs typeface="Dosis"/>
                <a:sym typeface="Dosis"/>
              </a:rPr>
              <a:t>Enfoque propuesto</a:t>
            </a:r>
          </a:p>
          <a:p>
            <a:pPr lvl="0">
              <a:spcBef>
                <a:spcPts val="500"/>
              </a:spcBef>
            </a:pPr>
            <a:endParaRPr lang="es-ES" sz="3600" dirty="0">
              <a:solidFill>
                <a:srgbClr val="4F81BD"/>
              </a:solidFill>
              <a:latin typeface="Dosis"/>
              <a:ea typeface="Dosis"/>
              <a:cs typeface="Dosis"/>
              <a:sym typeface="Dosis"/>
            </a:endParaRPr>
          </a:p>
          <a:p>
            <a:pPr lvl="0">
              <a:spcBef>
                <a:spcPts val="500"/>
              </a:spcBef>
            </a:pPr>
            <a:r>
              <a:rPr lang="es-ES" sz="2400" dirty="0">
                <a:solidFill>
                  <a:srgbClr val="4F81BD"/>
                </a:solidFill>
                <a:latin typeface="Dosis"/>
                <a:ea typeface="Dosis"/>
                <a:cs typeface="Dosis"/>
                <a:sym typeface="Dosis"/>
              </a:rPr>
              <a:t>Evaluación Experimental</a:t>
            </a:r>
          </a:p>
          <a:p>
            <a:pPr lvl="0">
              <a:spcBef>
                <a:spcPts val="500"/>
              </a:spcBef>
            </a:pPr>
            <a:endParaRPr lang="es-ES" sz="3600" dirty="0">
              <a:solidFill>
                <a:srgbClr val="4F81BD"/>
              </a:solidFill>
              <a:latin typeface="Dosis"/>
              <a:ea typeface="Dosis"/>
              <a:cs typeface="Dosis"/>
              <a:sym typeface="Dosis"/>
            </a:endParaRPr>
          </a:p>
          <a:p>
            <a:pPr lvl="0">
              <a:spcBef>
                <a:spcPts val="500"/>
              </a:spcBef>
            </a:pPr>
            <a:r>
              <a:rPr lang="es-ES" sz="2400" dirty="0">
                <a:solidFill>
                  <a:srgbClr val="4F81BD"/>
                </a:solidFill>
                <a:latin typeface="Dosis"/>
                <a:ea typeface="Dosis"/>
                <a:cs typeface="Dosis"/>
                <a:sym typeface="Dosis"/>
              </a:rPr>
              <a:t>Conclusiones y Trabajos Futuros</a:t>
            </a:r>
          </a:p>
          <a:p>
            <a:endParaRPr lang="es-AR" sz="2400" dirty="0"/>
          </a:p>
          <a:p>
            <a:pPr marL="0" lvl="0" indent="0" rtl="0">
              <a:lnSpc>
                <a:spcPct val="100000"/>
              </a:lnSpc>
              <a:spcBef>
                <a:spcPts val="500"/>
              </a:spcBef>
              <a:spcAft>
                <a:spcPts val="0"/>
              </a:spcAft>
              <a:buNone/>
            </a:pPr>
            <a:endParaRPr lang="en" sz="2400" dirty="0">
              <a:solidFill>
                <a:srgbClr val="4F81BD"/>
              </a:solidFill>
              <a:latin typeface="Dosis"/>
              <a:ea typeface="Dosis"/>
              <a:cs typeface="Dosis"/>
              <a:sym typeface="Dosis"/>
            </a:endParaRPr>
          </a:p>
        </p:txBody>
      </p:sp>
    </p:spTree>
    <p:extLst>
      <p:ext uri="{BB962C8B-B14F-4D97-AF65-F5344CB8AC3E}">
        <p14:creationId xmlns:p14="http://schemas.microsoft.com/office/powerpoint/2010/main" val="268791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6" presetClass="emph" presetSubtype="0" fill="hold" nodeType="withEffect">
                                  <p:stCondLst>
                                    <p:cond delay="0"/>
                                  </p:stCondLst>
                                  <p:childTnLst>
                                    <p:animScale>
                                      <p:cBhvr>
                                        <p:cTn id="15" dur="2000" fill="hold"/>
                                        <p:tgtEl>
                                          <p:spTgt spid="3">
                                            <p:txEl>
                                              <p:pRg st="0" end="0"/>
                                            </p:txEl>
                                          </p:spTgt>
                                        </p:tgtEl>
                                      </p:cBhvr>
                                      <p:by x="150000" y="150000"/>
                                    </p:animScale>
                                  </p:childTnLst>
                                </p:cTn>
                              </p:par>
                              <p:par>
                                <p:cTn id="16" presetID="6" presetClass="emph" presetSubtype="0" fill="hold" nodeType="withEffect">
                                  <p:stCondLst>
                                    <p:cond delay="0"/>
                                  </p:stCondLst>
                                  <p:childTnLst>
                                    <p:animScale>
                                      <p:cBhvr>
                                        <p:cTn id="17" dur="2000" fill="hold"/>
                                        <p:tgtEl>
                                          <p:spTgt spid="3">
                                            <p:txEl>
                                              <p:pRg st="1" end="1"/>
                                            </p:txEl>
                                          </p:spTgt>
                                        </p:tgtEl>
                                      </p:cBhvr>
                                      <p:by x="150000" y="150000"/>
                                    </p:animScale>
                                  </p:childTnLst>
                                </p:cTn>
                              </p:par>
                              <p:par>
                                <p:cTn id="18" presetID="6" presetClass="emph" presetSubtype="0" fill="hold" nodeType="withEffect">
                                  <p:stCondLst>
                                    <p:cond delay="0"/>
                                  </p:stCondLst>
                                  <p:childTnLst>
                                    <p:animScale>
                                      <p:cBhvr>
                                        <p:cTn id="19" dur="2000" fill="hold"/>
                                        <p:tgtEl>
                                          <p:spTgt spid="3">
                                            <p:txEl>
                                              <p:pRg st="2" end="2"/>
                                            </p:txEl>
                                          </p:spTgt>
                                        </p:tgtEl>
                                      </p:cBhvr>
                                      <p:by x="150000" y="150000"/>
                                    </p:animScale>
                                  </p:childTnLst>
                                </p:cTn>
                              </p:par>
                              <p:par>
                                <p:cTn id="20" presetID="6" presetClass="emph" presetSubtype="0" fill="hold" nodeType="withEffect">
                                  <p:stCondLst>
                                    <p:cond delay="0"/>
                                  </p:stCondLst>
                                  <p:childTnLst>
                                    <p:animScale>
                                      <p:cBhvr>
                                        <p:cTn id="21" dur="2000" fill="hold"/>
                                        <p:tgtEl>
                                          <p:spTgt spid="3">
                                            <p:txEl>
                                              <p:pRg st="3" end="3"/>
                                            </p:txEl>
                                          </p:spTgt>
                                        </p:tgtEl>
                                      </p:cBhvr>
                                      <p:by x="150000" y="150000"/>
                                    </p:animScale>
                                  </p:childTnLst>
                                </p:cTn>
                              </p:par>
                              <p:par>
                                <p:cTn id="22" presetID="10" presetClass="exit" presetSubtype="0" fill="hold" nodeType="withEffect">
                                  <p:stCondLst>
                                    <p:cond delay="0"/>
                                  </p:stCondLst>
                                  <p:childTnLst>
                                    <p:animEffect transition="out" filter="fade">
                                      <p:cBhvr>
                                        <p:cTn id="23" dur="500"/>
                                        <p:tgtEl>
                                          <p:spTgt spid="3863">
                                            <p:txEl>
                                              <p:pRg st="0" end="0"/>
                                            </p:txEl>
                                          </p:spTgt>
                                        </p:tgtEl>
                                      </p:cBhvr>
                                    </p:animEffect>
                                    <p:set>
                                      <p:cBhvr>
                                        <p:cTn id="24" dur="1" fill="hold">
                                          <p:stCondLst>
                                            <p:cond delay="499"/>
                                          </p:stCondLst>
                                        </p:cTn>
                                        <p:tgtEl>
                                          <p:spTgt spid="3863">
                                            <p:txEl>
                                              <p:pRg st="0" end="0"/>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
                                            <p:txEl>
                                              <p:pRg st="0" end="0"/>
                                            </p:txEl>
                                          </p:spTgt>
                                        </p:tgtEl>
                                      </p:cBhvr>
                                    </p:animEffect>
                                    <p:set>
                                      <p:cBhvr>
                                        <p:cTn id="27" dur="1" fill="hold">
                                          <p:stCondLst>
                                            <p:cond delay="499"/>
                                          </p:stCondLst>
                                        </p:cTn>
                                        <p:tgtEl>
                                          <p:spTgt spid="7">
                                            <p:txEl>
                                              <p:pRg st="0" end="0"/>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xEl>
                                              <p:pRg st="2" end="2"/>
                                            </p:txEl>
                                          </p:spTgt>
                                        </p:tgtEl>
                                      </p:cBhvr>
                                    </p:animEffect>
                                    <p:set>
                                      <p:cBhvr>
                                        <p:cTn id="30" dur="1" fill="hold">
                                          <p:stCondLst>
                                            <p:cond delay="499"/>
                                          </p:stCondLst>
                                        </p:cTn>
                                        <p:tgtEl>
                                          <p:spTgt spid="7">
                                            <p:txEl>
                                              <p:pRg st="2" end="2"/>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
                                            <p:txEl>
                                              <p:pRg st="4" end="4"/>
                                            </p:txEl>
                                          </p:spTgt>
                                        </p:tgtEl>
                                      </p:cBhvr>
                                    </p:animEffect>
                                    <p:set>
                                      <p:cBhvr>
                                        <p:cTn id="33" dur="1" fill="hold">
                                          <p:stCondLst>
                                            <p:cond delay="499"/>
                                          </p:stCondLst>
                                        </p:cTn>
                                        <p:tgtEl>
                                          <p:spTgt spid="7">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4" name="3 Rectángulo"/>
          <p:cNvSpPr/>
          <p:nvPr/>
        </p:nvSpPr>
        <p:spPr>
          <a:xfrm>
            <a:off x="26309" y="500643"/>
            <a:ext cx="9093809" cy="4447371"/>
          </a:xfrm>
          <a:prstGeom prst="rect">
            <a:avLst/>
          </a:prstGeom>
          <a:solidFill>
            <a:schemeClr val="bg1"/>
          </a:solidFill>
        </p:spPr>
        <p:txBody>
          <a:bodyPr wrap="square">
            <a:spAutoFit/>
          </a:bodyPr>
          <a:lstStyle/>
          <a:p>
            <a:pPr>
              <a:lnSpc>
                <a:spcPct val="150000"/>
              </a:lnSpc>
              <a:spcBef>
                <a:spcPct val="40000"/>
              </a:spcBef>
              <a:defRPr/>
            </a:pPr>
            <a:r>
              <a:rPr lang="es-ES_tradnl" sz="2500" dirty="0" smtClean="0">
                <a:solidFill>
                  <a:schemeClr val="accent1"/>
                </a:solidFill>
                <a:latin typeface="Titillium Web Light" charset="0"/>
                <a:cs typeface="Arial" charset="0"/>
              </a:rPr>
              <a:t>Considerando que:</a:t>
            </a:r>
            <a:endParaRPr lang="es-ES_tradnl" sz="2400" dirty="0">
              <a:solidFill>
                <a:srgbClr val="008080"/>
              </a:solidFill>
              <a:latin typeface="Titillium Web Light" charset="0"/>
              <a:cs typeface="Arial" charset="0"/>
            </a:endParaRP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Cada proveedor de servicios basado en el protocolo SOAP utiliza diferentes versiones de WSDL</a:t>
            </a: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Surgimiento de servicios </a:t>
            </a:r>
            <a:r>
              <a:rPr lang="es-ES" sz="2200" dirty="0" err="1" smtClean="0">
                <a:solidFill>
                  <a:srgbClr val="083763"/>
                </a:solidFill>
                <a:latin typeface="Titillium Web Light" charset="0"/>
                <a:cs typeface="Arial" charset="0"/>
              </a:rPr>
              <a:t>RESTful</a:t>
            </a:r>
            <a:endParaRPr lang="es-ES" sz="2200" dirty="0" smtClean="0">
              <a:solidFill>
                <a:srgbClr val="083763"/>
              </a:solidFill>
              <a:latin typeface="Titillium Web Light" charset="0"/>
              <a:cs typeface="Arial" charset="0"/>
            </a:endParaRPr>
          </a:p>
          <a:p>
            <a:pPr marL="342900" lvl="1" indent="-342900">
              <a:lnSpc>
                <a:spcPct val="150000"/>
              </a:lnSpc>
              <a:buFont typeface="Arial" pitchFamily="34" charset="0"/>
              <a:buChar char="•"/>
              <a:defRPr/>
            </a:pPr>
            <a:r>
              <a:rPr lang="es-ES" sz="2200" dirty="0">
                <a:solidFill>
                  <a:srgbClr val="083763"/>
                </a:solidFill>
                <a:latin typeface="Titillium Web Light" charset="0"/>
                <a:cs typeface="Arial" charset="0"/>
              </a:rPr>
              <a:t>Necesidad creciente de desarrollo y utilización de servicios </a:t>
            </a:r>
            <a:r>
              <a:rPr lang="es-ES" sz="2200" dirty="0" smtClean="0">
                <a:solidFill>
                  <a:srgbClr val="083763"/>
                </a:solidFill>
                <a:latin typeface="Titillium Web Light" charset="0"/>
                <a:cs typeface="Arial" charset="0"/>
              </a:rPr>
              <a:t>heterogéneos</a:t>
            </a:r>
            <a:endParaRPr lang="es-ES" sz="2200" dirty="0">
              <a:solidFill>
                <a:srgbClr val="083763"/>
              </a:solidFill>
              <a:latin typeface="Titillium Web Light" charset="0"/>
              <a:cs typeface="Arial" charset="0"/>
            </a:endParaRPr>
          </a:p>
          <a:p>
            <a:pPr lvl="1">
              <a:lnSpc>
                <a:spcPct val="150000"/>
              </a:lnSpc>
              <a:spcBef>
                <a:spcPct val="40000"/>
              </a:spcBef>
              <a:defRPr/>
            </a:pPr>
            <a:r>
              <a:rPr lang="es-ES" sz="2500" dirty="0">
                <a:solidFill>
                  <a:schemeClr val="accent1"/>
                </a:solidFill>
                <a:latin typeface="Titillium Web Light" charset="0"/>
                <a:cs typeface="Arial" charset="0"/>
              </a:rPr>
              <a:t>Resultaría conveniente:</a:t>
            </a:r>
          </a:p>
          <a:p>
            <a:pPr marL="342900" lvl="1" indent="-342900">
              <a:lnSpc>
                <a:spcPct val="150000"/>
              </a:lnSpc>
              <a:buFont typeface="Arial" pitchFamily="34" charset="0"/>
              <a:buChar char="•"/>
              <a:defRPr/>
            </a:pPr>
            <a:r>
              <a:rPr lang="es-ES" sz="2200" dirty="0" smtClean="0">
                <a:solidFill>
                  <a:srgbClr val="083763"/>
                </a:solidFill>
                <a:latin typeface="Titillium Web Light" charset="0"/>
                <a:cs typeface="Arial" charset="0"/>
              </a:rPr>
              <a:t>Contar con una especificación de contratos de Servicios Web que sea independiente de tecnología y brinde soporte a servicios heterogéneos</a:t>
            </a:r>
            <a:endParaRPr lang="es-ES" altLang="es-ES" sz="1900" dirty="0">
              <a:solidFill>
                <a:srgbClr val="002060"/>
              </a:solidFill>
              <a:latin typeface="Titillium Web Light" charset="0"/>
              <a:cs typeface="Arial" charset="0"/>
            </a:endParaRPr>
          </a:p>
        </p:txBody>
      </p:sp>
      <p:sp>
        <p:nvSpPr>
          <p:cNvPr id="5" name="4 Rectángulo"/>
          <p:cNvSpPr/>
          <p:nvPr/>
        </p:nvSpPr>
        <p:spPr>
          <a:xfrm>
            <a:off x="23003" y="3575"/>
            <a:ext cx="1598515" cy="461665"/>
          </a:xfrm>
          <a:prstGeom prst="rect">
            <a:avLst/>
          </a:prstGeom>
        </p:spPr>
        <p:txBody>
          <a:bodyPr wrap="none">
            <a:spAutoFit/>
          </a:bodyPr>
          <a:lstStyle/>
          <a:p>
            <a:r>
              <a:rPr lang="es-AR" sz="2400" dirty="0" smtClean="0">
                <a:solidFill>
                  <a:srgbClr val="4F81BD"/>
                </a:solidFill>
                <a:latin typeface="Titillium Web Light" charset="0"/>
                <a:ea typeface="Dosis"/>
                <a:cs typeface="Dosis"/>
                <a:sym typeface="Dosis"/>
              </a:rPr>
              <a:t>Motivación</a:t>
            </a:r>
            <a:endParaRPr lang="es-ES" dirty="0"/>
          </a:p>
        </p:txBody>
      </p:sp>
      <p:sp>
        <p:nvSpPr>
          <p:cNvPr id="6" name="5 CuadroTexto"/>
          <p:cNvSpPr txBox="1"/>
          <p:nvPr/>
        </p:nvSpPr>
        <p:spPr>
          <a:xfrm>
            <a:off x="6156176" y="11400"/>
            <a:ext cx="2967479" cy="400110"/>
          </a:xfrm>
          <a:prstGeom prst="rect">
            <a:avLst/>
          </a:prstGeom>
          <a:solidFill>
            <a:schemeClr val="bg1"/>
          </a:solidFill>
        </p:spPr>
        <p:txBody>
          <a:bodyPr wrap="none" rtlCol="0">
            <a:spAutoFit/>
          </a:bodyPr>
          <a:lstStyle/>
          <a:p>
            <a:pPr lvl="0">
              <a:spcBef>
                <a:spcPts val="500"/>
              </a:spcBef>
            </a:pPr>
            <a:r>
              <a:rPr lang="es-ES" sz="2000" dirty="0">
                <a:solidFill>
                  <a:schemeClr val="accent1">
                    <a:lumMod val="50000"/>
                  </a:schemeClr>
                </a:solidFill>
                <a:latin typeface="Dosis"/>
                <a:ea typeface="Dosis"/>
                <a:cs typeface="Dosis"/>
                <a:sym typeface="Dosis"/>
              </a:rPr>
              <a:t>Motivación y trabajos previos</a:t>
            </a:r>
          </a:p>
        </p:txBody>
      </p:sp>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1069872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sp>
        <p:nvSpPr>
          <p:cNvPr id="3874" name="Shape 3874"/>
          <p:cNvSpPr txBox="1">
            <a:spLocks noGrp="1"/>
          </p:cNvSpPr>
          <p:nvPr>
            <p:ph type="title"/>
          </p:nvPr>
        </p:nvSpPr>
        <p:spPr>
          <a:xfrm>
            <a:off x="718300" y="739374"/>
            <a:ext cx="6761100" cy="2048399"/>
          </a:xfrm>
          <a:prstGeom prst="rect">
            <a:avLst/>
          </a:prstGeom>
        </p:spPr>
        <p:txBody>
          <a:bodyPr spcFirstLastPara="1" wrap="square" lIns="91425" tIns="91425" rIns="91425" bIns="91425" anchor="b" anchorCtr="0">
            <a:noAutofit/>
          </a:bodyPr>
          <a:lstStyle/>
          <a:p>
            <a:pPr lvl="0">
              <a:lnSpc>
                <a:spcPct val="200000"/>
              </a:lnSpc>
              <a:buClr>
                <a:srgbClr val="000000"/>
              </a:buClr>
              <a:buFont typeface="Arial"/>
            </a:pPr>
            <a:r>
              <a:rPr lang="es-ES" sz="3000" dirty="0" smtClean="0">
                <a:solidFill>
                  <a:srgbClr val="3A81BA"/>
                </a:solidFill>
              </a:rPr>
              <a:t>Proceso </a:t>
            </a:r>
            <a:r>
              <a:rPr lang="es-ES" sz="3000" dirty="0">
                <a:solidFill>
                  <a:srgbClr val="3A81BA"/>
                </a:solidFill>
              </a:rPr>
              <a:t>de Descubrimiento y</a:t>
            </a:r>
            <a:br>
              <a:rPr lang="es-ES" sz="3000" dirty="0">
                <a:solidFill>
                  <a:srgbClr val="3A81BA"/>
                </a:solidFill>
              </a:rPr>
            </a:br>
            <a:r>
              <a:rPr lang="es-ES" sz="3000" dirty="0">
                <a:solidFill>
                  <a:srgbClr val="3A81BA"/>
                </a:solidFill>
              </a:rPr>
              <a:t>Selección de Servicios Web </a:t>
            </a:r>
            <a:r>
              <a:rPr lang="es-ES" sz="3000" dirty="0" smtClean="0">
                <a:solidFill>
                  <a:srgbClr val="3A81BA"/>
                </a:solidFill>
              </a:rPr>
              <a:t>Anterior</a:t>
            </a:r>
            <a:r>
              <a:rPr lang="en" sz="3000" dirty="0" smtClean="0">
                <a:solidFill>
                  <a:srgbClr val="3A81BA"/>
                </a:solidFill>
              </a:rPr>
              <a:t> </a:t>
            </a:r>
            <a:endParaRPr sz="3000" dirty="0">
              <a:solidFill>
                <a:srgbClr val="3A81BA"/>
              </a:solidFill>
              <a:latin typeface="Titillium Web Light"/>
              <a:ea typeface="Titillium Web Light"/>
              <a:cs typeface="Titillium Web Light"/>
              <a:sym typeface="Arial"/>
            </a:endParaRPr>
          </a:p>
        </p:txBody>
      </p:sp>
      <p:sp>
        <p:nvSpPr>
          <p:cNvPr id="3889" name="Shape 388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dirty="0"/>
          </a:p>
        </p:txBody>
      </p:sp>
      <p:sp>
        <p:nvSpPr>
          <p:cNvPr id="4" name="5 CuadroTexto"/>
          <p:cNvSpPr txBox="1"/>
          <p:nvPr/>
        </p:nvSpPr>
        <p:spPr>
          <a:xfrm>
            <a:off x="6156176" y="11400"/>
            <a:ext cx="2967479" cy="400110"/>
          </a:xfrm>
          <a:prstGeom prst="rect">
            <a:avLst/>
          </a:prstGeom>
          <a:solidFill>
            <a:schemeClr val="bg1"/>
          </a:solidFill>
        </p:spPr>
        <p:txBody>
          <a:bodyPr wrap="none" rtlCol="0">
            <a:spAutoFit/>
          </a:bodyPr>
          <a:lstStyle/>
          <a:p>
            <a:pPr lvl="0">
              <a:spcBef>
                <a:spcPts val="500"/>
              </a:spcBef>
            </a:pPr>
            <a:r>
              <a:rPr lang="es-ES" sz="2000" dirty="0">
                <a:solidFill>
                  <a:schemeClr val="accent1">
                    <a:lumMod val="50000"/>
                  </a:schemeClr>
                </a:solidFill>
                <a:latin typeface="Dosis"/>
                <a:ea typeface="Dosis"/>
                <a:cs typeface="Dosis"/>
                <a:sym typeface="Dosis"/>
              </a:rPr>
              <a:t>Motivación y trabajos previos</a:t>
            </a:r>
          </a:p>
        </p:txBody>
      </p:sp>
    </p:spTree>
    <p:extLst>
      <p:ext uri="{BB962C8B-B14F-4D97-AF65-F5344CB8AC3E}">
        <p14:creationId xmlns:p14="http://schemas.microsoft.com/office/powerpoint/2010/main" val="708124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pic>
        <p:nvPicPr>
          <p:cNvPr id="2050" name="Picture 2" descr="C:\Users\lenovo1\Dropbox\LucasCavaRenzisTesis\tesis\TesisCava\ImgChapter2\EsquemaMetodoNuev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78"/>
            <a:ext cx="9459611" cy="5238024"/>
          </a:xfrm>
          <a:prstGeom prst="rect">
            <a:avLst/>
          </a:prstGeom>
          <a:noFill/>
          <a:extLst/>
        </p:spPr>
      </p:pic>
      <p:sp>
        <p:nvSpPr>
          <p:cNvPr id="3889" name="Shape 388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dirty="0"/>
          </a:p>
        </p:txBody>
      </p:sp>
      <p:sp>
        <p:nvSpPr>
          <p:cNvPr id="3874" name="Shape 3874"/>
          <p:cNvSpPr txBox="1">
            <a:spLocks noGrp="1"/>
          </p:cNvSpPr>
          <p:nvPr>
            <p:ph type="ctrTitle" idx="4294967295"/>
          </p:nvPr>
        </p:nvSpPr>
        <p:spPr>
          <a:xfrm>
            <a:off x="-36512" y="72008"/>
            <a:ext cx="3735482" cy="627534"/>
          </a:xfrm>
          <a:prstGeom prst="rect">
            <a:avLst/>
          </a:prstGeom>
        </p:spPr>
        <p:txBody>
          <a:bodyPr spcFirstLastPara="1" wrap="square" lIns="91425" tIns="91425" rIns="91425" bIns="91425" anchor="b" anchorCtr="0">
            <a:noAutofit/>
          </a:bodyPr>
          <a:lstStyle/>
          <a:p>
            <a:pPr lvl="0">
              <a:buClr>
                <a:srgbClr val="000000"/>
              </a:buClr>
              <a:buFont typeface="Arial"/>
            </a:pPr>
            <a:r>
              <a:rPr lang="es-ES" sz="2000" dirty="0" smtClean="0">
                <a:solidFill>
                  <a:srgbClr val="3A81BA"/>
                </a:solidFill>
              </a:rPr>
              <a:t>Proceso </a:t>
            </a:r>
            <a:r>
              <a:rPr lang="es-ES" sz="2000" dirty="0">
                <a:solidFill>
                  <a:srgbClr val="3A81BA"/>
                </a:solidFill>
              </a:rPr>
              <a:t>de Descubrimiento y</a:t>
            </a:r>
            <a:br>
              <a:rPr lang="es-ES" sz="2000" dirty="0">
                <a:solidFill>
                  <a:srgbClr val="3A81BA"/>
                </a:solidFill>
              </a:rPr>
            </a:br>
            <a:r>
              <a:rPr lang="es-ES" sz="2000" dirty="0">
                <a:solidFill>
                  <a:srgbClr val="3A81BA"/>
                </a:solidFill>
              </a:rPr>
              <a:t>Selección de Servicios Web </a:t>
            </a:r>
            <a:r>
              <a:rPr lang="es-ES" sz="2000" dirty="0" smtClean="0">
                <a:solidFill>
                  <a:srgbClr val="3A81BA"/>
                </a:solidFill>
              </a:rPr>
              <a:t>Anterior</a:t>
            </a:r>
            <a:r>
              <a:rPr lang="en" sz="2000" dirty="0" smtClean="0">
                <a:solidFill>
                  <a:srgbClr val="3A81BA"/>
                </a:solidFill>
              </a:rPr>
              <a:t> </a:t>
            </a:r>
            <a:endParaRPr sz="2000" dirty="0">
              <a:solidFill>
                <a:srgbClr val="3A81BA"/>
              </a:solidFill>
              <a:latin typeface="Titillium Web Light"/>
              <a:ea typeface="Titillium Web Light"/>
              <a:cs typeface="Titillium Web Light"/>
              <a:sym typeface="Arial"/>
            </a:endParaRPr>
          </a:p>
        </p:txBody>
      </p:sp>
      <p:sp>
        <p:nvSpPr>
          <p:cNvPr id="2" name="1 Elipse"/>
          <p:cNvSpPr/>
          <p:nvPr/>
        </p:nvSpPr>
        <p:spPr>
          <a:xfrm>
            <a:off x="6300192" y="3291830"/>
            <a:ext cx="216024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Elipse"/>
          <p:cNvSpPr/>
          <p:nvPr/>
        </p:nvSpPr>
        <p:spPr>
          <a:xfrm>
            <a:off x="3419872" y="2195984"/>
            <a:ext cx="162118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Shape 3894"/>
          <p:cNvSpPr txBox="1">
            <a:spLocks/>
          </p:cNvSpPr>
          <p:nvPr/>
        </p:nvSpPr>
        <p:spPr>
          <a:xfrm>
            <a:off x="6948264" y="4659982"/>
            <a:ext cx="2304256"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2.1, pág. 20</a:t>
            </a:r>
            <a:endParaRPr lang="es-ES" sz="2400" dirty="0"/>
          </a:p>
        </p:txBody>
      </p:sp>
      <p:sp>
        <p:nvSpPr>
          <p:cNvPr id="8" name="5 CuadroTexto"/>
          <p:cNvSpPr txBox="1"/>
          <p:nvPr/>
        </p:nvSpPr>
        <p:spPr>
          <a:xfrm>
            <a:off x="6156176" y="-20538"/>
            <a:ext cx="2967479" cy="400110"/>
          </a:xfrm>
          <a:prstGeom prst="rect">
            <a:avLst/>
          </a:prstGeom>
          <a:solidFill>
            <a:schemeClr val="bg1"/>
          </a:solidFill>
        </p:spPr>
        <p:txBody>
          <a:bodyPr wrap="none" rtlCol="0">
            <a:spAutoFit/>
          </a:bodyPr>
          <a:lstStyle/>
          <a:p>
            <a:pPr lvl="0">
              <a:spcBef>
                <a:spcPts val="500"/>
              </a:spcBef>
            </a:pPr>
            <a:r>
              <a:rPr lang="es-ES" sz="2000" dirty="0">
                <a:solidFill>
                  <a:schemeClr val="accent1">
                    <a:lumMod val="50000"/>
                  </a:schemeClr>
                </a:solidFill>
                <a:latin typeface="Dosis"/>
                <a:ea typeface="Dosis"/>
                <a:cs typeface="Dosis"/>
                <a:sym typeface="Dosis"/>
              </a:rPr>
              <a:t>Motivación y trabajos previos</a:t>
            </a:r>
          </a:p>
        </p:txBody>
      </p:sp>
    </p:spTree>
    <p:extLst>
      <p:ext uri="{BB962C8B-B14F-4D97-AF65-F5344CB8AC3E}">
        <p14:creationId xmlns:p14="http://schemas.microsoft.com/office/powerpoint/2010/main" val="153323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sp>
        <p:nvSpPr>
          <p:cNvPr id="3874" name="Shape 3874"/>
          <p:cNvSpPr txBox="1">
            <a:spLocks noGrp="1"/>
          </p:cNvSpPr>
          <p:nvPr>
            <p:ph type="title"/>
          </p:nvPr>
        </p:nvSpPr>
        <p:spPr>
          <a:xfrm>
            <a:off x="35496" y="-20538"/>
            <a:ext cx="4032448" cy="1059582"/>
          </a:xfrm>
          <a:prstGeom prst="rect">
            <a:avLst/>
          </a:prstGeom>
        </p:spPr>
        <p:txBody>
          <a:bodyPr spcFirstLastPara="1" wrap="square" lIns="91425" tIns="91425" rIns="91425" bIns="91425" anchor="b" anchorCtr="0">
            <a:noAutofit/>
          </a:bodyPr>
          <a:lstStyle/>
          <a:p>
            <a:pPr lvl="0">
              <a:buClr>
                <a:srgbClr val="000000"/>
              </a:buClr>
              <a:buFont typeface="Arial"/>
            </a:pPr>
            <a:r>
              <a:rPr lang="es-ES" sz="3000" dirty="0" smtClean="0">
                <a:solidFill>
                  <a:srgbClr val="3A81BA"/>
                </a:solidFill>
              </a:rPr>
              <a:t>Herramienta de Selección </a:t>
            </a:r>
            <a:br>
              <a:rPr lang="es-ES" sz="3000" dirty="0" smtClean="0">
                <a:solidFill>
                  <a:srgbClr val="3A81BA"/>
                </a:solidFill>
              </a:rPr>
            </a:br>
            <a:r>
              <a:rPr lang="es-ES" sz="3000" dirty="0" smtClean="0">
                <a:solidFill>
                  <a:srgbClr val="3A81BA"/>
                </a:solidFill>
              </a:rPr>
              <a:t>de Servicios Web Anterior</a:t>
            </a:r>
            <a:r>
              <a:rPr lang="en" sz="3000" dirty="0" smtClean="0">
                <a:solidFill>
                  <a:srgbClr val="3A81BA"/>
                </a:solidFill>
              </a:rPr>
              <a:t> </a:t>
            </a:r>
            <a:endParaRPr sz="3000" dirty="0">
              <a:solidFill>
                <a:srgbClr val="3A81BA"/>
              </a:solidFill>
              <a:latin typeface="Titillium Web Light"/>
              <a:ea typeface="Titillium Web Light"/>
              <a:cs typeface="Titillium Web Light"/>
              <a:sym typeface="Arial"/>
            </a:endParaRPr>
          </a:p>
        </p:txBody>
      </p:sp>
      <p:sp>
        <p:nvSpPr>
          <p:cNvPr id="6"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2.2, pág. 21</a:t>
            </a:r>
            <a:endParaRPr lang="es-ES" sz="2400" dirty="0"/>
          </a:p>
        </p:txBody>
      </p:sp>
      <p:sp>
        <p:nvSpPr>
          <p:cNvPr id="3889" name="Shape 388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dirty="0"/>
          </a:p>
        </p:txBody>
      </p:sp>
      <p:sp>
        <p:nvSpPr>
          <p:cNvPr id="8" name="5 CuadroTexto"/>
          <p:cNvSpPr txBox="1"/>
          <p:nvPr/>
        </p:nvSpPr>
        <p:spPr>
          <a:xfrm>
            <a:off x="6156176" y="-20538"/>
            <a:ext cx="2967479" cy="400110"/>
          </a:xfrm>
          <a:prstGeom prst="rect">
            <a:avLst/>
          </a:prstGeom>
          <a:solidFill>
            <a:schemeClr val="bg1"/>
          </a:solidFill>
        </p:spPr>
        <p:txBody>
          <a:bodyPr wrap="none" rtlCol="0">
            <a:spAutoFit/>
          </a:bodyPr>
          <a:lstStyle/>
          <a:p>
            <a:pPr lvl="0">
              <a:spcBef>
                <a:spcPts val="500"/>
              </a:spcBef>
            </a:pPr>
            <a:r>
              <a:rPr lang="es-ES" sz="2000" dirty="0">
                <a:solidFill>
                  <a:schemeClr val="accent1">
                    <a:lumMod val="50000"/>
                  </a:schemeClr>
                </a:solidFill>
                <a:latin typeface="Dosis"/>
                <a:ea typeface="Dosis"/>
                <a:cs typeface="Dosis"/>
                <a:sym typeface="Dosis"/>
              </a:rPr>
              <a:t>Motivación y trabajos previos</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56" y="1027202"/>
            <a:ext cx="8968710" cy="3692999"/>
          </a:xfrm>
          <a:prstGeom prst="rect">
            <a:avLst/>
          </a:prstGeom>
        </p:spPr>
      </p:pic>
      <p:sp>
        <p:nvSpPr>
          <p:cNvPr id="3" name="Elipse 2"/>
          <p:cNvSpPr/>
          <p:nvPr/>
        </p:nvSpPr>
        <p:spPr>
          <a:xfrm>
            <a:off x="3563888" y="1779662"/>
            <a:ext cx="3240360" cy="1152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91459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817569"/>
            <a:ext cx="8568952" cy="4122304"/>
          </a:xfrm>
          <a:prstGeom prst="rect">
            <a:avLst/>
          </a:prstGeom>
          <a:solidFill>
            <a:schemeClr val="lt1"/>
          </a:solidFill>
        </p:spPr>
      </p:pic>
      <p:sp>
        <p:nvSpPr>
          <p:cNvPr id="3874" name="Shape 3874"/>
          <p:cNvSpPr txBox="1">
            <a:spLocks noGrp="1"/>
          </p:cNvSpPr>
          <p:nvPr>
            <p:ph type="title"/>
          </p:nvPr>
        </p:nvSpPr>
        <p:spPr>
          <a:xfrm>
            <a:off x="35496" y="-20538"/>
            <a:ext cx="4032448" cy="1059582"/>
          </a:xfrm>
          <a:prstGeom prst="rect">
            <a:avLst/>
          </a:prstGeom>
        </p:spPr>
        <p:txBody>
          <a:bodyPr spcFirstLastPara="1" wrap="square" lIns="91425" tIns="91425" rIns="91425" bIns="91425" anchor="b" anchorCtr="0">
            <a:noAutofit/>
          </a:bodyPr>
          <a:lstStyle/>
          <a:p>
            <a:pPr lvl="0">
              <a:buClr>
                <a:srgbClr val="000000"/>
              </a:buClr>
              <a:buFont typeface="Arial"/>
            </a:pPr>
            <a:r>
              <a:rPr lang="es-ES" sz="3000" dirty="0" smtClean="0">
                <a:solidFill>
                  <a:srgbClr val="3A81BA"/>
                </a:solidFill>
              </a:rPr>
              <a:t>Análisis de Compatibilidad de Interfaces Anterior</a:t>
            </a:r>
            <a:endParaRPr sz="3000" dirty="0">
              <a:solidFill>
                <a:srgbClr val="3A81BA"/>
              </a:solidFill>
              <a:latin typeface="Titillium Web Light"/>
              <a:ea typeface="Titillium Web Light"/>
              <a:cs typeface="Titillium Web Light"/>
              <a:sym typeface="Arial"/>
            </a:endParaRPr>
          </a:p>
        </p:txBody>
      </p:sp>
      <p:sp>
        <p:nvSpPr>
          <p:cNvPr id="6"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2.3, pág. 23</a:t>
            </a:r>
            <a:endParaRPr lang="es-ES" sz="2400" dirty="0"/>
          </a:p>
        </p:txBody>
      </p:sp>
      <p:sp>
        <p:nvSpPr>
          <p:cNvPr id="3889" name="Shape 388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dirty="0"/>
          </a:p>
        </p:txBody>
      </p:sp>
      <p:sp>
        <p:nvSpPr>
          <p:cNvPr id="7" name="5 CuadroTexto"/>
          <p:cNvSpPr txBox="1"/>
          <p:nvPr/>
        </p:nvSpPr>
        <p:spPr>
          <a:xfrm>
            <a:off x="6156176" y="-20538"/>
            <a:ext cx="2967479" cy="400110"/>
          </a:xfrm>
          <a:prstGeom prst="rect">
            <a:avLst/>
          </a:prstGeom>
          <a:solidFill>
            <a:schemeClr val="bg1"/>
          </a:solidFill>
        </p:spPr>
        <p:txBody>
          <a:bodyPr wrap="none" rtlCol="0">
            <a:spAutoFit/>
          </a:bodyPr>
          <a:lstStyle/>
          <a:p>
            <a:pPr lvl="0">
              <a:spcBef>
                <a:spcPts val="500"/>
              </a:spcBef>
            </a:pPr>
            <a:r>
              <a:rPr lang="es-ES" sz="2000" dirty="0">
                <a:solidFill>
                  <a:schemeClr val="accent1">
                    <a:lumMod val="50000"/>
                  </a:schemeClr>
                </a:solidFill>
                <a:latin typeface="Dosis"/>
                <a:ea typeface="Dosis"/>
                <a:cs typeface="Dosis"/>
                <a:sym typeface="Dosis"/>
              </a:rPr>
              <a:t>Motivación y trabajos previos</a:t>
            </a:r>
          </a:p>
        </p:txBody>
      </p:sp>
    </p:spTree>
    <p:extLst>
      <p:ext uri="{BB962C8B-B14F-4D97-AF65-F5344CB8AC3E}">
        <p14:creationId xmlns:p14="http://schemas.microsoft.com/office/powerpoint/2010/main" val="3412483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547664" y="0"/>
            <a:ext cx="4464496" cy="5143500"/>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Teórico y fundamentación</a:t>
            </a:r>
            <a:endParaRPr sz="2400" dirty="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3600" dirty="0" smtClean="0">
              <a:solidFill>
                <a:srgbClr val="4F81BD"/>
              </a:solidFill>
              <a:latin typeface="Dosis"/>
              <a:ea typeface="Dosis"/>
              <a:cs typeface="Dosis"/>
              <a:sym typeface="Dosis"/>
            </a:endParaRPr>
          </a:p>
          <a:p>
            <a:pPr lvl="0">
              <a:spcBef>
                <a:spcPts val="500"/>
              </a:spcBef>
            </a:pPr>
            <a:r>
              <a:rPr lang="es-ES" sz="2400" dirty="0">
                <a:solidFill>
                  <a:srgbClr val="4F81BD"/>
                </a:solidFill>
                <a:latin typeface="Dosis"/>
                <a:ea typeface="Dosis"/>
                <a:cs typeface="Dosis"/>
                <a:sym typeface="Dosis"/>
              </a:rPr>
              <a:t>Motivación y trabajos previos</a:t>
            </a:r>
          </a:p>
          <a:p>
            <a:pPr marL="0" lvl="0" indent="0" rtl="0">
              <a:lnSpc>
                <a:spcPct val="100000"/>
              </a:lnSpc>
              <a:spcBef>
                <a:spcPts val="500"/>
              </a:spcBef>
              <a:spcAft>
                <a:spcPts val="0"/>
              </a:spcAft>
              <a:buNone/>
            </a:pPr>
            <a:endParaRPr lang="en" sz="36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Enfoque propuesto</a:t>
            </a:r>
          </a:p>
          <a:p>
            <a:pPr marL="0" lvl="0" indent="0" rtl="0">
              <a:lnSpc>
                <a:spcPct val="100000"/>
              </a:lnSpc>
              <a:spcBef>
                <a:spcPts val="500"/>
              </a:spcBef>
              <a:spcAft>
                <a:spcPts val="0"/>
              </a:spcAft>
              <a:buNone/>
            </a:pPr>
            <a:endParaRPr lang="en" sz="36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Evaluación Experimental</a:t>
            </a:r>
          </a:p>
          <a:p>
            <a:pPr marL="0" lvl="0" indent="0" rtl="0">
              <a:lnSpc>
                <a:spcPct val="100000"/>
              </a:lnSpc>
              <a:spcBef>
                <a:spcPts val="500"/>
              </a:spcBef>
              <a:spcAft>
                <a:spcPts val="0"/>
              </a:spcAft>
              <a:buNone/>
            </a:pPr>
            <a:endParaRPr sz="36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Conclusiones y Trabajos Futuros</a:t>
            </a:r>
            <a:endParaRPr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17</a:t>
            </a:fld>
            <a:endParaRPr lang="en" sz="1200" dirty="0">
              <a:solidFill>
                <a:schemeClr val="accent1">
                  <a:lumMod val="60000"/>
                  <a:lumOff val="40000"/>
                </a:schemeClr>
              </a:solidFill>
              <a:latin typeface="Dosis Light" charset="0"/>
            </a:endParaRPr>
          </a:p>
        </p:txBody>
      </p:sp>
    </p:spTree>
    <p:extLst>
      <p:ext uri="{BB962C8B-B14F-4D97-AF65-F5344CB8AC3E}">
        <p14:creationId xmlns:p14="http://schemas.microsoft.com/office/powerpoint/2010/main" val="398948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863">
                                            <p:txEl>
                                              <p:pRg st="0" end="0"/>
                                            </p:txEl>
                                          </p:spTgt>
                                        </p:tgtEl>
                                      </p:cBhvr>
                                    </p:animEffect>
                                    <p:set>
                                      <p:cBhvr>
                                        <p:cTn id="7" dur="1" fill="hold">
                                          <p:stCondLst>
                                            <p:cond delay="499"/>
                                          </p:stCondLst>
                                        </p:cTn>
                                        <p:tgtEl>
                                          <p:spTgt spid="386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863">
                                            <p:txEl>
                                              <p:pRg st="2" end="2"/>
                                            </p:txEl>
                                          </p:spTgt>
                                        </p:tgtEl>
                                      </p:cBhvr>
                                    </p:animEffect>
                                    <p:set>
                                      <p:cBhvr>
                                        <p:cTn id="10" dur="1" fill="hold">
                                          <p:stCondLst>
                                            <p:cond delay="499"/>
                                          </p:stCondLst>
                                        </p:cTn>
                                        <p:tgtEl>
                                          <p:spTgt spid="3863">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863">
                                            <p:txEl>
                                              <p:pRg st="6" end="6"/>
                                            </p:txEl>
                                          </p:spTgt>
                                        </p:tgtEl>
                                      </p:cBhvr>
                                    </p:animEffect>
                                    <p:set>
                                      <p:cBhvr>
                                        <p:cTn id="13" dur="1" fill="hold">
                                          <p:stCondLst>
                                            <p:cond delay="499"/>
                                          </p:stCondLst>
                                        </p:cTn>
                                        <p:tgtEl>
                                          <p:spTgt spid="3863">
                                            <p:txEl>
                                              <p:pRg st="6" end="6"/>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863">
                                            <p:txEl>
                                              <p:pRg st="8" end="8"/>
                                            </p:txEl>
                                          </p:spTgt>
                                        </p:tgtEl>
                                      </p:cBhvr>
                                    </p:animEffect>
                                    <p:set>
                                      <p:cBhvr>
                                        <p:cTn id="16" dur="1" fill="hold">
                                          <p:stCondLst>
                                            <p:cond delay="499"/>
                                          </p:stCondLst>
                                        </p:cTn>
                                        <p:tgtEl>
                                          <p:spTgt spid="3863">
                                            <p:txEl>
                                              <p:pRg st="8" end="8"/>
                                            </p:txEl>
                                          </p:spTgt>
                                        </p:tgtEl>
                                        <p:attrNameLst>
                                          <p:attrName>style.visibility</p:attrName>
                                        </p:attrNameLst>
                                      </p:cBhvr>
                                      <p:to>
                                        <p:strVal val="hidden"/>
                                      </p:to>
                                    </p:set>
                                  </p:childTnLst>
                                </p:cTn>
                              </p:par>
                              <p:par>
                                <p:cTn id="17" presetID="6" presetClass="emph" presetSubtype="0" fill="hold" nodeType="withEffect">
                                  <p:stCondLst>
                                    <p:cond delay="0"/>
                                  </p:stCondLst>
                                  <p:childTnLst>
                                    <p:animScale>
                                      <p:cBhvr>
                                        <p:cTn id="18" dur="2000" fill="hold"/>
                                        <p:tgtEl>
                                          <p:spTgt spid="386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10" name="Shape 3910"/>
          <p:cNvSpPr txBox="1">
            <a:spLocks noGrp="1"/>
          </p:cNvSpPr>
          <p:nvPr>
            <p:ph type="body" idx="1"/>
          </p:nvPr>
        </p:nvSpPr>
        <p:spPr>
          <a:xfrm>
            <a:off x="718300" y="1347613"/>
            <a:ext cx="2629564" cy="3600399"/>
          </a:xfrm>
          <a:prstGeom prst="rect">
            <a:avLst/>
          </a:prstGeom>
        </p:spPr>
        <p:txBody>
          <a:bodyPr spcFirstLastPara="1" wrap="square" lIns="91425" tIns="91425" rIns="91425" bIns="91425" anchor="t" anchorCtr="0">
            <a:noAutofit/>
          </a:bodyPr>
          <a:lstStyle/>
          <a:p>
            <a:pPr marL="0" lvl="0" indent="0" algn="ctr">
              <a:buNone/>
            </a:pPr>
            <a:r>
              <a:rPr lang="es-ES" sz="2400" dirty="0" smtClean="0"/>
              <a:t>1. Desarrollar un Metamodelo para especificación de Servicios Web basado en el estándar OMG SoaML, con su implementación en la plataforma Java.</a:t>
            </a:r>
            <a:endParaRPr lang="es-ES" sz="2400" dirty="0"/>
          </a:p>
        </p:txBody>
      </p:sp>
      <p:sp>
        <p:nvSpPr>
          <p:cNvPr id="3911" name="Shape 3911"/>
          <p:cNvSpPr txBox="1">
            <a:spLocks noGrp="1"/>
          </p:cNvSpPr>
          <p:nvPr>
            <p:ph type="body" idx="2"/>
          </p:nvPr>
        </p:nvSpPr>
        <p:spPr>
          <a:xfrm>
            <a:off x="3616936" y="1347614"/>
            <a:ext cx="2611248" cy="3096344"/>
          </a:xfrm>
          <a:prstGeom prst="rect">
            <a:avLst/>
          </a:prstGeom>
        </p:spPr>
        <p:txBody>
          <a:bodyPr spcFirstLastPara="1" wrap="square" lIns="91425" tIns="91425" rIns="91425" bIns="91425" anchor="t" anchorCtr="0">
            <a:noAutofit/>
          </a:bodyPr>
          <a:lstStyle/>
          <a:p>
            <a:pPr marL="0" lvl="0" indent="0" algn="ctr">
              <a:buNone/>
            </a:pPr>
            <a:r>
              <a:rPr lang="es-ES" sz="2400" dirty="0">
                <a:solidFill>
                  <a:schemeClr val="tx2"/>
                </a:solidFill>
              </a:rPr>
              <a:t>2. Desarrollar un Componente Conversor de descripciones WSDL hacia instanciaciones </a:t>
            </a:r>
            <a:endParaRPr lang="es-ES" sz="2400" dirty="0" smtClean="0">
              <a:solidFill>
                <a:schemeClr val="tx2"/>
              </a:solidFill>
            </a:endParaRPr>
          </a:p>
          <a:p>
            <a:pPr marL="0" lvl="0" indent="0" algn="ctr">
              <a:buNone/>
            </a:pPr>
            <a:r>
              <a:rPr lang="es-ES" sz="2400" dirty="0" smtClean="0">
                <a:solidFill>
                  <a:schemeClr val="tx2"/>
                </a:solidFill>
              </a:rPr>
              <a:t>del </a:t>
            </a:r>
            <a:r>
              <a:rPr lang="es-ES" sz="2400" dirty="0">
                <a:solidFill>
                  <a:schemeClr val="tx2"/>
                </a:solidFill>
              </a:rPr>
              <a:t>Metamodelo propuesto.</a:t>
            </a:r>
          </a:p>
        </p:txBody>
      </p:sp>
      <p:sp>
        <p:nvSpPr>
          <p:cNvPr id="3912" name="Shape 3912"/>
          <p:cNvSpPr txBox="1">
            <a:spLocks noGrp="1"/>
          </p:cNvSpPr>
          <p:nvPr>
            <p:ph type="body" idx="3"/>
          </p:nvPr>
        </p:nvSpPr>
        <p:spPr>
          <a:xfrm>
            <a:off x="6308338" y="1347614"/>
            <a:ext cx="2584142" cy="2808312"/>
          </a:xfrm>
          <a:prstGeom prst="rect">
            <a:avLst/>
          </a:prstGeom>
          <a:solidFill>
            <a:schemeClr val="bg1"/>
          </a:solidFill>
        </p:spPr>
        <p:txBody>
          <a:bodyPr spcFirstLastPara="1" wrap="square" lIns="91425" tIns="91425" rIns="91425" bIns="91425" anchor="t" anchorCtr="0">
            <a:noAutofit/>
          </a:bodyPr>
          <a:lstStyle/>
          <a:p>
            <a:pPr marL="0" indent="0" algn="ctr">
              <a:buNone/>
            </a:pPr>
            <a:r>
              <a:rPr lang="es-ES" sz="2400" dirty="0">
                <a:solidFill>
                  <a:schemeClr val="tx2"/>
                </a:solidFill>
              </a:rPr>
              <a:t>3. Modificar la herramienta para evaluación de Servicios Web integrando el Metamodelo de Servicios Web.</a:t>
            </a:r>
          </a:p>
          <a:p>
            <a:pPr marL="0" lvl="0" indent="0">
              <a:spcBef>
                <a:spcPts val="600"/>
              </a:spcBef>
              <a:spcAft>
                <a:spcPts val="0"/>
              </a:spcAft>
              <a:buNone/>
            </a:pPr>
            <a:endParaRPr sz="2000" dirty="0">
              <a:solidFill>
                <a:schemeClr val="tx2"/>
              </a:solidFill>
            </a:endParaRPr>
          </a:p>
        </p:txBody>
      </p:sp>
      <p:sp>
        <p:nvSpPr>
          <p:cNvPr id="3913" name="Shape 3913"/>
          <p:cNvSpPr txBox="1">
            <a:spLocks noGrp="1"/>
          </p:cNvSpPr>
          <p:nvPr>
            <p:ph type="sldNum" idx="12"/>
          </p:nvPr>
        </p:nvSpPr>
        <p:spPr>
          <a:xfrm>
            <a:off x="91531" y="4600372"/>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dirty="0"/>
          </a:p>
        </p:txBody>
      </p:sp>
      <p:sp>
        <p:nvSpPr>
          <p:cNvPr id="2" name="1 Marco"/>
          <p:cNvSpPr/>
          <p:nvPr/>
        </p:nvSpPr>
        <p:spPr>
          <a:xfrm>
            <a:off x="683568" y="1371800"/>
            <a:ext cx="2664296" cy="3576213"/>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tx1"/>
              </a:solidFill>
            </a:endParaRPr>
          </a:p>
        </p:txBody>
      </p:sp>
      <p:sp>
        <p:nvSpPr>
          <p:cNvPr id="4" name="3 Rectángulo"/>
          <p:cNvSpPr/>
          <p:nvPr/>
        </p:nvSpPr>
        <p:spPr>
          <a:xfrm>
            <a:off x="702538" y="267494"/>
            <a:ext cx="3549370" cy="646331"/>
          </a:xfrm>
          <a:prstGeom prst="rect">
            <a:avLst/>
          </a:prstGeom>
        </p:spPr>
        <p:txBody>
          <a:bodyPr wrap="none">
            <a:spAutoFit/>
          </a:bodyPr>
          <a:lstStyle/>
          <a:p>
            <a:r>
              <a:rPr lang="es-AR" sz="3600" dirty="0" smtClean="0">
                <a:solidFill>
                  <a:srgbClr val="3A81BA"/>
                </a:solidFill>
                <a:latin typeface="Dosis Light" charset="0"/>
              </a:rPr>
              <a:t>Enfoque propuesto</a:t>
            </a:r>
            <a:endParaRPr lang="es-AR" sz="3600" dirty="0">
              <a:solidFill>
                <a:srgbClr val="3A81BA"/>
              </a:solidFill>
              <a:latin typeface="Dosis Light" charset="0"/>
            </a:endParaRPr>
          </a:p>
        </p:txBody>
      </p:sp>
    </p:spTree>
    <p:extLst>
      <p:ext uri="{BB962C8B-B14F-4D97-AF65-F5344CB8AC3E}">
        <p14:creationId xmlns:p14="http://schemas.microsoft.com/office/powerpoint/2010/main" val="72405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863459"/>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a:solidFill>
                  <a:schemeClr val="accent1">
                    <a:lumMod val="75000"/>
                  </a:schemeClr>
                </a:solidFill>
                <a:latin typeface="Dosis" charset="0"/>
                <a:sym typeface="Dosis Light"/>
              </a:rPr>
              <a:t>Estándares utilizados para la confección del </a:t>
            </a:r>
            <a:r>
              <a:rPr lang="es-ES" sz="2400" dirty="0" smtClean="0">
                <a:solidFill>
                  <a:schemeClr val="accent1">
                    <a:lumMod val="75000"/>
                  </a:schemeClr>
                </a:solidFill>
                <a:latin typeface="Dosis" charset="0"/>
                <a:sym typeface="Dosis Light"/>
              </a:rPr>
              <a:t>Metamodelo</a:t>
            </a:r>
          </a:p>
          <a:p>
            <a:pPr lvl="0">
              <a:spcBef>
                <a:spcPts val="500"/>
              </a:spcBef>
            </a:pPr>
            <a:endParaRPr lang="en" sz="2400" dirty="0" smtClean="0">
              <a:solidFill>
                <a:schemeClr val="accent1">
                  <a:lumMod val="75000"/>
                </a:schemeClr>
              </a:solidFill>
              <a:latin typeface="Dosis" charset="0"/>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charset="0"/>
                <a:ea typeface="Dosis"/>
                <a:cs typeface="Dosis"/>
                <a:sym typeface="Dosis"/>
              </a:rPr>
              <a:t>Categorización de clases de acuerdo a los estándares </a:t>
            </a:r>
            <a:r>
              <a:rPr lang="es-ES" sz="2400" dirty="0" smtClean="0">
                <a:solidFill>
                  <a:schemeClr val="tx2"/>
                </a:solidFill>
                <a:latin typeface="Dosis" charset="0"/>
                <a:ea typeface="Dosis"/>
                <a:cs typeface="Dosis"/>
                <a:sym typeface="Dosis"/>
              </a:rPr>
              <a:t>utilizados</a:t>
            </a:r>
          </a:p>
          <a:p>
            <a:pPr lvl="0">
              <a:spcBef>
                <a:spcPts val="500"/>
              </a:spcBef>
            </a:pPr>
            <a:endParaRPr lang="es-ES" sz="2400" dirty="0">
              <a:solidFill>
                <a:schemeClr val="tx2"/>
              </a:solidFill>
              <a:latin typeface="Dosis" charset="0"/>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charset="0"/>
                <a:ea typeface="Dosis"/>
                <a:cs typeface="Dosis"/>
                <a:sym typeface="Dosis"/>
              </a:rPr>
              <a:t>Diagrama de clases del Metamodelo propuesto </a:t>
            </a:r>
          </a:p>
          <a:p>
            <a:pPr marL="0" lvl="0" indent="0" rtl="0">
              <a:lnSpc>
                <a:spcPct val="100000"/>
              </a:lnSpc>
              <a:spcBef>
                <a:spcPts val="500"/>
              </a:spcBef>
              <a:spcAft>
                <a:spcPts val="0"/>
              </a:spcAft>
              <a:buNone/>
            </a:pPr>
            <a:endParaRPr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19</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15705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1. Desarrollar un Metamodelo para especificación de Servicios Web basado en el estándar OMG </a:t>
            </a:r>
            <a:r>
              <a:rPr lang="es-ES" sz="2400" dirty="0" err="1" smtClean="0">
                <a:solidFill>
                  <a:schemeClr val="accent1">
                    <a:lumMod val="75000"/>
                  </a:schemeClr>
                </a:solidFill>
                <a:latin typeface="Dosis Light" charset="0"/>
              </a:rPr>
              <a:t>SoaML</a:t>
            </a:r>
            <a:r>
              <a:rPr lang="es-ES" sz="2400" dirty="0" smtClean="0">
                <a:solidFill>
                  <a:schemeClr val="accent1">
                    <a:lumMod val="75000"/>
                  </a:schemeClr>
                </a:solidFill>
                <a:latin typeface="Dosis Light" charset="0"/>
              </a:rPr>
              <a:t>, con su implementación en la plataforma Java.</a:t>
            </a: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1271958"/>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3332642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63"/>
        <p:cNvGrpSpPr/>
        <p:nvPr/>
      </p:nvGrpSpPr>
      <p:grpSpPr>
        <a:xfrm>
          <a:off x="0" y="0"/>
          <a:ext cx="0" cy="0"/>
          <a:chOff x="0" y="0"/>
          <a:chExt cx="0" cy="0"/>
        </a:xfrm>
      </p:grpSpPr>
      <p:sp>
        <p:nvSpPr>
          <p:cNvPr id="3864" name="Shape 3864"/>
          <p:cNvSpPr txBox="1">
            <a:spLocks noGrp="1"/>
          </p:cNvSpPr>
          <p:nvPr>
            <p:ph type="body" idx="1"/>
          </p:nvPr>
        </p:nvSpPr>
        <p:spPr>
          <a:xfrm>
            <a:off x="1331640" y="-138546"/>
            <a:ext cx="4281000" cy="4870536"/>
          </a:xfrm>
          <a:prstGeom prst="rect">
            <a:avLst/>
          </a:prstGeom>
        </p:spPr>
        <p:txBody>
          <a:bodyPr spcFirstLastPara="1" wrap="square" lIns="91425" tIns="91425" rIns="91425" bIns="91425" anchor="t" anchorCtr="0">
            <a:noAutofit/>
          </a:bodyPr>
          <a:lstStyle/>
          <a:p>
            <a:pPr marL="0" lvl="0" indent="0">
              <a:lnSpc>
                <a:spcPct val="150000"/>
              </a:lnSpc>
              <a:buNone/>
            </a:pPr>
            <a:r>
              <a:rPr lang="es-ES" sz="2500" dirty="0">
                <a:solidFill>
                  <a:schemeClr val="accent1"/>
                </a:solidFill>
              </a:rPr>
              <a:t>Una práctica común para el desarrollo de software es reusar funcionalidad provista por terceras partes, lo cual no sólo ayuda a reducir los costos, sino también a enfocar el proceso de desarrollo en la funcionalidad principal del sistema</a:t>
            </a:r>
          </a:p>
        </p:txBody>
      </p:sp>
      <p:sp>
        <p:nvSpPr>
          <p:cNvPr id="3865" name="Shape 3865"/>
          <p:cNvSpPr txBox="1">
            <a:spLocks noGrp="1"/>
          </p:cNvSpPr>
          <p:nvPr>
            <p:ph type="sldNum" idx="12"/>
          </p:nvPr>
        </p:nvSpPr>
        <p:spPr>
          <a:xfrm>
            <a:off x="35496" y="4720201"/>
            <a:ext cx="60357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solidFill>
                  <a:srgbClr val="3A81BA"/>
                </a:solidFill>
              </a:rPr>
              <a:t>2</a:t>
            </a:fld>
            <a:endParaRPr dirty="0">
              <a:solidFill>
                <a:srgbClr val="3A81BA"/>
              </a:solidFill>
            </a:endParaRPr>
          </a:p>
        </p:txBody>
      </p:sp>
      <p:sp>
        <p:nvSpPr>
          <p:cNvPr id="7" name="6 CuadroTexto"/>
          <p:cNvSpPr txBox="1"/>
          <p:nvPr/>
        </p:nvSpPr>
        <p:spPr>
          <a:xfrm>
            <a:off x="4238133" y="4371950"/>
            <a:ext cx="4942379" cy="707886"/>
          </a:xfrm>
          <a:prstGeom prst="rect">
            <a:avLst/>
          </a:prstGeom>
          <a:solidFill>
            <a:schemeClr val="lt1"/>
          </a:solidFill>
        </p:spPr>
        <p:txBody>
          <a:bodyPr wrap="none" rtlCol="0">
            <a:spAutoFit/>
          </a:bodyPr>
          <a:lstStyle/>
          <a:p>
            <a:pPr algn="ctr"/>
            <a:r>
              <a:rPr lang="en-US" sz="2000" dirty="0" err="1">
                <a:solidFill>
                  <a:schemeClr val="accent1"/>
                </a:solidFill>
                <a:latin typeface="Dosis Light" charset="0"/>
              </a:rPr>
              <a:t>Bichler</a:t>
            </a:r>
            <a:r>
              <a:rPr lang="en-US" sz="2000" dirty="0">
                <a:solidFill>
                  <a:schemeClr val="accent1"/>
                </a:solidFill>
                <a:latin typeface="Dosis Light" charset="0"/>
              </a:rPr>
              <a:t>, M. y Lin, K.J. Service-oriented </a:t>
            </a:r>
            <a:r>
              <a:rPr lang="en-US" sz="2000" dirty="0" smtClean="0">
                <a:solidFill>
                  <a:schemeClr val="accent1"/>
                </a:solidFill>
                <a:latin typeface="Dosis Light" charset="0"/>
              </a:rPr>
              <a:t>computing</a:t>
            </a:r>
            <a:r>
              <a:rPr lang="en-US" sz="2000" dirty="0" smtClean="0">
                <a:latin typeface="Dosis Light" charset="0"/>
              </a:rPr>
              <a:t>.</a:t>
            </a:r>
          </a:p>
          <a:p>
            <a:pPr algn="ctr"/>
            <a:r>
              <a:rPr lang="es-AR" sz="2000" dirty="0" smtClean="0">
                <a:solidFill>
                  <a:schemeClr val="accent1"/>
                </a:solidFill>
                <a:latin typeface="Dosis Light" charset="0"/>
              </a:rPr>
              <a:t>Capítulo I, Sección I, pág. 1</a:t>
            </a:r>
            <a:endParaRPr lang="es-ES" sz="2000" dirty="0">
              <a:solidFill>
                <a:schemeClr val="accent1"/>
              </a:solidFill>
              <a:latin typeface="Dosis Light"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dirty="0"/>
          </a:p>
        </p:txBody>
      </p:sp>
      <p:sp>
        <p:nvSpPr>
          <p:cNvPr id="12" name="11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pic>
        <p:nvPicPr>
          <p:cNvPr id="1027" name="Picture 3" descr="C:\Users\lenovo1\Dropbox\LucasCavaRenzisTesis\tesis\TesisCava\presentacion\diferenciaEntreWSDLUnoYDosI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008" y="483518"/>
            <a:ext cx="3352224" cy="4183703"/>
          </a:xfrm>
          <a:prstGeom prst="rect">
            <a:avLst/>
          </a:prstGeom>
          <a:noFill/>
          <a:extLst>
            <a:ext uri="{909E8E84-426E-40DD-AFC4-6F175D3DCCD1}">
              <a14:hiddenFill xmlns:a14="http://schemas.microsoft.com/office/drawing/2010/main">
                <a:solidFill>
                  <a:srgbClr val="FFFFFF"/>
                </a:solidFill>
              </a14:hiddenFill>
            </a:ext>
          </a:extLst>
        </p:spPr>
      </p:pic>
      <p:sp>
        <p:nvSpPr>
          <p:cNvPr id="4" name="3 Elipse"/>
          <p:cNvSpPr/>
          <p:nvPr/>
        </p:nvSpPr>
        <p:spPr>
          <a:xfrm>
            <a:off x="4253085" y="771550"/>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16" name="15 Elipse"/>
          <p:cNvSpPr/>
          <p:nvPr/>
        </p:nvSpPr>
        <p:spPr>
          <a:xfrm>
            <a:off x="4253085" y="1059582"/>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17" name="16 Elipse"/>
          <p:cNvSpPr/>
          <p:nvPr/>
        </p:nvSpPr>
        <p:spPr>
          <a:xfrm>
            <a:off x="4253085" y="1779662"/>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18" name="17 Elipse"/>
          <p:cNvSpPr/>
          <p:nvPr/>
        </p:nvSpPr>
        <p:spPr>
          <a:xfrm>
            <a:off x="4253085" y="2067693"/>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19" name="18 Elipse"/>
          <p:cNvSpPr/>
          <p:nvPr/>
        </p:nvSpPr>
        <p:spPr>
          <a:xfrm>
            <a:off x="4325640" y="2355726"/>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20" name="19 Elipse"/>
          <p:cNvSpPr/>
          <p:nvPr/>
        </p:nvSpPr>
        <p:spPr>
          <a:xfrm>
            <a:off x="4355976" y="2616322"/>
            <a:ext cx="1584176" cy="288032"/>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accent1"/>
              </a:solidFill>
            </a:endParaRPr>
          </a:p>
        </p:txBody>
      </p:sp>
      <p:sp>
        <p:nvSpPr>
          <p:cNvPr id="21" name="Shape 3894"/>
          <p:cNvSpPr txBox="1">
            <a:spLocks noGrp="1"/>
          </p:cNvSpPr>
          <p:nvPr>
            <p:ph type="title"/>
          </p:nvPr>
        </p:nvSpPr>
        <p:spPr>
          <a:xfrm>
            <a:off x="-72008" y="-308570"/>
            <a:ext cx="6948264" cy="843558"/>
          </a:xfrm>
          <a:prstGeom prst="rect">
            <a:avLst/>
          </a:prstGeom>
        </p:spPr>
        <p:txBody>
          <a:bodyPr spcFirstLastPara="1" wrap="square" lIns="91425" tIns="91425" rIns="91425" bIns="91425" anchor="b" anchorCtr="0">
            <a:noAutofit/>
          </a:bodyPr>
          <a:lstStyle/>
          <a:p>
            <a:pPr lvl="0"/>
            <a:r>
              <a:rPr lang="es-ES" sz="2400" dirty="0">
                <a:solidFill>
                  <a:srgbClr val="3A81BA"/>
                </a:solidFill>
              </a:rPr>
              <a:t>Estándares </a:t>
            </a:r>
            <a:r>
              <a:rPr lang="es-ES" sz="2400" dirty="0" smtClean="0">
                <a:solidFill>
                  <a:srgbClr val="3A81BA"/>
                </a:solidFill>
              </a:rPr>
              <a:t>utilizados para la confección del Metamodelo</a:t>
            </a:r>
            <a:endParaRPr sz="2400" dirty="0">
              <a:solidFill>
                <a:srgbClr val="3A81BA"/>
              </a:solidFill>
            </a:endParaRPr>
          </a:p>
        </p:txBody>
      </p:sp>
      <p:sp>
        <p:nvSpPr>
          <p:cNvPr id="22" name="Shape 3894"/>
          <p:cNvSpPr txBox="1">
            <a:spLocks/>
          </p:cNvSpPr>
          <p:nvPr/>
        </p:nvSpPr>
        <p:spPr>
          <a:xfrm>
            <a:off x="3923928" y="4659982"/>
            <a:ext cx="2304256"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1.4, pág. 10</a:t>
            </a:r>
            <a:endParaRPr lang="es-ES" sz="2400" dirty="0"/>
          </a:p>
        </p:txBody>
      </p:sp>
      <p:sp>
        <p:nvSpPr>
          <p:cNvPr id="14" name="Shape 3894"/>
          <p:cNvSpPr txBox="1">
            <a:spLocks/>
          </p:cNvSpPr>
          <p:nvPr/>
        </p:nvSpPr>
        <p:spPr>
          <a:xfrm>
            <a:off x="251520" y="1635646"/>
            <a:ext cx="2880320" cy="9361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dirty="0" smtClean="0">
                <a:solidFill>
                  <a:srgbClr val="3A81BA"/>
                </a:solidFill>
              </a:rPr>
              <a:t>WSDL 2.0</a:t>
            </a:r>
          </a:p>
          <a:p>
            <a:pPr marL="342900" indent="-342900">
              <a:buFont typeface="Arial" pitchFamily="34" charset="0"/>
              <a:buChar char="•"/>
            </a:pPr>
            <a:endParaRPr lang="es-ES" sz="2400" dirty="0">
              <a:solidFill>
                <a:srgbClr val="3A81BA"/>
              </a:solidFill>
            </a:endParaRPr>
          </a:p>
        </p:txBody>
      </p:sp>
      <p:sp>
        <p:nvSpPr>
          <p:cNvPr id="15" name="Shape 3894"/>
          <p:cNvSpPr txBox="1">
            <a:spLocks/>
          </p:cNvSpPr>
          <p:nvPr/>
        </p:nvSpPr>
        <p:spPr>
          <a:xfrm>
            <a:off x="251520" y="2283717"/>
            <a:ext cx="3096344" cy="12241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dirty="0" err="1" smtClean="0">
                <a:solidFill>
                  <a:schemeClr val="tx2"/>
                </a:solidFill>
              </a:rPr>
              <a:t>SoaML</a:t>
            </a:r>
            <a:r>
              <a:rPr lang="es-ES" sz="2400" dirty="0" smtClean="0">
                <a:solidFill>
                  <a:schemeClr val="tx2"/>
                </a:solidFill>
              </a:rPr>
              <a:t> (</a:t>
            </a:r>
            <a:r>
              <a:rPr lang="es-ES" sz="2400" dirty="0">
                <a:solidFill>
                  <a:schemeClr val="tx2"/>
                </a:solidFill>
              </a:rPr>
              <a:t>Service-</a:t>
            </a:r>
            <a:r>
              <a:rPr lang="es-ES" sz="2400" dirty="0" err="1">
                <a:solidFill>
                  <a:schemeClr val="tx2"/>
                </a:solidFill>
              </a:rPr>
              <a:t>oriented</a:t>
            </a:r>
            <a:r>
              <a:rPr lang="es-ES" sz="2400" dirty="0">
                <a:solidFill>
                  <a:schemeClr val="tx2"/>
                </a:solidFill>
              </a:rPr>
              <a:t> </a:t>
            </a:r>
            <a:r>
              <a:rPr lang="es-ES" sz="2400" dirty="0" err="1">
                <a:solidFill>
                  <a:schemeClr val="tx2"/>
                </a:solidFill>
              </a:rPr>
              <a:t>architecture</a:t>
            </a:r>
            <a:r>
              <a:rPr lang="es-ES" sz="2400" dirty="0">
                <a:solidFill>
                  <a:schemeClr val="tx2"/>
                </a:solidFill>
              </a:rPr>
              <a:t> </a:t>
            </a:r>
            <a:r>
              <a:rPr lang="es-ES" sz="2400" dirty="0" err="1" smtClean="0">
                <a:solidFill>
                  <a:schemeClr val="tx2"/>
                </a:solidFill>
              </a:rPr>
              <a:t>Modeling</a:t>
            </a:r>
            <a:r>
              <a:rPr lang="es-ES" sz="2400" dirty="0" smtClean="0">
                <a:solidFill>
                  <a:schemeClr val="tx2"/>
                </a:solidFill>
              </a:rPr>
              <a:t> </a:t>
            </a:r>
            <a:r>
              <a:rPr lang="es-ES" sz="2400" dirty="0" err="1">
                <a:solidFill>
                  <a:schemeClr val="tx2"/>
                </a:solidFill>
              </a:rPr>
              <a:t>Language</a:t>
            </a:r>
            <a:r>
              <a:rPr lang="es-ES" sz="2400" dirty="0">
                <a:solidFill>
                  <a:schemeClr val="tx2"/>
                </a:solidFill>
              </a:rPr>
              <a:t>) </a:t>
            </a:r>
          </a:p>
        </p:txBody>
      </p:sp>
    </p:spTree>
    <p:extLst>
      <p:ext uri="{BB962C8B-B14F-4D97-AF65-F5344CB8AC3E}">
        <p14:creationId xmlns:p14="http://schemas.microsoft.com/office/powerpoint/2010/main" val="141468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animBg="1"/>
      <p:bldP spid="18" grpId="0" animBg="1"/>
      <p:bldP spid="19" grpId="0" animBg="1"/>
      <p:bldP spid="20"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dirty="0"/>
          </a:p>
        </p:txBody>
      </p:sp>
      <p:sp>
        <p:nvSpPr>
          <p:cNvPr id="9" name="Shape 3894"/>
          <p:cNvSpPr txBox="1">
            <a:spLocks/>
          </p:cNvSpPr>
          <p:nvPr/>
        </p:nvSpPr>
        <p:spPr>
          <a:xfrm>
            <a:off x="179512" y="1635646"/>
            <a:ext cx="3240360" cy="6681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dirty="0" err="1" smtClean="0">
                <a:solidFill>
                  <a:srgbClr val="3A81BA"/>
                </a:solidFill>
              </a:rPr>
              <a:t>SoaML</a:t>
            </a:r>
            <a:r>
              <a:rPr lang="es-ES" sz="2400" dirty="0" smtClean="0">
                <a:solidFill>
                  <a:srgbClr val="3A81BA"/>
                </a:solidFill>
              </a:rPr>
              <a:t> </a:t>
            </a:r>
            <a:endParaRPr lang="es-ES" sz="2400" dirty="0">
              <a:solidFill>
                <a:srgbClr val="3A81BA"/>
              </a:solidFill>
            </a:endParaRPr>
          </a:p>
        </p:txBody>
      </p:sp>
      <p:sp>
        <p:nvSpPr>
          <p:cNvPr id="12" name="11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21" name="Shape 3894"/>
          <p:cNvSpPr txBox="1">
            <a:spLocks noGrp="1"/>
          </p:cNvSpPr>
          <p:nvPr>
            <p:ph type="title"/>
          </p:nvPr>
        </p:nvSpPr>
        <p:spPr>
          <a:xfrm>
            <a:off x="35496" y="0"/>
            <a:ext cx="6948264" cy="843558"/>
          </a:xfrm>
          <a:prstGeom prst="rect">
            <a:avLst/>
          </a:prstGeom>
        </p:spPr>
        <p:txBody>
          <a:bodyPr spcFirstLastPara="1" wrap="square" lIns="91425" tIns="91425" rIns="91425" bIns="91425" anchor="b" anchorCtr="0">
            <a:noAutofit/>
          </a:bodyPr>
          <a:lstStyle/>
          <a:p>
            <a:pPr lvl="0"/>
            <a:r>
              <a:rPr lang="es-ES" sz="2400" dirty="0">
                <a:solidFill>
                  <a:srgbClr val="3A81BA"/>
                </a:solidFill>
              </a:rPr>
              <a:t>Estándares </a:t>
            </a:r>
            <a:r>
              <a:rPr lang="es-ES" sz="2400" dirty="0" smtClean="0">
                <a:solidFill>
                  <a:srgbClr val="3A81BA"/>
                </a:solidFill>
              </a:rPr>
              <a:t>utilizados para la confección del </a:t>
            </a:r>
            <a:r>
              <a:rPr lang="es-ES" sz="2400" dirty="0" err="1" smtClean="0">
                <a:solidFill>
                  <a:srgbClr val="3A81BA"/>
                </a:solidFill>
              </a:rPr>
              <a:t>Metamodelo</a:t>
            </a:r>
            <a:r>
              <a:rPr lang="es-ES" sz="2400" dirty="0">
                <a:solidFill>
                  <a:srgbClr val="3A81BA"/>
                </a:solidFill>
              </a:rPr>
              <a:t/>
            </a:r>
            <a:br>
              <a:rPr lang="es-ES" sz="2400" dirty="0">
                <a:solidFill>
                  <a:srgbClr val="3A81BA"/>
                </a:solidFill>
              </a:rPr>
            </a:br>
            <a:r>
              <a:rPr lang="es-ES" sz="2400" dirty="0">
                <a:solidFill>
                  <a:srgbClr val="3A81BA"/>
                </a:solidFill>
              </a:rPr>
              <a:t>(continuación)</a:t>
            </a:r>
            <a:endParaRPr sz="2400" dirty="0">
              <a:solidFill>
                <a:srgbClr val="3A81BA"/>
              </a:solidFill>
            </a:endParaRPr>
          </a:p>
        </p:txBody>
      </p:sp>
      <p:pic>
        <p:nvPicPr>
          <p:cNvPr id="2050" name="Picture 2" descr="C:\Users\lenovo1\Dropbox\LucasCavaRenzisTesis\tesis\TesisCava\presentacion\schema-of-pasag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703" y="771550"/>
            <a:ext cx="4827721" cy="3973085"/>
          </a:xfrm>
          <a:prstGeom prst="rect">
            <a:avLst/>
          </a:prstGeom>
          <a:noFill/>
          <a:extLst>
            <a:ext uri="{909E8E84-426E-40DD-AFC4-6F175D3DCCD1}">
              <a14:hiddenFill xmlns:a14="http://schemas.microsoft.com/office/drawing/2010/main">
                <a:solidFill>
                  <a:srgbClr val="FFFFFF"/>
                </a:solidFill>
              </a14:hiddenFill>
            </a:ext>
          </a:extLst>
        </p:spPr>
      </p:pic>
      <p:sp>
        <p:nvSpPr>
          <p:cNvPr id="14" name="Shape 3894"/>
          <p:cNvSpPr txBox="1">
            <a:spLocks/>
          </p:cNvSpPr>
          <p:nvPr/>
        </p:nvSpPr>
        <p:spPr>
          <a:xfrm>
            <a:off x="4932040" y="4659982"/>
            <a:ext cx="2304256"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1.6, pág. 14</a:t>
            </a:r>
            <a:endParaRPr lang="es-ES" sz="2400" dirty="0"/>
          </a:p>
        </p:txBody>
      </p:sp>
      <p:sp>
        <p:nvSpPr>
          <p:cNvPr id="2" name="1 Elipse"/>
          <p:cNvSpPr/>
          <p:nvPr/>
        </p:nvSpPr>
        <p:spPr>
          <a:xfrm>
            <a:off x="3628876" y="843558"/>
            <a:ext cx="108714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rgbClr val="3A81BA"/>
              </a:solidFill>
            </a:endParaRPr>
          </a:p>
        </p:txBody>
      </p:sp>
      <p:sp>
        <p:nvSpPr>
          <p:cNvPr id="22" name="21 Elipse"/>
          <p:cNvSpPr/>
          <p:nvPr/>
        </p:nvSpPr>
        <p:spPr>
          <a:xfrm>
            <a:off x="6581204" y="843558"/>
            <a:ext cx="108714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Rectángulo redondeado"/>
          <p:cNvSpPr/>
          <p:nvPr/>
        </p:nvSpPr>
        <p:spPr>
          <a:xfrm>
            <a:off x="3419872" y="555526"/>
            <a:ext cx="5047580" cy="3888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Shape 3894"/>
          <p:cNvSpPr txBox="1">
            <a:spLocks/>
          </p:cNvSpPr>
          <p:nvPr/>
        </p:nvSpPr>
        <p:spPr>
          <a:xfrm>
            <a:off x="1619672" y="3291830"/>
            <a:ext cx="1728192"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200" dirty="0" err="1" smtClean="0">
                <a:solidFill>
                  <a:srgbClr val="3A81BA"/>
                </a:solidFill>
              </a:rPr>
              <a:t>Choreography</a:t>
            </a:r>
            <a:endParaRPr lang="es-ES" sz="2200" dirty="0">
              <a:solidFill>
                <a:srgbClr val="3A81BA"/>
              </a:solidFill>
            </a:endParaRPr>
          </a:p>
        </p:txBody>
      </p:sp>
      <p:sp>
        <p:nvSpPr>
          <p:cNvPr id="13" name="Shape 3894"/>
          <p:cNvSpPr txBox="1">
            <a:spLocks/>
          </p:cNvSpPr>
          <p:nvPr/>
        </p:nvSpPr>
        <p:spPr>
          <a:xfrm>
            <a:off x="179512" y="987575"/>
            <a:ext cx="2880320" cy="9361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dirty="0" smtClean="0">
                <a:solidFill>
                  <a:schemeClr val="tx2"/>
                </a:solidFill>
              </a:rPr>
              <a:t>WSDL 2.0</a:t>
            </a:r>
          </a:p>
          <a:p>
            <a:pPr marL="342900" indent="-342900">
              <a:buFont typeface="Arial" pitchFamily="34" charset="0"/>
              <a:buChar char="•"/>
            </a:pPr>
            <a:endParaRPr lang="es-ES" sz="2400" dirty="0">
              <a:solidFill>
                <a:srgbClr val="3A81BA"/>
              </a:solidFill>
            </a:endParaRPr>
          </a:p>
        </p:txBody>
      </p:sp>
    </p:spTree>
    <p:extLst>
      <p:ext uri="{BB962C8B-B14F-4D97-AF65-F5344CB8AC3E}">
        <p14:creationId xmlns:p14="http://schemas.microsoft.com/office/powerpoint/2010/main" val="47556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2000" fill="hold"/>
                                        <p:tgtEl>
                                          <p:spTgt spid="13">
                                            <p:txEl>
                                              <p:pRg st="0" end="0"/>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22" grpId="0" animBg="1"/>
      <p:bldP spid="3"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863459"/>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a:solidFill>
                  <a:schemeClr val="tx2"/>
                </a:solidFill>
                <a:latin typeface="Dosis" charset="0"/>
                <a:sym typeface="Dosis Light"/>
              </a:rPr>
              <a:t>Estándares utilizados para la confección del </a:t>
            </a:r>
            <a:r>
              <a:rPr lang="es-ES" sz="2400" dirty="0" smtClean="0">
                <a:solidFill>
                  <a:schemeClr val="tx2"/>
                </a:solidFill>
                <a:latin typeface="Dosis" charset="0"/>
                <a:sym typeface="Dosis Light"/>
              </a:rPr>
              <a:t>Metamodelo</a:t>
            </a:r>
          </a:p>
          <a:p>
            <a:pPr lvl="0">
              <a:spcBef>
                <a:spcPts val="500"/>
              </a:spcBef>
            </a:pPr>
            <a:endParaRPr lang="en" sz="2400" dirty="0" smtClean="0">
              <a:solidFill>
                <a:schemeClr val="accent1">
                  <a:lumMod val="75000"/>
                </a:schemeClr>
              </a:solidFill>
              <a:latin typeface="Dosis" charset="0"/>
              <a:ea typeface="Dosis"/>
              <a:cs typeface="Dosis"/>
              <a:sym typeface="Dosis"/>
            </a:endParaRPr>
          </a:p>
          <a:p>
            <a:pPr marL="342900" lvl="0" indent="-342900">
              <a:spcBef>
                <a:spcPts val="500"/>
              </a:spcBef>
              <a:buFont typeface="Arial" pitchFamily="34" charset="0"/>
              <a:buChar char="•"/>
            </a:pPr>
            <a:r>
              <a:rPr lang="es-ES" sz="2400" dirty="0">
                <a:solidFill>
                  <a:schemeClr val="accent1">
                    <a:lumMod val="75000"/>
                  </a:schemeClr>
                </a:solidFill>
                <a:latin typeface="Dosis" charset="0"/>
                <a:ea typeface="Dosis"/>
                <a:cs typeface="Dosis"/>
                <a:sym typeface="Dosis"/>
              </a:rPr>
              <a:t>Categorización de clases de acuerdo a los estándares </a:t>
            </a:r>
            <a:r>
              <a:rPr lang="es-ES" sz="2400" dirty="0" smtClean="0">
                <a:solidFill>
                  <a:schemeClr val="accent1">
                    <a:lumMod val="75000"/>
                  </a:schemeClr>
                </a:solidFill>
                <a:latin typeface="Dosis" charset="0"/>
                <a:ea typeface="Dosis"/>
                <a:cs typeface="Dosis"/>
                <a:sym typeface="Dosis"/>
              </a:rPr>
              <a:t>utilizados</a:t>
            </a:r>
          </a:p>
          <a:p>
            <a:pPr lvl="0">
              <a:spcBef>
                <a:spcPts val="500"/>
              </a:spcBef>
            </a:pPr>
            <a:endParaRPr lang="es-ES" sz="2400" dirty="0">
              <a:solidFill>
                <a:schemeClr val="accent1">
                  <a:lumMod val="75000"/>
                </a:schemeClr>
              </a:solidFill>
              <a:latin typeface="Dosis" charset="0"/>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charset="0"/>
                <a:ea typeface="Dosis"/>
                <a:cs typeface="Dosis"/>
                <a:sym typeface="Dosis"/>
              </a:rPr>
              <a:t>Diagrama de clases del Metamodelo propuesto </a:t>
            </a:r>
          </a:p>
          <a:p>
            <a:pPr marL="0" lvl="0" indent="0" rtl="0">
              <a:lnSpc>
                <a:spcPct val="100000"/>
              </a:lnSpc>
              <a:spcBef>
                <a:spcPts val="500"/>
              </a:spcBef>
              <a:spcAft>
                <a:spcPts val="0"/>
              </a:spcAft>
              <a:buNone/>
            </a:pPr>
            <a:endParaRPr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22</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15705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1. Desarrollar un Metamodelo para especificación de Servicios Web basado en el estándar OMG </a:t>
            </a:r>
            <a:r>
              <a:rPr lang="es-ES" sz="2400" dirty="0" err="1" smtClean="0">
                <a:solidFill>
                  <a:schemeClr val="accent1">
                    <a:lumMod val="75000"/>
                  </a:schemeClr>
                </a:solidFill>
                <a:latin typeface="Dosis Light" charset="0"/>
              </a:rPr>
              <a:t>SoaML</a:t>
            </a:r>
            <a:r>
              <a:rPr lang="es-ES" sz="2400" dirty="0" smtClean="0">
                <a:solidFill>
                  <a:schemeClr val="accent1">
                    <a:lumMod val="75000"/>
                  </a:schemeClr>
                </a:solidFill>
                <a:latin typeface="Dosis Light" charset="0"/>
              </a:rPr>
              <a:t>, con su implementación en la plataforma Java.</a:t>
            </a: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1271958"/>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123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Shape 38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dirty="0"/>
          </a:p>
        </p:txBody>
      </p:sp>
      <p:pic>
        <p:nvPicPr>
          <p:cNvPr id="2050" name="Picture 2" descr="C:\Users\lenovo1\Dropbox\LucasCavaRenzisTesis\tesis\TesisCava\ImgChapter3\DiagramaDeVennAnalisisDeCla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51470"/>
            <a:ext cx="4952522" cy="5092030"/>
          </a:xfrm>
          <a:prstGeom prst="rect">
            <a:avLst/>
          </a:prstGeom>
          <a:noFill/>
          <a:extLst>
            <a:ext uri="{909E8E84-426E-40DD-AFC4-6F175D3DCCD1}">
              <a14:hiddenFill xmlns:a14="http://schemas.microsoft.com/office/drawing/2010/main">
                <a:solidFill>
                  <a:srgbClr val="FFFFFF"/>
                </a:solidFill>
              </a14:hiddenFill>
            </a:ext>
          </a:extLst>
        </p:spPr>
      </p:pic>
      <p:sp>
        <p:nvSpPr>
          <p:cNvPr id="7" name="Shape 3874"/>
          <p:cNvSpPr txBox="1">
            <a:spLocks/>
          </p:cNvSpPr>
          <p:nvPr/>
        </p:nvSpPr>
        <p:spPr>
          <a:xfrm>
            <a:off x="-36512" y="51470"/>
            <a:ext cx="2520280" cy="15841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400" dirty="0" smtClean="0">
                <a:solidFill>
                  <a:srgbClr val="3A81BA"/>
                </a:solidFill>
              </a:rPr>
              <a:t>Categorización de clases de acuerdo a los estándares utilizados</a:t>
            </a:r>
            <a:endParaRPr lang="es-ES" sz="2400" dirty="0">
              <a:solidFill>
                <a:srgbClr val="3A81BA"/>
              </a:solidFill>
              <a:latin typeface="Titillium Web Light"/>
              <a:ea typeface="Titillium Web Light"/>
              <a:cs typeface="Titillium Web Light"/>
              <a:sym typeface="Arial"/>
            </a:endParaRPr>
          </a:p>
        </p:txBody>
      </p:sp>
      <p:sp>
        <p:nvSpPr>
          <p:cNvPr id="5" name="4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6" name="Shape 3894"/>
          <p:cNvSpPr txBox="1">
            <a:spLocks/>
          </p:cNvSpPr>
          <p:nvPr/>
        </p:nvSpPr>
        <p:spPr>
          <a:xfrm>
            <a:off x="5580112" y="4659982"/>
            <a:ext cx="2304256"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3.2, pág. 33</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863459"/>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a:solidFill>
                  <a:schemeClr val="tx2"/>
                </a:solidFill>
                <a:latin typeface="Dosis" charset="0"/>
                <a:sym typeface="Dosis Light"/>
              </a:rPr>
              <a:t>Estándares utilizados para la confección del </a:t>
            </a:r>
            <a:r>
              <a:rPr lang="es-ES" sz="2400" dirty="0" smtClean="0">
                <a:solidFill>
                  <a:schemeClr val="tx2"/>
                </a:solidFill>
                <a:latin typeface="Dosis" charset="0"/>
                <a:sym typeface="Dosis Light"/>
              </a:rPr>
              <a:t>Metamodelo</a:t>
            </a:r>
          </a:p>
          <a:p>
            <a:pPr lvl="0">
              <a:spcBef>
                <a:spcPts val="500"/>
              </a:spcBef>
            </a:pPr>
            <a:endParaRPr lang="en" sz="2400" dirty="0" smtClean="0">
              <a:solidFill>
                <a:schemeClr val="tx2"/>
              </a:solidFill>
              <a:latin typeface="Dosis" charset="0"/>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charset="0"/>
                <a:ea typeface="Dosis"/>
                <a:cs typeface="Dosis"/>
                <a:sym typeface="Dosis"/>
              </a:rPr>
              <a:t>Categorización de clases de acuerdo a los estándares </a:t>
            </a:r>
            <a:r>
              <a:rPr lang="es-ES" sz="2400" dirty="0" smtClean="0">
                <a:solidFill>
                  <a:schemeClr val="tx2"/>
                </a:solidFill>
                <a:latin typeface="Dosis" charset="0"/>
                <a:ea typeface="Dosis"/>
                <a:cs typeface="Dosis"/>
                <a:sym typeface="Dosis"/>
              </a:rPr>
              <a:t>utilizados</a:t>
            </a:r>
          </a:p>
          <a:p>
            <a:pPr lvl="0">
              <a:spcBef>
                <a:spcPts val="500"/>
              </a:spcBef>
            </a:pPr>
            <a:endParaRPr lang="es-ES" sz="2400" dirty="0">
              <a:solidFill>
                <a:schemeClr val="accent1">
                  <a:lumMod val="75000"/>
                </a:schemeClr>
              </a:solidFill>
              <a:latin typeface="Dosis" charset="0"/>
              <a:ea typeface="Dosis"/>
              <a:cs typeface="Dosis"/>
              <a:sym typeface="Dosis"/>
            </a:endParaRPr>
          </a:p>
          <a:p>
            <a:pPr marL="342900" lvl="0" indent="-342900">
              <a:spcBef>
                <a:spcPts val="500"/>
              </a:spcBef>
              <a:buFont typeface="Arial" pitchFamily="34" charset="0"/>
              <a:buChar char="•"/>
            </a:pPr>
            <a:r>
              <a:rPr lang="es-ES" sz="2400" dirty="0">
                <a:solidFill>
                  <a:schemeClr val="accent1">
                    <a:lumMod val="75000"/>
                  </a:schemeClr>
                </a:solidFill>
                <a:latin typeface="Dosis" charset="0"/>
                <a:ea typeface="Dosis"/>
                <a:cs typeface="Dosis"/>
                <a:sym typeface="Dosis"/>
              </a:rPr>
              <a:t>Diagrama de clases del Metamodelo propuesto </a:t>
            </a:r>
          </a:p>
          <a:p>
            <a:pPr marL="0" lvl="0" indent="0" rtl="0">
              <a:lnSpc>
                <a:spcPct val="100000"/>
              </a:lnSpc>
              <a:spcBef>
                <a:spcPts val="500"/>
              </a:spcBef>
              <a:spcAft>
                <a:spcPts val="0"/>
              </a:spcAft>
              <a:buNone/>
            </a:pPr>
            <a:endParaRPr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24</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15705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1. Desarrollar un Metamodelo para especificación de Servicios Web basado en el estándar OMG </a:t>
            </a:r>
            <a:r>
              <a:rPr lang="es-ES" sz="2400" dirty="0" err="1" smtClean="0">
                <a:solidFill>
                  <a:schemeClr val="accent1">
                    <a:lumMod val="75000"/>
                  </a:schemeClr>
                </a:solidFill>
                <a:latin typeface="Dosis Light" charset="0"/>
              </a:rPr>
              <a:t>SoaML</a:t>
            </a:r>
            <a:r>
              <a:rPr lang="es-ES" sz="2400" dirty="0" smtClean="0">
                <a:solidFill>
                  <a:schemeClr val="accent1">
                    <a:lumMod val="75000"/>
                  </a:schemeClr>
                </a:solidFill>
                <a:latin typeface="Dosis Light" charset="0"/>
              </a:rPr>
              <a:t>, con su implementación en la plataforma Java.</a:t>
            </a: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1271958"/>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4006541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14" name="13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dirty="0"/>
          </a:p>
        </p:txBody>
      </p:sp>
      <p:pic>
        <p:nvPicPr>
          <p:cNvPr id="1026" name="Picture 2" descr="C:\Users\lenovo1\Dropbox\LucasCavaRenzisTesis\tesis\TesisCava\ImgChapter3\InterfaceMeta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2023"/>
            <a:ext cx="6696744" cy="4824008"/>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3874"/>
          <p:cNvSpPr txBox="1">
            <a:spLocks/>
          </p:cNvSpPr>
          <p:nvPr/>
        </p:nvSpPr>
        <p:spPr>
          <a:xfrm>
            <a:off x="-36512" y="-20538"/>
            <a:ext cx="4824536"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a:solidFill>
                  <a:srgbClr val="3A81BA"/>
                </a:solidFill>
              </a:rPr>
              <a:t>Diagrama de clases del Metamodelo propuesto </a:t>
            </a:r>
            <a:endParaRPr lang="es-ES" sz="2000" dirty="0">
              <a:solidFill>
                <a:srgbClr val="3A81BA"/>
              </a:solidFill>
              <a:latin typeface="Titillium Web Light"/>
              <a:ea typeface="Titillium Web Light"/>
              <a:cs typeface="Titillium Web Light"/>
              <a:sym typeface="Arial"/>
            </a:endParaRPr>
          </a:p>
        </p:txBody>
      </p:sp>
      <p:sp>
        <p:nvSpPr>
          <p:cNvPr id="2" name="1 Rectángulo redondeado"/>
          <p:cNvSpPr/>
          <p:nvPr/>
        </p:nvSpPr>
        <p:spPr>
          <a:xfrm>
            <a:off x="1835696" y="195486"/>
            <a:ext cx="5688632"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Rectángulo redondeado"/>
          <p:cNvSpPr/>
          <p:nvPr/>
        </p:nvSpPr>
        <p:spPr>
          <a:xfrm>
            <a:off x="2267744" y="1707654"/>
            <a:ext cx="5688632"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redondeado"/>
          <p:cNvSpPr/>
          <p:nvPr/>
        </p:nvSpPr>
        <p:spPr>
          <a:xfrm>
            <a:off x="683568" y="3075806"/>
            <a:ext cx="5688632"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Shape 3874"/>
          <p:cNvSpPr txBox="1">
            <a:spLocks/>
          </p:cNvSpPr>
          <p:nvPr/>
        </p:nvSpPr>
        <p:spPr>
          <a:xfrm>
            <a:off x="1502659" y="1131590"/>
            <a:ext cx="19802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3000" b="1" dirty="0" smtClean="0"/>
              <a:t>1</a:t>
            </a:r>
            <a:endParaRPr lang="es-ES" sz="3000" b="1" dirty="0">
              <a:solidFill>
                <a:schemeClr val="tx2">
                  <a:lumMod val="10000"/>
                </a:schemeClr>
              </a:solidFill>
              <a:latin typeface="Titillium Web Light"/>
              <a:ea typeface="Titillium Web Light"/>
              <a:cs typeface="Titillium Web Light"/>
              <a:sym typeface="Arial"/>
            </a:endParaRPr>
          </a:p>
        </p:txBody>
      </p:sp>
      <p:sp>
        <p:nvSpPr>
          <p:cNvPr id="11" name="Shape 3874"/>
          <p:cNvSpPr txBox="1">
            <a:spLocks/>
          </p:cNvSpPr>
          <p:nvPr/>
        </p:nvSpPr>
        <p:spPr>
          <a:xfrm>
            <a:off x="1943708" y="2787774"/>
            <a:ext cx="180020"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3000" b="1" dirty="0" smtClean="0"/>
              <a:t>2</a:t>
            </a:r>
            <a:endParaRPr lang="es-ES" sz="3000" b="1" dirty="0">
              <a:solidFill>
                <a:schemeClr val="tx2">
                  <a:lumMod val="10000"/>
                </a:schemeClr>
              </a:solidFill>
              <a:latin typeface="Titillium Web Light"/>
              <a:ea typeface="Titillium Web Light"/>
              <a:cs typeface="Titillium Web Light"/>
              <a:sym typeface="Arial"/>
            </a:endParaRPr>
          </a:p>
        </p:txBody>
      </p:sp>
      <p:sp>
        <p:nvSpPr>
          <p:cNvPr id="12" name="Shape 3874"/>
          <p:cNvSpPr txBox="1">
            <a:spLocks/>
          </p:cNvSpPr>
          <p:nvPr/>
        </p:nvSpPr>
        <p:spPr>
          <a:xfrm>
            <a:off x="323528" y="4011910"/>
            <a:ext cx="19802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3000" b="1" dirty="0" smtClean="0"/>
              <a:t>3</a:t>
            </a:r>
            <a:endParaRPr lang="es-ES" sz="3000" b="1" dirty="0">
              <a:solidFill>
                <a:schemeClr val="tx2">
                  <a:lumMod val="10000"/>
                </a:schemeClr>
              </a:solidFill>
              <a:latin typeface="Titillium Web Light"/>
              <a:ea typeface="Titillium Web Light"/>
              <a:cs typeface="Titillium Web Light"/>
              <a:sym typeface="Arial"/>
            </a:endParaRPr>
          </a:p>
        </p:txBody>
      </p:sp>
      <p:sp>
        <p:nvSpPr>
          <p:cNvPr id="13"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 pág. 32</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p:bldP spid="11" grpId="0"/>
      <p:bldP spid="12"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dirty="0"/>
          </a:p>
        </p:txBody>
      </p:sp>
      <p:sp>
        <p:nvSpPr>
          <p:cNvPr id="10" name="Shape 3874"/>
          <p:cNvSpPr txBox="1">
            <a:spLocks/>
          </p:cNvSpPr>
          <p:nvPr/>
        </p:nvSpPr>
        <p:spPr>
          <a:xfrm>
            <a:off x="-36512" y="-2053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a:solidFill>
                  <a:srgbClr val="3A81BA"/>
                </a:solidFill>
              </a:rPr>
              <a:t>Diagrama de clases del Metamodelo </a:t>
            </a:r>
            <a:r>
              <a:rPr lang="es-ES" sz="2000" dirty="0" smtClean="0">
                <a:solidFill>
                  <a:srgbClr val="3A81BA"/>
                </a:solidFill>
              </a:rPr>
              <a:t>propuesto (continuación) </a:t>
            </a:r>
            <a:endParaRPr lang="es-ES" sz="2000" dirty="0">
              <a:solidFill>
                <a:srgbClr val="3A81BA"/>
              </a:solidFill>
              <a:latin typeface="Titillium Web Light"/>
              <a:ea typeface="Titillium Web Light"/>
              <a:cs typeface="Titillium Web Light"/>
              <a:sym typeface="Arial"/>
            </a:endParaRPr>
          </a:p>
        </p:txBody>
      </p:sp>
      <p:pic>
        <p:nvPicPr>
          <p:cNvPr id="3074" name="Picture 2" descr="C:\Users\lenovo1\Dropbox\LucasCavaRenzisTesis\tesis\TesisCava\presentacion\ConsumerProviderInterfaceChoreographyOpe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58" y="1170706"/>
            <a:ext cx="7519442" cy="29132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lenovo1\Dropbox\LucasCavaRenzisTesis\tesis\TesisCava\ImgChapter3\InterfaceMeta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780"/>
            <a:ext cx="2304256" cy="1659874"/>
          </a:xfrm>
          <a:prstGeom prst="rect">
            <a:avLst/>
          </a:prstGeom>
          <a:solidFill>
            <a:schemeClr val="bg1"/>
          </a:solidFill>
          <a:extLst/>
        </p:spPr>
      </p:pic>
      <p:sp>
        <p:nvSpPr>
          <p:cNvPr id="14" name="13 Rectángulo redondeado"/>
          <p:cNvSpPr/>
          <p:nvPr/>
        </p:nvSpPr>
        <p:spPr>
          <a:xfrm>
            <a:off x="7092280" y="10331"/>
            <a:ext cx="2016224" cy="7591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Shape 3874"/>
          <p:cNvSpPr txBox="1">
            <a:spLocks/>
          </p:cNvSpPr>
          <p:nvPr/>
        </p:nvSpPr>
        <p:spPr>
          <a:xfrm>
            <a:off x="4630845" y="3579862"/>
            <a:ext cx="68137" cy="9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endParaRPr lang="es-ES" sz="3000" b="1" dirty="0">
              <a:solidFill>
                <a:schemeClr val="tx2">
                  <a:lumMod val="10000"/>
                </a:schemeClr>
              </a:solidFill>
              <a:latin typeface="Titillium Web Light"/>
              <a:ea typeface="Titillium Web Light"/>
              <a:cs typeface="Titillium Web Light"/>
              <a:sym typeface="Arial"/>
            </a:endParaRPr>
          </a:p>
        </p:txBody>
      </p:sp>
      <p:sp>
        <p:nvSpPr>
          <p:cNvPr id="20"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 pág. 32</a:t>
            </a:r>
            <a:endParaRPr lang="es-ES" sz="2400" dirty="0"/>
          </a:p>
        </p:txBody>
      </p:sp>
    </p:spTree>
    <p:extLst>
      <p:ext uri="{BB962C8B-B14F-4D97-AF65-F5344CB8AC3E}">
        <p14:creationId xmlns:p14="http://schemas.microsoft.com/office/powerpoint/2010/main" val="302502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dirty="0"/>
          </a:p>
        </p:txBody>
      </p:sp>
      <p:sp>
        <p:nvSpPr>
          <p:cNvPr id="10" name="Shape 3874"/>
          <p:cNvSpPr txBox="1">
            <a:spLocks/>
          </p:cNvSpPr>
          <p:nvPr/>
        </p:nvSpPr>
        <p:spPr>
          <a:xfrm>
            <a:off x="-36512" y="-2053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a:solidFill>
                  <a:srgbClr val="3A81BA"/>
                </a:solidFill>
              </a:rPr>
              <a:t>Diagrama de clases del </a:t>
            </a:r>
            <a:r>
              <a:rPr lang="es-ES" sz="2000" dirty="0" err="1">
                <a:solidFill>
                  <a:srgbClr val="3A81BA"/>
                </a:solidFill>
              </a:rPr>
              <a:t>Metamodelo</a:t>
            </a:r>
            <a:r>
              <a:rPr lang="es-ES" sz="2000" dirty="0">
                <a:solidFill>
                  <a:srgbClr val="3A81BA"/>
                </a:solidFill>
              </a:rPr>
              <a:t> propuesto (continuación) </a:t>
            </a:r>
            <a:endParaRPr lang="es-ES" sz="2000" dirty="0">
              <a:solidFill>
                <a:srgbClr val="3A81BA"/>
              </a:solidFill>
              <a:latin typeface="Titillium Web Light"/>
              <a:ea typeface="Titillium Web Light"/>
              <a:cs typeface="Titillium Web Light"/>
              <a:sym typeface="Arial"/>
            </a:endParaRPr>
          </a:p>
        </p:txBody>
      </p:sp>
      <p:pic>
        <p:nvPicPr>
          <p:cNvPr id="4098" name="Picture 2" descr="C:\Users\lenovo1\Dropbox\LucasCavaRenzisTesis\tesis\TesisCava\presentacion\OperationInputOutputFaultParameter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90" y="1738947"/>
            <a:ext cx="8188474" cy="29210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lenovo1\Dropbox\LucasCavaRenzisTesis\tesis\TesisCava\ImgChapter3\InterfaceMeta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47780"/>
            <a:ext cx="2304256" cy="1659874"/>
          </a:xfrm>
          <a:prstGeom prst="rect">
            <a:avLst/>
          </a:prstGeom>
          <a:solidFill>
            <a:schemeClr val="bg1"/>
          </a:solidFill>
          <a:extLst/>
        </p:spPr>
      </p:pic>
      <p:sp>
        <p:nvSpPr>
          <p:cNvPr id="8" name="7 Rectángulo redondeado"/>
          <p:cNvSpPr/>
          <p:nvPr/>
        </p:nvSpPr>
        <p:spPr>
          <a:xfrm>
            <a:off x="7092280" y="516410"/>
            <a:ext cx="2016224" cy="7591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 pág. 32</a:t>
            </a:r>
            <a:endParaRPr lang="es-ES" sz="2400" dirty="0"/>
          </a:p>
        </p:txBody>
      </p:sp>
    </p:spTree>
    <p:extLst>
      <p:ext uri="{BB962C8B-B14F-4D97-AF65-F5344CB8AC3E}">
        <p14:creationId xmlns:p14="http://schemas.microsoft.com/office/powerpoint/2010/main" val="238582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dirty="0"/>
          </a:p>
        </p:txBody>
      </p:sp>
      <p:sp>
        <p:nvSpPr>
          <p:cNvPr id="10" name="Shape 3874"/>
          <p:cNvSpPr txBox="1">
            <a:spLocks/>
          </p:cNvSpPr>
          <p:nvPr/>
        </p:nvSpPr>
        <p:spPr>
          <a:xfrm>
            <a:off x="-36512" y="-2053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a:solidFill>
                  <a:srgbClr val="3A81BA"/>
                </a:solidFill>
              </a:rPr>
              <a:t>Diagrama de clases del </a:t>
            </a:r>
            <a:r>
              <a:rPr lang="es-ES" sz="2000" dirty="0" err="1">
                <a:solidFill>
                  <a:srgbClr val="3A81BA"/>
                </a:solidFill>
              </a:rPr>
              <a:t>Metamodelo</a:t>
            </a:r>
            <a:r>
              <a:rPr lang="es-ES" sz="2000" dirty="0">
                <a:solidFill>
                  <a:srgbClr val="3A81BA"/>
                </a:solidFill>
              </a:rPr>
              <a:t> propuesto (continuación) </a:t>
            </a:r>
            <a:endParaRPr lang="es-ES" sz="2000" dirty="0">
              <a:solidFill>
                <a:srgbClr val="3A81BA"/>
              </a:solidFill>
              <a:latin typeface="Titillium Web Light"/>
              <a:ea typeface="Titillium Web Light"/>
              <a:cs typeface="Titillium Web Light"/>
              <a:sym typeface="Arial"/>
            </a:endParaRPr>
          </a:p>
        </p:txBody>
      </p:sp>
      <p:pic>
        <p:nvPicPr>
          <p:cNvPr id="5122" name="Picture 2" descr="C:\Users\lenovo1\Dropbox\LucasCavaRenzisTesis\tesis\TesisCava\presentacion\TypeArrayTypeSimpleTypeComplexTypeAttribu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00820"/>
            <a:ext cx="7851535" cy="27711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lenovo1\Dropbox\LucasCavaRenzisTesis\tesis\TesisCava\ImgChapter3\InterfaceMeta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47780"/>
            <a:ext cx="2304256" cy="1659874"/>
          </a:xfrm>
          <a:prstGeom prst="rect">
            <a:avLst/>
          </a:prstGeom>
          <a:solidFill>
            <a:schemeClr val="bg1"/>
          </a:solidFill>
          <a:extLst/>
        </p:spPr>
      </p:pic>
      <p:sp>
        <p:nvSpPr>
          <p:cNvPr id="7" name="6 Rectángulo redondeado"/>
          <p:cNvSpPr/>
          <p:nvPr/>
        </p:nvSpPr>
        <p:spPr>
          <a:xfrm>
            <a:off x="6588224" y="1020466"/>
            <a:ext cx="2016224" cy="7591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Shape 3894"/>
          <p:cNvSpPr txBox="1">
            <a:spLocks/>
          </p:cNvSpPr>
          <p:nvPr/>
        </p:nvSpPr>
        <p:spPr>
          <a:xfrm>
            <a:off x="6876256" y="4659982"/>
            <a:ext cx="2304256"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 pág. 32</a:t>
            </a:r>
            <a:endParaRPr lang="es-ES" sz="2400" dirty="0"/>
          </a:p>
        </p:txBody>
      </p:sp>
    </p:spTree>
    <p:extLst>
      <p:ext uri="{BB962C8B-B14F-4D97-AF65-F5344CB8AC3E}">
        <p14:creationId xmlns:p14="http://schemas.microsoft.com/office/powerpoint/2010/main" val="399699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10" name="Shape 3910"/>
          <p:cNvSpPr txBox="1">
            <a:spLocks noGrp="1"/>
          </p:cNvSpPr>
          <p:nvPr>
            <p:ph type="body" idx="1"/>
          </p:nvPr>
        </p:nvSpPr>
        <p:spPr>
          <a:xfrm>
            <a:off x="718300" y="1347613"/>
            <a:ext cx="2629564" cy="3600399"/>
          </a:xfrm>
          <a:prstGeom prst="rect">
            <a:avLst/>
          </a:prstGeom>
        </p:spPr>
        <p:txBody>
          <a:bodyPr spcFirstLastPara="1" wrap="square" lIns="91425" tIns="91425" rIns="91425" bIns="91425" anchor="t" anchorCtr="0">
            <a:noAutofit/>
          </a:bodyPr>
          <a:lstStyle/>
          <a:p>
            <a:pPr marL="0" lvl="0" indent="0" algn="ctr">
              <a:buNone/>
            </a:pPr>
            <a:r>
              <a:rPr lang="es-ES" sz="2400" dirty="0" smtClean="0">
                <a:solidFill>
                  <a:schemeClr val="tx2"/>
                </a:solidFill>
              </a:rPr>
              <a:t>1. Desarrollar un Metamodelo para especificación de Servicios Web basado en el estándar OMG SoaML, con su implementación en la plataforma Java.</a:t>
            </a:r>
            <a:endParaRPr lang="es-ES" sz="2400" dirty="0">
              <a:solidFill>
                <a:schemeClr val="tx2"/>
              </a:solidFill>
            </a:endParaRPr>
          </a:p>
        </p:txBody>
      </p:sp>
      <p:sp>
        <p:nvSpPr>
          <p:cNvPr id="3911" name="Shape 3911"/>
          <p:cNvSpPr txBox="1">
            <a:spLocks noGrp="1"/>
          </p:cNvSpPr>
          <p:nvPr>
            <p:ph type="body" idx="2"/>
          </p:nvPr>
        </p:nvSpPr>
        <p:spPr>
          <a:xfrm>
            <a:off x="3616936" y="1347614"/>
            <a:ext cx="2611248" cy="3096344"/>
          </a:xfrm>
          <a:prstGeom prst="rect">
            <a:avLst/>
          </a:prstGeom>
        </p:spPr>
        <p:txBody>
          <a:bodyPr spcFirstLastPara="1" wrap="square" lIns="91425" tIns="91425" rIns="91425" bIns="91425" anchor="t" anchorCtr="0">
            <a:noAutofit/>
          </a:bodyPr>
          <a:lstStyle/>
          <a:p>
            <a:pPr marL="0" lvl="0" indent="0" algn="ctr">
              <a:buNone/>
            </a:pPr>
            <a:r>
              <a:rPr lang="es-ES" sz="2400" dirty="0"/>
              <a:t>2. Desarrollar un Componente Conversor de descripciones WSDL hacia instanciaciones </a:t>
            </a:r>
            <a:endParaRPr lang="es-ES" sz="2400" dirty="0" smtClean="0"/>
          </a:p>
          <a:p>
            <a:pPr marL="0" lvl="0" indent="0" algn="ctr">
              <a:buNone/>
            </a:pPr>
            <a:r>
              <a:rPr lang="es-ES" sz="2400" dirty="0" smtClean="0"/>
              <a:t>del </a:t>
            </a:r>
            <a:r>
              <a:rPr lang="es-ES" sz="2400" dirty="0"/>
              <a:t>Metamodelo propuesto.</a:t>
            </a:r>
          </a:p>
        </p:txBody>
      </p:sp>
      <p:sp>
        <p:nvSpPr>
          <p:cNvPr id="3912" name="Shape 3912"/>
          <p:cNvSpPr txBox="1">
            <a:spLocks noGrp="1"/>
          </p:cNvSpPr>
          <p:nvPr>
            <p:ph type="body" idx="3"/>
          </p:nvPr>
        </p:nvSpPr>
        <p:spPr>
          <a:xfrm>
            <a:off x="6308338" y="1347614"/>
            <a:ext cx="2584142" cy="2808312"/>
          </a:xfrm>
          <a:prstGeom prst="rect">
            <a:avLst/>
          </a:prstGeom>
          <a:solidFill>
            <a:schemeClr val="bg1"/>
          </a:solidFill>
        </p:spPr>
        <p:txBody>
          <a:bodyPr spcFirstLastPara="1" wrap="square" lIns="91425" tIns="91425" rIns="91425" bIns="91425" anchor="t" anchorCtr="0">
            <a:noAutofit/>
          </a:bodyPr>
          <a:lstStyle/>
          <a:p>
            <a:pPr marL="0" indent="0" algn="ctr">
              <a:buNone/>
            </a:pPr>
            <a:r>
              <a:rPr lang="es-ES" sz="2400" dirty="0">
                <a:solidFill>
                  <a:schemeClr val="tx2"/>
                </a:solidFill>
              </a:rPr>
              <a:t>3. Modificar la herramienta para evaluación de Servicios Web integrando el Metamodelo de Servicios Web.</a:t>
            </a:r>
          </a:p>
          <a:p>
            <a:pPr marL="0" lvl="0" indent="0">
              <a:spcBef>
                <a:spcPts val="600"/>
              </a:spcBef>
              <a:spcAft>
                <a:spcPts val="0"/>
              </a:spcAft>
              <a:buNone/>
            </a:pPr>
            <a:endParaRPr sz="2000" dirty="0">
              <a:solidFill>
                <a:schemeClr val="tx2"/>
              </a:solidFill>
            </a:endParaRPr>
          </a:p>
        </p:txBody>
      </p:sp>
      <p:sp>
        <p:nvSpPr>
          <p:cNvPr id="3913" name="Shape 3913"/>
          <p:cNvSpPr txBox="1">
            <a:spLocks noGrp="1"/>
          </p:cNvSpPr>
          <p:nvPr>
            <p:ph type="sldNum" idx="12"/>
          </p:nvPr>
        </p:nvSpPr>
        <p:spPr>
          <a:xfrm>
            <a:off x="91531" y="4600372"/>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dirty="0"/>
          </a:p>
        </p:txBody>
      </p:sp>
      <p:sp>
        <p:nvSpPr>
          <p:cNvPr id="2" name="1 Marco"/>
          <p:cNvSpPr/>
          <p:nvPr/>
        </p:nvSpPr>
        <p:spPr>
          <a:xfrm>
            <a:off x="3635896" y="1371801"/>
            <a:ext cx="2664296" cy="3288182"/>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tx1"/>
              </a:solidFill>
            </a:endParaRPr>
          </a:p>
        </p:txBody>
      </p:sp>
      <p:sp>
        <p:nvSpPr>
          <p:cNvPr id="9" name="8 Rectángulo"/>
          <p:cNvSpPr/>
          <p:nvPr/>
        </p:nvSpPr>
        <p:spPr>
          <a:xfrm>
            <a:off x="702538" y="341243"/>
            <a:ext cx="3549370" cy="646331"/>
          </a:xfrm>
          <a:prstGeom prst="rect">
            <a:avLst/>
          </a:prstGeom>
        </p:spPr>
        <p:txBody>
          <a:bodyPr wrap="none">
            <a:spAutoFit/>
          </a:bodyPr>
          <a:lstStyle/>
          <a:p>
            <a:r>
              <a:rPr lang="es-AR" sz="3600" dirty="0" smtClean="0">
                <a:solidFill>
                  <a:srgbClr val="3A81BA"/>
                </a:solidFill>
                <a:latin typeface="Dosis Light" charset="0"/>
              </a:rPr>
              <a:t>Enfoque propuesto</a:t>
            </a:r>
            <a:endParaRPr lang="es-AR" sz="3600" dirty="0">
              <a:solidFill>
                <a:srgbClr val="3A81BA"/>
              </a:solidFill>
              <a:latin typeface="Dosis Light" charset="0"/>
            </a:endParaRPr>
          </a:p>
        </p:txBody>
      </p:sp>
    </p:spTree>
    <p:extLst>
      <p:ext uri="{BB962C8B-B14F-4D97-AF65-F5344CB8AC3E}">
        <p14:creationId xmlns:p14="http://schemas.microsoft.com/office/powerpoint/2010/main" val="138832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688603" y="555526"/>
            <a:ext cx="4968554" cy="2571750"/>
          </a:xfrm>
          <a:prstGeom prst="rect">
            <a:avLst/>
          </a:prstGeom>
          <a:no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Teórico</a:t>
            </a:r>
            <a:endParaRPr sz="2400" dirty="0">
              <a:solidFill>
                <a:srgbClr val="4F81BD"/>
              </a:solidFill>
              <a:latin typeface="Dosis"/>
              <a:ea typeface="Dosis"/>
              <a:cs typeface="Dosis"/>
              <a:sym typeface="Dosis"/>
            </a:endParaRPr>
          </a:p>
          <a:p>
            <a:pPr marL="285750" lvl="0" indent="-285750" rtl="0">
              <a:lnSpc>
                <a:spcPct val="200000"/>
              </a:lnSpc>
              <a:spcBef>
                <a:spcPts val="400"/>
              </a:spcBef>
              <a:spcAft>
                <a:spcPts val="0"/>
              </a:spcAft>
              <a:buFont typeface="Arial" pitchFamily="34" charset="0"/>
              <a:buChar char="•"/>
            </a:pPr>
            <a:r>
              <a:rPr lang="en" sz="1800" dirty="0" smtClean="0">
                <a:solidFill>
                  <a:schemeClr val="accent1">
                    <a:lumMod val="50000"/>
                  </a:schemeClr>
                </a:solidFill>
                <a:latin typeface="Dosis"/>
                <a:ea typeface="Dosis"/>
                <a:cs typeface="Dosis"/>
                <a:sym typeface="Dosis"/>
              </a:rPr>
              <a:t>Computación </a:t>
            </a:r>
            <a:r>
              <a:rPr lang="en" sz="1800" dirty="0">
                <a:solidFill>
                  <a:schemeClr val="accent1">
                    <a:lumMod val="50000"/>
                  </a:schemeClr>
                </a:solidFill>
                <a:latin typeface="Dosis"/>
                <a:ea typeface="Dosis"/>
                <a:cs typeface="Dosis"/>
                <a:sym typeface="Dosis"/>
              </a:rPr>
              <a:t>Orientada a Servicios (SOC)</a:t>
            </a:r>
            <a:endParaRPr sz="1800" dirty="0">
              <a:solidFill>
                <a:schemeClr val="accent1">
                  <a:lumMod val="50000"/>
                </a:schemeClr>
              </a:solidFill>
              <a:latin typeface="Dosis"/>
              <a:ea typeface="Dosis"/>
              <a:cs typeface="Dosis"/>
              <a:sym typeface="Dosis"/>
            </a:endParaRPr>
          </a:p>
          <a:p>
            <a:pPr marL="285750" lvl="0" indent="-285750" rtl="0">
              <a:lnSpc>
                <a:spcPct val="200000"/>
              </a:lnSpc>
              <a:spcBef>
                <a:spcPts val="400"/>
              </a:spcBef>
              <a:spcAft>
                <a:spcPts val="0"/>
              </a:spcAft>
              <a:buFont typeface="Arial" pitchFamily="34" charset="0"/>
              <a:buChar char="•"/>
            </a:pPr>
            <a:r>
              <a:rPr lang="en" sz="1800" dirty="0" smtClean="0">
                <a:solidFill>
                  <a:schemeClr val="accent1">
                    <a:lumMod val="50000"/>
                  </a:schemeClr>
                </a:solidFill>
                <a:latin typeface="Dosis"/>
                <a:ea typeface="Dosis"/>
                <a:cs typeface="Dosis"/>
                <a:sym typeface="Dosis"/>
              </a:rPr>
              <a:t>Ventajas y desventajas del paradigma</a:t>
            </a:r>
          </a:p>
          <a:p>
            <a:pPr marL="285750" lvl="0" indent="-285750" rtl="0">
              <a:lnSpc>
                <a:spcPct val="200000"/>
              </a:lnSpc>
              <a:spcBef>
                <a:spcPts val="400"/>
              </a:spcBef>
              <a:spcAft>
                <a:spcPts val="0"/>
              </a:spcAft>
              <a:buFont typeface="Arial" pitchFamily="34" charset="0"/>
              <a:buChar char="•"/>
            </a:pPr>
            <a:endParaRPr lang="en" sz="400" dirty="0" smtClean="0">
              <a:solidFill>
                <a:schemeClr val="accent1">
                  <a:lumMod val="50000"/>
                </a:schemeClr>
              </a:solidFill>
              <a:latin typeface="Dosis"/>
              <a:ea typeface="Dosis"/>
              <a:cs typeface="Dosis"/>
              <a:sym typeface="Dosis"/>
            </a:endParaRPr>
          </a:p>
          <a:p>
            <a:pPr marL="285750" lvl="0" indent="-285750">
              <a:lnSpc>
                <a:spcPct val="150000"/>
              </a:lnSpc>
              <a:spcBef>
                <a:spcPts val="400"/>
              </a:spcBef>
              <a:buFont typeface="Arial" pitchFamily="34" charset="0"/>
              <a:buChar char="•"/>
            </a:pPr>
            <a:r>
              <a:rPr lang="es-ES" sz="1800" dirty="0">
                <a:solidFill>
                  <a:schemeClr val="accent1">
                    <a:lumMod val="50000"/>
                  </a:schemeClr>
                </a:solidFill>
                <a:latin typeface="Dosis"/>
                <a:ea typeface="Dosis"/>
                <a:cs typeface="Dosis"/>
                <a:sym typeface="Dosis"/>
              </a:rPr>
              <a:t>Estándares y paradigmas estudiados </a:t>
            </a:r>
            <a:r>
              <a:rPr lang="es-ES" sz="1800" dirty="0" smtClean="0">
                <a:solidFill>
                  <a:schemeClr val="accent1">
                    <a:lumMod val="50000"/>
                  </a:schemeClr>
                </a:solidFill>
                <a:latin typeface="Dosis"/>
                <a:ea typeface="Dosis"/>
                <a:cs typeface="Dosis"/>
                <a:sym typeface="Dosis"/>
              </a:rPr>
              <a:t>para </a:t>
            </a:r>
            <a:r>
              <a:rPr lang="es-ES" sz="1800" dirty="0">
                <a:solidFill>
                  <a:schemeClr val="accent1">
                    <a:lumMod val="50000"/>
                  </a:schemeClr>
                </a:solidFill>
                <a:latin typeface="Dosis"/>
                <a:ea typeface="Dosis"/>
                <a:cs typeface="Dosis"/>
                <a:sym typeface="Dosis"/>
              </a:rPr>
              <a:t>descripción de Servicios </a:t>
            </a:r>
            <a:r>
              <a:rPr lang="es-ES" sz="1800" dirty="0" smtClean="0">
                <a:solidFill>
                  <a:schemeClr val="accent1">
                    <a:lumMod val="50000"/>
                  </a:schemeClr>
                </a:solidFill>
                <a:latin typeface="Dosis"/>
                <a:ea typeface="Dosis"/>
                <a:cs typeface="Dosis"/>
                <a:sym typeface="Dosis"/>
              </a:rPr>
              <a:t>Web</a:t>
            </a:r>
            <a:endParaRPr lang="es-ES" sz="1800" dirty="0">
              <a:solidFill>
                <a:schemeClr val="accent1">
                  <a:lumMod val="50000"/>
                </a:schemeClr>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rgbClr val="3A81BA"/>
                </a:solidFill>
                <a:latin typeface="Dosis Light" panose="020B0604020202020204" charset="0"/>
              </a:rPr>
              <a:pPr/>
              <a:t>3</a:t>
            </a:fld>
            <a:endParaRPr lang="en" sz="1200" dirty="0">
              <a:solidFill>
                <a:srgbClr val="3A81BA"/>
              </a:solidFill>
              <a:latin typeface="Dosis Light" panose="020B0604020202020204" charset="0"/>
            </a:endParaRPr>
          </a:p>
        </p:txBody>
      </p:sp>
      <p:sp>
        <p:nvSpPr>
          <p:cNvPr id="3" name="2 CuadroTexto"/>
          <p:cNvSpPr txBox="1"/>
          <p:nvPr/>
        </p:nvSpPr>
        <p:spPr>
          <a:xfrm>
            <a:off x="1709067" y="1347614"/>
            <a:ext cx="3935693" cy="3831818"/>
          </a:xfrm>
          <a:prstGeom prst="rect">
            <a:avLst/>
          </a:prstGeom>
          <a:noFill/>
        </p:spPr>
        <p:txBody>
          <a:bodyPr wrap="none" rtlCol="0">
            <a:spAutoFit/>
          </a:bodyPr>
          <a:lstStyle/>
          <a:p>
            <a:pPr lvl="0">
              <a:spcBef>
                <a:spcPts val="500"/>
              </a:spcBef>
            </a:pPr>
            <a:r>
              <a:rPr lang="es-ES" sz="2400" dirty="0" smtClean="0">
                <a:solidFill>
                  <a:srgbClr val="4F81BD"/>
                </a:solidFill>
                <a:latin typeface="Dosis"/>
                <a:ea typeface="Dosis"/>
                <a:cs typeface="Dosis"/>
                <a:sym typeface="Dosis"/>
              </a:rPr>
              <a:t>Motivación y trabajos previos</a:t>
            </a:r>
          </a:p>
          <a:p>
            <a:pPr lvl="0">
              <a:spcBef>
                <a:spcPts val="500"/>
              </a:spcBef>
            </a:pPr>
            <a:endParaRPr lang="es-ES" sz="3600" dirty="0">
              <a:solidFill>
                <a:srgbClr val="4F81BD"/>
              </a:solidFill>
              <a:latin typeface="Dosis"/>
              <a:ea typeface="Dosis"/>
              <a:cs typeface="Dosis"/>
              <a:sym typeface="Dosis"/>
            </a:endParaRPr>
          </a:p>
          <a:p>
            <a:pPr lvl="0">
              <a:spcBef>
                <a:spcPts val="500"/>
              </a:spcBef>
            </a:pPr>
            <a:r>
              <a:rPr lang="es-ES" sz="2400" dirty="0" smtClean="0">
                <a:solidFill>
                  <a:srgbClr val="4F81BD"/>
                </a:solidFill>
                <a:latin typeface="Dosis"/>
                <a:ea typeface="Dosis"/>
                <a:cs typeface="Dosis"/>
                <a:sym typeface="Dosis"/>
              </a:rPr>
              <a:t>Enfoque </a:t>
            </a:r>
            <a:r>
              <a:rPr lang="es-ES" sz="2400" dirty="0">
                <a:solidFill>
                  <a:srgbClr val="4F81BD"/>
                </a:solidFill>
                <a:latin typeface="Dosis"/>
                <a:ea typeface="Dosis"/>
                <a:cs typeface="Dosis"/>
                <a:sym typeface="Dosis"/>
              </a:rPr>
              <a:t>propuesto</a:t>
            </a:r>
          </a:p>
          <a:p>
            <a:pPr lvl="0">
              <a:spcBef>
                <a:spcPts val="500"/>
              </a:spcBef>
            </a:pPr>
            <a:endParaRPr lang="es-ES" sz="3600" dirty="0">
              <a:solidFill>
                <a:srgbClr val="4F81BD"/>
              </a:solidFill>
              <a:latin typeface="Dosis"/>
              <a:ea typeface="Dosis"/>
              <a:cs typeface="Dosis"/>
              <a:sym typeface="Dosis"/>
            </a:endParaRPr>
          </a:p>
          <a:p>
            <a:pPr lvl="0">
              <a:spcBef>
                <a:spcPts val="500"/>
              </a:spcBef>
            </a:pPr>
            <a:r>
              <a:rPr lang="es-ES" sz="2400" dirty="0">
                <a:solidFill>
                  <a:srgbClr val="4F81BD"/>
                </a:solidFill>
                <a:latin typeface="Dosis"/>
                <a:ea typeface="Dosis"/>
                <a:cs typeface="Dosis"/>
                <a:sym typeface="Dosis"/>
              </a:rPr>
              <a:t>Evaluación Experimental</a:t>
            </a:r>
          </a:p>
          <a:p>
            <a:pPr lvl="0">
              <a:spcBef>
                <a:spcPts val="500"/>
              </a:spcBef>
            </a:pPr>
            <a:endParaRPr lang="es-ES" sz="3600" dirty="0">
              <a:solidFill>
                <a:srgbClr val="4F81BD"/>
              </a:solidFill>
              <a:latin typeface="Dosis"/>
              <a:ea typeface="Dosis"/>
              <a:cs typeface="Dosis"/>
              <a:sym typeface="Dosis"/>
            </a:endParaRPr>
          </a:p>
          <a:p>
            <a:pPr lvl="0">
              <a:spcBef>
                <a:spcPts val="500"/>
              </a:spcBef>
            </a:pPr>
            <a:r>
              <a:rPr lang="es-ES" sz="2400" dirty="0">
                <a:solidFill>
                  <a:srgbClr val="4F81BD"/>
                </a:solidFill>
                <a:latin typeface="Dosis"/>
                <a:ea typeface="Dosis"/>
                <a:cs typeface="Dosis"/>
                <a:sym typeface="Dosis"/>
              </a:rPr>
              <a:t>Conclusiones y Trabajos Futuros</a:t>
            </a:r>
          </a:p>
          <a:p>
            <a:endParaRPr lang="es-AR" dirty="0"/>
          </a:p>
        </p:txBody>
      </p:sp>
    </p:spTree>
    <p:extLst>
      <p:ext uri="{BB962C8B-B14F-4D97-AF65-F5344CB8AC3E}">
        <p14:creationId xmlns:p14="http://schemas.microsoft.com/office/powerpoint/2010/main" val="247170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63">
                                            <p:txEl>
                                              <p:pRg st="4" end="4"/>
                                            </p:txEl>
                                          </p:spTgt>
                                        </p:tgtEl>
                                        <p:attrNameLst>
                                          <p:attrName>style.visibility</p:attrName>
                                        </p:attrNameLst>
                                      </p:cBhvr>
                                      <p:to>
                                        <p:strVal val="visible"/>
                                      </p:to>
                                    </p:set>
                                  </p:childTnLst>
                                </p:cTn>
                              </p:par>
                              <p:par>
                                <p:cTn id="11" presetID="6" presetClass="emph" presetSubtype="0" fill="hold" nodeType="withEffect">
                                  <p:stCondLst>
                                    <p:cond delay="0"/>
                                  </p:stCondLst>
                                  <p:childTnLst>
                                    <p:animScale>
                                      <p:cBhvr>
                                        <p:cTn id="12" dur="1000" fill="hold"/>
                                        <p:tgtEl>
                                          <p:spTgt spid="3863">
                                            <p:txEl>
                                              <p:pRg st="0" end="0"/>
                                            </p:txEl>
                                          </p:spTgt>
                                        </p:tgtEl>
                                      </p:cBhvr>
                                      <p:by x="125000" y="125000"/>
                                    </p:animScale>
                                  </p:childTnLst>
                                </p:cTn>
                              </p:par>
                              <p:par>
                                <p:cTn id="13" presetID="6" presetClass="emph" presetSubtype="0" fill="hold" nodeType="withEffect">
                                  <p:stCondLst>
                                    <p:cond delay="0"/>
                                  </p:stCondLst>
                                  <p:childTnLst>
                                    <p:animScale>
                                      <p:cBhvr>
                                        <p:cTn id="14" dur="1000" fill="hold"/>
                                        <p:tgtEl>
                                          <p:spTgt spid="3863">
                                            <p:txEl>
                                              <p:pRg st="1" end="1"/>
                                            </p:txEl>
                                          </p:spTgt>
                                        </p:tgtEl>
                                      </p:cBhvr>
                                      <p:by x="125000" y="125000"/>
                                    </p:animScale>
                                  </p:childTnLst>
                                </p:cTn>
                              </p:par>
                              <p:par>
                                <p:cTn id="15" presetID="6" presetClass="emph" presetSubtype="0" fill="hold" nodeType="withEffect">
                                  <p:stCondLst>
                                    <p:cond delay="0"/>
                                  </p:stCondLst>
                                  <p:childTnLst>
                                    <p:animScale>
                                      <p:cBhvr>
                                        <p:cTn id="16" dur="1000" fill="hold"/>
                                        <p:tgtEl>
                                          <p:spTgt spid="3863">
                                            <p:txEl>
                                              <p:pRg st="2" end="2"/>
                                            </p:txEl>
                                          </p:spTgt>
                                        </p:tgtEl>
                                      </p:cBhvr>
                                      <p:by x="125000" y="125000"/>
                                    </p:animScale>
                                  </p:childTnLst>
                                </p:cTn>
                              </p:par>
                              <p:par>
                                <p:cTn id="17" presetID="6" presetClass="emph" presetSubtype="0" fill="hold" nodeType="withEffect">
                                  <p:stCondLst>
                                    <p:cond delay="0"/>
                                  </p:stCondLst>
                                  <p:childTnLst>
                                    <p:animScale>
                                      <p:cBhvr>
                                        <p:cTn id="18" dur="1000" fill="hold"/>
                                        <p:tgtEl>
                                          <p:spTgt spid="3863">
                                            <p:txEl>
                                              <p:pRg st="4" end="4"/>
                                            </p:txEl>
                                          </p:spTgt>
                                        </p:tgtEl>
                                      </p:cBhvr>
                                      <p:by x="125000" y="125000"/>
                                    </p:animScale>
                                  </p:childTnLst>
                                </p:cTn>
                              </p:par>
                              <p:par>
                                <p:cTn id="19" presetID="10" presetClass="exit" presetSubtype="0" fill="hold" grpId="0"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359403"/>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smtClean="0">
                <a:solidFill>
                  <a:schemeClr val="accent1">
                    <a:lumMod val="75000"/>
                  </a:schemeClr>
                </a:solidFill>
                <a:latin typeface="Dosis" charset="0"/>
                <a:sym typeface="Dosis Light"/>
              </a:rPr>
              <a:t>Necesidad de contar con un componente Conversor</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Relación entre WSDL y Metamodelo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Fragmento documento WSDL </a:t>
            </a:r>
            <a:r>
              <a:rPr lang="es-ES" sz="2400" dirty="0" err="1">
                <a:solidFill>
                  <a:schemeClr val="tx2"/>
                </a:solidFill>
                <a:latin typeface="Dosis"/>
                <a:ea typeface="Dosis"/>
                <a:cs typeface="Dosis"/>
                <a:sym typeface="Dosis"/>
              </a:rPr>
              <a:t>RentACar</a:t>
            </a:r>
            <a:r>
              <a:rPr lang="es-ES" sz="2400" dirty="0">
                <a:solidFill>
                  <a:schemeClr val="tx2"/>
                </a:solidFill>
                <a:latin typeface="Dosis"/>
                <a:ea typeface="Dosis"/>
                <a:cs typeface="Dosis"/>
                <a:sym typeface="Dosis"/>
              </a:rPr>
              <a:t>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Metamodelo instanciado para el caso de </a:t>
            </a:r>
            <a:r>
              <a:rPr lang="es-ES" sz="2400" dirty="0" smtClean="0">
                <a:solidFill>
                  <a:schemeClr val="tx2"/>
                </a:solidFill>
                <a:latin typeface="Dosis"/>
                <a:ea typeface="Dosis"/>
                <a:cs typeface="Dosis"/>
                <a:sym typeface="Dosis"/>
              </a:rPr>
              <a:t>estudio</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Herramientas utilizadas en el Conversor</a:t>
            </a:r>
          </a:p>
          <a:p>
            <a:pPr marL="342900" lvl="0" indent="-342900">
              <a:spcBef>
                <a:spcPts val="500"/>
              </a:spcBef>
              <a:buFont typeface="Arial" pitchFamily="34" charset="0"/>
              <a:buChar char="•"/>
            </a:pPr>
            <a:r>
              <a:rPr lang="es-ES" sz="2400" dirty="0" smtClean="0">
                <a:solidFill>
                  <a:schemeClr val="tx2"/>
                </a:solidFill>
                <a:latin typeface="Dosis"/>
                <a:ea typeface="Dosis"/>
                <a:cs typeface="Dosis"/>
                <a:sym typeface="Dosis"/>
              </a:rPr>
              <a:t>Conversión </a:t>
            </a:r>
            <a:r>
              <a:rPr lang="es-ES" sz="2400" dirty="0">
                <a:solidFill>
                  <a:schemeClr val="tx2"/>
                </a:solidFill>
                <a:latin typeface="Dosis"/>
                <a:ea typeface="Dosis"/>
                <a:cs typeface="Dosis"/>
                <a:sym typeface="Dosis"/>
              </a:rPr>
              <a:t>de documentos WSDL </a:t>
            </a:r>
            <a:r>
              <a:rPr lang="es-ES" sz="2400" dirty="0" smtClean="0">
                <a:solidFill>
                  <a:schemeClr val="tx2"/>
                </a:solidFill>
                <a:latin typeface="Dosis"/>
                <a:ea typeface="Dosis"/>
                <a:cs typeface="Dosis"/>
                <a:sym typeface="Dosis"/>
              </a:rPr>
              <a:t>2.0 a </a:t>
            </a:r>
            <a:r>
              <a:rPr lang="es-ES" sz="2400" dirty="0">
                <a:solidFill>
                  <a:schemeClr val="tx2"/>
                </a:solidFill>
                <a:latin typeface="Dosis"/>
                <a:ea typeface="Dosis"/>
                <a:cs typeface="Dosis"/>
                <a:sym typeface="Dosis"/>
              </a:rPr>
              <a:t>instancias del </a:t>
            </a:r>
            <a:r>
              <a:rPr lang="es-ES" sz="2400" dirty="0" smtClean="0">
                <a:solidFill>
                  <a:schemeClr val="tx2"/>
                </a:solidFill>
                <a:latin typeface="Dosis"/>
                <a:ea typeface="Dosis"/>
                <a:cs typeface="Dosis"/>
                <a:sym typeface="Dosis"/>
              </a:rPr>
              <a:t>Metamodelo </a:t>
            </a:r>
            <a:endParaRPr sz="2400" dirty="0">
              <a:solidFill>
                <a:schemeClr val="tx2"/>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30</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2</a:t>
            </a:r>
            <a:r>
              <a:rPr lang="es-ES" sz="2400" dirty="0">
                <a:solidFill>
                  <a:schemeClr val="accent1">
                    <a:lumMod val="75000"/>
                  </a:schemeClr>
                </a:solidFill>
                <a:latin typeface="Dosis Light" charset="0"/>
              </a:rPr>
              <a:t>. Desarrollar un Componente Conversor de descripciones WSDL hacia instanciaciones </a:t>
            </a:r>
            <a:r>
              <a:rPr lang="es-ES" sz="2400" dirty="0" smtClean="0">
                <a:solidFill>
                  <a:schemeClr val="accent1">
                    <a:lumMod val="75000"/>
                  </a:schemeClr>
                </a:solidFill>
                <a:latin typeface="Dosis Light" charset="0"/>
              </a:rPr>
              <a:t>del </a:t>
            </a:r>
            <a:r>
              <a:rPr lang="es-ES" sz="2400" dirty="0" err="1">
                <a:solidFill>
                  <a:schemeClr val="accent1">
                    <a:lumMod val="75000"/>
                  </a:schemeClr>
                </a:solidFill>
                <a:latin typeface="Dosis Light" charset="0"/>
              </a:rPr>
              <a:t>Metamodelo</a:t>
            </a:r>
            <a:r>
              <a:rPr lang="es-ES" sz="2400" dirty="0">
                <a:solidFill>
                  <a:schemeClr val="accent1">
                    <a:lumMod val="75000"/>
                  </a:schemeClr>
                </a:solidFill>
                <a:latin typeface="Dosis Light" charset="0"/>
              </a:rPr>
              <a:t> </a:t>
            </a:r>
            <a:r>
              <a:rPr lang="es-ES" sz="2400" dirty="0" smtClean="0">
                <a:solidFill>
                  <a:schemeClr val="accent1">
                    <a:lumMod val="75000"/>
                  </a:schemeClr>
                </a:solidFill>
                <a:latin typeface="Dosis Light" charset="0"/>
              </a:rPr>
              <a:t>propuesto</a:t>
            </a:r>
            <a:endParaRPr lang="es-ES" sz="2400" dirty="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1504995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31</a:t>
            </a:fld>
            <a:endParaRPr dirty="0"/>
          </a:p>
        </p:txBody>
      </p:sp>
      <p:sp>
        <p:nvSpPr>
          <p:cNvPr id="10" name="Shape 3874"/>
          <p:cNvSpPr txBox="1">
            <a:spLocks/>
          </p:cNvSpPr>
          <p:nvPr/>
        </p:nvSpPr>
        <p:spPr>
          <a:xfrm>
            <a:off x="35496"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lvl="0">
              <a:spcBef>
                <a:spcPts val="500"/>
              </a:spcBef>
            </a:pPr>
            <a:r>
              <a:rPr lang="es-ES" sz="2600" dirty="0">
                <a:solidFill>
                  <a:srgbClr val="3A81BA"/>
                </a:solidFill>
                <a:latin typeface="Dosis" charset="0"/>
              </a:rPr>
              <a:t>Necesidad de contar con un componente Conversor</a:t>
            </a:r>
            <a:endParaRPr lang="es-ES" sz="2600" dirty="0">
              <a:solidFill>
                <a:srgbClr val="3A81BA"/>
              </a:solidFill>
              <a:latin typeface="Dosis"/>
              <a:ea typeface="Dosis"/>
              <a:cs typeface="Dosis"/>
              <a:sym typeface="Dosis"/>
            </a:endParaRPr>
          </a:p>
        </p:txBody>
      </p:sp>
      <p:sp>
        <p:nvSpPr>
          <p:cNvPr id="9" name="8 CuadroTexto"/>
          <p:cNvSpPr txBox="1"/>
          <p:nvPr/>
        </p:nvSpPr>
        <p:spPr>
          <a:xfrm>
            <a:off x="7835399" y="11400"/>
            <a:ext cx="1273105"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Conversor</a:t>
            </a:r>
            <a:endParaRPr lang="es-AR" sz="2000" dirty="0">
              <a:solidFill>
                <a:srgbClr val="002060"/>
              </a:solidFill>
              <a:latin typeface="Titillium Web Light" charset="0"/>
            </a:endParaRPr>
          </a:p>
        </p:txBody>
      </p:sp>
      <p:sp>
        <p:nvSpPr>
          <p:cNvPr id="11" name="Shape 3874"/>
          <p:cNvSpPr txBox="1">
            <a:spLocks/>
          </p:cNvSpPr>
          <p:nvPr/>
        </p:nvSpPr>
        <p:spPr>
          <a:xfrm>
            <a:off x="395536" y="827589"/>
            <a:ext cx="6768752" cy="4480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lnSpc>
                <a:spcPct val="150000"/>
              </a:lnSpc>
              <a:buClr>
                <a:srgbClr val="000000"/>
              </a:buClr>
              <a:buFont typeface="Arial" pitchFamily="34" charset="0"/>
              <a:buChar char="•"/>
            </a:pPr>
            <a:r>
              <a:rPr lang="es-ES" sz="2000" dirty="0" smtClean="0">
                <a:solidFill>
                  <a:srgbClr val="3A81BA"/>
                </a:solidFill>
              </a:rPr>
              <a:t>No </a:t>
            </a:r>
            <a:r>
              <a:rPr lang="es-ES" sz="2000" dirty="0">
                <a:solidFill>
                  <a:srgbClr val="3A81BA"/>
                </a:solidFill>
              </a:rPr>
              <a:t>resulta práctico instanciar </a:t>
            </a:r>
            <a:r>
              <a:rPr lang="es-ES" sz="2000" dirty="0" smtClean="0">
                <a:solidFill>
                  <a:srgbClr val="3A81BA"/>
                </a:solidFill>
              </a:rPr>
              <a:t>documentos WSDL a instancias del </a:t>
            </a:r>
            <a:r>
              <a:rPr lang="es-ES" sz="2000" dirty="0">
                <a:solidFill>
                  <a:srgbClr val="3A81BA"/>
                </a:solidFill>
              </a:rPr>
              <a:t>Metamodelo </a:t>
            </a:r>
            <a:r>
              <a:rPr lang="es-ES" sz="2000" dirty="0" smtClean="0">
                <a:solidFill>
                  <a:srgbClr val="3A81BA"/>
                </a:solidFill>
              </a:rPr>
              <a:t>manualmente porque no se puede automatizar.</a:t>
            </a:r>
          </a:p>
          <a:p>
            <a:pPr>
              <a:lnSpc>
                <a:spcPct val="150000"/>
              </a:lnSpc>
              <a:buClr>
                <a:srgbClr val="000000"/>
              </a:buClr>
            </a:pPr>
            <a:endParaRPr lang="es-ES" sz="2000" dirty="0">
              <a:solidFill>
                <a:srgbClr val="3A81BA"/>
              </a:solidFill>
            </a:endParaRPr>
          </a:p>
          <a:p>
            <a:pPr marL="342900" indent="-342900">
              <a:lnSpc>
                <a:spcPct val="150000"/>
              </a:lnSpc>
              <a:buClr>
                <a:srgbClr val="000000"/>
              </a:buClr>
              <a:buFont typeface="Arial" pitchFamily="34" charset="0"/>
              <a:buChar char="•"/>
            </a:pPr>
            <a:r>
              <a:rPr lang="es-ES" sz="2000" dirty="0" smtClean="0">
                <a:solidFill>
                  <a:srgbClr val="3A81BA"/>
                </a:solidFill>
              </a:rPr>
              <a:t>Para que el Metamodelo sea de utilidad</a:t>
            </a:r>
            <a:r>
              <a:rPr lang="es-ES" sz="2000" dirty="0">
                <a:solidFill>
                  <a:srgbClr val="3A81BA"/>
                </a:solidFill>
              </a:rPr>
              <a:t>, </a:t>
            </a:r>
            <a:r>
              <a:rPr lang="es-ES" sz="2000" dirty="0" smtClean="0">
                <a:solidFill>
                  <a:srgbClr val="3A81BA"/>
                </a:solidFill>
              </a:rPr>
              <a:t>tiene que existir una herramienta que permita convertir los Servicios Web que se encuentran disponibles a instancias del Metamodelo.</a:t>
            </a:r>
          </a:p>
          <a:p>
            <a:pPr marL="342900" indent="-342900">
              <a:lnSpc>
                <a:spcPct val="150000"/>
              </a:lnSpc>
              <a:buClr>
                <a:srgbClr val="000000"/>
              </a:buClr>
              <a:buFont typeface="Arial" pitchFamily="34" charset="0"/>
              <a:buChar char="•"/>
            </a:pPr>
            <a:endParaRPr lang="es-ES" sz="2000" dirty="0">
              <a:solidFill>
                <a:srgbClr val="3A81BA"/>
              </a:solidFill>
            </a:endParaRPr>
          </a:p>
          <a:p>
            <a:pPr marL="342900" indent="-342900">
              <a:lnSpc>
                <a:spcPct val="150000"/>
              </a:lnSpc>
              <a:buClr>
                <a:srgbClr val="000000"/>
              </a:buClr>
              <a:buFont typeface="Arial" pitchFamily="34" charset="0"/>
              <a:buChar char="•"/>
            </a:pPr>
            <a:r>
              <a:rPr lang="es-ES" sz="2000" dirty="0">
                <a:solidFill>
                  <a:srgbClr val="3A81BA"/>
                </a:solidFill>
              </a:rPr>
              <a:t>Poder hacer experimentos con </a:t>
            </a:r>
            <a:r>
              <a:rPr lang="es-ES" sz="2000" dirty="0" err="1">
                <a:solidFill>
                  <a:srgbClr val="3A81BA"/>
                </a:solidFill>
              </a:rPr>
              <a:t>datasets</a:t>
            </a:r>
            <a:r>
              <a:rPr lang="es-ES" sz="2000" dirty="0">
                <a:solidFill>
                  <a:srgbClr val="3A81BA"/>
                </a:solidFill>
              </a:rPr>
              <a:t> de diferentes tecnologías utilizando el conversor adecuado a cada una</a:t>
            </a:r>
          </a:p>
          <a:p>
            <a:pPr marL="342900" indent="-342900">
              <a:lnSpc>
                <a:spcPct val="150000"/>
              </a:lnSpc>
              <a:buClr>
                <a:srgbClr val="000000"/>
              </a:buClr>
              <a:buFont typeface="Arial" pitchFamily="34" charset="0"/>
              <a:buChar char="•"/>
            </a:pPr>
            <a:endParaRPr lang="es-ES" sz="2000" dirty="0" smtClean="0">
              <a:solidFill>
                <a:srgbClr val="3A81BA"/>
              </a:solidFill>
            </a:endParaRPr>
          </a:p>
        </p:txBody>
      </p:sp>
      <p:sp>
        <p:nvSpPr>
          <p:cNvPr id="12" name="11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3489680042"/>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359403"/>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smtClean="0">
                <a:solidFill>
                  <a:schemeClr val="tx2"/>
                </a:solidFill>
                <a:latin typeface="Dosis" charset="0"/>
                <a:sym typeface="Dosis Light"/>
              </a:rPr>
              <a:t>Necesidad de contar con un componente Conversor</a:t>
            </a:r>
          </a:p>
          <a:p>
            <a:pPr marL="342900" lvl="0" indent="-342900">
              <a:spcBef>
                <a:spcPts val="500"/>
              </a:spcBef>
              <a:buFont typeface="Arial" pitchFamily="34" charset="0"/>
              <a:buChar char="•"/>
            </a:pPr>
            <a:r>
              <a:rPr lang="es-ES" sz="2400" dirty="0">
                <a:solidFill>
                  <a:schemeClr val="accent1">
                    <a:lumMod val="75000"/>
                  </a:schemeClr>
                </a:solidFill>
                <a:latin typeface="Dosis"/>
                <a:ea typeface="Dosis"/>
                <a:cs typeface="Dosis"/>
                <a:sym typeface="Dosis"/>
              </a:rPr>
              <a:t>Relación entre WSDL y Metamodelo </a:t>
            </a:r>
            <a:endParaRPr lang="es-ES" sz="2400" dirty="0" smtClean="0">
              <a:solidFill>
                <a:schemeClr val="accent1">
                  <a:lumMod val="75000"/>
                </a:schemeClr>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Fragmento documento WSDL </a:t>
            </a:r>
            <a:r>
              <a:rPr lang="es-ES" sz="2400" dirty="0" err="1">
                <a:solidFill>
                  <a:schemeClr val="tx2"/>
                </a:solidFill>
                <a:latin typeface="Dosis"/>
                <a:ea typeface="Dosis"/>
                <a:cs typeface="Dosis"/>
                <a:sym typeface="Dosis"/>
              </a:rPr>
              <a:t>RentACar</a:t>
            </a:r>
            <a:r>
              <a:rPr lang="es-ES" sz="2400" dirty="0">
                <a:solidFill>
                  <a:schemeClr val="tx2"/>
                </a:solidFill>
                <a:latin typeface="Dosis"/>
                <a:ea typeface="Dosis"/>
                <a:cs typeface="Dosis"/>
                <a:sym typeface="Dosis"/>
              </a:rPr>
              <a:t>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Metamodelo instanciado para el caso de </a:t>
            </a:r>
            <a:r>
              <a:rPr lang="es-ES" sz="2400" dirty="0" smtClean="0">
                <a:solidFill>
                  <a:schemeClr val="tx2"/>
                </a:solidFill>
                <a:latin typeface="Dosis"/>
                <a:ea typeface="Dosis"/>
                <a:cs typeface="Dosis"/>
                <a:sym typeface="Dosis"/>
              </a:rPr>
              <a:t>estudio</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Herramientas utilizadas en el Conversor</a:t>
            </a:r>
          </a:p>
          <a:p>
            <a:pPr marL="342900" lvl="0" indent="-342900">
              <a:spcBef>
                <a:spcPts val="500"/>
              </a:spcBef>
              <a:buFont typeface="Arial" pitchFamily="34" charset="0"/>
              <a:buChar char="•"/>
            </a:pPr>
            <a:r>
              <a:rPr lang="es-ES" sz="2400" dirty="0" smtClean="0">
                <a:solidFill>
                  <a:schemeClr val="tx2"/>
                </a:solidFill>
                <a:latin typeface="Dosis"/>
                <a:ea typeface="Dosis"/>
                <a:cs typeface="Dosis"/>
                <a:sym typeface="Dosis"/>
              </a:rPr>
              <a:t>Conversión </a:t>
            </a:r>
            <a:r>
              <a:rPr lang="es-ES" sz="2400" dirty="0">
                <a:solidFill>
                  <a:schemeClr val="tx2"/>
                </a:solidFill>
                <a:latin typeface="Dosis"/>
                <a:ea typeface="Dosis"/>
                <a:cs typeface="Dosis"/>
                <a:sym typeface="Dosis"/>
              </a:rPr>
              <a:t>de documentos WSDL </a:t>
            </a:r>
            <a:r>
              <a:rPr lang="es-ES" sz="2400" dirty="0" smtClean="0">
                <a:solidFill>
                  <a:schemeClr val="tx2"/>
                </a:solidFill>
                <a:latin typeface="Dosis"/>
                <a:ea typeface="Dosis"/>
                <a:cs typeface="Dosis"/>
                <a:sym typeface="Dosis"/>
              </a:rPr>
              <a:t>2.0 a </a:t>
            </a:r>
            <a:r>
              <a:rPr lang="es-ES" sz="2400" dirty="0">
                <a:solidFill>
                  <a:schemeClr val="tx2"/>
                </a:solidFill>
                <a:latin typeface="Dosis"/>
                <a:ea typeface="Dosis"/>
                <a:cs typeface="Dosis"/>
                <a:sym typeface="Dosis"/>
              </a:rPr>
              <a:t>instancias del </a:t>
            </a:r>
            <a:r>
              <a:rPr lang="es-ES" sz="2400" dirty="0" smtClean="0">
                <a:solidFill>
                  <a:schemeClr val="tx2"/>
                </a:solidFill>
                <a:latin typeface="Dosis"/>
                <a:ea typeface="Dosis"/>
                <a:cs typeface="Dosis"/>
                <a:sym typeface="Dosis"/>
              </a:rPr>
              <a:t>Metamodelo </a:t>
            </a:r>
            <a:endParaRPr sz="2400" dirty="0">
              <a:solidFill>
                <a:schemeClr val="tx2"/>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32</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2</a:t>
            </a:r>
            <a:r>
              <a:rPr lang="es-ES" sz="2400" dirty="0">
                <a:solidFill>
                  <a:schemeClr val="accent1">
                    <a:lumMod val="75000"/>
                  </a:schemeClr>
                </a:solidFill>
                <a:latin typeface="Dosis Light" charset="0"/>
              </a:rPr>
              <a:t>. Desarrollar un Componente Conversor de descripciones WSDL hacia instanciaciones </a:t>
            </a:r>
            <a:r>
              <a:rPr lang="es-ES" sz="2400" dirty="0" smtClean="0">
                <a:solidFill>
                  <a:schemeClr val="accent1">
                    <a:lumMod val="75000"/>
                  </a:schemeClr>
                </a:solidFill>
                <a:latin typeface="Dosis Light" charset="0"/>
              </a:rPr>
              <a:t>del </a:t>
            </a:r>
            <a:r>
              <a:rPr lang="es-ES" sz="2400" dirty="0" err="1">
                <a:solidFill>
                  <a:schemeClr val="accent1">
                    <a:lumMod val="75000"/>
                  </a:schemeClr>
                </a:solidFill>
                <a:latin typeface="Dosis Light" charset="0"/>
              </a:rPr>
              <a:t>Metamodelo</a:t>
            </a:r>
            <a:r>
              <a:rPr lang="es-ES" sz="2400" dirty="0">
                <a:solidFill>
                  <a:schemeClr val="accent1">
                    <a:lumMod val="75000"/>
                  </a:schemeClr>
                </a:solidFill>
                <a:latin typeface="Dosis Light" charset="0"/>
              </a:rPr>
              <a:t> </a:t>
            </a:r>
            <a:r>
              <a:rPr lang="es-ES" sz="2400" dirty="0" smtClean="0">
                <a:solidFill>
                  <a:schemeClr val="accent1">
                    <a:lumMod val="75000"/>
                  </a:schemeClr>
                </a:solidFill>
                <a:latin typeface="Dosis Light" charset="0"/>
              </a:rPr>
              <a:t>propuesto</a:t>
            </a:r>
            <a:endParaRPr lang="es-ES" sz="2400" dirty="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35904599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Shape 38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33</a:t>
            </a:fld>
            <a:endParaRPr dirty="0"/>
          </a:p>
        </p:txBody>
      </p:sp>
      <p:sp>
        <p:nvSpPr>
          <p:cNvPr id="10" name="Shape 3874"/>
          <p:cNvSpPr txBox="1">
            <a:spLocks/>
          </p:cNvSpPr>
          <p:nvPr/>
        </p:nvSpPr>
        <p:spPr>
          <a:xfrm>
            <a:off x="35496"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smtClean="0">
                <a:solidFill>
                  <a:srgbClr val="3A81BA"/>
                </a:solidFill>
              </a:rPr>
              <a:t>Relación </a:t>
            </a:r>
            <a:r>
              <a:rPr lang="es-ES" sz="2000" dirty="0">
                <a:solidFill>
                  <a:srgbClr val="3A81BA"/>
                </a:solidFill>
              </a:rPr>
              <a:t>entre WSDL y Metamodelo </a:t>
            </a:r>
            <a:endParaRPr lang="es-ES" sz="2000" dirty="0">
              <a:solidFill>
                <a:srgbClr val="3A81BA"/>
              </a:solidFill>
              <a:latin typeface="Titillium Web Light"/>
              <a:ea typeface="Titillium Web Light"/>
              <a:cs typeface="Titillium Web Light"/>
              <a:sym typeface="Arial"/>
            </a:endParaRPr>
          </a:p>
        </p:txBody>
      </p:sp>
      <p:pic>
        <p:nvPicPr>
          <p:cNvPr id="3074" name="Picture 2" descr="C:\Users\lenovo1\Dropbox\LucasCavaRenzisTesis\tesis\TesisCava\ImgChapter3\casoDeEstudi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069082"/>
            <a:ext cx="6808093" cy="3014836"/>
          </a:xfrm>
          <a:prstGeom prst="rect">
            <a:avLst/>
          </a:prstGeom>
          <a:noFill/>
          <a:extLst>
            <a:ext uri="{909E8E84-426E-40DD-AFC4-6F175D3DCCD1}">
              <a14:hiddenFill xmlns:a14="http://schemas.microsoft.com/office/drawing/2010/main">
                <a:solidFill>
                  <a:srgbClr val="FFFFFF"/>
                </a:solidFill>
              </a14:hiddenFill>
            </a:ext>
          </a:extLst>
        </p:spPr>
      </p:pic>
      <p:sp>
        <p:nvSpPr>
          <p:cNvPr id="8" name="Shape 3874"/>
          <p:cNvSpPr txBox="1">
            <a:spLocks/>
          </p:cNvSpPr>
          <p:nvPr/>
        </p:nvSpPr>
        <p:spPr>
          <a:xfrm>
            <a:off x="187896" y="1059582"/>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smtClean="0">
                <a:solidFill>
                  <a:srgbClr val="3A81BA"/>
                </a:solidFill>
                <a:ea typeface="Titillium Web Light"/>
                <a:cs typeface="Titillium Web Light"/>
              </a:rPr>
              <a:t>Interfaz UML del caso de estudio </a:t>
            </a:r>
            <a:r>
              <a:rPr lang="es-ES" sz="2000" dirty="0" err="1" smtClean="0">
                <a:solidFill>
                  <a:srgbClr val="3A81BA"/>
                </a:solidFill>
                <a:ea typeface="Titillium Web Light"/>
                <a:cs typeface="Titillium Web Light"/>
              </a:rPr>
              <a:t>RentACar</a:t>
            </a:r>
            <a:endParaRPr lang="es-ES" sz="2000" dirty="0">
              <a:solidFill>
                <a:srgbClr val="3A81BA"/>
              </a:solidFill>
              <a:latin typeface="Titillium Web Light"/>
              <a:ea typeface="Titillium Web Light"/>
              <a:cs typeface="Titillium Web Light"/>
              <a:sym typeface="Arial"/>
            </a:endParaRPr>
          </a:p>
        </p:txBody>
      </p:sp>
      <p:sp>
        <p:nvSpPr>
          <p:cNvPr id="9" name="Shape 3894"/>
          <p:cNvSpPr txBox="1">
            <a:spLocks/>
          </p:cNvSpPr>
          <p:nvPr/>
        </p:nvSpPr>
        <p:spPr>
          <a:xfrm>
            <a:off x="6804248" y="4659982"/>
            <a:ext cx="2376264"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3.17, pág. 37</a:t>
            </a:r>
            <a:endParaRPr lang="es-ES" sz="2400" dirty="0"/>
          </a:p>
        </p:txBody>
      </p:sp>
      <p:sp>
        <p:nvSpPr>
          <p:cNvPr id="11" name="10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2492157203"/>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359403"/>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smtClean="0">
                <a:solidFill>
                  <a:schemeClr val="tx2"/>
                </a:solidFill>
                <a:latin typeface="Dosis" charset="0"/>
                <a:sym typeface="Dosis Light"/>
              </a:rPr>
              <a:t>Necesidad de contar con un componente Conversor</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Relación entre WSDL y Metamodelo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accent1">
                    <a:lumMod val="75000"/>
                  </a:schemeClr>
                </a:solidFill>
                <a:latin typeface="Dosis"/>
                <a:ea typeface="Dosis"/>
                <a:cs typeface="Dosis"/>
                <a:sym typeface="Dosis"/>
              </a:rPr>
              <a:t>Fragmento documento WSDL </a:t>
            </a:r>
            <a:r>
              <a:rPr lang="es-ES" sz="2400" dirty="0" err="1">
                <a:solidFill>
                  <a:schemeClr val="accent1">
                    <a:lumMod val="75000"/>
                  </a:schemeClr>
                </a:solidFill>
                <a:latin typeface="Dosis"/>
                <a:ea typeface="Dosis"/>
                <a:cs typeface="Dosis"/>
                <a:sym typeface="Dosis"/>
              </a:rPr>
              <a:t>RentACar</a:t>
            </a:r>
            <a:r>
              <a:rPr lang="es-ES" sz="2400" dirty="0">
                <a:solidFill>
                  <a:schemeClr val="accent1">
                    <a:lumMod val="75000"/>
                  </a:schemeClr>
                </a:solidFill>
                <a:latin typeface="Dosis"/>
                <a:ea typeface="Dosis"/>
                <a:cs typeface="Dosis"/>
                <a:sym typeface="Dosis"/>
              </a:rPr>
              <a:t> </a:t>
            </a:r>
            <a:endParaRPr lang="es-ES" sz="2400" dirty="0" smtClean="0">
              <a:solidFill>
                <a:schemeClr val="accent1">
                  <a:lumMod val="75000"/>
                </a:schemeClr>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Metamodelo instanciado para el caso de </a:t>
            </a:r>
            <a:r>
              <a:rPr lang="es-ES" sz="2400" dirty="0" smtClean="0">
                <a:solidFill>
                  <a:schemeClr val="tx2"/>
                </a:solidFill>
                <a:latin typeface="Dosis"/>
                <a:ea typeface="Dosis"/>
                <a:cs typeface="Dosis"/>
                <a:sym typeface="Dosis"/>
              </a:rPr>
              <a:t>estudio</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Herramientas utilizadas en el Conversor</a:t>
            </a:r>
          </a:p>
          <a:p>
            <a:pPr marL="342900" lvl="0" indent="-342900">
              <a:spcBef>
                <a:spcPts val="500"/>
              </a:spcBef>
              <a:buFont typeface="Arial" pitchFamily="34" charset="0"/>
              <a:buChar char="•"/>
            </a:pPr>
            <a:r>
              <a:rPr lang="es-ES" sz="2400" dirty="0" smtClean="0">
                <a:solidFill>
                  <a:schemeClr val="tx2"/>
                </a:solidFill>
                <a:latin typeface="Dosis"/>
                <a:ea typeface="Dosis"/>
                <a:cs typeface="Dosis"/>
                <a:sym typeface="Dosis"/>
              </a:rPr>
              <a:t>Conversión </a:t>
            </a:r>
            <a:r>
              <a:rPr lang="es-ES" sz="2400" dirty="0">
                <a:solidFill>
                  <a:schemeClr val="tx2"/>
                </a:solidFill>
                <a:latin typeface="Dosis"/>
                <a:ea typeface="Dosis"/>
                <a:cs typeface="Dosis"/>
                <a:sym typeface="Dosis"/>
              </a:rPr>
              <a:t>de documentos WSDL </a:t>
            </a:r>
            <a:r>
              <a:rPr lang="es-ES" sz="2400" dirty="0" smtClean="0">
                <a:solidFill>
                  <a:schemeClr val="tx2"/>
                </a:solidFill>
                <a:latin typeface="Dosis"/>
                <a:ea typeface="Dosis"/>
                <a:cs typeface="Dosis"/>
                <a:sym typeface="Dosis"/>
              </a:rPr>
              <a:t>2.0 a </a:t>
            </a:r>
            <a:r>
              <a:rPr lang="es-ES" sz="2400" dirty="0">
                <a:solidFill>
                  <a:schemeClr val="tx2"/>
                </a:solidFill>
                <a:latin typeface="Dosis"/>
                <a:ea typeface="Dosis"/>
                <a:cs typeface="Dosis"/>
                <a:sym typeface="Dosis"/>
              </a:rPr>
              <a:t>instancias del </a:t>
            </a:r>
            <a:r>
              <a:rPr lang="es-ES" sz="2400" dirty="0" smtClean="0">
                <a:solidFill>
                  <a:schemeClr val="tx2"/>
                </a:solidFill>
                <a:latin typeface="Dosis"/>
                <a:ea typeface="Dosis"/>
                <a:cs typeface="Dosis"/>
                <a:sym typeface="Dosis"/>
              </a:rPr>
              <a:t>Metamodelo </a:t>
            </a:r>
            <a:endParaRPr sz="2400" dirty="0">
              <a:solidFill>
                <a:schemeClr val="tx2"/>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34</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2</a:t>
            </a:r>
            <a:r>
              <a:rPr lang="es-ES" sz="2400" dirty="0">
                <a:solidFill>
                  <a:schemeClr val="accent1">
                    <a:lumMod val="75000"/>
                  </a:schemeClr>
                </a:solidFill>
                <a:latin typeface="Dosis Light" charset="0"/>
              </a:rPr>
              <a:t>. Desarrollar un Componente Conversor de descripciones WSDL hacia instanciaciones </a:t>
            </a:r>
            <a:r>
              <a:rPr lang="es-ES" sz="2400" dirty="0" smtClean="0">
                <a:solidFill>
                  <a:schemeClr val="accent1">
                    <a:lumMod val="75000"/>
                  </a:schemeClr>
                </a:solidFill>
                <a:latin typeface="Dosis Light" charset="0"/>
              </a:rPr>
              <a:t>del </a:t>
            </a:r>
            <a:r>
              <a:rPr lang="es-ES" sz="2400" dirty="0" err="1">
                <a:solidFill>
                  <a:schemeClr val="accent1">
                    <a:lumMod val="75000"/>
                  </a:schemeClr>
                </a:solidFill>
                <a:latin typeface="Dosis Light" charset="0"/>
              </a:rPr>
              <a:t>Metamodelo</a:t>
            </a:r>
            <a:r>
              <a:rPr lang="es-ES" sz="2400" dirty="0">
                <a:solidFill>
                  <a:schemeClr val="accent1">
                    <a:lumMod val="75000"/>
                  </a:schemeClr>
                </a:solidFill>
                <a:latin typeface="Dosis Light" charset="0"/>
              </a:rPr>
              <a:t> </a:t>
            </a:r>
            <a:r>
              <a:rPr lang="es-ES" sz="2400" dirty="0" smtClean="0">
                <a:solidFill>
                  <a:schemeClr val="accent1">
                    <a:lumMod val="75000"/>
                  </a:schemeClr>
                </a:solidFill>
                <a:latin typeface="Dosis Light" charset="0"/>
              </a:rPr>
              <a:t>propuesto</a:t>
            </a:r>
            <a:endParaRPr lang="es-ES" sz="2400" dirty="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2687899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35</a:t>
            </a:fld>
            <a:endParaRPr dirty="0"/>
          </a:p>
        </p:txBody>
      </p:sp>
      <p:sp>
        <p:nvSpPr>
          <p:cNvPr id="4" name="Shape 3874"/>
          <p:cNvSpPr txBox="1">
            <a:spLocks/>
          </p:cNvSpPr>
          <p:nvPr/>
        </p:nvSpPr>
        <p:spPr>
          <a:xfrm>
            <a:off x="432048" y="1348532"/>
            <a:ext cx="8711952" cy="2879402"/>
          </a:xfrm>
          <a:prstGeom prst="rect">
            <a:avLst/>
          </a:prstGeom>
          <a:solidFill>
            <a:schemeClr val="bg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nSpc>
                <a:spcPct val="150000"/>
              </a:lnSpc>
              <a:buClr>
                <a:srgbClr val="000000"/>
              </a:buClr>
            </a:pPr>
            <a:r>
              <a:rPr lang="pt-BR" sz="2000" i="1" dirty="0">
                <a:solidFill>
                  <a:schemeClr val="accent1">
                    <a:lumMod val="50000"/>
                  </a:schemeClr>
                </a:solidFill>
              </a:rPr>
              <a:t>&lt;</a:t>
            </a:r>
            <a:r>
              <a:rPr lang="pt-BR" sz="2000" dirty="0" smtClean="0">
                <a:solidFill>
                  <a:schemeClr val="accent1">
                    <a:lumMod val="50000"/>
                  </a:schemeClr>
                </a:solidFill>
              </a:rPr>
              <a:t>interface </a:t>
            </a:r>
            <a:r>
              <a:rPr lang="pt-BR" sz="2000" dirty="0">
                <a:solidFill>
                  <a:schemeClr val="accent1">
                    <a:lumMod val="50000"/>
                  </a:schemeClr>
                </a:solidFill>
              </a:rPr>
              <a:t>name="RentACar"</a:t>
            </a:r>
            <a:r>
              <a:rPr lang="pt-BR" sz="2000" i="1" dirty="0">
                <a:solidFill>
                  <a:schemeClr val="accent1">
                    <a:lumMod val="50000"/>
                  </a:schemeClr>
                </a:solidFill>
              </a:rPr>
              <a:t>&gt;</a:t>
            </a:r>
            <a:r>
              <a:rPr lang="pt-BR" sz="2000" dirty="0">
                <a:solidFill>
                  <a:schemeClr val="accent1">
                    <a:lumMod val="50000"/>
                  </a:schemeClr>
                </a:solidFill>
              </a:rPr>
              <a:t> </a:t>
            </a:r>
            <a:r>
              <a:rPr lang="pt-BR" sz="2000" dirty="0"/>
              <a:t/>
            </a:r>
            <a:br>
              <a:rPr lang="pt-BR" sz="2000" dirty="0"/>
            </a:br>
            <a:r>
              <a:rPr lang="pt-BR" sz="2000" dirty="0"/>
              <a:t> </a:t>
            </a:r>
            <a:r>
              <a:rPr lang="pt-BR" sz="2000" dirty="0" smtClean="0"/>
              <a:t> </a:t>
            </a:r>
            <a:r>
              <a:rPr lang="en-US" sz="2000" i="1" dirty="0"/>
              <a:t>&lt;operation name="getAvailableCars"&gt;</a:t>
            </a:r>
            <a:br>
              <a:rPr lang="en-US" sz="2000" i="1" dirty="0"/>
            </a:br>
            <a:r>
              <a:rPr lang="en-US" sz="2000" i="1" dirty="0"/>
              <a:t>    &lt;input messageLabel="In " </a:t>
            </a:r>
            <a:r>
              <a:rPr lang="en-US" sz="2000" i="1" dirty="0" err="1" smtClean="0"/>
              <a:t>elem</a:t>
            </a:r>
            <a:r>
              <a:rPr lang="en-US" sz="2000" i="1" dirty="0" smtClean="0"/>
              <a:t>="</a:t>
            </a:r>
            <a:r>
              <a:rPr lang="en-US" sz="2000" i="1" dirty="0"/>
              <a:t>tns : getAvailableCarsInput "/&gt;</a:t>
            </a:r>
            <a:br>
              <a:rPr lang="en-US" sz="2000" i="1" dirty="0"/>
            </a:br>
            <a:r>
              <a:rPr lang="en-US" sz="2000" i="1" dirty="0"/>
              <a:t>    &lt;output messageLabel="Out" </a:t>
            </a:r>
            <a:r>
              <a:rPr lang="en-US" sz="2000" i="1" dirty="0" err="1" smtClean="0"/>
              <a:t>elem</a:t>
            </a:r>
            <a:r>
              <a:rPr lang="en-US" sz="2000" i="1" dirty="0" smtClean="0"/>
              <a:t>="</a:t>
            </a:r>
            <a:r>
              <a:rPr lang="en-US" sz="2000" i="1" dirty="0"/>
              <a:t>tns : getAvailableCarsOutput"/&gt;</a:t>
            </a:r>
            <a:br>
              <a:rPr lang="en-US" sz="2000" i="1" dirty="0"/>
            </a:br>
            <a:r>
              <a:rPr lang="en-US" sz="2000" i="1" dirty="0"/>
              <a:t>  &lt;/operation&gt; </a:t>
            </a:r>
          </a:p>
          <a:p>
            <a:pPr>
              <a:lnSpc>
                <a:spcPct val="150000"/>
              </a:lnSpc>
              <a:buClr>
                <a:srgbClr val="000000"/>
              </a:buClr>
            </a:pPr>
            <a:r>
              <a:rPr lang="pt-BR" sz="2000" dirty="0" smtClean="0">
                <a:solidFill>
                  <a:schemeClr val="accent1">
                    <a:lumMod val="50000"/>
                  </a:schemeClr>
                </a:solidFill>
              </a:rPr>
              <a:t>&lt;/interface&gt; </a:t>
            </a:r>
            <a:endParaRPr lang="es-ES" sz="2000" dirty="0">
              <a:solidFill>
                <a:schemeClr val="tx2">
                  <a:lumMod val="10000"/>
                </a:schemeClr>
              </a:solidFill>
              <a:latin typeface="Titillium Web Light"/>
              <a:ea typeface="Titillium Web Light"/>
              <a:cs typeface="Titillium Web Light"/>
              <a:sym typeface="Arial"/>
            </a:endParaRPr>
          </a:p>
        </p:txBody>
      </p:sp>
      <p:sp>
        <p:nvSpPr>
          <p:cNvPr id="6" name="Shape 3874"/>
          <p:cNvSpPr txBox="1">
            <a:spLocks/>
          </p:cNvSpPr>
          <p:nvPr/>
        </p:nvSpPr>
        <p:spPr>
          <a:xfrm>
            <a:off x="38324"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800" dirty="0" smtClean="0">
                <a:solidFill>
                  <a:srgbClr val="3A81BA"/>
                </a:solidFill>
              </a:rPr>
              <a:t>Fragmento documento WSDL </a:t>
            </a:r>
            <a:r>
              <a:rPr lang="es-ES" sz="2800" dirty="0" err="1" smtClean="0">
                <a:solidFill>
                  <a:srgbClr val="3A81BA"/>
                </a:solidFill>
              </a:rPr>
              <a:t>RentACar</a:t>
            </a:r>
            <a:r>
              <a:rPr lang="es-ES" sz="2800" dirty="0" smtClean="0">
                <a:solidFill>
                  <a:srgbClr val="3A81BA"/>
                </a:solidFill>
              </a:rPr>
              <a:t> </a:t>
            </a:r>
            <a:endParaRPr lang="es-ES" sz="2800" dirty="0">
              <a:solidFill>
                <a:srgbClr val="3A81BA"/>
              </a:solidFill>
              <a:latin typeface="Titillium Web Light"/>
              <a:ea typeface="Titillium Web Light"/>
              <a:cs typeface="Titillium Web Light"/>
              <a:sym typeface="Arial"/>
            </a:endParaRPr>
          </a:p>
        </p:txBody>
      </p:sp>
      <p:sp>
        <p:nvSpPr>
          <p:cNvPr id="2" name="1 Rectángulo"/>
          <p:cNvSpPr/>
          <p:nvPr/>
        </p:nvSpPr>
        <p:spPr>
          <a:xfrm>
            <a:off x="467544" y="1492548"/>
            <a:ext cx="299065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6 Conector recto de flecha"/>
          <p:cNvCxnSpPr>
            <a:stCxn id="2" idx="3"/>
            <a:endCxn id="6148" idx="1"/>
          </p:cNvCxnSpPr>
          <p:nvPr/>
        </p:nvCxnSpPr>
        <p:spPr>
          <a:xfrm>
            <a:off x="3458196" y="1672568"/>
            <a:ext cx="4282156" cy="10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508492" y="1924596"/>
            <a:ext cx="374441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10 Conector recto de flecha"/>
          <p:cNvCxnSpPr/>
          <p:nvPr/>
        </p:nvCxnSpPr>
        <p:spPr>
          <a:xfrm flipV="1">
            <a:off x="4252908" y="2097075"/>
            <a:ext cx="3463780" cy="7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8" name="Picture 4" descr="C:\Users\lenovo1\Dropbox\LucasCavaRenzisTesis\tesis\TesisCava\presentacion\Interfa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535559"/>
            <a:ext cx="1343025" cy="295275"/>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lenovo1\Dropbox\LucasCavaRenzisTesis\tesis\TesisCava\presentacion\Ope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352" y="1924596"/>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19" name="18 Rectángulo"/>
          <p:cNvSpPr/>
          <p:nvPr/>
        </p:nvSpPr>
        <p:spPr>
          <a:xfrm>
            <a:off x="660891" y="2356644"/>
            <a:ext cx="6215365"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0" name="19 Conector recto de flecha"/>
          <p:cNvCxnSpPr>
            <a:stCxn id="19" idx="3"/>
            <a:endCxn id="6150" idx="1"/>
          </p:cNvCxnSpPr>
          <p:nvPr/>
        </p:nvCxnSpPr>
        <p:spPr>
          <a:xfrm>
            <a:off x="6876256" y="253666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50" name="Picture 6" descr="C:\Users\lenovo1\Dropbox\LucasCavaRenzisTesis\tesis\TesisCava\presentacion\Inpu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0352" y="2389026"/>
            <a:ext cx="1343025" cy="29527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lenovo1\Dropbox\LucasCavaRenzisTesis\tesis\TesisCava\presentacion\Outpu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0352" y="2833837"/>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25 Rectángulo"/>
          <p:cNvSpPr/>
          <p:nvPr/>
        </p:nvSpPr>
        <p:spPr>
          <a:xfrm>
            <a:off x="683568" y="2860700"/>
            <a:ext cx="662473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7" name="26 Conector recto de flecha"/>
          <p:cNvCxnSpPr>
            <a:endCxn id="6151" idx="1"/>
          </p:cNvCxnSpPr>
          <p:nvPr/>
        </p:nvCxnSpPr>
        <p:spPr>
          <a:xfrm>
            <a:off x="7308304" y="2981474"/>
            <a:ext cx="43204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627009" y="771550"/>
            <a:ext cx="4305031" cy="523220"/>
          </a:xfrm>
          <a:prstGeom prst="rect">
            <a:avLst/>
          </a:prstGeom>
          <a:solidFill>
            <a:schemeClr val="bg1"/>
          </a:solidFill>
        </p:spPr>
        <p:txBody>
          <a:bodyPr wrap="square" rtlCol="0">
            <a:spAutoFit/>
          </a:bodyPr>
          <a:lstStyle/>
          <a:p>
            <a:r>
              <a:rPr lang="es-AR" sz="2800" dirty="0" smtClean="0">
                <a:solidFill>
                  <a:schemeClr val="accent1">
                    <a:lumMod val="75000"/>
                  </a:schemeClr>
                </a:solidFill>
                <a:latin typeface="Dosis Light" charset="0"/>
              </a:rPr>
              <a:t>Sección Interface</a:t>
            </a:r>
            <a:endParaRPr lang="es-AR" sz="2800" dirty="0">
              <a:solidFill>
                <a:schemeClr val="accent1">
                  <a:lumMod val="75000"/>
                </a:schemeClr>
              </a:solidFill>
              <a:latin typeface="Dosis Light" charset="0"/>
            </a:endParaRPr>
          </a:p>
        </p:txBody>
      </p:sp>
      <p:sp>
        <p:nvSpPr>
          <p:cNvPr id="42" name="Shape 3894"/>
          <p:cNvSpPr txBox="1">
            <a:spLocks/>
          </p:cNvSpPr>
          <p:nvPr/>
        </p:nvSpPr>
        <p:spPr>
          <a:xfrm>
            <a:off x="6804248" y="4659982"/>
            <a:ext cx="2376264"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Código 3.1, pág. </a:t>
            </a:r>
            <a:r>
              <a:rPr lang="es-ES" sz="2400" dirty="0" smtClean="0"/>
              <a:t>39</a:t>
            </a:r>
            <a:endParaRPr lang="es-ES" sz="2400" dirty="0"/>
          </a:p>
        </p:txBody>
      </p:sp>
      <p:sp>
        <p:nvSpPr>
          <p:cNvPr id="43" name="42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6148"/>
                                        </p:tgtEl>
                                        <p:attrNameLst>
                                          <p:attrName>style.visibility</p:attrName>
                                        </p:attrNameLst>
                                      </p:cBhvr>
                                      <p:to>
                                        <p:strVal val="visible"/>
                                      </p:to>
                                    </p:set>
                                    <p:animEffect transition="in" filter="fade">
                                      <p:cBhvr>
                                        <p:cTn id="18" dur="500"/>
                                        <p:tgtEl>
                                          <p:spTgt spid="614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6149"/>
                                        </p:tgtEl>
                                        <p:attrNameLst>
                                          <p:attrName>style.visibility</p:attrName>
                                        </p:attrNameLst>
                                      </p:cBhvr>
                                      <p:to>
                                        <p:strVal val="visible"/>
                                      </p:to>
                                    </p:set>
                                    <p:animEffect transition="in" filter="fade">
                                      <p:cBhvr>
                                        <p:cTn id="29" dur="500"/>
                                        <p:tgtEl>
                                          <p:spTgt spid="614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6150"/>
                                        </p:tgtEl>
                                        <p:attrNameLst>
                                          <p:attrName>style.visibility</p:attrName>
                                        </p:attrNameLst>
                                      </p:cBhvr>
                                      <p:to>
                                        <p:strVal val="visible"/>
                                      </p:to>
                                    </p:set>
                                    <p:animEffect transition="in" filter="fade">
                                      <p:cBhvr>
                                        <p:cTn id="40" dur="500"/>
                                        <p:tgtEl>
                                          <p:spTgt spid="615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nodeType="withEffect">
                                  <p:stCondLst>
                                    <p:cond delay="0"/>
                                  </p:stCondLst>
                                  <p:childTnLst>
                                    <p:set>
                                      <p:cBhvr>
                                        <p:cTn id="50" dur="1" fill="hold">
                                          <p:stCondLst>
                                            <p:cond delay="0"/>
                                          </p:stCondLst>
                                        </p:cTn>
                                        <p:tgtEl>
                                          <p:spTgt spid="6151"/>
                                        </p:tgtEl>
                                        <p:attrNameLst>
                                          <p:attrName>style.visibility</p:attrName>
                                        </p:attrNameLst>
                                      </p:cBhvr>
                                      <p:to>
                                        <p:strVal val="visible"/>
                                      </p:to>
                                    </p:set>
                                    <p:animEffect transition="in" filter="fade">
                                      <p:cBhvr>
                                        <p:cTn id="51"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9" grpId="0" animBg="1"/>
      <p:bldP spid="26" grpId="0" animBg="1"/>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36</a:t>
            </a:fld>
            <a:endParaRPr dirty="0"/>
          </a:p>
        </p:txBody>
      </p:sp>
      <p:sp>
        <p:nvSpPr>
          <p:cNvPr id="5" name="4 Rectángulo"/>
          <p:cNvSpPr/>
          <p:nvPr/>
        </p:nvSpPr>
        <p:spPr>
          <a:xfrm>
            <a:off x="-396552" y="1059582"/>
            <a:ext cx="9540552" cy="3727944"/>
          </a:xfrm>
          <a:prstGeom prst="rect">
            <a:avLst/>
          </a:prstGeom>
          <a:solidFill>
            <a:schemeClr val="lt1"/>
          </a:solidFill>
        </p:spPr>
        <p:txBody>
          <a:bodyPr wrap="square">
            <a:spAutoFit/>
          </a:bodyPr>
          <a:lstStyle/>
          <a:p>
            <a:pPr>
              <a:lnSpc>
                <a:spcPct val="150000"/>
              </a:lnSpc>
            </a:pPr>
            <a:r>
              <a:rPr lang="en-US" sz="2000" dirty="0" smtClean="0">
                <a:latin typeface="Dosis Light" charset="0"/>
              </a:rPr>
              <a:t>46 </a:t>
            </a:r>
            <a:r>
              <a:rPr lang="en-US" sz="2000" i="1" dirty="0">
                <a:latin typeface="Dosis Light" charset="0"/>
              </a:rPr>
              <a:t>&lt;</a:t>
            </a:r>
            <a:r>
              <a:rPr lang="en-US" sz="2000" dirty="0">
                <a:latin typeface="Dosis Light" charset="0"/>
              </a:rPr>
              <a:t>xsd : </a:t>
            </a:r>
            <a:r>
              <a:rPr lang="en-US" sz="2000" dirty="0" err="1" smtClean="0">
                <a:latin typeface="Dosis Light" charset="0"/>
              </a:rPr>
              <a:t>elem</a:t>
            </a:r>
            <a:r>
              <a:rPr lang="en-US" sz="2000" dirty="0" smtClean="0">
                <a:latin typeface="Dosis Light" charset="0"/>
              </a:rPr>
              <a:t> </a:t>
            </a:r>
            <a:r>
              <a:rPr lang="en-US" sz="2000" dirty="0">
                <a:latin typeface="Dosis Light" charset="0"/>
              </a:rPr>
              <a:t>name="</a:t>
            </a:r>
            <a:r>
              <a:rPr lang="en-US" sz="2000" b="1" dirty="0">
                <a:solidFill>
                  <a:schemeClr val="accent1">
                    <a:lumMod val="50000"/>
                  </a:schemeClr>
                </a:solidFill>
                <a:latin typeface="Dosis Light" charset="0"/>
              </a:rPr>
              <a:t>getAvailableCarsInput</a:t>
            </a:r>
            <a:r>
              <a:rPr lang="en-US" sz="2000" dirty="0">
                <a:latin typeface="Dosis Light" charset="0"/>
              </a:rPr>
              <a:t>"</a:t>
            </a:r>
            <a:r>
              <a:rPr lang="en-US" sz="2000" i="1" dirty="0">
                <a:latin typeface="Dosis Light" charset="0"/>
              </a:rPr>
              <a:t>&gt;</a:t>
            </a:r>
          </a:p>
          <a:p>
            <a:pPr>
              <a:lnSpc>
                <a:spcPct val="150000"/>
              </a:lnSpc>
            </a:pPr>
            <a:r>
              <a:rPr lang="es-ES" sz="2000" dirty="0">
                <a:latin typeface="Dosis Light" charset="0"/>
              </a:rPr>
              <a:t>47 </a:t>
            </a:r>
            <a:r>
              <a:rPr lang="es-ES" sz="2000" dirty="0" smtClean="0">
                <a:latin typeface="Dosis Light" charset="0"/>
              </a:rPr>
              <a:t>  </a:t>
            </a:r>
            <a:r>
              <a:rPr lang="es-ES" sz="2000" i="1" dirty="0" smtClean="0">
                <a:solidFill>
                  <a:schemeClr val="accent1">
                    <a:lumMod val="50000"/>
                  </a:schemeClr>
                </a:solidFill>
                <a:latin typeface="Dosis Light" charset="0"/>
              </a:rPr>
              <a:t>&lt;</a:t>
            </a:r>
            <a:r>
              <a:rPr lang="es-ES" sz="2000" b="1" dirty="0">
                <a:solidFill>
                  <a:schemeClr val="accent1">
                    <a:lumMod val="50000"/>
                  </a:schemeClr>
                </a:solidFill>
                <a:latin typeface="Dosis Light" charset="0"/>
              </a:rPr>
              <a:t>xsd : complexType</a:t>
            </a:r>
            <a:r>
              <a:rPr lang="es-ES" sz="2000" i="1" dirty="0">
                <a:solidFill>
                  <a:schemeClr val="accent1">
                    <a:lumMod val="50000"/>
                  </a:schemeClr>
                </a:solidFill>
                <a:latin typeface="Dosis Light" charset="0"/>
              </a:rPr>
              <a:t>&gt;</a:t>
            </a:r>
          </a:p>
          <a:p>
            <a:pPr>
              <a:lnSpc>
                <a:spcPct val="150000"/>
              </a:lnSpc>
            </a:pPr>
            <a:r>
              <a:rPr lang="fr-FR" sz="2000" dirty="0">
                <a:latin typeface="Dosis Light" charset="0"/>
              </a:rPr>
              <a:t>48 </a:t>
            </a:r>
            <a:r>
              <a:rPr lang="fr-FR" sz="2000" dirty="0" smtClean="0">
                <a:latin typeface="Dosis Light" charset="0"/>
              </a:rPr>
              <a:t>    </a:t>
            </a:r>
            <a:r>
              <a:rPr lang="fr-FR" sz="2000" i="1" dirty="0" smtClean="0">
                <a:latin typeface="Dosis Light" charset="0"/>
              </a:rPr>
              <a:t>&lt;</a:t>
            </a:r>
            <a:r>
              <a:rPr lang="fr-FR" sz="2000" dirty="0">
                <a:latin typeface="Dosis Light" charset="0"/>
              </a:rPr>
              <a:t>xsd : sequence </a:t>
            </a:r>
            <a:r>
              <a:rPr lang="fr-FR" sz="2000" b="1" dirty="0">
                <a:solidFill>
                  <a:schemeClr val="accent1">
                    <a:lumMod val="50000"/>
                  </a:schemeClr>
                </a:solidFill>
                <a:latin typeface="Dosis Light" charset="0"/>
              </a:rPr>
              <a:t>maxOccurs="1" minOccurs="1"</a:t>
            </a:r>
            <a:r>
              <a:rPr lang="fr-FR" sz="2000" i="1" dirty="0">
                <a:latin typeface="Dosis Light" charset="0"/>
              </a:rPr>
              <a:t>&gt;</a:t>
            </a:r>
          </a:p>
          <a:p>
            <a:pPr>
              <a:lnSpc>
                <a:spcPct val="150000"/>
              </a:lnSpc>
            </a:pPr>
            <a:r>
              <a:rPr lang="fr-FR" sz="2000" dirty="0">
                <a:latin typeface="Dosis Light" charset="0"/>
              </a:rPr>
              <a:t>49 </a:t>
            </a:r>
            <a:r>
              <a:rPr lang="fr-FR" sz="2000" dirty="0" smtClean="0">
                <a:latin typeface="Dosis Light" charset="0"/>
              </a:rPr>
              <a:t>      </a:t>
            </a:r>
            <a:r>
              <a:rPr lang="fr-FR" sz="2000" i="1" dirty="0" smtClean="0">
                <a:latin typeface="Dosis Light" charset="0"/>
              </a:rPr>
              <a:t>&lt;</a:t>
            </a:r>
            <a:r>
              <a:rPr lang="fr-FR" sz="2000" dirty="0">
                <a:latin typeface="Dosis Light" charset="0"/>
              </a:rPr>
              <a:t>xsd : </a:t>
            </a:r>
            <a:r>
              <a:rPr lang="fr-FR" sz="2000" dirty="0" err="1" smtClean="0">
                <a:latin typeface="Dosis Light" charset="0"/>
              </a:rPr>
              <a:t>elem</a:t>
            </a:r>
            <a:r>
              <a:rPr lang="fr-FR" sz="2000" dirty="0" smtClean="0">
                <a:latin typeface="Dosis Light" charset="0"/>
              </a:rPr>
              <a:t> </a:t>
            </a:r>
            <a:r>
              <a:rPr lang="fr-FR" sz="2000" dirty="0">
                <a:latin typeface="Dosis Light" charset="0"/>
              </a:rPr>
              <a:t>minOccurs="1" maxOccurs="1" name="</a:t>
            </a:r>
            <a:r>
              <a:rPr lang="fr-FR" sz="2000" b="1" dirty="0" smtClean="0">
                <a:solidFill>
                  <a:schemeClr val="tx1"/>
                </a:solidFill>
                <a:latin typeface="Dosis Light" charset="0"/>
              </a:rPr>
              <a:t>initDate</a:t>
            </a:r>
            <a:r>
              <a:rPr lang="fr-FR" sz="2000" dirty="0" smtClean="0">
                <a:latin typeface="Dosis Light" charset="0"/>
              </a:rPr>
              <a:t>" </a:t>
            </a:r>
            <a:r>
              <a:rPr lang="es-ES" sz="2000" dirty="0" smtClean="0">
                <a:latin typeface="Dosis Light" charset="0"/>
              </a:rPr>
              <a:t>type</a:t>
            </a:r>
            <a:r>
              <a:rPr lang="es-ES" sz="2000" dirty="0">
                <a:latin typeface="Dosis Light" charset="0"/>
              </a:rPr>
              <a:t>="</a:t>
            </a:r>
            <a:r>
              <a:rPr lang="es-ES" sz="2000" b="1" dirty="0">
                <a:solidFill>
                  <a:schemeClr val="tx1"/>
                </a:solidFill>
                <a:latin typeface="Dosis Light" charset="0"/>
              </a:rPr>
              <a:t>xsd</a:t>
            </a:r>
            <a:r>
              <a:rPr lang="es-ES" sz="2000" b="1" dirty="0">
                <a:solidFill>
                  <a:schemeClr val="accent1">
                    <a:lumMod val="50000"/>
                  </a:schemeClr>
                </a:solidFill>
                <a:latin typeface="Dosis Light" charset="0"/>
              </a:rPr>
              <a:t> </a:t>
            </a:r>
            <a:r>
              <a:rPr lang="es-ES" sz="2000" b="1" dirty="0">
                <a:latin typeface="Dosis Light" charset="0"/>
              </a:rPr>
              <a:t>: </a:t>
            </a:r>
            <a:r>
              <a:rPr lang="es-ES" sz="2000" b="1" dirty="0">
                <a:solidFill>
                  <a:schemeClr val="tx1"/>
                </a:solidFill>
                <a:latin typeface="Dosis Light" charset="0"/>
              </a:rPr>
              <a:t>date</a:t>
            </a:r>
            <a:r>
              <a:rPr lang="es-ES" sz="2000" dirty="0">
                <a:latin typeface="Dosis Light" charset="0"/>
              </a:rPr>
              <a:t>"/</a:t>
            </a:r>
            <a:r>
              <a:rPr lang="es-ES" sz="2000" i="1" dirty="0">
                <a:latin typeface="Dosis Light" charset="0"/>
              </a:rPr>
              <a:t>&gt;</a:t>
            </a:r>
          </a:p>
          <a:p>
            <a:pPr>
              <a:lnSpc>
                <a:spcPct val="150000"/>
              </a:lnSpc>
            </a:pPr>
            <a:r>
              <a:rPr lang="fr-FR" sz="2000" dirty="0">
                <a:latin typeface="Dosis Light" charset="0"/>
              </a:rPr>
              <a:t>50 </a:t>
            </a:r>
            <a:r>
              <a:rPr lang="fr-FR" sz="2000" dirty="0" smtClean="0">
                <a:latin typeface="Dosis Light" charset="0"/>
              </a:rPr>
              <a:t>      </a:t>
            </a:r>
            <a:r>
              <a:rPr lang="fr-FR" sz="2000" i="1" dirty="0" smtClean="0">
                <a:latin typeface="Dosis Light" charset="0"/>
              </a:rPr>
              <a:t>&lt;</a:t>
            </a:r>
            <a:r>
              <a:rPr lang="fr-FR" sz="2000" dirty="0">
                <a:latin typeface="Dosis Light" charset="0"/>
              </a:rPr>
              <a:t>xsd : </a:t>
            </a:r>
            <a:r>
              <a:rPr lang="fr-FR" sz="2000" dirty="0" err="1" smtClean="0">
                <a:latin typeface="Dosis Light" charset="0"/>
              </a:rPr>
              <a:t>elem</a:t>
            </a:r>
            <a:r>
              <a:rPr lang="fr-FR" sz="2000" dirty="0" smtClean="0">
                <a:latin typeface="Dosis Light" charset="0"/>
              </a:rPr>
              <a:t> </a:t>
            </a:r>
            <a:r>
              <a:rPr lang="fr-FR" sz="2000" dirty="0">
                <a:latin typeface="Dosis Light" charset="0"/>
              </a:rPr>
              <a:t>minOccurs="1" maxOccurs="1" name="</a:t>
            </a:r>
            <a:r>
              <a:rPr lang="fr-FR" sz="2000" b="1" dirty="0" smtClean="0">
                <a:solidFill>
                  <a:schemeClr val="tx1"/>
                </a:solidFill>
                <a:latin typeface="Dosis Light" charset="0"/>
              </a:rPr>
              <a:t>endDate</a:t>
            </a:r>
            <a:r>
              <a:rPr lang="fr-FR" sz="2000" dirty="0" smtClean="0">
                <a:latin typeface="Dosis Light" charset="0"/>
              </a:rPr>
              <a:t>"  </a:t>
            </a:r>
            <a:r>
              <a:rPr lang="es-ES" sz="2000" dirty="0" smtClean="0">
                <a:latin typeface="Dosis Light" charset="0"/>
              </a:rPr>
              <a:t>type="</a:t>
            </a:r>
            <a:r>
              <a:rPr lang="es-ES" sz="2000" b="1" dirty="0" smtClean="0">
                <a:solidFill>
                  <a:schemeClr val="tx1"/>
                </a:solidFill>
                <a:latin typeface="Dosis Light" charset="0"/>
              </a:rPr>
              <a:t>xsd</a:t>
            </a:r>
            <a:r>
              <a:rPr lang="es-ES" sz="2000" b="1" dirty="0" smtClean="0">
                <a:solidFill>
                  <a:schemeClr val="accent1">
                    <a:lumMod val="50000"/>
                  </a:schemeClr>
                </a:solidFill>
                <a:latin typeface="Dosis Light" charset="0"/>
              </a:rPr>
              <a:t> : </a:t>
            </a:r>
            <a:r>
              <a:rPr lang="es-ES" sz="2000" b="1" dirty="0" smtClean="0">
                <a:solidFill>
                  <a:schemeClr val="tx1"/>
                </a:solidFill>
                <a:latin typeface="Dosis Light" charset="0"/>
              </a:rPr>
              <a:t>date</a:t>
            </a:r>
            <a:r>
              <a:rPr lang="es-ES" sz="2000" dirty="0" smtClean="0">
                <a:latin typeface="Dosis Light" charset="0"/>
              </a:rPr>
              <a:t>"/</a:t>
            </a:r>
            <a:r>
              <a:rPr lang="es-ES" sz="2000" i="1" dirty="0" smtClean="0">
                <a:latin typeface="Dosis Light" charset="0"/>
              </a:rPr>
              <a:t>&gt;</a:t>
            </a:r>
          </a:p>
          <a:p>
            <a:pPr>
              <a:lnSpc>
                <a:spcPct val="150000"/>
              </a:lnSpc>
            </a:pPr>
            <a:r>
              <a:rPr lang="es-ES" sz="2000" dirty="0" smtClean="0">
                <a:latin typeface="Dosis Light" charset="0"/>
              </a:rPr>
              <a:t>51      </a:t>
            </a:r>
            <a:r>
              <a:rPr lang="es-ES" sz="2000" i="1" dirty="0" smtClean="0">
                <a:latin typeface="Dosis Light" charset="0"/>
              </a:rPr>
              <a:t>&lt;</a:t>
            </a:r>
            <a:r>
              <a:rPr lang="es-ES" sz="2000" dirty="0" smtClean="0">
                <a:latin typeface="Dosis Light" charset="0"/>
              </a:rPr>
              <a:t>/</a:t>
            </a:r>
            <a:r>
              <a:rPr lang="es-ES" sz="2000" dirty="0">
                <a:latin typeface="Dosis Light" charset="0"/>
              </a:rPr>
              <a:t>xsd : sequence</a:t>
            </a:r>
            <a:r>
              <a:rPr lang="es-ES" sz="2000" i="1" dirty="0">
                <a:latin typeface="Dosis Light" charset="0"/>
              </a:rPr>
              <a:t>&gt;</a:t>
            </a:r>
          </a:p>
          <a:p>
            <a:pPr>
              <a:lnSpc>
                <a:spcPct val="150000"/>
              </a:lnSpc>
            </a:pPr>
            <a:r>
              <a:rPr lang="es-ES" sz="2000" dirty="0">
                <a:latin typeface="Dosis Light" charset="0"/>
              </a:rPr>
              <a:t>52 </a:t>
            </a:r>
            <a:r>
              <a:rPr lang="es-ES" sz="2000" dirty="0" smtClean="0">
                <a:latin typeface="Dosis Light" charset="0"/>
              </a:rPr>
              <a:t>  </a:t>
            </a:r>
            <a:r>
              <a:rPr lang="es-ES" sz="2000" b="1" i="1" dirty="0" smtClean="0">
                <a:solidFill>
                  <a:schemeClr val="accent1">
                    <a:lumMod val="50000"/>
                  </a:schemeClr>
                </a:solidFill>
                <a:latin typeface="Dosis Light" charset="0"/>
              </a:rPr>
              <a:t>&lt;</a:t>
            </a:r>
            <a:r>
              <a:rPr lang="es-ES" sz="2000" b="1" dirty="0" smtClean="0">
                <a:solidFill>
                  <a:schemeClr val="accent1">
                    <a:lumMod val="50000"/>
                  </a:schemeClr>
                </a:solidFill>
                <a:latin typeface="Dosis Light" charset="0"/>
              </a:rPr>
              <a:t>/</a:t>
            </a:r>
            <a:r>
              <a:rPr lang="es-ES" sz="2000" b="1" dirty="0">
                <a:solidFill>
                  <a:schemeClr val="accent1">
                    <a:lumMod val="50000"/>
                  </a:schemeClr>
                </a:solidFill>
                <a:latin typeface="Dosis Light" charset="0"/>
              </a:rPr>
              <a:t>xsd : complexType</a:t>
            </a:r>
            <a:r>
              <a:rPr lang="es-ES" sz="2000" i="1" dirty="0">
                <a:solidFill>
                  <a:schemeClr val="accent1">
                    <a:lumMod val="50000"/>
                  </a:schemeClr>
                </a:solidFill>
                <a:latin typeface="Dosis Light" charset="0"/>
              </a:rPr>
              <a:t>&gt;</a:t>
            </a:r>
          </a:p>
          <a:p>
            <a:pPr>
              <a:lnSpc>
                <a:spcPct val="150000"/>
              </a:lnSpc>
            </a:pPr>
            <a:r>
              <a:rPr lang="es-ES" sz="2000" dirty="0">
                <a:latin typeface="Dosis Light" charset="0"/>
              </a:rPr>
              <a:t>53 </a:t>
            </a:r>
            <a:r>
              <a:rPr lang="es-ES" sz="2000" i="1" dirty="0">
                <a:latin typeface="Dosis Light" charset="0"/>
              </a:rPr>
              <a:t>&lt;</a:t>
            </a:r>
            <a:r>
              <a:rPr lang="es-ES" sz="2000" dirty="0">
                <a:latin typeface="Dosis Light" charset="0"/>
              </a:rPr>
              <a:t>/xsd : </a:t>
            </a:r>
            <a:r>
              <a:rPr lang="es-ES" sz="2000" dirty="0" err="1" smtClean="0">
                <a:latin typeface="Dosis Light" charset="0"/>
              </a:rPr>
              <a:t>elem</a:t>
            </a:r>
            <a:r>
              <a:rPr lang="es-ES" sz="2000" i="1" dirty="0" smtClean="0">
                <a:latin typeface="Dosis Light" charset="0"/>
              </a:rPr>
              <a:t>&gt;</a:t>
            </a:r>
            <a:endParaRPr lang="es-ES" sz="2000" i="1" dirty="0">
              <a:latin typeface="Dosis Light" charset="0"/>
            </a:endParaRPr>
          </a:p>
        </p:txBody>
      </p:sp>
      <p:pic>
        <p:nvPicPr>
          <p:cNvPr id="7171" name="Picture 3" descr="C:\Users\lenovo1\Dropbox\LucasCavaRenzisTesis\tesis\TesisCava\presentacion\Simple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479" y="2600511"/>
            <a:ext cx="1343025" cy="2952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lenovo1\Dropbox\LucasCavaRenzisTesis\tesis\TesisCava\presentacion\Simple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479" y="3032559"/>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16" name="15 Rectángulo"/>
          <p:cNvSpPr/>
          <p:nvPr/>
        </p:nvSpPr>
        <p:spPr>
          <a:xfrm>
            <a:off x="5868145" y="2627286"/>
            <a:ext cx="1656183" cy="261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Rectángulo"/>
          <p:cNvSpPr/>
          <p:nvPr/>
        </p:nvSpPr>
        <p:spPr>
          <a:xfrm>
            <a:off x="5965279" y="3075807"/>
            <a:ext cx="1631057" cy="2556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Shape 3894"/>
          <p:cNvSpPr txBox="1">
            <a:spLocks/>
          </p:cNvSpPr>
          <p:nvPr/>
        </p:nvSpPr>
        <p:spPr>
          <a:xfrm>
            <a:off x="6804248" y="4659982"/>
            <a:ext cx="2376264"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Código 3.1, pág. </a:t>
            </a:r>
            <a:r>
              <a:rPr lang="es-ES" sz="2400" dirty="0" smtClean="0"/>
              <a:t>38</a:t>
            </a:r>
            <a:endParaRPr lang="es-ES" sz="2400" dirty="0"/>
          </a:p>
        </p:txBody>
      </p:sp>
      <p:sp>
        <p:nvSpPr>
          <p:cNvPr id="20" name="19 CuadroTexto"/>
          <p:cNvSpPr txBox="1"/>
          <p:nvPr/>
        </p:nvSpPr>
        <p:spPr>
          <a:xfrm>
            <a:off x="107504" y="536362"/>
            <a:ext cx="2216799" cy="492443"/>
          </a:xfrm>
          <a:prstGeom prst="rect">
            <a:avLst/>
          </a:prstGeom>
          <a:solidFill>
            <a:schemeClr val="bg1"/>
          </a:solidFill>
        </p:spPr>
        <p:txBody>
          <a:bodyPr wrap="square" rtlCol="0">
            <a:spAutoFit/>
          </a:bodyPr>
          <a:lstStyle/>
          <a:p>
            <a:r>
              <a:rPr lang="es-AR" sz="2600" dirty="0" smtClean="0">
                <a:solidFill>
                  <a:schemeClr val="accent1">
                    <a:lumMod val="75000"/>
                  </a:schemeClr>
                </a:solidFill>
                <a:latin typeface="Dosis Light" charset="0"/>
              </a:rPr>
              <a:t>Sección </a:t>
            </a:r>
            <a:r>
              <a:rPr lang="es-AR" sz="2600" dirty="0" err="1" smtClean="0">
                <a:solidFill>
                  <a:schemeClr val="accent1">
                    <a:lumMod val="75000"/>
                  </a:schemeClr>
                </a:solidFill>
                <a:latin typeface="Dosis Light" charset="0"/>
              </a:rPr>
              <a:t>Types</a:t>
            </a:r>
            <a:endParaRPr lang="es-AR" sz="2600" dirty="0">
              <a:solidFill>
                <a:schemeClr val="accent1">
                  <a:lumMod val="75000"/>
                </a:schemeClr>
              </a:solidFill>
              <a:latin typeface="Dosis Light" charset="0"/>
            </a:endParaRPr>
          </a:p>
        </p:txBody>
      </p:sp>
      <p:sp>
        <p:nvSpPr>
          <p:cNvPr id="21" name="20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4" name="Shape 3874"/>
          <p:cNvSpPr txBox="1">
            <a:spLocks/>
          </p:cNvSpPr>
          <p:nvPr/>
        </p:nvSpPr>
        <p:spPr>
          <a:xfrm>
            <a:off x="35496" y="51470"/>
            <a:ext cx="5616624"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800" dirty="0" smtClean="0">
                <a:solidFill>
                  <a:srgbClr val="3A81BA"/>
                </a:solidFill>
              </a:rPr>
              <a:t>Fragmento documento WSDL </a:t>
            </a:r>
            <a:r>
              <a:rPr lang="es-ES" sz="2800" dirty="0" err="1" smtClean="0">
                <a:solidFill>
                  <a:srgbClr val="3A81BA"/>
                </a:solidFill>
              </a:rPr>
              <a:t>RentACar</a:t>
            </a:r>
            <a:r>
              <a:rPr lang="es-ES" sz="2800" dirty="0" smtClean="0">
                <a:solidFill>
                  <a:srgbClr val="3A81BA"/>
                </a:solidFill>
              </a:rPr>
              <a:t> </a:t>
            </a:r>
            <a:endParaRPr lang="es-ES" sz="2800" dirty="0">
              <a:solidFill>
                <a:srgbClr val="3A81BA"/>
              </a:solidFill>
              <a:latin typeface="Titillium Web Light"/>
              <a:ea typeface="Titillium Web Light"/>
              <a:cs typeface="Titillium Web Light"/>
              <a:sym typeface="Arial"/>
            </a:endParaRPr>
          </a:p>
        </p:txBody>
      </p:sp>
      <p:sp>
        <p:nvSpPr>
          <p:cNvPr id="12" name="11 Rectángulo"/>
          <p:cNvSpPr/>
          <p:nvPr/>
        </p:nvSpPr>
        <p:spPr>
          <a:xfrm>
            <a:off x="-36511" y="1203598"/>
            <a:ext cx="453650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 name="12 Conector recto de flecha"/>
          <p:cNvCxnSpPr>
            <a:stCxn id="12" idx="3"/>
            <a:endCxn id="18" idx="1"/>
          </p:cNvCxnSpPr>
          <p:nvPr/>
        </p:nvCxnSpPr>
        <p:spPr>
          <a:xfrm>
            <a:off x="4499993" y="1383618"/>
            <a:ext cx="25429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6" descr="C:\Users\lenovo1\Dropbox\LucasCavaRenzisTesis\tesis\TesisCava\presentacion\Inpu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949" y="1235980"/>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22" name="21 Rectángulo"/>
          <p:cNvSpPr/>
          <p:nvPr/>
        </p:nvSpPr>
        <p:spPr>
          <a:xfrm>
            <a:off x="251519" y="2571750"/>
            <a:ext cx="7441951" cy="396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6" name="Picture 2" descr="C:\Users\lenovo1\Dropbox\LucasCavaRenzisTesis\tesis\TesisCava\presentacion\Parame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5279" y="1988443"/>
            <a:ext cx="1343025" cy="295275"/>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22 Conector recto de flecha"/>
          <p:cNvCxnSpPr>
            <a:stCxn id="22" idx="0"/>
            <a:endCxn id="1026" idx="1"/>
          </p:cNvCxnSpPr>
          <p:nvPr/>
        </p:nvCxnSpPr>
        <p:spPr>
          <a:xfrm flipV="1">
            <a:off x="3972495" y="2136081"/>
            <a:ext cx="1992784" cy="43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251519" y="3011041"/>
            <a:ext cx="7441951" cy="396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5" name="Picture 2" descr="C:\Users\lenovo1\Dropbox\LucasCavaRenzisTesis\tesis\TesisCava\presentacion\Parame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5279" y="3657695"/>
            <a:ext cx="1343025" cy="29527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25 Conector recto de flecha"/>
          <p:cNvCxnSpPr>
            <a:stCxn id="24" idx="2"/>
            <a:endCxn id="25" idx="1"/>
          </p:cNvCxnSpPr>
          <p:nvPr/>
        </p:nvCxnSpPr>
        <p:spPr>
          <a:xfrm>
            <a:off x="3972495" y="3407085"/>
            <a:ext cx="1992784" cy="398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83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7171"/>
                                        </p:tgtEl>
                                        <p:attrNameLst>
                                          <p:attrName>style.visibility</p:attrName>
                                        </p:attrNameLst>
                                      </p:cBhvr>
                                      <p:to>
                                        <p:strVal val="visible"/>
                                      </p:to>
                                    </p:set>
                                    <p:animEffect transition="in" filter="fade">
                                      <p:cBhvr>
                                        <p:cTn id="43" dur="500"/>
                                        <p:tgtEl>
                                          <p:spTgt spid="71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2" grpId="0" animBg="1"/>
      <p:bldP spid="22" grpId="0"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37</a:t>
            </a:fld>
            <a:endParaRPr dirty="0"/>
          </a:p>
        </p:txBody>
      </p:sp>
      <p:sp>
        <p:nvSpPr>
          <p:cNvPr id="5" name="4 Rectángulo"/>
          <p:cNvSpPr/>
          <p:nvPr/>
        </p:nvSpPr>
        <p:spPr>
          <a:xfrm>
            <a:off x="-396552" y="926594"/>
            <a:ext cx="9540552" cy="4093428"/>
          </a:xfrm>
          <a:prstGeom prst="rect">
            <a:avLst/>
          </a:prstGeom>
          <a:solidFill>
            <a:schemeClr val="lt1"/>
          </a:solidFill>
        </p:spPr>
        <p:txBody>
          <a:bodyPr wrap="square">
            <a:spAutoFit/>
          </a:bodyPr>
          <a:lstStyle/>
          <a:p>
            <a:pPr>
              <a:lnSpc>
                <a:spcPct val="150000"/>
              </a:lnSpc>
            </a:pPr>
            <a:r>
              <a:rPr lang="en-US" sz="2000" dirty="0" smtClean="0">
                <a:latin typeface="Dosis Light" charset="0"/>
              </a:rPr>
              <a:t>54 </a:t>
            </a:r>
            <a:r>
              <a:rPr lang="en-US" sz="2000" i="1" dirty="0" smtClean="0">
                <a:latin typeface="Dosis Light" charset="0"/>
              </a:rPr>
              <a:t>&lt;</a:t>
            </a:r>
            <a:r>
              <a:rPr lang="en-US" sz="2000" dirty="0" err="1" smtClean="0">
                <a:latin typeface="Dosis Light" charset="0"/>
              </a:rPr>
              <a:t>xsd</a:t>
            </a:r>
            <a:r>
              <a:rPr lang="en-US" sz="2000" dirty="0" smtClean="0">
                <a:latin typeface="Dosis Light" charset="0"/>
              </a:rPr>
              <a:t> : </a:t>
            </a:r>
            <a:r>
              <a:rPr lang="en-US" sz="2000" dirty="0" err="1" smtClean="0">
                <a:latin typeface="Dosis Light" charset="0"/>
              </a:rPr>
              <a:t>elem</a:t>
            </a:r>
            <a:r>
              <a:rPr lang="en-US" sz="2000" dirty="0" smtClean="0">
                <a:latin typeface="Dosis Light" charset="0"/>
              </a:rPr>
              <a:t> name="</a:t>
            </a:r>
            <a:r>
              <a:rPr lang="en-US" sz="2000" b="1" dirty="0" err="1" smtClean="0">
                <a:solidFill>
                  <a:schemeClr val="accent1">
                    <a:lumMod val="50000"/>
                  </a:schemeClr>
                </a:solidFill>
                <a:latin typeface="Dosis Light" charset="0"/>
              </a:rPr>
              <a:t>getAvailableCarsOutput</a:t>
            </a:r>
            <a:r>
              <a:rPr lang="en-US" sz="2000" dirty="0" smtClean="0">
                <a:latin typeface="Dosis Light" charset="0"/>
              </a:rPr>
              <a:t>"</a:t>
            </a:r>
            <a:r>
              <a:rPr lang="en-US" sz="2000" i="1" dirty="0" smtClean="0">
                <a:latin typeface="Dosis Light" charset="0"/>
              </a:rPr>
              <a:t>&gt;</a:t>
            </a:r>
          </a:p>
          <a:p>
            <a:pPr>
              <a:lnSpc>
                <a:spcPct val="150000"/>
              </a:lnSpc>
            </a:pPr>
            <a:r>
              <a:rPr lang="es-ES" sz="2000" dirty="0" smtClean="0">
                <a:latin typeface="Dosis Light" charset="0"/>
              </a:rPr>
              <a:t>55   </a:t>
            </a:r>
            <a:r>
              <a:rPr lang="es-ES" sz="2000" i="1" dirty="0" smtClean="0">
                <a:latin typeface="Dosis Light" charset="0"/>
              </a:rPr>
              <a:t>&lt;</a:t>
            </a:r>
            <a:r>
              <a:rPr lang="es-ES" sz="2000" dirty="0" err="1" smtClean="0">
                <a:latin typeface="Dosis Light" charset="0"/>
              </a:rPr>
              <a:t>xsd</a:t>
            </a:r>
            <a:r>
              <a:rPr lang="es-ES" sz="2000" dirty="0" smtClean="0">
                <a:latin typeface="Dosis Light" charset="0"/>
              </a:rPr>
              <a:t> : </a:t>
            </a:r>
            <a:r>
              <a:rPr lang="es-ES" sz="2000" b="1" dirty="0" err="1" smtClean="0">
                <a:solidFill>
                  <a:schemeClr val="accent1">
                    <a:lumMod val="50000"/>
                  </a:schemeClr>
                </a:solidFill>
                <a:latin typeface="Dosis Light" charset="0"/>
              </a:rPr>
              <a:t>complexType</a:t>
            </a:r>
            <a:r>
              <a:rPr lang="es-ES" sz="2000" i="1" dirty="0" smtClean="0">
                <a:latin typeface="Dosis Light" charset="0"/>
              </a:rPr>
              <a:t>&gt;</a:t>
            </a:r>
          </a:p>
          <a:p>
            <a:pPr>
              <a:lnSpc>
                <a:spcPct val="150000"/>
              </a:lnSpc>
            </a:pPr>
            <a:r>
              <a:rPr lang="en-US" sz="2000" dirty="0" smtClean="0">
                <a:latin typeface="Dosis Light" charset="0"/>
              </a:rPr>
              <a:t>56     </a:t>
            </a:r>
            <a:r>
              <a:rPr lang="en-US" sz="2000" i="1" dirty="0" smtClean="0">
                <a:latin typeface="Dosis Light" charset="0"/>
              </a:rPr>
              <a:t>&lt;</a:t>
            </a:r>
            <a:r>
              <a:rPr lang="en-US" sz="2000" dirty="0" err="1" smtClean="0">
                <a:latin typeface="Dosis Light" charset="0"/>
              </a:rPr>
              <a:t>xsd</a:t>
            </a:r>
            <a:r>
              <a:rPr lang="en-US" sz="2000" dirty="0" smtClean="0">
                <a:latin typeface="Dosis Light" charset="0"/>
              </a:rPr>
              <a:t> : sequence </a:t>
            </a:r>
            <a:r>
              <a:rPr lang="en-US" sz="2000" b="1" dirty="0" err="1" smtClean="0">
                <a:solidFill>
                  <a:schemeClr val="accent1">
                    <a:lumMod val="50000"/>
                  </a:schemeClr>
                </a:solidFill>
                <a:latin typeface="Dosis Light" charset="0"/>
              </a:rPr>
              <a:t>maxOccurs</a:t>
            </a:r>
            <a:r>
              <a:rPr lang="en-US" sz="2000" b="1" dirty="0" smtClean="0">
                <a:solidFill>
                  <a:schemeClr val="accent1">
                    <a:lumMod val="50000"/>
                  </a:schemeClr>
                </a:solidFill>
                <a:latin typeface="Dosis Light" charset="0"/>
              </a:rPr>
              <a:t>="unbounded" </a:t>
            </a:r>
            <a:r>
              <a:rPr lang="en-US" sz="2000" b="1" dirty="0" err="1" smtClean="0">
                <a:solidFill>
                  <a:schemeClr val="accent1">
                    <a:lumMod val="50000"/>
                  </a:schemeClr>
                </a:solidFill>
                <a:latin typeface="Dosis Light" charset="0"/>
              </a:rPr>
              <a:t>minOccurs</a:t>
            </a:r>
            <a:r>
              <a:rPr lang="en-US" sz="2000" b="1" dirty="0" smtClean="0">
                <a:solidFill>
                  <a:schemeClr val="accent1">
                    <a:lumMod val="50000"/>
                  </a:schemeClr>
                </a:solidFill>
                <a:latin typeface="Dosis Light" charset="0"/>
              </a:rPr>
              <a:t>="0"</a:t>
            </a:r>
            <a:r>
              <a:rPr lang="en-US" sz="2000" i="1" dirty="0" smtClean="0">
                <a:latin typeface="Dosis Light" charset="0"/>
              </a:rPr>
              <a:t>&gt;</a:t>
            </a:r>
          </a:p>
          <a:p>
            <a:pPr>
              <a:lnSpc>
                <a:spcPct val="150000"/>
              </a:lnSpc>
            </a:pPr>
            <a:r>
              <a:rPr lang="es-ES" sz="2000" dirty="0" smtClean="0">
                <a:latin typeface="Dosis Light" charset="0"/>
              </a:rPr>
              <a:t>57       </a:t>
            </a:r>
            <a:r>
              <a:rPr lang="es-ES" sz="2000" i="1" dirty="0" smtClean="0">
                <a:latin typeface="Dosis Light" charset="0"/>
              </a:rPr>
              <a:t>&lt;</a:t>
            </a:r>
            <a:r>
              <a:rPr lang="es-ES" sz="2000" dirty="0" err="1" smtClean="0">
                <a:latin typeface="Dosis Light" charset="0"/>
              </a:rPr>
              <a:t>xsd</a:t>
            </a:r>
            <a:r>
              <a:rPr lang="es-ES" sz="2000" dirty="0" smtClean="0">
                <a:latin typeface="Dosis Light" charset="0"/>
              </a:rPr>
              <a:t> : </a:t>
            </a:r>
            <a:r>
              <a:rPr lang="es-ES" sz="2000" dirty="0" err="1" smtClean="0">
                <a:latin typeface="Dosis Light" charset="0"/>
              </a:rPr>
              <a:t>elem</a:t>
            </a:r>
            <a:r>
              <a:rPr lang="es-ES" sz="2000" dirty="0" smtClean="0">
                <a:latin typeface="Dosis Light" charset="0"/>
              </a:rPr>
              <a:t> </a:t>
            </a:r>
            <a:r>
              <a:rPr lang="es-ES" sz="2000" dirty="0" err="1" smtClean="0">
                <a:latin typeface="Dosis Light" charset="0"/>
              </a:rPr>
              <a:t>name</a:t>
            </a:r>
            <a:r>
              <a:rPr lang="es-ES" sz="2000" dirty="0" smtClean="0">
                <a:latin typeface="Dosis Light" charset="0"/>
              </a:rPr>
              <a:t>="</a:t>
            </a:r>
            <a:r>
              <a:rPr lang="es-ES" sz="2000" b="1" dirty="0" smtClean="0">
                <a:solidFill>
                  <a:schemeClr val="accent1">
                    <a:lumMod val="50000"/>
                  </a:schemeClr>
                </a:solidFill>
                <a:latin typeface="Dosis Light" charset="0"/>
              </a:rPr>
              <a:t>car</a:t>
            </a:r>
            <a:r>
              <a:rPr lang="es-ES" sz="2000" dirty="0" smtClean="0">
                <a:latin typeface="Dosis Light" charset="0"/>
              </a:rPr>
              <a:t>"</a:t>
            </a:r>
            <a:r>
              <a:rPr lang="es-ES" sz="2000" i="1" dirty="0" smtClean="0">
                <a:latin typeface="Dosis Light" charset="0"/>
              </a:rPr>
              <a:t>&gt;</a:t>
            </a:r>
          </a:p>
          <a:p>
            <a:pPr>
              <a:lnSpc>
                <a:spcPct val="150000"/>
              </a:lnSpc>
            </a:pPr>
            <a:r>
              <a:rPr lang="fr-FR" sz="2000" dirty="0" smtClean="0">
                <a:latin typeface="Dosis Light" charset="0"/>
              </a:rPr>
              <a:t>58         </a:t>
            </a:r>
            <a:r>
              <a:rPr lang="fr-FR" sz="2000" i="1" dirty="0" smtClean="0">
                <a:latin typeface="Dosis Light" charset="0"/>
              </a:rPr>
              <a:t>&lt;</a:t>
            </a:r>
            <a:r>
              <a:rPr lang="fr-FR" sz="2000" dirty="0" err="1" smtClean="0">
                <a:latin typeface="Dosis Light" charset="0"/>
              </a:rPr>
              <a:t>xsd</a:t>
            </a:r>
            <a:r>
              <a:rPr lang="fr-FR" sz="2000" dirty="0" smtClean="0">
                <a:latin typeface="Dosis Light" charset="0"/>
              </a:rPr>
              <a:t> : </a:t>
            </a:r>
            <a:r>
              <a:rPr lang="fr-FR" sz="2000" dirty="0" err="1" smtClean="0">
                <a:latin typeface="Dosis Light" charset="0"/>
              </a:rPr>
              <a:t>sequence</a:t>
            </a:r>
            <a:r>
              <a:rPr lang="fr-FR" sz="2000" dirty="0" smtClean="0">
                <a:latin typeface="Dosis Light" charset="0"/>
              </a:rPr>
              <a:t> </a:t>
            </a:r>
            <a:r>
              <a:rPr lang="fr-FR" sz="2000" b="1" dirty="0" err="1" smtClean="0">
                <a:solidFill>
                  <a:schemeClr val="accent1">
                    <a:lumMod val="50000"/>
                  </a:schemeClr>
                </a:solidFill>
                <a:latin typeface="Dosis Light" charset="0"/>
              </a:rPr>
              <a:t>maxOccurs</a:t>
            </a:r>
            <a:r>
              <a:rPr lang="fr-FR" sz="2000" b="1" dirty="0" smtClean="0">
                <a:solidFill>
                  <a:schemeClr val="accent1">
                    <a:lumMod val="50000"/>
                  </a:schemeClr>
                </a:solidFill>
                <a:latin typeface="Dosis Light" charset="0"/>
              </a:rPr>
              <a:t>="1"</a:t>
            </a:r>
            <a:r>
              <a:rPr lang="fr-FR" sz="2000" b="1" dirty="0" smtClean="0">
                <a:latin typeface="Dosis Light" charset="0"/>
              </a:rPr>
              <a:t> </a:t>
            </a:r>
            <a:r>
              <a:rPr lang="fr-FR" sz="2000" b="1" dirty="0" err="1" smtClean="0">
                <a:solidFill>
                  <a:schemeClr val="accent1">
                    <a:lumMod val="50000"/>
                  </a:schemeClr>
                </a:solidFill>
                <a:latin typeface="Dosis Light" charset="0"/>
              </a:rPr>
              <a:t>minOccurs</a:t>
            </a:r>
            <a:r>
              <a:rPr lang="fr-FR" sz="2000" b="1" dirty="0" smtClean="0">
                <a:solidFill>
                  <a:schemeClr val="accent1">
                    <a:lumMod val="50000"/>
                  </a:schemeClr>
                </a:solidFill>
                <a:latin typeface="Dosis Light" charset="0"/>
              </a:rPr>
              <a:t>="1"</a:t>
            </a:r>
            <a:r>
              <a:rPr lang="fr-FR" sz="2000" i="1" dirty="0" smtClean="0">
                <a:latin typeface="Dosis Light" charset="0"/>
              </a:rPr>
              <a:t>&gt;</a:t>
            </a:r>
          </a:p>
          <a:p>
            <a:pPr>
              <a:lnSpc>
                <a:spcPct val="150000"/>
              </a:lnSpc>
            </a:pPr>
            <a:r>
              <a:rPr lang="fr-FR" sz="2000" dirty="0" smtClean="0">
                <a:latin typeface="Dosis Light" charset="0"/>
              </a:rPr>
              <a:t>59           </a:t>
            </a:r>
            <a:r>
              <a:rPr lang="fr-FR" sz="2000" i="1" dirty="0" smtClean="0">
                <a:latin typeface="Dosis Light" charset="0"/>
              </a:rPr>
              <a:t>&lt;</a:t>
            </a:r>
            <a:r>
              <a:rPr lang="fr-FR" sz="2000" dirty="0" err="1" smtClean="0">
                <a:latin typeface="Dosis Light" charset="0"/>
              </a:rPr>
              <a:t>xsd</a:t>
            </a:r>
            <a:r>
              <a:rPr lang="fr-FR" sz="2000" dirty="0" smtClean="0">
                <a:latin typeface="Dosis Light" charset="0"/>
              </a:rPr>
              <a:t> : </a:t>
            </a:r>
            <a:r>
              <a:rPr lang="fr-FR" sz="2000" dirty="0" err="1" smtClean="0">
                <a:latin typeface="Dosis Light" charset="0"/>
              </a:rPr>
              <a:t>elem</a:t>
            </a:r>
            <a:r>
              <a:rPr lang="fr-FR" sz="2000" dirty="0" smtClean="0">
                <a:latin typeface="Dosis Light" charset="0"/>
              </a:rPr>
              <a:t> </a:t>
            </a:r>
            <a:r>
              <a:rPr lang="fr-FR" sz="2000" b="1" dirty="0" err="1" smtClean="0">
                <a:latin typeface="Dosis Light" charset="0"/>
              </a:rPr>
              <a:t>minOccurs</a:t>
            </a:r>
            <a:r>
              <a:rPr lang="fr-FR" sz="2000" b="1" dirty="0" smtClean="0">
                <a:latin typeface="Dosis Light" charset="0"/>
              </a:rPr>
              <a:t>="1" </a:t>
            </a:r>
            <a:r>
              <a:rPr lang="fr-FR" sz="2000" b="1" dirty="0" err="1" smtClean="0">
                <a:latin typeface="Dosis Light" charset="0"/>
              </a:rPr>
              <a:t>maxOccurs</a:t>
            </a:r>
            <a:r>
              <a:rPr lang="fr-FR" sz="2000" b="1" dirty="0" smtClean="0">
                <a:latin typeface="Dosis Light" charset="0"/>
              </a:rPr>
              <a:t>="1"</a:t>
            </a:r>
            <a:r>
              <a:rPr lang="fr-FR" sz="2000" dirty="0" smtClean="0">
                <a:latin typeface="Dosis Light" charset="0"/>
              </a:rPr>
              <a:t>  </a:t>
            </a:r>
            <a:r>
              <a:rPr lang="en-US" sz="2000" dirty="0" smtClean="0">
                <a:latin typeface="Dosis Light" charset="0"/>
              </a:rPr>
              <a:t>name="</a:t>
            </a:r>
            <a:r>
              <a:rPr lang="en-US" sz="2000" b="1" dirty="0" smtClean="0">
                <a:latin typeface="Dosis Light" charset="0"/>
              </a:rPr>
              <a:t>brand</a:t>
            </a:r>
            <a:r>
              <a:rPr lang="en-US" sz="2000" dirty="0" smtClean="0">
                <a:latin typeface="Dosis Light" charset="0"/>
              </a:rPr>
              <a:t>" type="</a:t>
            </a:r>
            <a:r>
              <a:rPr lang="en-US" sz="2000" b="1" dirty="0" err="1" smtClean="0">
                <a:latin typeface="Dosis Light" charset="0"/>
              </a:rPr>
              <a:t>xsd</a:t>
            </a:r>
            <a:r>
              <a:rPr lang="en-US" sz="2000" b="1" dirty="0" smtClean="0">
                <a:latin typeface="Dosis Light" charset="0"/>
              </a:rPr>
              <a:t> : string </a:t>
            </a:r>
            <a:r>
              <a:rPr lang="en-US" sz="2000" dirty="0" smtClean="0">
                <a:latin typeface="Dosis Light" charset="0"/>
              </a:rPr>
              <a:t>"/</a:t>
            </a:r>
            <a:r>
              <a:rPr lang="en-US" sz="2000" i="1" dirty="0" smtClean="0">
                <a:latin typeface="Dosis Light" charset="0"/>
              </a:rPr>
              <a:t>&gt;</a:t>
            </a:r>
          </a:p>
          <a:p>
            <a:pPr>
              <a:lnSpc>
                <a:spcPct val="150000"/>
              </a:lnSpc>
            </a:pPr>
            <a:r>
              <a:rPr lang="fr-FR" sz="2000" dirty="0" smtClean="0">
                <a:latin typeface="Dosis Light" charset="0"/>
              </a:rPr>
              <a:t>60           </a:t>
            </a:r>
            <a:r>
              <a:rPr lang="fr-FR" sz="2000" i="1" dirty="0" smtClean="0">
                <a:latin typeface="Dosis Light" charset="0"/>
              </a:rPr>
              <a:t>&lt;</a:t>
            </a:r>
            <a:r>
              <a:rPr lang="fr-FR" sz="2000" dirty="0" err="1" smtClean="0">
                <a:latin typeface="Dosis Light" charset="0"/>
              </a:rPr>
              <a:t>xsd</a:t>
            </a:r>
            <a:r>
              <a:rPr lang="fr-FR" sz="2000" dirty="0" smtClean="0">
                <a:latin typeface="Dosis Light" charset="0"/>
              </a:rPr>
              <a:t> : </a:t>
            </a:r>
            <a:r>
              <a:rPr lang="fr-FR" sz="2000" dirty="0" err="1" smtClean="0">
                <a:latin typeface="Dosis Light" charset="0"/>
              </a:rPr>
              <a:t>elem</a:t>
            </a:r>
            <a:r>
              <a:rPr lang="fr-FR" sz="2000" dirty="0" smtClean="0">
                <a:latin typeface="Dosis Light" charset="0"/>
              </a:rPr>
              <a:t> </a:t>
            </a:r>
            <a:r>
              <a:rPr lang="fr-FR" sz="2000" b="1" dirty="0" err="1" smtClean="0">
                <a:latin typeface="Dosis Light" charset="0"/>
              </a:rPr>
              <a:t>minOccurs</a:t>
            </a:r>
            <a:r>
              <a:rPr lang="fr-FR" sz="2000" b="1" dirty="0" smtClean="0">
                <a:latin typeface="Dosis Light" charset="0"/>
              </a:rPr>
              <a:t>="1" </a:t>
            </a:r>
            <a:r>
              <a:rPr lang="fr-FR" sz="2000" b="1" dirty="0" err="1" smtClean="0">
                <a:latin typeface="Dosis Light" charset="0"/>
              </a:rPr>
              <a:t>maxOccurs</a:t>
            </a:r>
            <a:r>
              <a:rPr lang="fr-FR" sz="2000" b="1" dirty="0" smtClean="0">
                <a:latin typeface="Dosis Light" charset="0"/>
              </a:rPr>
              <a:t>="1"</a:t>
            </a:r>
            <a:r>
              <a:rPr lang="fr-FR" sz="2000" dirty="0" smtClean="0">
                <a:latin typeface="Dosis Light" charset="0"/>
              </a:rPr>
              <a:t>  </a:t>
            </a:r>
            <a:r>
              <a:rPr lang="es-ES" sz="2000" dirty="0" err="1" smtClean="0">
                <a:latin typeface="Dosis Light" charset="0"/>
              </a:rPr>
              <a:t>name</a:t>
            </a:r>
            <a:r>
              <a:rPr lang="es-ES" sz="2000" dirty="0" smtClean="0">
                <a:latin typeface="Dosis Light" charset="0"/>
              </a:rPr>
              <a:t>="</a:t>
            </a:r>
            <a:r>
              <a:rPr lang="es-ES" sz="2000" b="1" dirty="0" err="1" smtClean="0">
                <a:latin typeface="Dosis Light" charset="0"/>
              </a:rPr>
              <a:t>model</a:t>
            </a:r>
            <a:r>
              <a:rPr lang="es-ES" sz="2000" dirty="0" smtClean="0">
                <a:latin typeface="Dosis Light" charset="0"/>
              </a:rPr>
              <a:t>" </a:t>
            </a:r>
            <a:r>
              <a:rPr lang="es-ES" sz="2000" dirty="0" err="1" smtClean="0">
                <a:latin typeface="Dosis Light" charset="0"/>
              </a:rPr>
              <a:t>type</a:t>
            </a:r>
            <a:r>
              <a:rPr lang="es-ES" sz="2000" dirty="0" smtClean="0">
                <a:latin typeface="Dosis Light" charset="0"/>
              </a:rPr>
              <a:t>="</a:t>
            </a:r>
            <a:r>
              <a:rPr lang="es-ES" sz="2000" b="1" dirty="0" err="1" smtClean="0">
                <a:latin typeface="Dosis Light" charset="0"/>
              </a:rPr>
              <a:t>xsd</a:t>
            </a:r>
            <a:r>
              <a:rPr lang="es-ES" sz="2000" b="1" dirty="0" smtClean="0">
                <a:latin typeface="Dosis Light" charset="0"/>
              </a:rPr>
              <a:t> : </a:t>
            </a:r>
            <a:r>
              <a:rPr lang="es-ES" sz="2000" b="1" dirty="0" err="1" smtClean="0">
                <a:latin typeface="Dosis Light" charset="0"/>
              </a:rPr>
              <a:t>int</a:t>
            </a:r>
            <a:r>
              <a:rPr lang="es-ES" sz="2000" b="1" dirty="0" smtClean="0">
                <a:latin typeface="Dosis Light" charset="0"/>
              </a:rPr>
              <a:t> </a:t>
            </a:r>
            <a:r>
              <a:rPr lang="es-ES" sz="2000" dirty="0" smtClean="0">
                <a:latin typeface="Dosis Light" charset="0"/>
              </a:rPr>
              <a:t>"/</a:t>
            </a:r>
            <a:r>
              <a:rPr lang="es-ES" sz="2000" i="1" dirty="0" smtClean="0">
                <a:latin typeface="Dosis Light" charset="0"/>
              </a:rPr>
              <a:t>&gt;</a:t>
            </a:r>
          </a:p>
          <a:p>
            <a:pPr marL="457200" indent="-457200">
              <a:lnSpc>
                <a:spcPct val="150000"/>
              </a:lnSpc>
              <a:buAutoNum type="arabicPlain" startAt="61"/>
            </a:pPr>
            <a:r>
              <a:rPr lang="fr-FR" sz="2000" i="1" dirty="0" smtClean="0">
                <a:latin typeface="Dosis Light" charset="0"/>
              </a:rPr>
              <a:t>       &lt;</a:t>
            </a:r>
            <a:r>
              <a:rPr lang="fr-FR" sz="2000" dirty="0" err="1" smtClean="0">
                <a:latin typeface="Dosis Light" charset="0"/>
              </a:rPr>
              <a:t>xsd</a:t>
            </a:r>
            <a:r>
              <a:rPr lang="fr-FR" sz="2000" dirty="0" smtClean="0">
                <a:latin typeface="Dosis Light" charset="0"/>
              </a:rPr>
              <a:t> : </a:t>
            </a:r>
            <a:r>
              <a:rPr lang="fr-FR" sz="2000" dirty="0" err="1" smtClean="0">
                <a:latin typeface="Dosis Light" charset="0"/>
              </a:rPr>
              <a:t>elem</a:t>
            </a:r>
            <a:r>
              <a:rPr lang="fr-FR" sz="2000" dirty="0" smtClean="0">
                <a:latin typeface="Dosis Light" charset="0"/>
              </a:rPr>
              <a:t> </a:t>
            </a:r>
            <a:r>
              <a:rPr lang="fr-FR" sz="2000" b="1" dirty="0" err="1" smtClean="0">
                <a:latin typeface="Dosis Light" charset="0"/>
              </a:rPr>
              <a:t>minOccurs</a:t>
            </a:r>
            <a:r>
              <a:rPr lang="fr-FR" sz="2000" b="1" dirty="0" smtClean="0">
                <a:latin typeface="Dosis Light" charset="0"/>
              </a:rPr>
              <a:t>="1" </a:t>
            </a:r>
            <a:r>
              <a:rPr lang="fr-FR" sz="2000" b="1" dirty="0" err="1" smtClean="0">
                <a:latin typeface="Dosis Light" charset="0"/>
              </a:rPr>
              <a:t>maxOccurs</a:t>
            </a:r>
            <a:r>
              <a:rPr lang="fr-FR" sz="2000" b="1" dirty="0" smtClean="0">
                <a:latin typeface="Dosis Light" charset="0"/>
              </a:rPr>
              <a:t>="1"</a:t>
            </a:r>
            <a:r>
              <a:rPr lang="fr-FR" sz="2000" dirty="0" smtClean="0">
                <a:latin typeface="Dosis Light" charset="0"/>
              </a:rPr>
              <a:t>  </a:t>
            </a:r>
            <a:r>
              <a:rPr lang="pt-BR" sz="2000" dirty="0" err="1" smtClean="0">
                <a:latin typeface="Dosis Light" charset="0"/>
              </a:rPr>
              <a:t>name</a:t>
            </a:r>
            <a:r>
              <a:rPr lang="pt-BR" sz="2000" dirty="0" smtClean="0">
                <a:latin typeface="Dosis Light" charset="0"/>
              </a:rPr>
              <a:t>="</a:t>
            </a:r>
            <a:r>
              <a:rPr lang="pt-BR" sz="2000" b="1" dirty="0" err="1" smtClean="0">
                <a:latin typeface="Dosis Light" charset="0"/>
              </a:rPr>
              <a:t>desc</a:t>
            </a:r>
            <a:r>
              <a:rPr lang="pt-BR" sz="2000" dirty="0" smtClean="0">
                <a:latin typeface="Dosis Light" charset="0"/>
              </a:rPr>
              <a:t>" </a:t>
            </a:r>
            <a:r>
              <a:rPr lang="pt-BR" sz="2000" dirty="0" err="1" smtClean="0">
                <a:latin typeface="Dosis Light" charset="0"/>
              </a:rPr>
              <a:t>type</a:t>
            </a:r>
            <a:r>
              <a:rPr lang="pt-BR" sz="2000" dirty="0" smtClean="0">
                <a:latin typeface="Dosis Light" charset="0"/>
              </a:rPr>
              <a:t>="</a:t>
            </a:r>
            <a:r>
              <a:rPr lang="pt-BR" sz="2000" b="1" dirty="0" err="1" smtClean="0">
                <a:latin typeface="Dosis Light" charset="0"/>
              </a:rPr>
              <a:t>xsd</a:t>
            </a:r>
            <a:r>
              <a:rPr lang="pt-BR" sz="2000" b="1" dirty="0" smtClean="0">
                <a:latin typeface="Dosis Light" charset="0"/>
              </a:rPr>
              <a:t> : </a:t>
            </a:r>
            <a:r>
              <a:rPr lang="pt-BR" sz="2000" b="1" dirty="0" err="1" smtClean="0">
                <a:latin typeface="Dosis Light" charset="0"/>
              </a:rPr>
              <a:t>string</a:t>
            </a:r>
            <a:r>
              <a:rPr lang="pt-BR" sz="2000" dirty="0" smtClean="0">
                <a:latin typeface="Dosis Light" charset="0"/>
              </a:rPr>
              <a:t>"/</a:t>
            </a:r>
            <a:r>
              <a:rPr lang="pt-BR" sz="2000" i="1" dirty="0" smtClean="0">
                <a:latin typeface="Dosis Light" charset="0"/>
              </a:rPr>
              <a:t>&gt;</a:t>
            </a:r>
          </a:p>
          <a:p>
            <a:pPr marL="457200" indent="-457200">
              <a:buAutoNum type="arabicPlain" startAt="61"/>
            </a:pPr>
            <a:endParaRPr lang="pt-BR" sz="2000" i="1" dirty="0">
              <a:latin typeface="Dosis Light" charset="0"/>
            </a:endParaRPr>
          </a:p>
        </p:txBody>
      </p:sp>
      <p:sp>
        <p:nvSpPr>
          <p:cNvPr id="7" name="Shape 3872"/>
          <p:cNvSpPr txBox="1">
            <a:spLocks/>
          </p:cNvSpPr>
          <p:nvPr/>
        </p:nvSpPr>
        <p:spPr>
          <a:xfrm>
            <a:off x="134868" y="4731990"/>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9pPr>
          </a:lstStyle>
          <a:p>
            <a:fld id="{00000000-1234-1234-1234-123412341234}" type="slidenum">
              <a:rPr lang="en" smtClean="0"/>
              <a:pPr/>
              <a:t>37</a:t>
            </a:fld>
            <a:endParaRPr lang="en" dirty="0"/>
          </a:p>
        </p:txBody>
      </p:sp>
      <p:pic>
        <p:nvPicPr>
          <p:cNvPr id="8194" name="Picture 2" descr="C:\Users\lenovo1\Dropbox\LucasCavaRenzisTesis\tesis\TesisCava\presentacion\ArrayTy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1916435"/>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82561" y="1905134"/>
            <a:ext cx="6108117" cy="396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0" name="9 Conector recto de flecha"/>
          <p:cNvCxnSpPr>
            <a:stCxn id="9" idx="3"/>
            <a:endCxn id="8194" idx="1"/>
          </p:cNvCxnSpPr>
          <p:nvPr/>
        </p:nvCxnSpPr>
        <p:spPr>
          <a:xfrm flipV="1">
            <a:off x="6190678" y="2064073"/>
            <a:ext cx="1477666" cy="39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3" descr="C:\Users\lenovo1\Dropbox\LucasCavaRenzisTesis\tesis\TesisCava\presentacion\SimpleTyp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2852539"/>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12" name="11 Rectángulo"/>
          <p:cNvSpPr/>
          <p:nvPr/>
        </p:nvSpPr>
        <p:spPr>
          <a:xfrm>
            <a:off x="6104466" y="3385355"/>
            <a:ext cx="2139941" cy="272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 name="12 Conector recto de flecha"/>
          <p:cNvCxnSpPr>
            <a:stCxn id="12" idx="3"/>
          </p:cNvCxnSpPr>
          <p:nvPr/>
        </p:nvCxnSpPr>
        <p:spPr>
          <a:xfrm flipV="1">
            <a:off x="8244407" y="3155060"/>
            <a:ext cx="144017" cy="366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6156176" y="3827810"/>
            <a:ext cx="2088232" cy="298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14 Conector recto de flecha"/>
          <p:cNvCxnSpPr>
            <a:stCxn id="14" idx="3"/>
          </p:cNvCxnSpPr>
          <p:nvPr/>
        </p:nvCxnSpPr>
        <p:spPr>
          <a:xfrm flipV="1">
            <a:off x="8244408" y="3147816"/>
            <a:ext cx="390714" cy="8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5958046" y="4307185"/>
            <a:ext cx="2286362" cy="283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7" name="16 Conector recto de flecha"/>
          <p:cNvCxnSpPr>
            <a:stCxn id="16" idx="3"/>
          </p:cNvCxnSpPr>
          <p:nvPr/>
        </p:nvCxnSpPr>
        <p:spPr>
          <a:xfrm flipV="1">
            <a:off x="8244408" y="3162302"/>
            <a:ext cx="588628" cy="1286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226577" y="2427734"/>
            <a:ext cx="4921487"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5" name="24 Conector recto de flecha"/>
          <p:cNvCxnSpPr>
            <a:stCxn id="24" idx="3"/>
            <a:endCxn id="8195" idx="1"/>
          </p:cNvCxnSpPr>
          <p:nvPr/>
        </p:nvCxnSpPr>
        <p:spPr>
          <a:xfrm flipV="1">
            <a:off x="5148064" y="2431356"/>
            <a:ext cx="2520280" cy="392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195" name="Picture 3" descr="C:\Users\lenovo1\Dropbox\LucasCavaRenzisTesis\tesis\TesisCava\presentacion\ComplexTyp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8344" y="2283718"/>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31" name="30 Rectángulo"/>
          <p:cNvSpPr/>
          <p:nvPr/>
        </p:nvSpPr>
        <p:spPr>
          <a:xfrm flipV="1">
            <a:off x="409218" y="2852539"/>
            <a:ext cx="1498486" cy="367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34 Rectángulo"/>
          <p:cNvSpPr/>
          <p:nvPr/>
        </p:nvSpPr>
        <p:spPr>
          <a:xfrm flipV="1">
            <a:off x="226577" y="1923676"/>
            <a:ext cx="1537111" cy="367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Shape 3894"/>
          <p:cNvSpPr txBox="1">
            <a:spLocks/>
          </p:cNvSpPr>
          <p:nvPr/>
        </p:nvSpPr>
        <p:spPr>
          <a:xfrm>
            <a:off x="6804248" y="4659982"/>
            <a:ext cx="2376264"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Código 3.1, pág. </a:t>
            </a:r>
            <a:r>
              <a:rPr lang="es-ES" sz="2400" dirty="0" smtClean="0"/>
              <a:t>38</a:t>
            </a:r>
            <a:endParaRPr lang="es-ES" sz="2400" dirty="0"/>
          </a:p>
        </p:txBody>
      </p:sp>
      <p:sp>
        <p:nvSpPr>
          <p:cNvPr id="38" name="37 CuadroTexto"/>
          <p:cNvSpPr txBox="1"/>
          <p:nvPr/>
        </p:nvSpPr>
        <p:spPr>
          <a:xfrm>
            <a:off x="50945" y="483518"/>
            <a:ext cx="4305031" cy="492443"/>
          </a:xfrm>
          <a:prstGeom prst="rect">
            <a:avLst/>
          </a:prstGeom>
          <a:solidFill>
            <a:schemeClr val="bg1"/>
          </a:solidFill>
        </p:spPr>
        <p:txBody>
          <a:bodyPr wrap="square" rtlCol="0">
            <a:spAutoFit/>
          </a:bodyPr>
          <a:lstStyle/>
          <a:p>
            <a:r>
              <a:rPr lang="es-AR" sz="2600" dirty="0" smtClean="0">
                <a:solidFill>
                  <a:schemeClr val="accent1">
                    <a:lumMod val="75000"/>
                  </a:schemeClr>
                </a:solidFill>
                <a:latin typeface="Dosis Light" charset="0"/>
              </a:rPr>
              <a:t>Sección </a:t>
            </a:r>
            <a:r>
              <a:rPr lang="es-AR" sz="2600" dirty="0" err="1" smtClean="0">
                <a:solidFill>
                  <a:schemeClr val="accent1">
                    <a:lumMod val="75000"/>
                  </a:schemeClr>
                </a:solidFill>
                <a:latin typeface="Dosis Light" charset="0"/>
              </a:rPr>
              <a:t>Types</a:t>
            </a:r>
            <a:r>
              <a:rPr lang="es-AR" sz="2600" dirty="0" smtClean="0">
                <a:solidFill>
                  <a:schemeClr val="accent1">
                    <a:lumMod val="75000"/>
                  </a:schemeClr>
                </a:solidFill>
                <a:latin typeface="Dosis Light" charset="0"/>
              </a:rPr>
              <a:t> (continuación)</a:t>
            </a:r>
            <a:endParaRPr lang="es-AR" sz="2600" dirty="0">
              <a:solidFill>
                <a:schemeClr val="accent1">
                  <a:lumMod val="75000"/>
                </a:schemeClr>
              </a:solidFill>
              <a:latin typeface="Dosis Light" charset="0"/>
            </a:endParaRPr>
          </a:p>
        </p:txBody>
      </p:sp>
      <p:sp>
        <p:nvSpPr>
          <p:cNvPr id="39" name="38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23" name="Shape 3874"/>
          <p:cNvSpPr txBox="1">
            <a:spLocks/>
          </p:cNvSpPr>
          <p:nvPr/>
        </p:nvSpPr>
        <p:spPr>
          <a:xfrm>
            <a:off x="38324"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800" dirty="0" smtClean="0">
                <a:solidFill>
                  <a:srgbClr val="3A81BA"/>
                </a:solidFill>
              </a:rPr>
              <a:t>Fragmento documento WSDL </a:t>
            </a:r>
            <a:r>
              <a:rPr lang="es-ES" sz="2800" dirty="0" err="1" smtClean="0">
                <a:solidFill>
                  <a:srgbClr val="3A81BA"/>
                </a:solidFill>
              </a:rPr>
              <a:t>RentACar</a:t>
            </a:r>
            <a:r>
              <a:rPr lang="es-ES" sz="2800" dirty="0" smtClean="0">
                <a:solidFill>
                  <a:srgbClr val="3A81BA"/>
                </a:solidFill>
              </a:rPr>
              <a:t> </a:t>
            </a:r>
            <a:endParaRPr lang="es-ES" sz="2800" dirty="0">
              <a:solidFill>
                <a:srgbClr val="3A81BA"/>
              </a:solidFill>
              <a:latin typeface="Titillium Web Light"/>
              <a:ea typeface="Titillium Web Light"/>
              <a:cs typeface="Titillium Web Light"/>
              <a:sym typeface="Arial"/>
            </a:endParaRPr>
          </a:p>
        </p:txBody>
      </p:sp>
      <p:sp>
        <p:nvSpPr>
          <p:cNvPr id="27" name="26 Rectángulo"/>
          <p:cNvSpPr/>
          <p:nvPr/>
        </p:nvSpPr>
        <p:spPr>
          <a:xfrm>
            <a:off x="467544" y="3335077"/>
            <a:ext cx="7848872" cy="381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8" name="27 Conector recto de flecha"/>
          <p:cNvCxnSpPr>
            <a:stCxn id="27" idx="0"/>
          </p:cNvCxnSpPr>
          <p:nvPr/>
        </p:nvCxnSpPr>
        <p:spPr>
          <a:xfrm flipV="1">
            <a:off x="4391980" y="3162303"/>
            <a:ext cx="1956780" cy="172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Rectángulo"/>
          <p:cNvSpPr/>
          <p:nvPr/>
        </p:nvSpPr>
        <p:spPr>
          <a:xfrm>
            <a:off x="467544" y="3795886"/>
            <a:ext cx="7848872" cy="410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0" name="29 Conector recto de flecha"/>
          <p:cNvCxnSpPr>
            <a:stCxn id="29" idx="0"/>
          </p:cNvCxnSpPr>
          <p:nvPr/>
        </p:nvCxnSpPr>
        <p:spPr>
          <a:xfrm flipV="1">
            <a:off x="4391980" y="3162303"/>
            <a:ext cx="2196244" cy="633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Rectángulo"/>
          <p:cNvSpPr/>
          <p:nvPr/>
        </p:nvSpPr>
        <p:spPr>
          <a:xfrm>
            <a:off x="467544" y="4263657"/>
            <a:ext cx="7848872" cy="378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3" name="32 Conector recto de flecha"/>
          <p:cNvCxnSpPr>
            <a:stCxn id="32" idx="0"/>
          </p:cNvCxnSpPr>
          <p:nvPr/>
        </p:nvCxnSpPr>
        <p:spPr>
          <a:xfrm flipV="1">
            <a:off x="4391980" y="3162302"/>
            <a:ext cx="2484276" cy="110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descr="C:\Users\lenovo1\Dropbox\LucasCavaRenzisTesis\tesis\TesisCava\presentacion\Attribut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8046" y="2859783"/>
            <a:ext cx="1343025" cy="295275"/>
          </a:xfrm>
          <a:prstGeom prst="rect">
            <a:avLst/>
          </a:prstGeom>
          <a:noFill/>
          <a:extLst>
            <a:ext uri="{909E8E84-426E-40DD-AFC4-6F175D3DCCD1}">
              <a14:hiddenFill xmlns:a14="http://schemas.microsoft.com/office/drawing/2010/main">
                <a:solidFill>
                  <a:srgbClr val="FFFFFF"/>
                </a:solidFill>
              </a14:hiddenFill>
            </a:ext>
          </a:extLst>
        </p:spPr>
      </p:pic>
      <p:sp>
        <p:nvSpPr>
          <p:cNvPr id="40" name="39 Rectángulo"/>
          <p:cNvSpPr/>
          <p:nvPr/>
        </p:nvSpPr>
        <p:spPr>
          <a:xfrm>
            <a:off x="38324" y="1844427"/>
            <a:ext cx="9009156" cy="2887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051" name="Picture 3" descr="C:\Users\lenovo1\Dropbox\LucasCavaRenzisTesis\tesis\TesisCava\presentacion\Paramet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5359" y="1084262"/>
            <a:ext cx="1343025" cy="295275"/>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40 Conector recto de flecha"/>
          <p:cNvCxnSpPr>
            <a:endCxn id="2051" idx="2"/>
          </p:cNvCxnSpPr>
          <p:nvPr/>
        </p:nvCxnSpPr>
        <p:spPr>
          <a:xfrm flipV="1">
            <a:off x="7314713" y="1379537"/>
            <a:ext cx="42159" cy="464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44 Rectángulo"/>
          <p:cNvSpPr/>
          <p:nvPr/>
        </p:nvSpPr>
        <p:spPr>
          <a:xfrm>
            <a:off x="-36511" y="1059582"/>
            <a:ext cx="453650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46" name="45 Conector recto de flecha"/>
          <p:cNvCxnSpPr>
            <a:stCxn id="45" idx="3"/>
            <a:endCxn id="2052" idx="1"/>
          </p:cNvCxnSpPr>
          <p:nvPr/>
        </p:nvCxnSpPr>
        <p:spPr>
          <a:xfrm>
            <a:off x="4499993" y="1239602"/>
            <a:ext cx="529182" cy="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2" name="Picture 4" descr="C:\Users\lenovo1\Dropbox\LucasCavaRenzisTesis\tesis\TesisCava\presentacion\Outpu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175" y="1100138"/>
            <a:ext cx="1343025"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23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nodeType="withEffect">
                                  <p:stCondLst>
                                    <p:cond delay="0"/>
                                  </p:stCondLst>
                                  <p:childTnLst>
                                    <p:set>
                                      <p:cBhvr>
                                        <p:cTn id="23" dur="1" fill="hold">
                                          <p:stCondLst>
                                            <p:cond delay="0"/>
                                          </p:stCondLst>
                                        </p:cTn>
                                        <p:tgtEl>
                                          <p:spTgt spid="2051"/>
                                        </p:tgtEl>
                                        <p:attrNameLst>
                                          <p:attrName>style.visibility</p:attrName>
                                        </p:attrNameLst>
                                      </p:cBhvr>
                                      <p:to>
                                        <p:strVal val="visible"/>
                                      </p:to>
                                    </p:set>
                                    <p:animEffect transition="in" filter="fade">
                                      <p:cBhvr>
                                        <p:cTn id="24" dur="500"/>
                                        <p:tgtEl>
                                          <p:spTgt spid="205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8194"/>
                                        </p:tgtEl>
                                        <p:attrNameLst>
                                          <p:attrName>style.visibility</p:attrName>
                                        </p:attrNameLst>
                                      </p:cBhvr>
                                      <p:to>
                                        <p:strVal val="visible"/>
                                      </p:to>
                                    </p:set>
                                    <p:animEffect transition="in" filter="fade">
                                      <p:cBhvr>
                                        <p:cTn id="35" dur="500"/>
                                        <p:tgtEl>
                                          <p:spTgt spid="819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nodeType="withEffect">
                                  <p:stCondLst>
                                    <p:cond delay="0"/>
                                  </p:stCondLst>
                                  <p:childTnLst>
                                    <p:set>
                                      <p:cBhvr>
                                        <p:cTn id="45" dur="1" fill="hold">
                                          <p:stCondLst>
                                            <p:cond delay="0"/>
                                          </p:stCondLst>
                                        </p:cTn>
                                        <p:tgtEl>
                                          <p:spTgt spid="8195"/>
                                        </p:tgtEl>
                                        <p:attrNameLst>
                                          <p:attrName>style.visibility</p:attrName>
                                        </p:attrNameLst>
                                      </p:cBhvr>
                                      <p:to>
                                        <p:strVal val="visible"/>
                                      </p:to>
                                    </p:set>
                                    <p:animEffect transition="in" filter="fade">
                                      <p:cBhvr>
                                        <p:cTn id="46" dur="500"/>
                                        <p:tgtEl>
                                          <p:spTgt spid="819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50"/>
                                        </p:tgtEl>
                                        <p:attrNameLst>
                                          <p:attrName>style.visibility</p:attrName>
                                        </p:attrNameLst>
                                      </p:cBhvr>
                                      <p:to>
                                        <p:strVal val="visible"/>
                                      </p:to>
                                    </p:set>
                                    <p:animEffect transition="in" filter="fade">
                                      <p:cBhvr>
                                        <p:cTn id="59" dur="500"/>
                                        <p:tgtEl>
                                          <p:spTgt spid="205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10" presetClass="entr" presetSubtype="0"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par>
                                <p:cTn id="78" presetID="10" presetClass="entr" presetSubtype="0" fill="hold"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500"/>
                                        <p:tgtEl>
                                          <p:spTgt spid="1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500"/>
                                        <p:tgtEl>
                                          <p:spTgt spid="12"/>
                                        </p:tgtEl>
                                      </p:cBhvr>
                                    </p:animEffect>
                                  </p:childTnLst>
                                </p:cTn>
                              </p:par>
                              <p:par>
                                <p:cTn id="89" presetID="10" presetClass="entr" presetSubtype="0"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500"/>
                                        <p:tgtEl>
                                          <p:spTgt spid="1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fade">
                                      <p:cBhvr>
                                        <p:cTn id="94" dur="500"/>
                                        <p:tgtEl>
                                          <p:spTgt spid="14"/>
                                        </p:tgtEl>
                                      </p:cBhvr>
                                    </p:animEffect>
                                  </p:childTnLst>
                                </p:cTn>
                              </p:par>
                              <p:par>
                                <p:cTn id="95" presetID="10" presetClass="entr" presetSubtype="0"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fade">
                                      <p:cBhvr>
                                        <p:cTn id="10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6" grpId="0" animBg="1"/>
      <p:bldP spid="24" grpId="0" animBg="1"/>
      <p:bldP spid="31" grpId="0" animBg="1"/>
      <p:bldP spid="35" grpId="0" animBg="1"/>
      <p:bldP spid="37" grpId="0" animBg="1"/>
      <p:bldP spid="27" grpId="0" animBg="1"/>
      <p:bldP spid="29" grpId="0" animBg="1"/>
      <p:bldP spid="32" grpId="0" animBg="1"/>
      <p:bldP spid="40" grpId="0" animBg="1"/>
      <p:bldP spid="4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359403"/>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smtClean="0">
                <a:solidFill>
                  <a:schemeClr val="tx2"/>
                </a:solidFill>
                <a:latin typeface="Dosis" charset="0"/>
                <a:sym typeface="Dosis Light"/>
              </a:rPr>
              <a:t>Necesidad de contar con un componente Conversor</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Relación entre WSDL y Metamodelo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Fragmento documento WSDL </a:t>
            </a:r>
            <a:r>
              <a:rPr lang="es-ES" sz="2400" dirty="0" err="1">
                <a:solidFill>
                  <a:schemeClr val="tx2"/>
                </a:solidFill>
                <a:latin typeface="Dosis"/>
                <a:ea typeface="Dosis"/>
                <a:cs typeface="Dosis"/>
                <a:sym typeface="Dosis"/>
              </a:rPr>
              <a:t>RentACar</a:t>
            </a:r>
            <a:r>
              <a:rPr lang="es-ES" sz="2400" dirty="0">
                <a:solidFill>
                  <a:schemeClr val="tx2"/>
                </a:solidFill>
                <a:latin typeface="Dosis"/>
                <a:ea typeface="Dosis"/>
                <a:cs typeface="Dosis"/>
                <a:sym typeface="Dosis"/>
              </a:rPr>
              <a:t>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accent1">
                    <a:lumMod val="75000"/>
                  </a:schemeClr>
                </a:solidFill>
                <a:latin typeface="Dosis"/>
                <a:ea typeface="Dosis"/>
                <a:cs typeface="Dosis"/>
                <a:sym typeface="Dosis"/>
              </a:rPr>
              <a:t>Metamodelo instanciado para el caso de </a:t>
            </a:r>
            <a:r>
              <a:rPr lang="es-ES" sz="2400" dirty="0" smtClean="0">
                <a:solidFill>
                  <a:schemeClr val="accent1">
                    <a:lumMod val="75000"/>
                  </a:schemeClr>
                </a:solidFill>
                <a:latin typeface="Dosis"/>
                <a:ea typeface="Dosis"/>
                <a:cs typeface="Dosis"/>
                <a:sym typeface="Dosis"/>
              </a:rPr>
              <a:t>estudio</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Herramientas utilizadas en el Conversor</a:t>
            </a:r>
          </a:p>
          <a:p>
            <a:pPr marL="342900" lvl="0" indent="-342900">
              <a:spcBef>
                <a:spcPts val="500"/>
              </a:spcBef>
              <a:buFont typeface="Arial" pitchFamily="34" charset="0"/>
              <a:buChar char="•"/>
            </a:pPr>
            <a:r>
              <a:rPr lang="es-ES" sz="2400" dirty="0" smtClean="0">
                <a:solidFill>
                  <a:schemeClr val="tx2"/>
                </a:solidFill>
                <a:latin typeface="Dosis"/>
                <a:ea typeface="Dosis"/>
                <a:cs typeface="Dosis"/>
                <a:sym typeface="Dosis"/>
              </a:rPr>
              <a:t>Conversión </a:t>
            </a:r>
            <a:r>
              <a:rPr lang="es-ES" sz="2400" dirty="0">
                <a:solidFill>
                  <a:schemeClr val="tx2"/>
                </a:solidFill>
                <a:latin typeface="Dosis"/>
                <a:ea typeface="Dosis"/>
                <a:cs typeface="Dosis"/>
                <a:sym typeface="Dosis"/>
              </a:rPr>
              <a:t>de documentos WSDL </a:t>
            </a:r>
            <a:r>
              <a:rPr lang="es-ES" sz="2400" dirty="0" smtClean="0">
                <a:solidFill>
                  <a:schemeClr val="tx2"/>
                </a:solidFill>
                <a:latin typeface="Dosis"/>
                <a:ea typeface="Dosis"/>
                <a:cs typeface="Dosis"/>
                <a:sym typeface="Dosis"/>
              </a:rPr>
              <a:t>2.0 a </a:t>
            </a:r>
            <a:r>
              <a:rPr lang="es-ES" sz="2400" dirty="0">
                <a:solidFill>
                  <a:schemeClr val="tx2"/>
                </a:solidFill>
                <a:latin typeface="Dosis"/>
                <a:ea typeface="Dosis"/>
                <a:cs typeface="Dosis"/>
                <a:sym typeface="Dosis"/>
              </a:rPr>
              <a:t>instancias del </a:t>
            </a:r>
            <a:r>
              <a:rPr lang="es-ES" sz="2400" dirty="0" smtClean="0">
                <a:solidFill>
                  <a:schemeClr val="tx2"/>
                </a:solidFill>
                <a:latin typeface="Dosis"/>
                <a:ea typeface="Dosis"/>
                <a:cs typeface="Dosis"/>
                <a:sym typeface="Dosis"/>
              </a:rPr>
              <a:t>Metamodelo </a:t>
            </a:r>
            <a:endParaRPr sz="2400" dirty="0">
              <a:solidFill>
                <a:schemeClr val="tx2"/>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38</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2</a:t>
            </a:r>
            <a:r>
              <a:rPr lang="es-ES" sz="2400" dirty="0">
                <a:solidFill>
                  <a:schemeClr val="accent1">
                    <a:lumMod val="75000"/>
                  </a:schemeClr>
                </a:solidFill>
                <a:latin typeface="Dosis Light" charset="0"/>
              </a:rPr>
              <a:t>. Desarrollar un Componente Conversor de descripciones WSDL hacia instanciaciones </a:t>
            </a:r>
            <a:r>
              <a:rPr lang="es-ES" sz="2400" dirty="0" smtClean="0">
                <a:solidFill>
                  <a:schemeClr val="accent1">
                    <a:lumMod val="75000"/>
                  </a:schemeClr>
                </a:solidFill>
                <a:latin typeface="Dosis Light" charset="0"/>
              </a:rPr>
              <a:t>del </a:t>
            </a:r>
            <a:r>
              <a:rPr lang="es-ES" sz="2400" dirty="0" err="1">
                <a:solidFill>
                  <a:schemeClr val="accent1">
                    <a:lumMod val="75000"/>
                  </a:schemeClr>
                </a:solidFill>
                <a:latin typeface="Dosis Light" charset="0"/>
              </a:rPr>
              <a:t>Metamodelo</a:t>
            </a:r>
            <a:r>
              <a:rPr lang="es-ES" sz="2400" dirty="0">
                <a:solidFill>
                  <a:schemeClr val="accent1">
                    <a:lumMod val="75000"/>
                  </a:schemeClr>
                </a:solidFill>
                <a:latin typeface="Dosis Light" charset="0"/>
              </a:rPr>
              <a:t> </a:t>
            </a:r>
            <a:r>
              <a:rPr lang="es-ES" sz="2400" dirty="0" smtClean="0">
                <a:solidFill>
                  <a:schemeClr val="accent1">
                    <a:lumMod val="75000"/>
                  </a:schemeClr>
                </a:solidFill>
                <a:latin typeface="Dosis Light" charset="0"/>
              </a:rPr>
              <a:t>propuesto</a:t>
            </a:r>
            <a:endParaRPr lang="es-ES" sz="2400" dirty="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574825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39</a:t>
            </a:fld>
            <a:endParaRPr dirty="0"/>
          </a:p>
        </p:txBody>
      </p:sp>
      <p:sp>
        <p:nvSpPr>
          <p:cNvPr id="7" name="Shape 3874"/>
          <p:cNvSpPr txBox="1">
            <a:spLocks/>
          </p:cNvSpPr>
          <p:nvPr/>
        </p:nvSpPr>
        <p:spPr>
          <a:xfrm>
            <a:off x="35496" y="81856"/>
            <a:ext cx="6336704"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600" dirty="0" smtClean="0">
                <a:solidFill>
                  <a:srgbClr val="3A81BA"/>
                </a:solidFill>
              </a:rPr>
              <a:t>Metamodelo instanciado para el caso de estudio </a:t>
            </a:r>
            <a:endParaRPr lang="es-ES" sz="2600" dirty="0">
              <a:solidFill>
                <a:srgbClr val="3A81BA"/>
              </a:solidFill>
              <a:latin typeface="Titillium Web Light"/>
              <a:ea typeface="Titillium Web Light"/>
              <a:cs typeface="Titillium Web Light"/>
              <a:sym typeface="Arial"/>
            </a:endParaRPr>
          </a:p>
        </p:txBody>
      </p:sp>
      <p:sp>
        <p:nvSpPr>
          <p:cNvPr id="6" name="Shape 3894"/>
          <p:cNvSpPr txBox="1">
            <a:spLocks/>
          </p:cNvSpPr>
          <p:nvPr/>
        </p:nvSpPr>
        <p:spPr>
          <a:xfrm>
            <a:off x="6732240" y="4659982"/>
            <a:ext cx="2448272"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3.18, pág. </a:t>
            </a:r>
            <a:r>
              <a:rPr lang="es-ES" sz="2400" dirty="0" smtClean="0"/>
              <a:t>40</a:t>
            </a:r>
            <a:endParaRPr lang="es-ES" sz="2400" dirty="0"/>
          </a:p>
        </p:txBody>
      </p:sp>
      <p:sp>
        <p:nvSpPr>
          <p:cNvPr id="8" name="7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a:t>
            </a:r>
            <a:r>
              <a:rPr lang="es-AR" sz="2000" dirty="0" smtClean="0">
                <a:solidFill>
                  <a:srgbClr val="002060"/>
                </a:solidFill>
                <a:latin typeface="Titillium Web Light" charset="0"/>
              </a:rPr>
              <a:t>propuesto</a:t>
            </a:r>
            <a:endParaRPr lang="es-AR" sz="2000" dirty="0">
              <a:solidFill>
                <a:srgbClr val="002060"/>
              </a:solidFill>
              <a:latin typeface="Titillium Web Light"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513904"/>
            <a:ext cx="8964488" cy="4146077"/>
          </a:xfrm>
          <a:prstGeom prst="rect">
            <a:avLst/>
          </a:prstGeom>
          <a:solidFill>
            <a:schemeClr val="bg1"/>
          </a:solidFill>
        </p:spPr>
      </p:pic>
    </p:spTree>
    <p:extLst>
      <p:ext uri="{BB962C8B-B14F-4D97-AF65-F5344CB8AC3E}">
        <p14:creationId xmlns:p14="http://schemas.microsoft.com/office/powerpoint/2010/main" val="15134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dirty="0"/>
          </a:p>
        </p:txBody>
      </p:sp>
      <p:sp>
        <p:nvSpPr>
          <p:cNvPr id="2" name="1 Rectángulo"/>
          <p:cNvSpPr/>
          <p:nvPr/>
        </p:nvSpPr>
        <p:spPr>
          <a:xfrm>
            <a:off x="26309" y="843558"/>
            <a:ext cx="7570027" cy="3485570"/>
          </a:xfrm>
          <a:prstGeom prst="rect">
            <a:avLst/>
          </a:prstGeom>
        </p:spPr>
        <p:txBody>
          <a:bodyPr wrap="square">
            <a:spAutoFit/>
          </a:bodyPr>
          <a:lstStyle/>
          <a:p>
            <a:pPr eaLnBrk="1" hangingPunct="1">
              <a:lnSpc>
                <a:spcPct val="150000"/>
              </a:lnSpc>
              <a:spcBef>
                <a:spcPct val="0"/>
              </a:spcBef>
            </a:pPr>
            <a:r>
              <a:rPr lang="es-AR" altLang="es-ES" sz="2500" dirty="0" smtClean="0">
                <a:solidFill>
                  <a:schemeClr val="accent1"/>
                </a:solidFill>
                <a:latin typeface="Titillium Web Light" charset="0"/>
                <a:cs typeface="Arial" charset="0"/>
              </a:rPr>
              <a:t>Aplicaciones</a:t>
            </a:r>
            <a:r>
              <a:rPr lang="en-US" altLang="es-ES" sz="2500" dirty="0" smtClean="0">
                <a:solidFill>
                  <a:schemeClr val="accent1"/>
                </a:solidFill>
                <a:latin typeface="Titillium Web Light" charset="0"/>
                <a:cs typeface="Arial" charset="0"/>
              </a:rPr>
              <a:t> </a:t>
            </a:r>
            <a:r>
              <a:rPr lang="en-US" altLang="es-ES" sz="2500" dirty="0" err="1" smtClean="0">
                <a:solidFill>
                  <a:schemeClr val="accent1"/>
                </a:solidFill>
                <a:latin typeface="Titillium Web Light" charset="0"/>
                <a:cs typeface="Arial" charset="0"/>
              </a:rPr>
              <a:t>Orientadas</a:t>
            </a:r>
            <a:r>
              <a:rPr lang="en-US" altLang="es-ES" sz="2500" dirty="0" smtClean="0">
                <a:solidFill>
                  <a:schemeClr val="accent1"/>
                </a:solidFill>
                <a:latin typeface="Titillium Web Light" charset="0"/>
                <a:cs typeface="Arial" charset="0"/>
              </a:rPr>
              <a:t> a </a:t>
            </a:r>
            <a:r>
              <a:rPr lang="en-US" altLang="es-ES" sz="2500" dirty="0" err="1" smtClean="0">
                <a:solidFill>
                  <a:schemeClr val="accent1"/>
                </a:solidFill>
                <a:latin typeface="Titillium Web Light" charset="0"/>
                <a:cs typeface="Arial" charset="0"/>
              </a:rPr>
              <a:t>Servicios</a:t>
            </a:r>
            <a:endParaRPr lang="en-US" altLang="es-ES" sz="2500" dirty="0" smtClean="0">
              <a:solidFill>
                <a:schemeClr val="accent1"/>
              </a:solidFill>
              <a:latin typeface="Titillium Web Light" charset="0"/>
              <a:cs typeface="Arial" charset="0"/>
            </a:endParaRPr>
          </a:p>
          <a:p>
            <a:pPr lvl="1" eaLnBrk="1" hangingPunct="1">
              <a:lnSpc>
                <a:spcPct val="150000"/>
              </a:lnSpc>
              <a:spcBef>
                <a:spcPct val="0"/>
              </a:spcBef>
            </a:pPr>
            <a:r>
              <a:rPr lang="en-US" altLang="es-ES" sz="1900" dirty="0" err="1" smtClean="0">
                <a:solidFill>
                  <a:srgbClr val="083763"/>
                </a:solidFill>
                <a:latin typeface="Titillium Web Light" charset="0"/>
                <a:cs typeface="Arial" charset="0"/>
              </a:rPr>
              <a:t>Aplicaciones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basadas</a:t>
            </a:r>
            <a:r>
              <a:rPr lang="en-US" altLang="es-ES" sz="1900" dirty="0" smtClean="0">
                <a:solidFill>
                  <a:srgbClr val="083763"/>
                </a:solidFill>
                <a:latin typeface="Titillium Web Light" charset="0"/>
                <a:cs typeface="Arial" charset="0"/>
              </a:rPr>
              <a:t> en </a:t>
            </a:r>
            <a:r>
              <a:rPr lang="en-US" altLang="es-ES" sz="1900" dirty="0" err="1" smtClean="0">
                <a:solidFill>
                  <a:srgbClr val="083763"/>
                </a:solidFill>
                <a:latin typeface="Titillium Web Light" charset="0"/>
                <a:cs typeface="Arial" charset="0"/>
              </a:rPr>
              <a:t>componentes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donde</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algunos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componentes</a:t>
            </a:r>
            <a:r>
              <a:rPr lang="en-US" altLang="es-ES" sz="1900" dirty="0" smtClean="0">
                <a:solidFill>
                  <a:srgbClr val="083763"/>
                </a:solidFill>
                <a:latin typeface="Titillium Web Light" charset="0"/>
                <a:cs typeface="Arial" charset="0"/>
              </a:rPr>
              <a:t> se </a:t>
            </a:r>
          </a:p>
          <a:p>
            <a:pPr lvl="1" eaLnBrk="1" hangingPunct="1">
              <a:lnSpc>
                <a:spcPct val="150000"/>
              </a:lnSpc>
              <a:spcBef>
                <a:spcPct val="0"/>
              </a:spcBef>
            </a:pPr>
            <a:r>
              <a:rPr lang="en-US" altLang="es-ES" sz="1900" dirty="0" err="1" smtClean="0">
                <a:solidFill>
                  <a:srgbClr val="083763"/>
                </a:solidFill>
                <a:latin typeface="Titillium Web Light" charset="0"/>
                <a:cs typeface="Arial" charset="0"/>
              </a:rPr>
              <a:t>resuelven</a:t>
            </a:r>
            <a:r>
              <a:rPr lang="en-US" altLang="es-ES" sz="1900" dirty="0" smtClean="0">
                <a:solidFill>
                  <a:srgbClr val="083763"/>
                </a:solidFill>
                <a:latin typeface="Titillium Web Light" charset="0"/>
                <a:cs typeface="Arial" charset="0"/>
              </a:rPr>
              <a:t> con </a:t>
            </a:r>
            <a:r>
              <a:rPr lang="en-US" altLang="es-ES" sz="1900" dirty="0" err="1" smtClean="0">
                <a:solidFill>
                  <a:srgbClr val="083763"/>
                </a:solidFill>
                <a:latin typeface="Titillium Web Light" charset="0"/>
                <a:cs typeface="Arial" charset="0"/>
              </a:rPr>
              <a:t>servicios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desarrollados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por</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terceras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partes</a:t>
            </a:r>
            <a:r>
              <a:rPr lang="en-US" altLang="es-ES" sz="1900" dirty="0" smtClean="0">
                <a:solidFill>
                  <a:schemeClr val="accent1"/>
                </a:solidFill>
                <a:latin typeface="Titillium Web Light" charset="0"/>
                <a:cs typeface="Arial" charset="0"/>
              </a:rPr>
              <a:t> </a:t>
            </a:r>
          </a:p>
          <a:p>
            <a:pPr eaLnBrk="1" hangingPunct="1">
              <a:lnSpc>
                <a:spcPct val="150000"/>
              </a:lnSpc>
              <a:spcBef>
                <a:spcPct val="0"/>
              </a:spcBef>
            </a:pPr>
            <a:endParaRPr lang="en-US" altLang="es-ES" sz="2100" dirty="0" smtClean="0">
              <a:solidFill>
                <a:schemeClr val="accent1"/>
              </a:solidFill>
              <a:latin typeface="Titillium Web Light" charset="0"/>
              <a:cs typeface="Arial" charset="0"/>
            </a:endParaRPr>
          </a:p>
          <a:p>
            <a:pPr eaLnBrk="1" hangingPunct="1">
              <a:lnSpc>
                <a:spcPct val="150000"/>
              </a:lnSpc>
              <a:spcBef>
                <a:spcPct val="0"/>
              </a:spcBef>
            </a:pPr>
            <a:r>
              <a:rPr lang="en-US" altLang="es-ES" sz="2500" dirty="0" smtClean="0">
                <a:solidFill>
                  <a:schemeClr val="accent1"/>
                </a:solidFill>
                <a:latin typeface="Titillium Web Light" charset="0"/>
                <a:cs typeface="Arial" charset="0"/>
              </a:rPr>
              <a:t>Service Oriented Computing (SOC)</a:t>
            </a:r>
          </a:p>
          <a:p>
            <a:pPr lvl="1" eaLnBrk="1" hangingPunct="1">
              <a:lnSpc>
                <a:spcPct val="150000"/>
              </a:lnSpc>
              <a:spcBef>
                <a:spcPct val="0"/>
              </a:spcBef>
            </a:pPr>
            <a:r>
              <a:rPr lang="en-US" altLang="es-ES" sz="1900" dirty="0" err="1" smtClean="0">
                <a:solidFill>
                  <a:srgbClr val="083763"/>
                </a:solidFill>
                <a:latin typeface="Titillium Web Light" charset="0"/>
                <a:cs typeface="Arial" charset="0"/>
              </a:rPr>
              <a:t>Desarrollo</a:t>
            </a:r>
            <a:r>
              <a:rPr lang="en-US" altLang="es-ES" sz="1900" dirty="0" smtClean="0">
                <a:solidFill>
                  <a:srgbClr val="083763"/>
                </a:solidFill>
                <a:latin typeface="Titillium Web Light" charset="0"/>
                <a:cs typeface="Arial" charset="0"/>
              </a:rPr>
              <a:t> de </a:t>
            </a:r>
            <a:r>
              <a:rPr lang="en-US" altLang="es-ES" sz="1900" dirty="0" err="1" smtClean="0">
                <a:solidFill>
                  <a:srgbClr val="083763"/>
                </a:solidFill>
                <a:latin typeface="Titillium Web Light" charset="0"/>
                <a:cs typeface="Arial" charset="0"/>
              </a:rPr>
              <a:t>aplicaciones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distribuidas</a:t>
            </a:r>
            <a:r>
              <a:rPr lang="en-US" altLang="es-ES" sz="1900" dirty="0" smtClean="0">
                <a:solidFill>
                  <a:srgbClr val="083763"/>
                </a:solidFill>
                <a:latin typeface="Titillium Web Light" charset="0"/>
                <a:cs typeface="Arial" charset="0"/>
              </a:rPr>
              <a:t> en </a:t>
            </a:r>
            <a:r>
              <a:rPr lang="en-US" altLang="es-ES" sz="1900" dirty="0" err="1" smtClean="0">
                <a:solidFill>
                  <a:srgbClr val="083763"/>
                </a:solidFill>
                <a:latin typeface="Titillium Web Light" charset="0"/>
                <a:cs typeface="Arial" charset="0"/>
              </a:rPr>
              <a:t>ambientes</a:t>
            </a:r>
            <a:r>
              <a:rPr lang="en-US" altLang="es-ES" sz="1900" dirty="0" smtClean="0">
                <a:solidFill>
                  <a:srgbClr val="083763"/>
                </a:solidFill>
                <a:latin typeface="Titillium Web Light" charset="0"/>
                <a:cs typeface="Arial" charset="0"/>
              </a:rPr>
              <a:t> </a:t>
            </a:r>
            <a:r>
              <a:rPr lang="en-US" altLang="es-ES" sz="1900" dirty="0" err="1" smtClean="0">
                <a:solidFill>
                  <a:srgbClr val="083763"/>
                </a:solidFill>
                <a:latin typeface="Titillium Web Light" charset="0"/>
                <a:cs typeface="Arial" charset="0"/>
              </a:rPr>
              <a:t>heterogéneos</a:t>
            </a:r>
            <a:endParaRPr lang="en-US" altLang="es-ES" sz="1900" dirty="0" smtClean="0">
              <a:solidFill>
                <a:srgbClr val="083763"/>
              </a:solidFill>
              <a:latin typeface="Titillium Web Light" charset="0"/>
              <a:cs typeface="Arial" charset="0"/>
            </a:endParaRPr>
          </a:p>
          <a:p>
            <a:pPr lvl="1" eaLnBrk="1" hangingPunct="1">
              <a:lnSpc>
                <a:spcPct val="150000"/>
              </a:lnSpc>
              <a:spcBef>
                <a:spcPct val="0"/>
              </a:spcBef>
            </a:pPr>
            <a:r>
              <a:rPr lang="en-US" altLang="es-ES" sz="1900" dirty="0" smtClean="0">
                <a:solidFill>
                  <a:srgbClr val="083763"/>
                </a:solidFill>
                <a:latin typeface="Titillium Web Light" charset="0"/>
                <a:cs typeface="Arial" charset="0"/>
              </a:rPr>
              <a:t>Se </a:t>
            </a:r>
            <a:r>
              <a:rPr lang="en-US" altLang="es-ES" sz="1900" dirty="0" err="1" smtClean="0">
                <a:solidFill>
                  <a:srgbClr val="083763"/>
                </a:solidFill>
                <a:latin typeface="Titillium Web Light" charset="0"/>
                <a:cs typeface="Arial" charset="0"/>
              </a:rPr>
              <a:t>basan</a:t>
            </a:r>
            <a:r>
              <a:rPr lang="en-US" altLang="es-ES" sz="1900" dirty="0" smtClean="0">
                <a:solidFill>
                  <a:srgbClr val="083763"/>
                </a:solidFill>
                <a:latin typeface="Titillium Web Light" charset="0"/>
                <a:cs typeface="Arial" charset="0"/>
              </a:rPr>
              <a:t> en la </a:t>
            </a:r>
            <a:r>
              <a:rPr lang="en-US" altLang="es-ES" sz="1900" dirty="0" err="1" smtClean="0">
                <a:solidFill>
                  <a:srgbClr val="083763"/>
                </a:solidFill>
                <a:latin typeface="Titillium Web Light" charset="0"/>
                <a:cs typeface="Arial" charset="0"/>
              </a:rPr>
              <a:t>tecnología</a:t>
            </a:r>
            <a:r>
              <a:rPr lang="en-US" altLang="es-ES" sz="1900" dirty="0" smtClean="0">
                <a:solidFill>
                  <a:srgbClr val="083763"/>
                </a:solidFill>
                <a:latin typeface="Titillium Web Light" charset="0"/>
                <a:cs typeface="Arial" charset="0"/>
              </a:rPr>
              <a:t> de </a:t>
            </a:r>
            <a:r>
              <a:rPr lang="en-US" altLang="es-ES" sz="1900" dirty="0" err="1" smtClean="0">
                <a:solidFill>
                  <a:srgbClr val="083763"/>
                </a:solidFill>
                <a:latin typeface="Titillium Web Light" charset="0"/>
                <a:cs typeface="Arial" charset="0"/>
              </a:rPr>
              <a:t>Servicios</a:t>
            </a:r>
            <a:r>
              <a:rPr lang="en-US" altLang="es-ES" sz="1900" dirty="0" smtClean="0">
                <a:solidFill>
                  <a:srgbClr val="083763"/>
                </a:solidFill>
                <a:latin typeface="Titillium Web Light" charset="0"/>
                <a:cs typeface="Arial" charset="0"/>
              </a:rPr>
              <a:t> Web</a:t>
            </a:r>
          </a:p>
        </p:txBody>
      </p:sp>
      <p:sp>
        <p:nvSpPr>
          <p:cNvPr id="3" name="2 Rectángulo"/>
          <p:cNvSpPr/>
          <p:nvPr/>
        </p:nvSpPr>
        <p:spPr>
          <a:xfrm>
            <a:off x="23003" y="3575"/>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4" name="3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28028435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359403"/>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smtClean="0">
                <a:solidFill>
                  <a:schemeClr val="tx2"/>
                </a:solidFill>
                <a:latin typeface="Dosis" charset="0"/>
                <a:sym typeface="Dosis Light"/>
              </a:rPr>
              <a:t>Necesidad de contar con un componente Conversor</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Relación entre WSDL y Metamodelo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Fragmento documento WSDL </a:t>
            </a:r>
            <a:r>
              <a:rPr lang="es-ES" sz="2400" dirty="0" err="1">
                <a:solidFill>
                  <a:schemeClr val="tx2"/>
                </a:solidFill>
                <a:latin typeface="Dosis"/>
                <a:ea typeface="Dosis"/>
                <a:cs typeface="Dosis"/>
                <a:sym typeface="Dosis"/>
              </a:rPr>
              <a:t>RentACar</a:t>
            </a:r>
            <a:r>
              <a:rPr lang="es-ES" sz="2400" dirty="0">
                <a:solidFill>
                  <a:schemeClr val="tx2"/>
                </a:solidFill>
                <a:latin typeface="Dosis"/>
                <a:ea typeface="Dosis"/>
                <a:cs typeface="Dosis"/>
                <a:sym typeface="Dosis"/>
              </a:rPr>
              <a:t>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Metamodelo instanciado para el caso de </a:t>
            </a:r>
            <a:r>
              <a:rPr lang="es-ES" sz="2400" dirty="0" smtClean="0">
                <a:solidFill>
                  <a:schemeClr val="tx2"/>
                </a:solidFill>
                <a:latin typeface="Dosis"/>
                <a:ea typeface="Dosis"/>
                <a:cs typeface="Dosis"/>
                <a:sym typeface="Dosis"/>
              </a:rPr>
              <a:t>estudio</a:t>
            </a:r>
          </a:p>
          <a:p>
            <a:pPr marL="342900" lvl="0" indent="-342900">
              <a:spcBef>
                <a:spcPts val="500"/>
              </a:spcBef>
              <a:buFont typeface="Arial" pitchFamily="34" charset="0"/>
              <a:buChar char="•"/>
            </a:pPr>
            <a:r>
              <a:rPr lang="es-ES" sz="2400" dirty="0">
                <a:solidFill>
                  <a:schemeClr val="accent1">
                    <a:lumMod val="75000"/>
                  </a:schemeClr>
                </a:solidFill>
                <a:latin typeface="Dosis"/>
                <a:ea typeface="Dosis"/>
                <a:cs typeface="Dosis"/>
                <a:sym typeface="Dosis"/>
              </a:rPr>
              <a:t>Herramientas utilizadas en el Conversor</a:t>
            </a:r>
          </a:p>
          <a:p>
            <a:pPr marL="342900" lvl="0" indent="-342900">
              <a:spcBef>
                <a:spcPts val="500"/>
              </a:spcBef>
              <a:buFont typeface="Arial" pitchFamily="34" charset="0"/>
              <a:buChar char="•"/>
            </a:pPr>
            <a:r>
              <a:rPr lang="es-ES" sz="2400" dirty="0" smtClean="0">
                <a:solidFill>
                  <a:schemeClr val="tx2"/>
                </a:solidFill>
                <a:latin typeface="Dosis"/>
                <a:ea typeface="Dosis"/>
                <a:cs typeface="Dosis"/>
                <a:sym typeface="Dosis"/>
              </a:rPr>
              <a:t>Conversión </a:t>
            </a:r>
            <a:r>
              <a:rPr lang="es-ES" sz="2400" dirty="0">
                <a:solidFill>
                  <a:schemeClr val="tx2"/>
                </a:solidFill>
                <a:latin typeface="Dosis"/>
                <a:ea typeface="Dosis"/>
                <a:cs typeface="Dosis"/>
                <a:sym typeface="Dosis"/>
              </a:rPr>
              <a:t>de documentos WSDL </a:t>
            </a:r>
            <a:r>
              <a:rPr lang="es-ES" sz="2400" dirty="0" smtClean="0">
                <a:solidFill>
                  <a:schemeClr val="tx2"/>
                </a:solidFill>
                <a:latin typeface="Dosis"/>
                <a:ea typeface="Dosis"/>
                <a:cs typeface="Dosis"/>
                <a:sym typeface="Dosis"/>
              </a:rPr>
              <a:t>2.0 a </a:t>
            </a:r>
            <a:r>
              <a:rPr lang="es-ES" sz="2400" dirty="0">
                <a:solidFill>
                  <a:schemeClr val="tx2"/>
                </a:solidFill>
                <a:latin typeface="Dosis"/>
                <a:ea typeface="Dosis"/>
                <a:cs typeface="Dosis"/>
                <a:sym typeface="Dosis"/>
              </a:rPr>
              <a:t>instancias del </a:t>
            </a:r>
            <a:r>
              <a:rPr lang="es-ES" sz="2400" dirty="0" smtClean="0">
                <a:solidFill>
                  <a:schemeClr val="tx2"/>
                </a:solidFill>
                <a:latin typeface="Dosis"/>
                <a:ea typeface="Dosis"/>
                <a:cs typeface="Dosis"/>
                <a:sym typeface="Dosis"/>
              </a:rPr>
              <a:t>Metamodelo </a:t>
            </a:r>
            <a:endParaRPr sz="2400" dirty="0">
              <a:solidFill>
                <a:schemeClr val="tx2"/>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40</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2</a:t>
            </a:r>
            <a:r>
              <a:rPr lang="es-ES" sz="2400" dirty="0">
                <a:solidFill>
                  <a:schemeClr val="accent1">
                    <a:lumMod val="75000"/>
                  </a:schemeClr>
                </a:solidFill>
                <a:latin typeface="Dosis Light" charset="0"/>
              </a:rPr>
              <a:t>. Desarrollar un Componente Conversor de descripciones WSDL hacia instanciaciones </a:t>
            </a:r>
            <a:r>
              <a:rPr lang="es-ES" sz="2400" dirty="0" smtClean="0">
                <a:solidFill>
                  <a:schemeClr val="accent1">
                    <a:lumMod val="75000"/>
                  </a:schemeClr>
                </a:solidFill>
                <a:latin typeface="Dosis Light" charset="0"/>
              </a:rPr>
              <a:t>del </a:t>
            </a:r>
            <a:r>
              <a:rPr lang="es-ES" sz="2400" dirty="0" err="1">
                <a:solidFill>
                  <a:schemeClr val="accent1">
                    <a:lumMod val="75000"/>
                  </a:schemeClr>
                </a:solidFill>
                <a:latin typeface="Dosis Light" charset="0"/>
              </a:rPr>
              <a:t>Metamodelo</a:t>
            </a:r>
            <a:r>
              <a:rPr lang="es-ES" sz="2400" dirty="0">
                <a:solidFill>
                  <a:schemeClr val="accent1">
                    <a:lumMod val="75000"/>
                  </a:schemeClr>
                </a:solidFill>
                <a:latin typeface="Dosis Light" charset="0"/>
              </a:rPr>
              <a:t> </a:t>
            </a:r>
            <a:r>
              <a:rPr lang="es-ES" sz="2400" dirty="0" smtClean="0">
                <a:solidFill>
                  <a:schemeClr val="accent1">
                    <a:lumMod val="75000"/>
                  </a:schemeClr>
                </a:solidFill>
                <a:latin typeface="Dosis Light" charset="0"/>
              </a:rPr>
              <a:t>propuesto</a:t>
            </a:r>
            <a:endParaRPr lang="es-ES" sz="2400" dirty="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530099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41</a:t>
            </a:fld>
            <a:endParaRPr dirty="0"/>
          </a:p>
        </p:txBody>
      </p:sp>
      <p:sp>
        <p:nvSpPr>
          <p:cNvPr id="7" name="Shape 3874"/>
          <p:cNvSpPr txBox="1">
            <a:spLocks/>
          </p:cNvSpPr>
          <p:nvPr/>
        </p:nvSpPr>
        <p:spPr>
          <a:xfrm>
            <a:off x="251520" y="123478"/>
            <a:ext cx="6768752" cy="432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600" dirty="0" smtClean="0">
                <a:solidFill>
                  <a:srgbClr val="3A81BA"/>
                </a:solidFill>
              </a:rPr>
              <a:t>Herramientas utilizadas en el Conversor</a:t>
            </a:r>
            <a:endParaRPr lang="es-ES" sz="2600" dirty="0">
              <a:solidFill>
                <a:srgbClr val="3A81BA"/>
              </a:solidFill>
              <a:latin typeface="Titillium Web Light"/>
              <a:ea typeface="Titillium Web Light"/>
              <a:cs typeface="Titillium Web Light"/>
              <a:sym typeface="Arial"/>
            </a:endParaRPr>
          </a:p>
        </p:txBody>
      </p:sp>
      <p:sp>
        <p:nvSpPr>
          <p:cNvPr id="5" name="Shape 3894"/>
          <p:cNvSpPr txBox="1">
            <a:spLocks/>
          </p:cNvSpPr>
          <p:nvPr/>
        </p:nvSpPr>
        <p:spPr>
          <a:xfrm>
            <a:off x="1043608" y="987575"/>
            <a:ext cx="1619672" cy="7200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b="1" dirty="0" smtClean="0">
                <a:solidFill>
                  <a:schemeClr val="tx1"/>
                </a:solidFill>
              </a:rPr>
              <a:t>WODEN</a:t>
            </a:r>
            <a:endParaRPr lang="es-ES" sz="2400" b="1" dirty="0">
              <a:solidFill>
                <a:schemeClr val="tx1"/>
              </a:solidFill>
            </a:endParaRPr>
          </a:p>
        </p:txBody>
      </p:sp>
      <p:sp>
        <p:nvSpPr>
          <p:cNvPr id="6" name="Shape 3894"/>
          <p:cNvSpPr txBox="1">
            <a:spLocks/>
          </p:cNvSpPr>
          <p:nvPr/>
        </p:nvSpPr>
        <p:spPr>
          <a:xfrm>
            <a:off x="1043608" y="2787774"/>
            <a:ext cx="1619672" cy="7200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400" b="1" dirty="0" smtClean="0">
                <a:solidFill>
                  <a:schemeClr val="tx1"/>
                </a:solidFill>
              </a:rPr>
              <a:t>DOM</a:t>
            </a:r>
            <a:endParaRPr lang="es-ES" sz="2400" b="1" dirty="0">
              <a:solidFill>
                <a:schemeClr val="tx1"/>
              </a:solidFill>
            </a:endParaRPr>
          </a:p>
        </p:txBody>
      </p:sp>
      <p:sp>
        <p:nvSpPr>
          <p:cNvPr id="8" name="Shape 3894"/>
          <p:cNvSpPr txBox="1">
            <a:spLocks/>
          </p:cNvSpPr>
          <p:nvPr/>
        </p:nvSpPr>
        <p:spPr>
          <a:xfrm>
            <a:off x="1716832" y="1779662"/>
            <a:ext cx="5951512" cy="8640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Tx/>
              <a:buChar char="-"/>
            </a:pPr>
            <a:r>
              <a:rPr lang="es-ES" sz="2400" dirty="0" smtClean="0">
                <a:solidFill>
                  <a:srgbClr val="3A81BA"/>
                </a:solidFill>
              </a:rPr>
              <a:t>Documentos </a:t>
            </a:r>
            <a:r>
              <a:rPr lang="es-ES" sz="2400" dirty="0">
                <a:solidFill>
                  <a:srgbClr val="3A81BA"/>
                </a:solidFill>
              </a:rPr>
              <a:t>bien </a:t>
            </a:r>
            <a:r>
              <a:rPr lang="es-ES" sz="2400" dirty="0" smtClean="0">
                <a:solidFill>
                  <a:srgbClr val="3A81BA"/>
                </a:solidFill>
              </a:rPr>
              <a:t>formados</a:t>
            </a:r>
          </a:p>
          <a:p>
            <a:pPr marL="342900" indent="-342900">
              <a:buFontTx/>
              <a:buChar char="-"/>
            </a:pPr>
            <a:r>
              <a:rPr lang="es-AR" sz="2400" dirty="0" smtClean="0">
                <a:solidFill>
                  <a:srgbClr val="3A81BA"/>
                </a:solidFill>
              </a:rPr>
              <a:t>Convertir documentos WSDL 1.1 a la versión 2.0</a:t>
            </a:r>
          </a:p>
        </p:txBody>
      </p:sp>
      <p:sp>
        <p:nvSpPr>
          <p:cNvPr id="9" name="Shape 3894"/>
          <p:cNvSpPr txBox="1">
            <a:spLocks/>
          </p:cNvSpPr>
          <p:nvPr/>
        </p:nvSpPr>
        <p:spPr>
          <a:xfrm>
            <a:off x="1691680" y="3435846"/>
            <a:ext cx="5951512" cy="8640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Tx/>
              <a:buChar char="-"/>
            </a:pPr>
            <a:r>
              <a:rPr lang="es-ES" sz="2400" dirty="0" smtClean="0">
                <a:solidFill>
                  <a:srgbClr val="3A81BA"/>
                </a:solidFill>
              </a:rPr>
              <a:t>Acceder a todos los elementos del documento WSDL</a:t>
            </a:r>
          </a:p>
        </p:txBody>
      </p:sp>
      <p:sp>
        <p:nvSpPr>
          <p:cNvPr id="10" name="9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435556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359403"/>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spcBef>
                <a:spcPts val="500"/>
              </a:spcBef>
              <a:buFont typeface="Arial" pitchFamily="34" charset="0"/>
              <a:buChar char="•"/>
            </a:pPr>
            <a:r>
              <a:rPr lang="es-ES" sz="2400" dirty="0" smtClean="0">
                <a:solidFill>
                  <a:schemeClr val="tx2"/>
                </a:solidFill>
                <a:latin typeface="Dosis" charset="0"/>
                <a:sym typeface="Dosis Light"/>
              </a:rPr>
              <a:t>Necesidad de contar con un componente Conversor</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Relación entre WSDL y Metamodelo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Fragmento documento WSDL </a:t>
            </a:r>
            <a:r>
              <a:rPr lang="es-ES" sz="2400" dirty="0" err="1">
                <a:solidFill>
                  <a:schemeClr val="tx2"/>
                </a:solidFill>
                <a:latin typeface="Dosis"/>
                <a:ea typeface="Dosis"/>
                <a:cs typeface="Dosis"/>
                <a:sym typeface="Dosis"/>
              </a:rPr>
              <a:t>RentACar</a:t>
            </a:r>
            <a:r>
              <a:rPr lang="es-ES" sz="2400" dirty="0">
                <a:solidFill>
                  <a:schemeClr val="tx2"/>
                </a:solidFill>
                <a:latin typeface="Dosis"/>
                <a:ea typeface="Dosis"/>
                <a:cs typeface="Dosis"/>
                <a:sym typeface="Dosis"/>
              </a:rPr>
              <a:t> </a:t>
            </a:r>
            <a:endParaRPr lang="es-ES" sz="2400" dirty="0" smtClean="0">
              <a:solidFill>
                <a:schemeClr val="tx2"/>
              </a:solidFill>
              <a:latin typeface="Dosis"/>
              <a:ea typeface="Dosis"/>
              <a:cs typeface="Dosis"/>
              <a:sym typeface="Dosis"/>
            </a:endParaRP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Metamodelo instanciado para el caso de </a:t>
            </a:r>
            <a:r>
              <a:rPr lang="es-ES" sz="2400" dirty="0" smtClean="0">
                <a:solidFill>
                  <a:schemeClr val="tx2"/>
                </a:solidFill>
                <a:latin typeface="Dosis"/>
                <a:ea typeface="Dosis"/>
                <a:cs typeface="Dosis"/>
                <a:sym typeface="Dosis"/>
              </a:rPr>
              <a:t>estudio</a:t>
            </a:r>
          </a:p>
          <a:p>
            <a:pPr marL="342900" lvl="0" indent="-342900">
              <a:spcBef>
                <a:spcPts val="500"/>
              </a:spcBef>
              <a:buFont typeface="Arial" pitchFamily="34" charset="0"/>
              <a:buChar char="•"/>
            </a:pPr>
            <a:r>
              <a:rPr lang="es-ES" sz="2400" dirty="0">
                <a:solidFill>
                  <a:schemeClr val="tx2"/>
                </a:solidFill>
                <a:latin typeface="Dosis"/>
                <a:ea typeface="Dosis"/>
                <a:cs typeface="Dosis"/>
                <a:sym typeface="Dosis"/>
              </a:rPr>
              <a:t>Herramientas utilizadas en el Conversor</a:t>
            </a:r>
          </a:p>
          <a:p>
            <a:pPr marL="342900" lvl="0" indent="-342900">
              <a:spcBef>
                <a:spcPts val="500"/>
              </a:spcBef>
              <a:buFont typeface="Arial" pitchFamily="34" charset="0"/>
              <a:buChar char="•"/>
            </a:pPr>
            <a:r>
              <a:rPr lang="es-ES" sz="2400" dirty="0" smtClean="0">
                <a:solidFill>
                  <a:schemeClr val="accent1">
                    <a:lumMod val="75000"/>
                  </a:schemeClr>
                </a:solidFill>
                <a:latin typeface="Dosis"/>
                <a:ea typeface="Dosis"/>
                <a:cs typeface="Dosis"/>
                <a:sym typeface="Dosis"/>
              </a:rPr>
              <a:t>Conversión </a:t>
            </a:r>
            <a:r>
              <a:rPr lang="es-ES" sz="2400" dirty="0">
                <a:solidFill>
                  <a:schemeClr val="accent1">
                    <a:lumMod val="75000"/>
                  </a:schemeClr>
                </a:solidFill>
                <a:latin typeface="Dosis"/>
                <a:ea typeface="Dosis"/>
                <a:cs typeface="Dosis"/>
                <a:sym typeface="Dosis"/>
              </a:rPr>
              <a:t>de documentos WSDL </a:t>
            </a:r>
            <a:r>
              <a:rPr lang="es-ES" sz="2400" dirty="0" smtClean="0">
                <a:solidFill>
                  <a:schemeClr val="accent1">
                    <a:lumMod val="75000"/>
                  </a:schemeClr>
                </a:solidFill>
                <a:latin typeface="Dosis"/>
                <a:ea typeface="Dosis"/>
                <a:cs typeface="Dosis"/>
                <a:sym typeface="Dosis"/>
              </a:rPr>
              <a:t>2.0 a </a:t>
            </a:r>
            <a:r>
              <a:rPr lang="es-ES" sz="2400" dirty="0">
                <a:solidFill>
                  <a:schemeClr val="accent1">
                    <a:lumMod val="75000"/>
                  </a:schemeClr>
                </a:solidFill>
                <a:latin typeface="Dosis"/>
                <a:ea typeface="Dosis"/>
                <a:cs typeface="Dosis"/>
                <a:sym typeface="Dosis"/>
              </a:rPr>
              <a:t>instancias del </a:t>
            </a:r>
            <a:r>
              <a:rPr lang="es-ES" sz="2400" dirty="0" smtClean="0">
                <a:solidFill>
                  <a:schemeClr val="accent1">
                    <a:lumMod val="75000"/>
                  </a:schemeClr>
                </a:solidFill>
                <a:latin typeface="Dosis"/>
                <a:ea typeface="Dosis"/>
                <a:cs typeface="Dosis"/>
                <a:sym typeface="Dosis"/>
              </a:rPr>
              <a:t>Metamodelo </a:t>
            </a:r>
            <a:endParaRPr sz="2400" dirty="0">
              <a:solidFill>
                <a:schemeClr val="accent1">
                  <a:lumMod val="75000"/>
                </a:schemeClr>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42</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smtClean="0">
                <a:solidFill>
                  <a:schemeClr val="accent1">
                    <a:lumMod val="75000"/>
                  </a:schemeClr>
                </a:solidFill>
                <a:latin typeface="Dosis Light" charset="0"/>
              </a:rPr>
              <a:t>2</a:t>
            </a:r>
            <a:r>
              <a:rPr lang="es-ES" sz="2400" dirty="0">
                <a:solidFill>
                  <a:schemeClr val="accent1">
                    <a:lumMod val="75000"/>
                  </a:schemeClr>
                </a:solidFill>
                <a:latin typeface="Dosis Light" charset="0"/>
              </a:rPr>
              <a:t>. Desarrollar un Componente Conversor de descripciones WSDL hacia instanciaciones </a:t>
            </a:r>
            <a:r>
              <a:rPr lang="es-ES" sz="2400" dirty="0" smtClean="0">
                <a:solidFill>
                  <a:schemeClr val="accent1">
                    <a:lumMod val="75000"/>
                  </a:schemeClr>
                </a:solidFill>
                <a:latin typeface="Dosis Light" charset="0"/>
              </a:rPr>
              <a:t>del </a:t>
            </a:r>
            <a:r>
              <a:rPr lang="es-ES" sz="2400" dirty="0" err="1">
                <a:solidFill>
                  <a:schemeClr val="accent1">
                    <a:lumMod val="75000"/>
                  </a:schemeClr>
                </a:solidFill>
                <a:latin typeface="Dosis Light" charset="0"/>
              </a:rPr>
              <a:t>Metamodelo</a:t>
            </a:r>
            <a:r>
              <a:rPr lang="es-ES" sz="2400" dirty="0">
                <a:solidFill>
                  <a:schemeClr val="accent1">
                    <a:lumMod val="75000"/>
                  </a:schemeClr>
                </a:solidFill>
                <a:latin typeface="Dosis Light" charset="0"/>
              </a:rPr>
              <a:t> </a:t>
            </a:r>
            <a:r>
              <a:rPr lang="es-ES" sz="2400" dirty="0" smtClean="0">
                <a:solidFill>
                  <a:schemeClr val="accent1">
                    <a:lumMod val="75000"/>
                  </a:schemeClr>
                </a:solidFill>
                <a:latin typeface="Dosis Light" charset="0"/>
              </a:rPr>
              <a:t>propuesto</a:t>
            </a:r>
            <a:endParaRPr lang="es-ES" sz="2400" dirty="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20928474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43</a:t>
            </a:fld>
            <a:endParaRPr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27" y="0"/>
            <a:ext cx="8528069" cy="5143500"/>
          </a:xfrm>
          <a:prstGeom prst="rect">
            <a:avLst/>
          </a:prstGeom>
          <a:solidFill>
            <a:schemeClr val="bg1"/>
          </a:solidFill>
        </p:spPr>
      </p:pic>
      <p:sp>
        <p:nvSpPr>
          <p:cNvPr id="16"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7" name="Shape 3874"/>
          <p:cNvSpPr txBox="1">
            <a:spLocks/>
          </p:cNvSpPr>
          <p:nvPr/>
        </p:nvSpPr>
        <p:spPr>
          <a:xfrm>
            <a:off x="-36512" y="-236562"/>
            <a:ext cx="3600400" cy="8640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ES" sz="2000" dirty="0" smtClean="0">
                <a:solidFill>
                  <a:srgbClr val="3A81BA"/>
                </a:solidFill>
              </a:rPr>
              <a:t>Conversión </a:t>
            </a:r>
            <a:r>
              <a:rPr lang="es-ES" sz="2000" dirty="0">
                <a:solidFill>
                  <a:srgbClr val="3A81BA"/>
                </a:solidFill>
              </a:rPr>
              <a:t>de documentos WSDL </a:t>
            </a:r>
            <a:r>
              <a:rPr lang="es-ES" sz="2000" dirty="0" smtClean="0">
                <a:solidFill>
                  <a:srgbClr val="3A81BA"/>
                </a:solidFill>
              </a:rPr>
              <a:t>2.0 a </a:t>
            </a:r>
            <a:r>
              <a:rPr lang="es-ES" sz="2000" dirty="0">
                <a:solidFill>
                  <a:srgbClr val="3A81BA"/>
                </a:solidFill>
              </a:rPr>
              <a:t>instancias del metamodelo </a:t>
            </a:r>
            <a:endParaRPr lang="es-ES" sz="2000" dirty="0">
              <a:solidFill>
                <a:srgbClr val="3A81BA"/>
              </a:solidFill>
              <a:latin typeface="Titillium Web Light"/>
              <a:ea typeface="Titillium Web Light"/>
              <a:cs typeface="Titillium Web Light"/>
              <a:sym typeface="Arial"/>
            </a:endParaRPr>
          </a:p>
        </p:txBody>
      </p:sp>
      <p:sp>
        <p:nvSpPr>
          <p:cNvPr id="4" name="3 Rectángulo"/>
          <p:cNvSpPr/>
          <p:nvPr/>
        </p:nvSpPr>
        <p:spPr>
          <a:xfrm>
            <a:off x="2339752" y="43458"/>
            <a:ext cx="3384376" cy="4040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Trapecio"/>
          <p:cNvSpPr/>
          <p:nvPr/>
        </p:nvSpPr>
        <p:spPr>
          <a:xfrm>
            <a:off x="3491880" y="51470"/>
            <a:ext cx="6156176" cy="5092029"/>
          </a:xfrm>
          <a:prstGeom prst="trapezoid">
            <a:avLst>
              <a:gd name="adj" fmla="val 288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uadroTexto"/>
          <p:cNvSpPr txBox="1"/>
          <p:nvPr/>
        </p:nvSpPr>
        <p:spPr>
          <a:xfrm>
            <a:off x="2411760" y="3228513"/>
            <a:ext cx="1831325" cy="830997"/>
          </a:xfrm>
          <a:prstGeom prst="rect">
            <a:avLst/>
          </a:prstGeom>
          <a:noFill/>
        </p:spPr>
        <p:txBody>
          <a:bodyPr wrap="square" rtlCol="0">
            <a:spAutoFit/>
          </a:bodyPr>
          <a:lstStyle/>
          <a:p>
            <a:r>
              <a:rPr lang="es-AR" sz="2400" dirty="0" err="1" smtClean="0">
                <a:solidFill>
                  <a:schemeClr val="accent1"/>
                </a:solidFill>
                <a:latin typeface="Dosis Light" charset="0"/>
              </a:rPr>
              <a:t>SimpleType</a:t>
            </a:r>
            <a:endParaRPr lang="es-AR" sz="2400" dirty="0" smtClean="0">
              <a:solidFill>
                <a:schemeClr val="accent1"/>
              </a:solidFill>
              <a:latin typeface="Dosis Light" charset="0"/>
            </a:endParaRPr>
          </a:p>
          <a:p>
            <a:r>
              <a:rPr lang="es-AR" sz="2400" dirty="0" err="1" smtClean="0">
                <a:solidFill>
                  <a:schemeClr val="accent1"/>
                </a:solidFill>
                <a:latin typeface="Dosis Light" charset="0"/>
              </a:rPr>
              <a:t>initDate</a:t>
            </a:r>
            <a:endParaRPr lang="es-AR" sz="2400" dirty="0">
              <a:solidFill>
                <a:schemeClr val="accent1"/>
              </a:solidFill>
              <a:latin typeface="Dosis Light" charset="0"/>
            </a:endParaRPr>
          </a:p>
        </p:txBody>
      </p:sp>
      <p:sp>
        <p:nvSpPr>
          <p:cNvPr id="13" name="12 CuadroTexto"/>
          <p:cNvSpPr txBox="1"/>
          <p:nvPr/>
        </p:nvSpPr>
        <p:spPr>
          <a:xfrm>
            <a:off x="4180835" y="3252921"/>
            <a:ext cx="1831325" cy="830997"/>
          </a:xfrm>
          <a:prstGeom prst="rect">
            <a:avLst/>
          </a:prstGeom>
          <a:noFill/>
        </p:spPr>
        <p:txBody>
          <a:bodyPr wrap="square" rtlCol="0">
            <a:spAutoFit/>
          </a:bodyPr>
          <a:lstStyle/>
          <a:p>
            <a:r>
              <a:rPr lang="es-AR" sz="2400" dirty="0" err="1" smtClean="0">
                <a:solidFill>
                  <a:schemeClr val="accent1"/>
                </a:solidFill>
                <a:latin typeface="Dosis Light" charset="0"/>
              </a:rPr>
              <a:t>SimpleType</a:t>
            </a:r>
            <a:endParaRPr lang="es-AR" sz="2400" dirty="0" smtClean="0">
              <a:solidFill>
                <a:schemeClr val="accent1"/>
              </a:solidFill>
              <a:latin typeface="Dosis Light" charset="0"/>
            </a:endParaRPr>
          </a:p>
          <a:p>
            <a:r>
              <a:rPr lang="es-AR" sz="2400" dirty="0" err="1" smtClean="0">
                <a:solidFill>
                  <a:schemeClr val="accent1"/>
                </a:solidFill>
                <a:latin typeface="Dosis Light" charset="0"/>
              </a:rPr>
              <a:t>endDate</a:t>
            </a:r>
            <a:endParaRPr lang="es-AR" sz="2400" dirty="0">
              <a:solidFill>
                <a:schemeClr val="accent1"/>
              </a:solidFill>
              <a:latin typeface="Dosis Light" charset="0"/>
            </a:endParaRPr>
          </a:p>
        </p:txBody>
      </p:sp>
      <p:sp>
        <p:nvSpPr>
          <p:cNvPr id="14" name="13 CuadroTexto"/>
          <p:cNvSpPr txBox="1"/>
          <p:nvPr/>
        </p:nvSpPr>
        <p:spPr>
          <a:xfrm>
            <a:off x="1043608" y="3612961"/>
            <a:ext cx="2407389" cy="461665"/>
          </a:xfrm>
          <a:prstGeom prst="rect">
            <a:avLst/>
          </a:prstGeom>
          <a:noFill/>
        </p:spPr>
        <p:txBody>
          <a:bodyPr wrap="square" rtlCol="0">
            <a:spAutoFit/>
          </a:bodyPr>
          <a:lstStyle/>
          <a:p>
            <a:r>
              <a:rPr lang="es-AR" sz="2400" dirty="0" err="1" smtClean="0">
                <a:solidFill>
                  <a:schemeClr val="accent1"/>
                </a:solidFill>
                <a:latin typeface="Dosis Light" charset="0"/>
              </a:rPr>
              <a:t>ArrayType</a:t>
            </a:r>
            <a:endParaRPr lang="es-AR" sz="2400" dirty="0">
              <a:solidFill>
                <a:schemeClr val="accent1"/>
              </a:solidFill>
              <a:latin typeface="Dosis Light" charset="0"/>
            </a:endParaRPr>
          </a:p>
        </p:txBody>
      </p:sp>
      <p:sp>
        <p:nvSpPr>
          <p:cNvPr id="15" name="Shape 3894"/>
          <p:cNvSpPr txBox="1">
            <a:spLocks/>
          </p:cNvSpPr>
          <p:nvPr/>
        </p:nvSpPr>
        <p:spPr>
          <a:xfrm>
            <a:off x="539552" y="4659982"/>
            <a:ext cx="2448272"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3.19, pág. </a:t>
            </a:r>
            <a:r>
              <a:rPr lang="es-ES" sz="2400" dirty="0" smtClean="0"/>
              <a:t>43</a:t>
            </a:r>
            <a:endParaRPr lang="es-ES" sz="2400" dirty="0"/>
          </a:p>
        </p:txBody>
      </p:sp>
      <p:sp>
        <p:nvSpPr>
          <p:cNvPr id="12" name="11 Elipse"/>
          <p:cNvSpPr/>
          <p:nvPr/>
        </p:nvSpPr>
        <p:spPr>
          <a:xfrm>
            <a:off x="5975883" y="2571750"/>
            <a:ext cx="1692461" cy="7366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Elipse"/>
          <p:cNvSpPr/>
          <p:nvPr/>
        </p:nvSpPr>
        <p:spPr>
          <a:xfrm>
            <a:off x="5975883" y="1707654"/>
            <a:ext cx="1692461" cy="7366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Rectángulo"/>
          <p:cNvSpPr/>
          <p:nvPr/>
        </p:nvSpPr>
        <p:spPr>
          <a:xfrm>
            <a:off x="971600" y="4054301"/>
            <a:ext cx="2568332" cy="461665"/>
          </a:xfrm>
          <a:prstGeom prst="rect">
            <a:avLst/>
          </a:prstGeom>
        </p:spPr>
        <p:txBody>
          <a:bodyPr wrap="none">
            <a:spAutoFit/>
          </a:bodyPr>
          <a:lstStyle/>
          <a:p>
            <a:r>
              <a:rPr lang="es-AR" sz="2400" dirty="0">
                <a:solidFill>
                  <a:srgbClr val="3A81BA"/>
                </a:solidFill>
                <a:latin typeface="Dosis Light" charset="0"/>
              </a:rPr>
              <a:t>de tipo complejo Car</a:t>
            </a:r>
            <a:endParaRPr lang="es-AR" dirty="0"/>
          </a:p>
        </p:txBody>
      </p:sp>
    </p:spTree>
    <p:extLst>
      <p:ext uri="{BB962C8B-B14F-4D97-AF65-F5344CB8AC3E}">
        <p14:creationId xmlns:p14="http://schemas.microsoft.com/office/powerpoint/2010/main" val="15762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5E-6 0 L -0.25018 -0.25185 " pathEditMode="relative" rAng="0" ptsTypes="AA">
                                      <p:cBhvr>
                                        <p:cTn id="11" dur="2000" fill="hold"/>
                                        <p:tgtEl>
                                          <p:spTgt spid="5"/>
                                        </p:tgtEl>
                                        <p:attrNameLst>
                                          <p:attrName>ppt_x</p:attrName>
                                          <p:attrName>ppt_y</p:attrName>
                                        </p:attrNameLst>
                                      </p:cBhvr>
                                      <p:rCtr x="-12517" y="-12593"/>
                                    </p:animMotion>
                                  </p:childTnLst>
                                </p:cTn>
                              </p:par>
                              <p:par>
                                <p:cTn id="12" presetID="6" presetClass="emph" presetSubtype="0" fill="hold" nodeType="withEffect">
                                  <p:stCondLst>
                                    <p:cond delay="0"/>
                                  </p:stCondLst>
                                  <p:childTnLst>
                                    <p:animScale>
                                      <p:cBhvr>
                                        <p:cTn id="13" dur="2000" fill="hold"/>
                                        <p:tgtEl>
                                          <p:spTgt spid="5"/>
                                        </p:tgtEl>
                                      </p:cBhvr>
                                      <p:by x="150000" y="150000"/>
                                    </p:animScale>
                                  </p:childTnLst>
                                </p:cTn>
                              </p:par>
                              <p:par>
                                <p:cTn id="14" presetID="10" presetClass="exit" presetSubtype="0" fill="hold" grpId="0"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4" grpId="0" animBg="1"/>
      <p:bldP spid="4" grpId="1" animBg="1"/>
      <p:bldP spid="10" grpId="0" animBg="1"/>
      <p:bldP spid="11" grpId="0"/>
      <p:bldP spid="11" grpId="1"/>
      <p:bldP spid="13" grpId="0"/>
      <p:bldP spid="13" grpId="1"/>
      <p:bldP spid="14" grpId="0"/>
      <p:bldP spid="15" grpId="0" animBg="1"/>
      <p:bldP spid="12" grpId="0" animBg="1"/>
      <p:bldP spid="17" grpId="0" animBg="1"/>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718300" y="339502"/>
            <a:ext cx="6761100" cy="857400"/>
          </a:xfrm>
          <a:prstGeom prst="rect">
            <a:avLst/>
          </a:prstGeom>
        </p:spPr>
        <p:txBody>
          <a:bodyPr spcFirstLastPara="1" wrap="square" lIns="91425" tIns="91425" rIns="91425" bIns="91425" anchor="b" anchorCtr="0">
            <a:noAutofit/>
          </a:bodyPr>
          <a:lstStyle/>
          <a:p>
            <a:pPr lvl="0"/>
            <a:r>
              <a:rPr lang="es-AR" dirty="0" smtClean="0">
                <a:solidFill>
                  <a:srgbClr val="3A81BA"/>
                </a:solidFill>
              </a:rPr>
              <a:t>Enfoque propuesto</a:t>
            </a:r>
            <a:endParaRPr dirty="0">
              <a:solidFill>
                <a:srgbClr val="3A81BA"/>
              </a:solidFill>
            </a:endParaRPr>
          </a:p>
        </p:txBody>
      </p:sp>
      <p:sp>
        <p:nvSpPr>
          <p:cNvPr id="3910" name="Shape 3910"/>
          <p:cNvSpPr txBox="1">
            <a:spLocks noGrp="1"/>
          </p:cNvSpPr>
          <p:nvPr>
            <p:ph type="body" idx="1"/>
          </p:nvPr>
        </p:nvSpPr>
        <p:spPr>
          <a:xfrm>
            <a:off x="667436" y="1448097"/>
            <a:ext cx="2179200" cy="3094200"/>
          </a:xfrm>
          <a:prstGeom prst="rect">
            <a:avLst/>
          </a:prstGeom>
        </p:spPr>
        <p:txBody>
          <a:bodyPr spcFirstLastPara="1" wrap="square" lIns="91425" tIns="91425" rIns="91425" bIns="91425" anchor="t" anchorCtr="0">
            <a:noAutofit/>
          </a:bodyPr>
          <a:lstStyle/>
          <a:p>
            <a:pPr marL="0" lvl="0" indent="0">
              <a:buNone/>
            </a:pPr>
            <a:r>
              <a:rPr lang="es-ES" sz="2000" dirty="0" smtClean="0"/>
              <a:t>1. Desarrollar un Metamodelo para especificación de Servicios Web basado en el estándar OMG SoaML, con su implementación en la plataforma Java.</a:t>
            </a:r>
            <a:endParaRPr lang="es-ES" sz="2000" dirty="0"/>
          </a:p>
        </p:txBody>
      </p:sp>
      <p:sp>
        <p:nvSpPr>
          <p:cNvPr id="3911" name="Shape 3911"/>
          <p:cNvSpPr txBox="1">
            <a:spLocks noGrp="1"/>
          </p:cNvSpPr>
          <p:nvPr>
            <p:ph type="body" idx="2"/>
          </p:nvPr>
        </p:nvSpPr>
        <p:spPr>
          <a:xfrm>
            <a:off x="3009263" y="1493774"/>
            <a:ext cx="2179200" cy="3094200"/>
          </a:xfrm>
          <a:prstGeom prst="rect">
            <a:avLst/>
          </a:prstGeom>
        </p:spPr>
        <p:txBody>
          <a:bodyPr spcFirstLastPara="1" wrap="square" lIns="91425" tIns="91425" rIns="91425" bIns="91425" anchor="t" anchorCtr="0">
            <a:noAutofit/>
          </a:bodyPr>
          <a:lstStyle/>
          <a:p>
            <a:pPr marL="0" lvl="0" indent="0">
              <a:buNone/>
            </a:pPr>
            <a:r>
              <a:rPr lang="es-ES" sz="2000" dirty="0"/>
              <a:t>2. Desarrollar un Componente Conversor de descripciones WSDL hacia instanciaciones del Metamodelo propuesto.</a:t>
            </a:r>
          </a:p>
        </p:txBody>
      </p:sp>
      <p:sp>
        <p:nvSpPr>
          <p:cNvPr id="3912" name="Shape 3912"/>
          <p:cNvSpPr txBox="1">
            <a:spLocks noGrp="1"/>
          </p:cNvSpPr>
          <p:nvPr>
            <p:ph type="body" idx="3"/>
          </p:nvPr>
        </p:nvSpPr>
        <p:spPr>
          <a:xfrm>
            <a:off x="5300226" y="1493774"/>
            <a:ext cx="2179200" cy="3094200"/>
          </a:xfrm>
          <a:prstGeom prst="rect">
            <a:avLst/>
          </a:prstGeom>
        </p:spPr>
        <p:txBody>
          <a:bodyPr spcFirstLastPara="1" wrap="square" lIns="91425" tIns="91425" rIns="91425" bIns="91425" anchor="t" anchorCtr="0">
            <a:noAutofit/>
          </a:bodyPr>
          <a:lstStyle/>
          <a:p>
            <a:pPr marL="0" indent="0">
              <a:buNone/>
            </a:pPr>
            <a:r>
              <a:rPr lang="es-ES" sz="2000" dirty="0"/>
              <a:t>3. Modificar la herramienta para evaluación de Servicios Web integrando el Metamodelo de Servicios Web.</a:t>
            </a:r>
          </a:p>
          <a:p>
            <a:pPr marL="0" lvl="0" indent="0">
              <a:spcBef>
                <a:spcPts val="600"/>
              </a:spcBef>
              <a:spcAft>
                <a:spcPts val="0"/>
              </a:spcAft>
              <a:buNone/>
            </a:pPr>
            <a:endParaRPr dirty="0"/>
          </a:p>
        </p:txBody>
      </p:sp>
      <p:sp>
        <p:nvSpPr>
          <p:cNvPr id="3913" name="Shape 391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44</a:t>
            </a:fld>
            <a:endParaRPr dirty="0"/>
          </a:p>
        </p:txBody>
      </p:sp>
      <p:sp>
        <p:nvSpPr>
          <p:cNvPr id="2" name="1 Marco"/>
          <p:cNvSpPr/>
          <p:nvPr/>
        </p:nvSpPr>
        <p:spPr>
          <a:xfrm>
            <a:off x="5150892" y="1506923"/>
            <a:ext cx="2445444" cy="2649003"/>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Tree>
    <p:extLst>
      <p:ext uri="{BB962C8B-B14F-4D97-AF65-F5344CB8AC3E}">
        <p14:creationId xmlns:p14="http://schemas.microsoft.com/office/powerpoint/2010/main" val="342099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419622"/>
            <a:ext cx="7344816" cy="3384376"/>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lnSpc>
                <a:spcPct val="150000"/>
              </a:lnSpc>
              <a:spcBef>
                <a:spcPts val="500"/>
              </a:spcBef>
              <a:buFont typeface="Arial" pitchFamily="34" charset="0"/>
              <a:buChar char="•"/>
            </a:pPr>
            <a:r>
              <a:rPr lang="es-AR" sz="2400" dirty="0">
                <a:solidFill>
                  <a:schemeClr val="accent1">
                    <a:lumMod val="75000"/>
                  </a:schemeClr>
                </a:solidFill>
                <a:latin typeface="Dosis" charset="0"/>
                <a:sym typeface="Dosis Light"/>
              </a:rPr>
              <a:t>Modificaciones realizadas a la herramienta </a:t>
            </a:r>
            <a:r>
              <a:rPr lang="es-AR" sz="2400" dirty="0" smtClean="0">
                <a:solidFill>
                  <a:schemeClr val="accent1">
                    <a:lumMod val="75000"/>
                  </a:schemeClr>
                </a:solidFill>
                <a:latin typeface="Dosis" charset="0"/>
                <a:sym typeface="Dosis Light"/>
              </a:rPr>
              <a:t>de </a:t>
            </a:r>
            <a:r>
              <a:rPr lang="es-AR" sz="2400" dirty="0">
                <a:solidFill>
                  <a:schemeClr val="accent1">
                    <a:lumMod val="75000"/>
                  </a:schemeClr>
                </a:solidFill>
                <a:latin typeface="Dosis" charset="0"/>
                <a:sym typeface="Dosis Light"/>
              </a:rPr>
              <a:t>evaluación de Servicios Web</a:t>
            </a:r>
          </a:p>
          <a:p>
            <a:pPr marL="342900" lvl="0" indent="-342900">
              <a:lnSpc>
                <a:spcPct val="150000"/>
              </a:lnSpc>
              <a:spcBef>
                <a:spcPts val="500"/>
              </a:spcBef>
              <a:buFont typeface="Arial" pitchFamily="34" charset="0"/>
              <a:buChar char="•"/>
            </a:pPr>
            <a:r>
              <a:rPr lang="es-AR" sz="2400" dirty="0" smtClean="0">
                <a:solidFill>
                  <a:schemeClr val="tx2"/>
                </a:solidFill>
                <a:latin typeface="Dosis"/>
                <a:ea typeface="Dosis"/>
                <a:cs typeface="Dosis"/>
                <a:sym typeface="Dosis"/>
              </a:rPr>
              <a:t>Proceso </a:t>
            </a:r>
            <a:r>
              <a:rPr lang="es-AR" sz="2400" dirty="0">
                <a:solidFill>
                  <a:schemeClr val="tx2"/>
                </a:solidFill>
                <a:latin typeface="Dosis"/>
                <a:ea typeface="Dosis"/>
                <a:cs typeface="Dosis"/>
                <a:sym typeface="Dosis"/>
              </a:rPr>
              <a:t>de Descubrimiento y Selección </a:t>
            </a:r>
            <a:r>
              <a:rPr lang="es-AR" sz="2400" dirty="0" smtClean="0">
                <a:solidFill>
                  <a:schemeClr val="tx2"/>
                </a:solidFill>
                <a:latin typeface="Dosis"/>
                <a:ea typeface="Dosis"/>
                <a:cs typeface="Dosis"/>
                <a:sym typeface="Dosis"/>
              </a:rPr>
              <a:t>de </a:t>
            </a:r>
            <a:r>
              <a:rPr lang="es-AR" sz="2400" dirty="0">
                <a:solidFill>
                  <a:schemeClr val="tx2"/>
                </a:solidFill>
                <a:latin typeface="Dosis"/>
                <a:ea typeface="Dosis"/>
                <a:cs typeface="Dosis"/>
                <a:sym typeface="Dosis"/>
              </a:rPr>
              <a:t>Servicios Web </a:t>
            </a:r>
            <a:r>
              <a:rPr lang="es-AR" sz="2400" dirty="0" smtClean="0">
                <a:solidFill>
                  <a:schemeClr val="tx2"/>
                </a:solidFill>
                <a:latin typeface="Dosis"/>
                <a:ea typeface="Dosis"/>
                <a:cs typeface="Dosis"/>
                <a:sym typeface="Dosis"/>
              </a:rPr>
              <a:t>modificado</a:t>
            </a:r>
          </a:p>
          <a:p>
            <a:pPr marL="342900" lvl="0" indent="-342900">
              <a:lnSpc>
                <a:spcPct val="150000"/>
              </a:lnSpc>
              <a:spcBef>
                <a:spcPts val="500"/>
              </a:spcBef>
              <a:buFont typeface="Arial" pitchFamily="34" charset="0"/>
              <a:buChar char="•"/>
            </a:pPr>
            <a:r>
              <a:rPr lang="es-AR" sz="2400" dirty="0">
                <a:solidFill>
                  <a:schemeClr val="tx2"/>
                </a:solidFill>
                <a:latin typeface="Dosis"/>
                <a:ea typeface="Dosis"/>
                <a:cs typeface="Dosis"/>
                <a:sym typeface="Dosis"/>
              </a:rPr>
              <a:t>Análisis de Compatibilidad de Interfaces </a:t>
            </a:r>
            <a:r>
              <a:rPr lang="es-AR" sz="2400" dirty="0" smtClean="0">
                <a:solidFill>
                  <a:schemeClr val="tx2"/>
                </a:solidFill>
                <a:latin typeface="Dosis"/>
                <a:ea typeface="Dosis"/>
                <a:cs typeface="Dosis"/>
                <a:sym typeface="Dosis"/>
              </a:rPr>
              <a:t>Actual</a:t>
            </a:r>
          </a:p>
          <a:p>
            <a:pPr marL="342900" lvl="0" indent="-342900">
              <a:lnSpc>
                <a:spcPct val="150000"/>
              </a:lnSpc>
              <a:spcBef>
                <a:spcPts val="500"/>
              </a:spcBef>
              <a:buFont typeface="Arial" pitchFamily="34" charset="0"/>
              <a:buChar char="•"/>
            </a:pPr>
            <a:r>
              <a:rPr lang="es-AR" sz="2400" dirty="0">
                <a:solidFill>
                  <a:schemeClr val="tx2"/>
                </a:solidFill>
                <a:latin typeface="Dosis"/>
                <a:ea typeface="Dosis"/>
                <a:cs typeface="Dosis"/>
                <a:sym typeface="Dosis"/>
              </a:rPr>
              <a:t>Ventajas sobre implementación anterior</a:t>
            </a:r>
            <a:endParaRPr sz="2400" dirty="0">
              <a:solidFill>
                <a:schemeClr val="tx2"/>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45</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AR" sz="2400" dirty="0">
                <a:solidFill>
                  <a:schemeClr val="accent1">
                    <a:lumMod val="75000"/>
                  </a:schemeClr>
                </a:solidFill>
                <a:latin typeface="Dosis Light" charset="0"/>
              </a:rPr>
              <a:t>3. Modificar la herramienta para evaluación de Servicios Web integrando el Metamodelo de Servicios Web</a:t>
            </a:r>
            <a:r>
              <a:rPr lang="es-AR" sz="2400" dirty="0" smtClean="0">
                <a:solidFill>
                  <a:schemeClr val="accent1">
                    <a:lumMod val="75000"/>
                  </a:schemeClr>
                </a:solidFill>
                <a:latin typeface="Dosis Light" charset="0"/>
              </a:rPr>
              <a:t>.</a:t>
            </a:r>
            <a:endParaRPr lang="es-ES" sz="2400" dirty="0" smtClean="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21570079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059582"/>
            <a:ext cx="7344816" cy="315656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lnSpc>
                <a:spcPct val="150000"/>
              </a:lnSpc>
              <a:spcBef>
                <a:spcPts val="500"/>
              </a:spcBef>
              <a:buFont typeface="Arial" pitchFamily="34" charset="0"/>
              <a:buChar char="•"/>
            </a:pPr>
            <a:r>
              <a:rPr lang="es-AR" sz="2400" dirty="0" smtClean="0">
                <a:solidFill>
                  <a:schemeClr val="accent1">
                    <a:lumMod val="75000"/>
                  </a:schemeClr>
                </a:solidFill>
                <a:latin typeface="Dosis" charset="0"/>
                <a:sym typeface="Dosis Light"/>
              </a:rPr>
              <a:t>Metamodelo </a:t>
            </a:r>
            <a:r>
              <a:rPr lang="es-AR" sz="2400" dirty="0">
                <a:solidFill>
                  <a:schemeClr val="accent1">
                    <a:lumMod val="75000"/>
                  </a:schemeClr>
                </a:solidFill>
                <a:latin typeface="Dosis" charset="0"/>
                <a:sym typeface="Dosis Light"/>
              </a:rPr>
              <a:t>como componente de software. </a:t>
            </a:r>
          </a:p>
          <a:p>
            <a:pPr marL="342900" lvl="0" indent="-342900">
              <a:lnSpc>
                <a:spcPct val="150000"/>
              </a:lnSpc>
              <a:spcBef>
                <a:spcPts val="500"/>
              </a:spcBef>
              <a:buFont typeface="Arial" pitchFamily="34" charset="0"/>
              <a:buChar char="•"/>
            </a:pPr>
            <a:r>
              <a:rPr lang="es-AR" sz="2400" dirty="0">
                <a:solidFill>
                  <a:schemeClr val="accent1">
                    <a:lumMod val="75000"/>
                  </a:schemeClr>
                </a:solidFill>
                <a:latin typeface="Dosis" charset="0"/>
                <a:sym typeface="Dosis Light"/>
              </a:rPr>
              <a:t>Conversor como componente de software. </a:t>
            </a:r>
          </a:p>
          <a:p>
            <a:pPr marL="342900" lvl="0" indent="-342900">
              <a:lnSpc>
                <a:spcPct val="150000"/>
              </a:lnSpc>
              <a:spcBef>
                <a:spcPts val="500"/>
              </a:spcBef>
              <a:buFont typeface="Arial" pitchFamily="34" charset="0"/>
              <a:buChar char="•"/>
            </a:pPr>
            <a:r>
              <a:rPr lang="es-AR" sz="2400" dirty="0">
                <a:solidFill>
                  <a:schemeClr val="accent1">
                    <a:lumMod val="75000"/>
                  </a:schemeClr>
                </a:solidFill>
                <a:latin typeface="Dosis" charset="0"/>
                <a:sym typeface="Dosis Light"/>
              </a:rPr>
              <a:t>Integración de ambos componentes a la Herramienta de Evaluación de Servicios Web. </a:t>
            </a:r>
            <a:endParaRPr sz="2400" dirty="0">
              <a:solidFill>
                <a:schemeClr val="accent1">
                  <a:lumMod val="75000"/>
                </a:schemeClr>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46</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7" name="Shape 3874"/>
          <p:cNvSpPr txBox="1">
            <a:spLocks/>
          </p:cNvSpPr>
          <p:nvPr/>
        </p:nvSpPr>
        <p:spPr>
          <a:xfrm>
            <a:off x="38324" y="123478"/>
            <a:ext cx="6837932" cy="8640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buClr>
                <a:srgbClr val="000000"/>
              </a:buClr>
            </a:pPr>
            <a:r>
              <a:rPr lang="es-AR" sz="2800" dirty="0">
                <a:solidFill>
                  <a:srgbClr val="3A81BA"/>
                </a:solidFill>
              </a:rPr>
              <a:t>Modificaciones realizadas a la herramienta </a:t>
            </a:r>
          </a:p>
          <a:p>
            <a:pPr>
              <a:buClr>
                <a:srgbClr val="000000"/>
              </a:buClr>
            </a:pPr>
            <a:r>
              <a:rPr lang="es-AR" sz="2800" dirty="0">
                <a:solidFill>
                  <a:srgbClr val="3A81BA"/>
                </a:solidFill>
              </a:rPr>
              <a:t>de evaluación de Servicios Web</a:t>
            </a:r>
          </a:p>
        </p:txBody>
      </p:sp>
    </p:spTree>
    <p:extLst>
      <p:ext uri="{BB962C8B-B14F-4D97-AF65-F5344CB8AC3E}">
        <p14:creationId xmlns:p14="http://schemas.microsoft.com/office/powerpoint/2010/main" val="7510285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419622"/>
            <a:ext cx="7344816" cy="3384376"/>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lnSpc>
                <a:spcPct val="150000"/>
              </a:lnSpc>
              <a:spcBef>
                <a:spcPts val="500"/>
              </a:spcBef>
              <a:buFont typeface="Arial" pitchFamily="34" charset="0"/>
              <a:buChar char="•"/>
            </a:pPr>
            <a:r>
              <a:rPr lang="es-AR" sz="2400" dirty="0">
                <a:solidFill>
                  <a:schemeClr val="tx2"/>
                </a:solidFill>
                <a:latin typeface="Dosis" charset="0"/>
                <a:sym typeface="Dosis Light"/>
              </a:rPr>
              <a:t>Modificaciones realizadas a la herramienta </a:t>
            </a:r>
            <a:r>
              <a:rPr lang="es-AR" sz="2400" dirty="0" smtClean="0">
                <a:solidFill>
                  <a:schemeClr val="tx2"/>
                </a:solidFill>
                <a:latin typeface="Dosis" charset="0"/>
                <a:sym typeface="Dosis Light"/>
              </a:rPr>
              <a:t>de </a:t>
            </a:r>
            <a:r>
              <a:rPr lang="es-AR" sz="2400" dirty="0">
                <a:solidFill>
                  <a:schemeClr val="tx2"/>
                </a:solidFill>
                <a:latin typeface="Dosis" charset="0"/>
                <a:sym typeface="Dosis Light"/>
              </a:rPr>
              <a:t>evaluación de Servicios Web</a:t>
            </a:r>
          </a:p>
          <a:p>
            <a:pPr marL="342900" lvl="0" indent="-342900">
              <a:lnSpc>
                <a:spcPct val="150000"/>
              </a:lnSpc>
              <a:spcBef>
                <a:spcPts val="500"/>
              </a:spcBef>
              <a:buFont typeface="Arial" pitchFamily="34" charset="0"/>
              <a:buChar char="•"/>
            </a:pPr>
            <a:r>
              <a:rPr lang="es-AR" sz="2400" dirty="0" smtClean="0">
                <a:solidFill>
                  <a:schemeClr val="accent1">
                    <a:lumMod val="50000"/>
                  </a:schemeClr>
                </a:solidFill>
                <a:latin typeface="Dosis"/>
                <a:ea typeface="Dosis"/>
                <a:cs typeface="Dosis"/>
                <a:sym typeface="Dosis"/>
              </a:rPr>
              <a:t>Proceso </a:t>
            </a:r>
            <a:r>
              <a:rPr lang="es-AR" sz="2400" dirty="0">
                <a:solidFill>
                  <a:schemeClr val="accent1">
                    <a:lumMod val="50000"/>
                  </a:schemeClr>
                </a:solidFill>
                <a:latin typeface="Dosis"/>
                <a:ea typeface="Dosis"/>
                <a:cs typeface="Dosis"/>
                <a:sym typeface="Dosis"/>
              </a:rPr>
              <a:t>de Descubrimiento y Selección </a:t>
            </a:r>
            <a:r>
              <a:rPr lang="es-AR" sz="2400" dirty="0" smtClean="0">
                <a:solidFill>
                  <a:schemeClr val="accent1">
                    <a:lumMod val="50000"/>
                  </a:schemeClr>
                </a:solidFill>
                <a:latin typeface="Dosis"/>
                <a:ea typeface="Dosis"/>
                <a:cs typeface="Dosis"/>
                <a:sym typeface="Dosis"/>
              </a:rPr>
              <a:t>de </a:t>
            </a:r>
            <a:r>
              <a:rPr lang="es-AR" sz="2400" dirty="0">
                <a:solidFill>
                  <a:schemeClr val="accent1">
                    <a:lumMod val="50000"/>
                  </a:schemeClr>
                </a:solidFill>
                <a:latin typeface="Dosis"/>
                <a:ea typeface="Dosis"/>
                <a:cs typeface="Dosis"/>
                <a:sym typeface="Dosis"/>
              </a:rPr>
              <a:t>Servicios Web </a:t>
            </a:r>
            <a:r>
              <a:rPr lang="es-AR" sz="2400" dirty="0" smtClean="0">
                <a:solidFill>
                  <a:schemeClr val="accent1">
                    <a:lumMod val="50000"/>
                  </a:schemeClr>
                </a:solidFill>
                <a:latin typeface="Dosis"/>
                <a:ea typeface="Dosis"/>
                <a:cs typeface="Dosis"/>
                <a:sym typeface="Dosis"/>
              </a:rPr>
              <a:t>actual</a:t>
            </a:r>
          </a:p>
          <a:p>
            <a:pPr marL="342900" lvl="0" indent="-342900">
              <a:lnSpc>
                <a:spcPct val="150000"/>
              </a:lnSpc>
              <a:spcBef>
                <a:spcPts val="500"/>
              </a:spcBef>
              <a:buFont typeface="Arial" pitchFamily="34" charset="0"/>
              <a:buChar char="•"/>
            </a:pPr>
            <a:r>
              <a:rPr lang="es-AR" sz="2400" dirty="0">
                <a:solidFill>
                  <a:schemeClr val="tx2"/>
                </a:solidFill>
                <a:latin typeface="Dosis"/>
                <a:ea typeface="Dosis"/>
                <a:cs typeface="Dosis"/>
                <a:sym typeface="Dosis"/>
              </a:rPr>
              <a:t>Análisis de Compatibilidad de Interfaces </a:t>
            </a:r>
            <a:r>
              <a:rPr lang="es-AR" sz="2400" dirty="0" smtClean="0">
                <a:solidFill>
                  <a:schemeClr val="tx2"/>
                </a:solidFill>
                <a:latin typeface="Dosis"/>
                <a:ea typeface="Dosis"/>
                <a:cs typeface="Dosis"/>
                <a:sym typeface="Dosis"/>
              </a:rPr>
              <a:t>Actual</a:t>
            </a:r>
          </a:p>
          <a:p>
            <a:pPr marL="342900" lvl="0" indent="-342900">
              <a:lnSpc>
                <a:spcPct val="150000"/>
              </a:lnSpc>
              <a:spcBef>
                <a:spcPts val="500"/>
              </a:spcBef>
              <a:buFont typeface="Arial" pitchFamily="34" charset="0"/>
              <a:buChar char="•"/>
            </a:pPr>
            <a:r>
              <a:rPr lang="es-AR" sz="2400" dirty="0">
                <a:solidFill>
                  <a:schemeClr val="tx2"/>
                </a:solidFill>
                <a:latin typeface="Dosis"/>
                <a:ea typeface="Dosis"/>
                <a:cs typeface="Dosis"/>
                <a:sym typeface="Dosis"/>
              </a:rPr>
              <a:t>Ventajas sobre implementación anterior</a:t>
            </a:r>
            <a:endParaRPr sz="2400" dirty="0">
              <a:solidFill>
                <a:schemeClr val="tx2"/>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47</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AR" sz="2400" dirty="0">
                <a:solidFill>
                  <a:schemeClr val="accent1">
                    <a:lumMod val="75000"/>
                  </a:schemeClr>
                </a:solidFill>
                <a:latin typeface="Dosis Light" charset="0"/>
              </a:rPr>
              <a:t>3. Modificar la herramienta para evaluación de Servicios Web integrando el Metamodelo de Servicios Web</a:t>
            </a:r>
            <a:r>
              <a:rPr lang="es-AR" sz="2400" dirty="0" smtClean="0">
                <a:solidFill>
                  <a:schemeClr val="accent1">
                    <a:lumMod val="75000"/>
                  </a:schemeClr>
                </a:solidFill>
                <a:latin typeface="Dosis Light" charset="0"/>
              </a:rPr>
              <a:t>.</a:t>
            </a:r>
            <a:endParaRPr lang="es-ES" sz="2400" dirty="0" smtClean="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9321551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20538"/>
            <a:ext cx="9108504" cy="5143500"/>
          </a:xfrm>
          <a:prstGeom prst="rect">
            <a:avLst/>
          </a:prstGeom>
        </p:spPr>
      </p:pic>
      <p:sp>
        <p:nvSpPr>
          <p:cNvPr id="3909" name="Shape 3909"/>
          <p:cNvSpPr txBox="1">
            <a:spLocks noGrp="1"/>
          </p:cNvSpPr>
          <p:nvPr>
            <p:ph type="title"/>
          </p:nvPr>
        </p:nvSpPr>
        <p:spPr>
          <a:xfrm>
            <a:off x="-36512" y="-92546"/>
            <a:ext cx="4464496" cy="79208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000" dirty="0" smtClean="0">
                <a:solidFill>
                  <a:srgbClr val="3A81BA"/>
                </a:solidFill>
              </a:rPr>
              <a:t>Proceso de Descubrimiento y Selección </a:t>
            </a:r>
            <a:br>
              <a:rPr lang="en" sz="2000" dirty="0" smtClean="0">
                <a:solidFill>
                  <a:srgbClr val="3A81BA"/>
                </a:solidFill>
              </a:rPr>
            </a:br>
            <a:r>
              <a:rPr lang="en" sz="2000" dirty="0" smtClean="0">
                <a:solidFill>
                  <a:srgbClr val="3A81BA"/>
                </a:solidFill>
              </a:rPr>
              <a:t>de Servicios Web actual</a:t>
            </a:r>
            <a:endParaRPr sz="2000" dirty="0">
              <a:solidFill>
                <a:srgbClr val="3A81BA"/>
              </a:solidFill>
            </a:endParaRPr>
          </a:p>
        </p:txBody>
      </p:sp>
      <p:sp>
        <p:nvSpPr>
          <p:cNvPr id="2" name="1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48</a:t>
            </a:fld>
            <a:endParaRPr lang="es-ES" dirty="0"/>
          </a:p>
        </p:txBody>
      </p:sp>
      <p:sp>
        <p:nvSpPr>
          <p:cNvPr id="5" name="4 Elipse"/>
          <p:cNvSpPr/>
          <p:nvPr/>
        </p:nvSpPr>
        <p:spPr>
          <a:xfrm>
            <a:off x="6444208" y="3291830"/>
            <a:ext cx="1579995" cy="4525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Elipse"/>
          <p:cNvSpPr/>
          <p:nvPr/>
        </p:nvSpPr>
        <p:spPr>
          <a:xfrm>
            <a:off x="3131840" y="2067694"/>
            <a:ext cx="1872208" cy="4525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Shape 3894"/>
          <p:cNvSpPr txBox="1">
            <a:spLocks/>
          </p:cNvSpPr>
          <p:nvPr/>
        </p:nvSpPr>
        <p:spPr>
          <a:xfrm>
            <a:off x="6732240" y="4659982"/>
            <a:ext cx="2448272"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3.20, pág. </a:t>
            </a:r>
            <a:r>
              <a:rPr lang="es-ES" sz="2400" dirty="0" smtClean="0"/>
              <a:t>48</a:t>
            </a:r>
            <a:endParaRPr lang="es-ES" sz="2400" dirty="0"/>
          </a:p>
        </p:txBody>
      </p:sp>
      <p:sp>
        <p:nvSpPr>
          <p:cNvPr id="11"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4" name="3 Elipse"/>
          <p:cNvSpPr/>
          <p:nvPr/>
        </p:nvSpPr>
        <p:spPr>
          <a:xfrm>
            <a:off x="3275856" y="4299942"/>
            <a:ext cx="2448272" cy="7715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2099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419622"/>
            <a:ext cx="7344816" cy="3384376"/>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lnSpc>
                <a:spcPct val="150000"/>
              </a:lnSpc>
              <a:spcBef>
                <a:spcPts val="500"/>
              </a:spcBef>
              <a:buFont typeface="Arial" pitchFamily="34" charset="0"/>
              <a:buChar char="•"/>
            </a:pPr>
            <a:r>
              <a:rPr lang="es-AR" sz="2400" dirty="0">
                <a:solidFill>
                  <a:schemeClr val="tx2"/>
                </a:solidFill>
                <a:latin typeface="Dosis" charset="0"/>
                <a:sym typeface="Dosis Light"/>
              </a:rPr>
              <a:t>Modificaciones realizadas a la herramienta </a:t>
            </a:r>
            <a:r>
              <a:rPr lang="es-AR" sz="2400" dirty="0" smtClean="0">
                <a:solidFill>
                  <a:schemeClr val="tx2"/>
                </a:solidFill>
                <a:latin typeface="Dosis" charset="0"/>
                <a:sym typeface="Dosis Light"/>
              </a:rPr>
              <a:t>de </a:t>
            </a:r>
            <a:r>
              <a:rPr lang="es-AR" sz="2400" dirty="0">
                <a:solidFill>
                  <a:schemeClr val="tx2"/>
                </a:solidFill>
                <a:latin typeface="Dosis" charset="0"/>
                <a:sym typeface="Dosis Light"/>
              </a:rPr>
              <a:t>evaluación de Servicios Web</a:t>
            </a:r>
          </a:p>
          <a:p>
            <a:pPr marL="342900" lvl="0" indent="-342900">
              <a:lnSpc>
                <a:spcPct val="150000"/>
              </a:lnSpc>
              <a:spcBef>
                <a:spcPts val="500"/>
              </a:spcBef>
              <a:buFont typeface="Arial" pitchFamily="34" charset="0"/>
              <a:buChar char="•"/>
            </a:pPr>
            <a:r>
              <a:rPr lang="es-AR" sz="2400" dirty="0" smtClean="0">
                <a:solidFill>
                  <a:schemeClr val="tx2"/>
                </a:solidFill>
                <a:latin typeface="Dosis"/>
                <a:ea typeface="Dosis"/>
                <a:cs typeface="Dosis"/>
                <a:sym typeface="Dosis"/>
              </a:rPr>
              <a:t>Proceso </a:t>
            </a:r>
            <a:r>
              <a:rPr lang="es-AR" sz="2400" dirty="0">
                <a:solidFill>
                  <a:schemeClr val="tx2"/>
                </a:solidFill>
                <a:latin typeface="Dosis"/>
                <a:ea typeface="Dosis"/>
                <a:cs typeface="Dosis"/>
                <a:sym typeface="Dosis"/>
              </a:rPr>
              <a:t>de Descubrimiento y Selección </a:t>
            </a:r>
            <a:r>
              <a:rPr lang="es-AR" sz="2400" dirty="0" smtClean="0">
                <a:solidFill>
                  <a:schemeClr val="tx2"/>
                </a:solidFill>
                <a:latin typeface="Dosis"/>
                <a:ea typeface="Dosis"/>
                <a:cs typeface="Dosis"/>
                <a:sym typeface="Dosis"/>
              </a:rPr>
              <a:t>de </a:t>
            </a:r>
            <a:r>
              <a:rPr lang="es-AR" sz="2400" dirty="0">
                <a:solidFill>
                  <a:schemeClr val="tx2"/>
                </a:solidFill>
                <a:latin typeface="Dosis"/>
                <a:ea typeface="Dosis"/>
                <a:cs typeface="Dosis"/>
                <a:sym typeface="Dosis"/>
              </a:rPr>
              <a:t>Servicios Web </a:t>
            </a:r>
            <a:r>
              <a:rPr lang="es-AR" sz="2400" dirty="0" smtClean="0">
                <a:solidFill>
                  <a:schemeClr val="tx2"/>
                </a:solidFill>
                <a:latin typeface="Dosis"/>
                <a:ea typeface="Dosis"/>
                <a:cs typeface="Dosis"/>
                <a:sym typeface="Dosis"/>
              </a:rPr>
              <a:t>modificado</a:t>
            </a:r>
          </a:p>
          <a:p>
            <a:pPr marL="342900" lvl="0" indent="-342900">
              <a:lnSpc>
                <a:spcPct val="150000"/>
              </a:lnSpc>
              <a:spcBef>
                <a:spcPts val="500"/>
              </a:spcBef>
              <a:buFont typeface="Arial" pitchFamily="34" charset="0"/>
              <a:buChar char="•"/>
            </a:pPr>
            <a:r>
              <a:rPr lang="es-AR" sz="2400" dirty="0">
                <a:solidFill>
                  <a:schemeClr val="accent1">
                    <a:lumMod val="50000"/>
                  </a:schemeClr>
                </a:solidFill>
                <a:latin typeface="Dosis"/>
                <a:ea typeface="Dosis"/>
                <a:cs typeface="Dosis"/>
                <a:sym typeface="Dosis"/>
              </a:rPr>
              <a:t>Análisis de Compatibilidad de Interfaces </a:t>
            </a:r>
            <a:r>
              <a:rPr lang="es-AR" sz="2400" dirty="0" smtClean="0">
                <a:solidFill>
                  <a:schemeClr val="accent1">
                    <a:lumMod val="50000"/>
                  </a:schemeClr>
                </a:solidFill>
                <a:latin typeface="Dosis"/>
                <a:ea typeface="Dosis"/>
                <a:cs typeface="Dosis"/>
                <a:sym typeface="Dosis"/>
              </a:rPr>
              <a:t>Actual</a:t>
            </a:r>
          </a:p>
          <a:p>
            <a:pPr marL="342900" lvl="0" indent="-342900">
              <a:lnSpc>
                <a:spcPct val="150000"/>
              </a:lnSpc>
              <a:spcBef>
                <a:spcPts val="500"/>
              </a:spcBef>
              <a:buFont typeface="Arial" pitchFamily="34" charset="0"/>
              <a:buChar char="•"/>
            </a:pPr>
            <a:r>
              <a:rPr lang="es-AR" sz="2400" dirty="0">
                <a:solidFill>
                  <a:schemeClr val="tx2"/>
                </a:solidFill>
                <a:latin typeface="Dosis"/>
                <a:ea typeface="Dosis"/>
                <a:cs typeface="Dosis"/>
                <a:sym typeface="Dosis"/>
              </a:rPr>
              <a:t>Ventajas sobre implementación anterior</a:t>
            </a:r>
            <a:endParaRPr sz="2400" dirty="0">
              <a:solidFill>
                <a:schemeClr val="tx2"/>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49</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AR" sz="2400" dirty="0">
                <a:solidFill>
                  <a:schemeClr val="accent1">
                    <a:lumMod val="75000"/>
                  </a:schemeClr>
                </a:solidFill>
                <a:latin typeface="Dosis Light" charset="0"/>
              </a:rPr>
              <a:t>3. Modificar la herramienta para evaluación de Servicios Web integrando el Metamodelo de Servicios Web</a:t>
            </a:r>
            <a:r>
              <a:rPr lang="es-AR" sz="2400" dirty="0" smtClean="0">
                <a:solidFill>
                  <a:schemeClr val="accent1">
                    <a:lumMod val="75000"/>
                  </a:schemeClr>
                </a:solidFill>
                <a:latin typeface="Dosis Light" charset="0"/>
              </a:rPr>
              <a:t>.</a:t>
            </a:r>
            <a:endParaRPr lang="es-ES" sz="2400" dirty="0" smtClean="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3708590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dirty="0"/>
          </a:p>
        </p:txBody>
      </p:sp>
      <p:sp>
        <p:nvSpPr>
          <p:cNvPr id="4" name="3 Rectángulo"/>
          <p:cNvSpPr/>
          <p:nvPr/>
        </p:nvSpPr>
        <p:spPr>
          <a:xfrm>
            <a:off x="26309" y="843558"/>
            <a:ext cx="9144000" cy="3993401"/>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Ventajas de SOC</a:t>
            </a:r>
            <a:endParaRPr lang="es-ES" altLang="es-ES" sz="2500" dirty="0">
              <a:solidFill>
                <a:schemeClr val="accent1"/>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2000" dirty="0" smtClean="0">
                <a:solidFill>
                  <a:srgbClr val="002060"/>
                </a:solidFill>
                <a:latin typeface="Titillium Web Light" charset="0"/>
                <a:cs typeface="Arial" charset="0"/>
              </a:rPr>
              <a:t>Genera bajo acoplamiento entre consumidor y proveedor de servicios</a:t>
            </a:r>
          </a:p>
          <a:p>
            <a:pPr marL="342900" indent="-342900" eaLnBrk="1" hangingPunct="1">
              <a:lnSpc>
                <a:spcPct val="150000"/>
              </a:lnSpc>
              <a:spcBef>
                <a:spcPct val="0"/>
              </a:spcBef>
              <a:buFont typeface="Arial" pitchFamily="34" charset="0"/>
              <a:buChar char="•"/>
            </a:pPr>
            <a:r>
              <a:rPr lang="es-ES" altLang="es-ES" sz="2000" dirty="0" smtClean="0">
                <a:solidFill>
                  <a:srgbClr val="002060"/>
                </a:solidFill>
                <a:latin typeface="Titillium Web Light" charset="0"/>
                <a:cs typeface="Arial" charset="0"/>
              </a:rPr>
              <a:t>Promueve </a:t>
            </a:r>
            <a:r>
              <a:rPr lang="es-ES" altLang="es-ES" sz="2000" dirty="0">
                <a:solidFill>
                  <a:srgbClr val="002060"/>
                </a:solidFill>
                <a:latin typeface="Titillium Web Light" charset="0"/>
                <a:cs typeface="Arial" charset="0"/>
              </a:rPr>
              <a:t>la </a:t>
            </a:r>
            <a:r>
              <a:rPr lang="es-ES" altLang="es-ES" sz="2000" dirty="0" smtClean="0">
                <a:solidFill>
                  <a:srgbClr val="002060"/>
                </a:solidFill>
                <a:latin typeface="Titillium Web Light" charset="0"/>
                <a:cs typeface="Arial" charset="0"/>
              </a:rPr>
              <a:t>reusabilidad de componentes de software</a:t>
            </a:r>
          </a:p>
          <a:p>
            <a:pPr marL="342900" indent="-342900" eaLnBrk="1" hangingPunct="1">
              <a:lnSpc>
                <a:spcPct val="150000"/>
              </a:lnSpc>
              <a:spcBef>
                <a:spcPct val="0"/>
              </a:spcBef>
              <a:buFont typeface="Arial" pitchFamily="34" charset="0"/>
              <a:buChar char="•"/>
            </a:pPr>
            <a:endParaRPr lang="es-ES" altLang="es-ES" sz="1900" dirty="0">
              <a:solidFill>
                <a:srgbClr val="002060"/>
              </a:solidFill>
              <a:latin typeface="Titillium Web Light" charset="0"/>
              <a:cs typeface="Arial" charset="0"/>
            </a:endParaRP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Desventajas de SOC</a:t>
            </a:r>
            <a:endParaRPr lang="es-ES" altLang="es-ES" sz="2500" dirty="0">
              <a:solidFill>
                <a:schemeClr val="accent1"/>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2000" dirty="0" smtClean="0">
                <a:solidFill>
                  <a:srgbClr val="002060"/>
                </a:solidFill>
                <a:latin typeface="Titillium Web Light" charset="0"/>
                <a:cs typeface="Arial" charset="0"/>
              </a:rPr>
              <a:t>Incremento de esfuerzo en Implementación y Mantenimiento</a:t>
            </a:r>
          </a:p>
          <a:p>
            <a:pPr marL="342900" indent="-342900" eaLnBrk="1" hangingPunct="1">
              <a:lnSpc>
                <a:spcPct val="150000"/>
              </a:lnSpc>
              <a:spcBef>
                <a:spcPct val="0"/>
              </a:spcBef>
              <a:buFont typeface="Arial" pitchFamily="34" charset="0"/>
              <a:buChar char="•"/>
            </a:pPr>
            <a:r>
              <a:rPr lang="es-ES" altLang="es-ES" sz="2000" dirty="0" smtClean="0">
                <a:solidFill>
                  <a:srgbClr val="002060"/>
                </a:solidFill>
                <a:latin typeface="Titillium Web Light" charset="0"/>
                <a:cs typeface="Arial" charset="0"/>
              </a:rPr>
              <a:t>Búsqueda de servicios: invertir mucho tiempo</a:t>
            </a:r>
          </a:p>
          <a:p>
            <a:pPr marL="342900" indent="-342900" eaLnBrk="1" hangingPunct="1">
              <a:lnSpc>
                <a:spcPct val="150000"/>
              </a:lnSpc>
              <a:spcBef>
                <a:spcPct val="0"/>
              </a:spcBef>
              <a:buFont typeface="Arial" pitchFamily="34" charset="0"/>
              <a:buChar char="•"/>
            </a:pPr>
            <a:endParaRPr lang="es-ES" altLang="es-ES" sz="2000" dirty="0">
              <a:solidFill>
                <a:srgbClr val="002060"/>
              </a:solidFill>
              <a:latin typeface="Titillium Web Light" charset="0"/>
              <a:cs typeface="Arial" charset="0"/>
            </a:endParaRPr>
          </a:p>
        </p:txBody>
      </p:sp>
      <p:sp>
        <p:nvSpPr>
          <p:cNvPr id="5" name="4 Rectángulo"/>
          <p:cNvSpPr/>
          <p:nvPr/>
        </p:nvSpPr>
        <p:spPr>
          <a:xfrm>
            <a:off x="23003" y="3575"/>
            <a:ext cx="2039341" cy="461665"/>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Teórico</a:t>
            </a:r>
            <a:r>
              <a:rPr lang="en" dirty="0">
                <a:solidFill>
                  <a:srgbClr val="4F81BD"/>
                </a:solidFill>
                <a:latin typeface="Dosis"/>
                <a:ea typeface="Dosis"/>
                <a:cs typeface="Dosis"/>
                <a:sym typeface="Dosis"/>
              </a:rPr>
              <a:t> </a:t>
            </a:r>
            <a:endParaRPr lang="es-ES" dirty="0"/>
          </a:p>
        </p:txBody>
      </p:sp>
      <p:sp>
        <p:nvSpPr>
          <p:cNvPr id="6" name="5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28903446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73"/>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55526"/>
            <a:ext cx="9144000" cy="4393580"/>
          </a:xfrm>
          <a:prstGeom prst="rect">
            <a:avLst/>
          </a:prstGeom>
          <a:solidFill>
            <a:schemeClr val="bg1"/>
          </a:solidFill>
        </p:spPr>
      </p:pic>
      <p:sp>
        <p:nvSpPr>
          <p:cNvPr id="3874" name="Shape 3874"/>
          <p:cNvSpPr txBox="1">
            <a:spLocks noGrp="1"/>
          </p:cNvSpPr>
          <p:nvPr>
            <p:ph type="title"/>
          </p:nvPr>
        </p:nvSpPr>
        <p:spPr>
          <a:xfrm>
            <a:off x="35496" y="72008"/>
            <a:ext cx="4680520" cy="483518"/>
          </a:xfrm>
          <a:prstGeom prst="rect">
            <a:avLst/>
          </a:prstGeom>
        </p:spPr>
        <p:txBody>
          <a:bodyPr spcFirstLastPara="1" wrap="square" lIns="91425" tIns="91425" rIns="91425" bIns="91425" anchor="b" anchorCtr="0">
            <a:noAutofit/>
          </a:bodyPr>
          <a:lstStyle/>
          <a:p>
            <a:pPr lvl="0">
              <a:buClr>
                <a:srgbClr val="000000"/>
              </a:buClr>
              <a:buFont typeface="Arial"/>
            </a:pPr>
            <a:r>
              <a:rPr lang="es-ES" sz="2000" dirty="0" smtClean="0">
                <a:solidFill>
                  <a:srgbClr val="3A81BA"/>
                </a:solidFill>
              </a:rPr>
              <a:t>Análisis de Compatibilidad de Interfaces Actual</a:t>
            </a:r>
            <a:endParaRPr sz="2000" dirty="0">
              <a:solidFill>
                <a:srgbClr val="3A81BA"/>
              </a:solidFill>
              <a:latin typeface="Titillium Web Light"/>
              <a:ea typeface="Titillium Web Light"/>
              <a:cs typeface="Titillium Web Light"/>
              <a:sym typeface="Arial"/>
            </a:endParaRPr>
          </a:p>
        </p:txBody>
      </p:sp>
      <p:sp>
        <p:nvSpPr>
          <p:cNvPr id="6" name="Shape 3894"/>
          <p:cNvSpPr txBox="1">
            <a:spLocks/>
          </p:cNvSpPr>
          <p:nvPr/>
        </p:nvSpPr>
        <p:spPr>
          <a:xfrm>
            <a:off x="6809014" y="4659982"/>
            <a:ext cx="2371498"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3.21, pág. </a:t>
            </a:r>
            <a:r>
              <a:rPr lang="es-ES" sz="2400" dirty="0" smtClean="0"/>
              <a:t>49</a:t>
            </a:r>
            <a:endParaRPr lang="es-ES" sz="2400" dirty="0"/>
          </a:p>
        </p:txBody>
      </p:sp>
      <p:sp>
        <p:nvSpPr>
          <p:cNvPr id="3889" name="Shape 388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50</a:t>
            </a:fld>
            <a:endParaRPr dirty="0"/>
          </a:p>
        </p:txBody>
      </p:sp>
      <p:sp>
        <p:nvSpPr>
          <p:cNvPr id="8"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2319154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611560" y="1419622"/>
            <a:ext cx="7344816" cy="3384376"/>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a:lnSpc>
                <a:spcPct val="150000"/>
              </a:lnSpc>
              <a:spcBef>
                <a:spcPts val="500"/>
              </a:spcBef>
              <a:buFont typeface="Arial" pitchFamily="34" charset="0"/>
              <a:buChar char="•"/>
            </a:pPr>
            <a:r>
              <a:rPr lang="es-AR" sz="2400" dirty="0">
                <a:solidFill>
                  <a:schemeClr val="tx2"/>
                </a:solidFill>
                <a:latin typeface="Dosis" charset="0"/>
                <a:sym typeface="Dosis Light"/>
              </a:rPr>
              <a:t>Modificaciones realizadas a la herramienta </a:t>
            </a:r>
            <a:r>
              <a:rPr lang="es-AR" sz="2400" dirty="0" smtClean="0">
                <a:solidFill>
                  <a:schemeClr val="tx2"/>
                </a:solidFill>
                <a:latin typeface="Dosis" charset="0"/>
                <a:sym typeface="Dosis Light"/>
              </a:rPr>
              <a:t>de </a:t>
            </a:r>
            <a:r>
              <a:rPr lang="es-AR" sz="2400" dirty="0">
                <a:solidFill>
                  <a:schemeClr val="tx2"/>
                </a:solidFill>
                <a:latin typeface="Dosis" charset="0"/>
                <a:sym typeface="Dosis Light"/>
              </a:rPr>
              <a:t>evaluación de Servicios Web</a:t>
            </a:r>
          </a:p>
          <a:p>
            <a:pPr marL="342900" lvl="0" indent="-342900">
              <a:lnSpc>
                <a:spcPct val="150000"/>
              </a:lnSpc>
              <a:spcBef>
                <a:spcPts val="500"/>
              </a:spcBef>
              <a:buFont typeface="Arial" pitchFamily="34" charset="0"/>
              <a:buChar char="•"/>
            </a:pPr>
            <a:r>
              <a:rPr lang="es-AR" sz="2400" dirty="0" smtClean="0">
                <a:solidFill>
                  <a:schemeClr val="tx2"/>
                </a:solidFill>
                <a:latin typeface="Dosis"/>
                <a:ea typeface="Dosis"/>
                <a:cs typeface="Dosis"/>
                <a:sym typeface="Dosis"/>
              </a:rPr>
              <a:t>Proceso </a:t>
            </a:r>
            <a:r>
              <a:rPr lang="es-AR" sz="2400" dirty="0">
                <a:solidFill>
                  <a:schemeClr val="tx2"/>
                </a:solidFill>
                <a:latin typeface="Dosis"/>
                <a:ea typeface="Dosis"/>
                <a:cs typeface="Dosis"/>
                <a:sym typeface="Dosis"/>
              </a:rPr>
              <a:t>de Descubrimiento y Selección </a:t>
            </a:r>
            <a:r>
              <a:rPr lang="es-AR" sz="2400" dirty="0" smtClean="0">
                <a:solidFill>
                  <a:schemeClr val="tx2"/>
                </a:solidFill>
                <a:latin typeface="Dosis"/>
                <a:ea typeface="Dosis"/>
                <a:cs typeface="Dosis"/>
                <a:sym typeface="Dosis"/>
              </a:rPr>
              <a:t>de </a:t>
            </a:r>
            <a:r>
              <a:rPr lang="es-AR" sz="2400" dirty="0">
                <a:solidFill>
                  <a:schemeClr val="tx2"/>
                </a:solidFill>
                <a:latin typeface="Dosis"/>
                <a:ea typeface="Dosis"/>
                <a:cs typeface="Dosis"/>
                <a:sym typeface="Dosis"/>
              </a:rPr>
              <a:t>Servicios Web </a:t>
            </a:r>
            <a:r>
              <a:rPr lang="es-AR" sz="2400" dirty="0" smtClean="0">
                <a:solidFill>
                  <a:schemeClr val="tx2"/>
                </a:solidFill>
                <a:latin typeface="Dosis"/>
                <a:ea typeface="Dosis"/>
                <a:cs typeface="Dosis"/>
                <a:sym typeface="Dosis"/>
              </a:rPr>
              <a:t>modificado</a:t>
            </a:r>
          </a:p>
          <a:p>
            <a:pPr marL="342900" lvl="0" indent="-342900">
              <a:lnSpc>
                <a:spcPct val="150000"/>
              </a:lnSpc>
              <a:spcBef>
                <a:spcPts val="500"/>
              </a:spcBef>
              <a:buFont typeface="Arial" pitchFamily="34" charset="0"/>
              <a:buChar char="•"/>
            </a:pPr>
            <a:r>
              <a:rPr lang="es-AR" sz="2400" dirty="0">
                <a:solidFill>
                  <a:schemeClr val="tx2"/>
                </a:solidFill>
                <a:latin typeface="Dosis"/>
                <a:ea typeface="Dosis"/>
                <a:cs typeface="Dosis"/>
                <a:sym typeface="Dosis"/>
              </a:rPr>
              <a:t>Análisis de Compatibilidad de Interfaces </a:t>
            </a:r>
            <a:r>
              <a:rPr lang="es-AR" sz="2400" dirty="0" smtClean="0">
                <a:solidFill>
                  <a:schemeClr val="tx2"/>
                </a:solidFill>
                <a:latin typeface="Dosis"/>
                <a:ea typeface="Dosis"/>
                <a:cs typeface="Dosis"/>
                <a:sym typeface="Dosis"/>
              </a:rPr>
              <a:t>Actual</a:t>
            </a:r>
          </a:p>
          <a:p>
            <a:pPr marL="342900" lvl="0" indent="-342900">
              <a:lnSpc>
                <a:spcPct val="150000"/>
              </a:lnSpc>
              <a:spcBef>
                <a:spcPts val="500"/>
              </a:spcBef>
              <a:buFont typeface="Arial" pitchFamily="34" charset="0"/>
              <a:buChar char="•"/>
            </a:pPr>
            <a:r>
              <a:rPr lang="es-AR" sz="2400" dirty="0">
                <a:solidFill>
                  <a:schemeClr val="accent1">
                    <a:lumMod val="50000"/>
                  </a:schemeClr>
                </a:solidFill>
                <a:latin typeface="Dosis"/>
                <a:ea typeface="Dosis"/>
                <a:cs typeface="Dosis"/>
                <a:sym typeface="Dosis"/>
              </a:rPr>
              <a:t>Ventajas sobre implementación anterior</a:t>
            </a:r>
            <a:endParaRPr sz="2400" dirty="0">
              <a:solidFill>
                <a:schemeClr val="accent1">
                  <a:lumMod val="50000"/>
                </a:schemeClr>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51</a:t>
            </a:fld>
            <a:endParaRPr lang="en" sz="1200" dirty="0">
              <a:solidFill>
                <a:schemeClr val="accent1">
                  <a:lumMod val="60000"/>
                  <a:lumOff val="40000"/>
                </a:schemeClr>
              </a:solidFill>
              <a:latin typeface="Dosis Light" charset="0"/>
            </a:endParaRPr>
          </a:p>
        </p:txBody>
      </p:sp>
      <p:sp>
        <p:nvSpPr>
          <p:cNvPr id="8" name="7 CuadroTexto"/>
          <p:cNvSpPr txBox="1"/>
          <p:nvPr/>
        </p:nvSpPr>
        <p:spPr>
          <a:xfrm>
            <a:off x="6948811" y="11400"/>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10" name="Shape 3910"/>
          <p:cNvSpPr txBox="1">
            <a:spLocks/>
          </p:cNvSpPr>
          <p:nvPr/>
        </p:nvSpPr>
        <p:spPr>
          <a:xfrm>
            <a:off x="646293" y="339502"/>
            <a:ext cx="7284872" cy="8640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AR" sz="2400" dirty="0">
                <a:solidFill>
                  <a:schemeClr val="accent1">
                    <a:lumMod val="75000"/>
                  </a:schemeClr>
                </a:solidFill>
                <a:latin typeface="Dosis Light" charset="0"/>
              </a:rPr>
              <a:t>3. Modificar la herramienta para evaluación de Servicios Web integrando el Metamodelo de Servicios Web</a:t>
            </a:r>
            <a:r>
              <a:rPr lang="es-AR" sz="2400" dirty="0" smtClean="0">
                <a:solidFill>
                  <a:schemeClr val="accent1">
                    <a:lumMod val="75000"/>
                  </a:schemeClr>
                </a:solidFill>
                <a:latin typeface="Dosis Light" charset="0"/>
              </a:rPr>
              <a:t>.</a:t>
            </a:r>
            <a:endParaRPr lang="es-ES" sz="2400" dirty="0" smtClean="0">
              <a:solidFill>
                <a:schemeClr val="accent1">
                  <a:lumMod val="75000"/>
                </a:schemeClr>
              </a:solidFill>
              <a:latin typeface="Dosis Light" charset="0"/>
            </a:endParaRPr>
          </a:p>
          <a:p>
            <a:pPr marL="457200" indent="-457200" algn="ctr">
              <a:buAutoNum type="arabicPeriod"/>
            </a:pPr>
            <a:endParaRPr lang="es-ES" sz="2400" dirty="0">
              <a:solidFill>
                <a:schemeClr val="accent1">
                  <a:lumMod val="75000"/>
                </a:schemeClr>
              </a:solidFill>
              <a:latin typeface="Dosis Light" charset="0"/>
            </a:endParaRPr>
          </a:p>
        </p:txBody>
      </p:sp>
      <p:sp>
        <p:nvSpPr>
          <p:cNvPr id="11" name="10 Marco"/>
          <p:cNvSpPr/>
          <p:nvPr/>
        </p:nvSpPr>
        <p:spPr>
          <a:xfrm>
            <a:off x="611560" y="339502"/>
            <a:ext cx="7453101" cy="864096"/>
          </a:xfrm>
          <a:prstGeom prst="frame">
            <a:avLst>
              <a:gd name="adj1" fmla="val 2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dirty="0">
              <a:solidFill>
                <a:schemeClr val="accent1">
                  <a:lumMod val="75000"/>
                </a:schemeClr>
              </a:solidFill>
              <a:latin typeface="Dosis Light" charset="0"/>
            </a:endParaRPr>
          </a:p>
        </p:txBody>
      </p:sp>
    </p:spTree>
    <p:extLst>
      <p:ext uri="{BB962C8B-B14F-4D97-AF65-F5344CB8AC3E}">
        <p14:creationId xmlns:p14="http://schemas.microsoft.com/office/powerpoint/2010/main" val="3971946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107504" y="-164554"/>
            <a:ext cx="6984776" cy="79208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600" dirty="0" smtClean="0">
                <a:solidFill>
                  <a:srgbClr val="3A81BA"/>
                </a:solidFill>
              </a:rPr>
              <a:t>Ventajas sobre implementación anterior</a:t>
            </a:r>
            <a:endParaRPr sz="2600" dirty="0">
              <a:solidFill>
                <a:srgbClr val="3A81BA"/>
              </a:solidFill>
            </a:endParaRPr>
          </a:p>
        </p:txBody>
      </p:sp>
      <p:sp>
        <p:nvSpPr>
          <p:cNvPr id="4" name="Shape 3894"/>
          <p:cNvSpPr txBox="1">
            <a:spLocks/>
          </p:cNvSpPr>
          <p:nvPr/>
        </p:nvSpPr>
        <p:spPr>
          <a:xfrm>
            <a:off x="755576" y="483519"/>
            <a:ext cx="6933381" cy="46085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800" dirty="0" smtClean="0">
                <a:solidFill>
                  <a:srgbClr val="3A81BA"/>
                </a:solidFill>
              </a:rPr>
              <a:t>Prescindir de herramientas externas: Java </a:t>
            </a:r>
            <a:r>
              <a:rPr lang="es-ES" sz="2800" dirty="0" err="1" smtClean="0">
                <a:solidFill>
                  <a:srgbClr val="3A81BA"/>
                </a:solidFill>
              </a:rPr>
              <a:t>Reflection</a:t>
            </a:r>
            <a:r>
              <a:rPr lang="es-ES" sz="2800" dirty="0" smtClean="0">
                <a:solidFill>
                  <a:srgbClr val="3A81BA"/>
                </a:solidFill>
              </a:rPr>
              <a:t> y </a:t>
            </a:r>
            <a:r>
              <a:rPr lang="es-ES" sz="2800" dirty="0" err="1" smtClean="0">
                <a:solidFill>
                  <a:srgbClr val="3A81BA"/>
                </a:solidFill>
              </a:rPr>
              <a:t>Paranamer</a:t>
            </a:r>
            <a:endParaRPr lang="es-ES" sz="2800" dirty="0" smtClean="0">
              <a:solidFill>
                <a:srgbClr val="3A81BA"/>
              </a:solidFill>
            </a:endParaRPr>
          </a:p>
          <a:p>
            <a:pPr marL="342900" indent="-342900">
              <a:buFont typeface="Arial" pitchFamily="34" charset="0"/>
              <a:buChar char="•"/>
            </a:pPr>
            <a:endParaRPr lang="es-ES" sz="2400" dirty="0" smtClean="0">
              <a:solidFill>
                <a:srgbClr val="3A81BA"/>
              </a:solidFill>
            </a:endParaRPr>
          </a:p>
          <a:p>
            <a:r>
              <a:rPr lang="es-ES" sz="2400" dirty="0" smtClean="0">
                <a:solidFill>
                  <a:srgbClr val="3A81BA"/>
                </a:solidFill>
              </a:rPr>
              <a:t>Se trabajaba con archivos .</a:t>
            </a:r>
            <a:r>
              <a:rPr lang="es-ES" sz="2400" dirty="0" err="1" smtClean="0">
                <a:solidFill>
                  <a:srgbClr val="3A81BA"/>
                </a:solidFill>
              </a:rPr>
              <a:t>class</a:t>
            </a:r>
            <a:r>
              <a:rPr lang="es-ES" sz="2400" dirty="0" smtClean="0">
                <a:solidFill>
                  <a:srgbClr val="3A81BA"/>
                </a:solidFill>
              </a:rPr>
              <a:t> compilados, sin acceso a los códigos fuentes.</a:t>
            </a:r>
          </a:p>
          <a:p>
            <a:endParaRPr lang="es-ES" sz="1200" dirty="0">
              <a:solidFill>
                <a:srgbClr val="3A81BA"/>
              </a:solidFill>
            </a:endParaRPr>
          </a:p>
          <a:p>
            <a:r>
              <a:rPr lang="es-ES" sz="2400" dirty="0" smtClean="0">
                <a:solidFill>
                  <a:srgbClr val="3A81BA"/>
                </a:solidFill>
              </a:rPr>
              <a:t>Con Java </a:t>
            </a:r>
            <a:r>
              <a:rPr lang="es-ES" sz="2400" dirty="0" err="1" smtClean="0">
                <a:solidFill>
                  <a:srgbClr val="3A81BA"/>
                </a:solidFill>
              </a:rPr>
              <a:t>Reflection</a:t>
            </a:r>
            <a:r>
              <a:rPr lang="es-ES" sz="2400" dirty="0" smtClean="0">
                <a:solidFill>
                  <a:srgbClr val="3A81BA"/>
                </a:solidFill>
              </a:rPr>
              <a:t> se accedió a los elementos de signatura de las operaciones, nombres, tipos de datos, retornos.</a:t>
            </a:r>
          </a:p>
          <a:p>
            <a:endParaRPr lang="es-ES" sz="1200" dirty="0" smtClean="0">
              <a:solidFill>
                <a:srgbClr val="3A81BA"/>
              </a:solidFill>
            </a:endParaRPr>
          </a:p>
          <a:p>
            <a:r>
              <a:rPr lang="es-ES" sz="2400" dirty="0" smtClean="0">
                <a:solidFill>
                  <a:srgbClr val="3A81BA"/>
                </a:solidFill>
              </a:rPr>
              <a:t>Con </a:t>
            </a:r>
            <a:r>
              <a:rPr lang="es-ES" sz="2400" dirty="0" err="1" smtClean="0">
                <a:solidFill>
                  <a:srgbClr val="3A81BA"/>
                </a:solidFill>
              </a:rPr>
              <a:t>Paranamer</a:t>
            </a:r>
            <a:r>
              <a:rPr lang="es-ES" sz="2400" dirty="0" smtClean="0">
                <a:solidFill>
                  <a:srgbClr val="3A81BA"/>
                </a:solidFill>
              </a:rPr>
              <a:t> se accede a los nombres de los parámetros de las operaciones.</a:t>
            </a:r>
            <a:endParaRPr lang="es-ES" sz="2400" dirty="0">
              <a:solidFill>
                <a:srgbClr val="3A81BA"/>
              </a:solidFill>
            </a:endParaRPr>
          </a:p>
        </p:txBody>
      </p:sp>
      <p:sp>
        <p:nvSpPr>
          <p:cNvPr id="2" name="1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52</a:t>
            </a:fld>
            <a:endParaRPr lang="es-ES" dirty="0"/>
          </a:p>
        </p:txBody>
      </p:sp>
      <p:sp>
        <p:nvSpPr>
          <p:cNvPr id="5"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227525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107504" y="123478"/>
            <a:ext cx="7200800" cy="79208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600" dirty="0" smtClean="0">
                <a:solidFill>
                  <a:srgbClr val="3A81BA"/>
                </a:solidFill>
              </a:rPr>
              <a:t>Ventajas sobre implementación anterior (continuación)</a:t>
            </a:r>
            <a:endParaRPr sz="2600" dirty="0">
              <a:solidFill>
                <a:srgbClr val="3A81BA"/>
              </a:solidFill>
            </a:endParaRPr>
          </a:p>
        </p:txBody>
      </p:sp>
      <p:sp>
        <p:nvSpPr>
          <p:cNvPr id="4" name="Shape 3894"/>
          <p:cNvSpPr txBox="1">
            <a:spLocks/>
          </p:cNvSpPr>
          <p:nvPr/>
        </p:nvSpPr>
        <p:spPr>
          <a:xfrm>
            <a:off x="792088" y="771550"/>
            <a:ext cx="6300192" cy="6480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ES" sz="2800" dirty="0" smtClean="0">
                <a:solidFill>
                  <a:srgbClr val="3A81BA"/>
                </a:solidFill>
              </a:rPr>
              <a:t>No tener archivos </a:t>
            </a:r>
            <a:r>
              <a:rPr lang="es-ES" sz="2800" dirty="0">
                <a:solidFill>
                  <a:srgbClr val="3A81BA"/>
                </a:solidFill>
              </a:rPr>
              <a:t>vinculados entre </a:t>
            </a:r>
            <a:r>
              <a:rPr lang="es-ES" sz="2800" dirty="0" smtClean="0">
                <a:solidFill>
                  <a:srgbClr val="3A81BA"/>
                </a:solidFill>
              </a:rPr>
              <a:t>sí</a:t>
            </a:r>
          </a:p>
        </p:txBody>
      </p:sp>
      <p:sp>
        <p:nvSpPr>
          <p:cNvPr id="2" name="1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53</a:t>
            </a:fld>
            <a:endParaRPr lang="es-ES" dirty="0"/>
          </a:p>
        </p:txBody>
      </p:sp>
      <p:sp>
        <p:nvSpPr>
          <p:cNvPr id="5"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
        <p:nvSpPr>
          <p:cNvPr id="3" name="2 Recortar rectángulo de esquina sencilla"/>
          <p:cNvSpPr/>
          <p:nvPr/>
        </p:nvSpPr>
        <p:spPr>
          <a:xfrm>
            <a:off x="351168" y="2355726"/>
            <a:ext cx="2123728" cy="158417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err="1" smtClean="0">
                <a:solidFill>
                  <a:srgbClr val="3A81BA"/>
                </a:solidFill>
              </a:rPr>
              <a:t>RentACar.WSDL</a:t>
            </a:r>
            <a:endParaRPr lang="es-AR" sz="2800" dirty="0">
              <a:solidFill>
                <a:srgbClr val="3A81BA"/>
              </a:solidFill>
            </a:endParaRPr>
          </a:p>
        </p:txBody>
      </p:sp>
      <p:cxnSp>
        <p:nvCxnSpPr>
          <p:cNvPr id="7" name="6 Conector recto de flecha"/>
          <p:cNvCxnSpPr>
            <a:stCxn id="3" idx="0"/>
          </p:cNvCxnSpPr>
          <p:nvPr/>
        </p:nvCxnSpPr>
        <p:spPr>
          <a:xfrm flipV="1">
            <a:off x="2474896" y="2139702"/>
            <a:ext cx="172819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Recortar rectángulo de esquina sencilla"/>
          <p:cNvSpPr/>
          <p:nvPr/>
        </p:nvSpPr>
        <p:spPr>
          <a:xfrm>
            <a:off x="4203087" y="1491630"/>
            <a:ext cx="2304804" cy="936104"/>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Todas las operaciones</a:t>
            </a:r>
            <a:endParaRPr lang="es-AR" sz="2800" dirty="0">
              <a:solidFill>
                <a:srgbClr val="3A81BA"/>
              </a:solidFill>
            </a:endParaRPr>
          </a:p>
        </p:txBody>
      </p:sp>
      <p:sp>
        <p:nvSpPr>
          <p:cNvPr id="8" name="7 CuadroTexto"/>
          <p:cNvSpPr txBox="1"/>
          <p:nvPr/>
        </p:nvSpPr>
        <p:spPr>
          <a:xfrm>
            <a:off x="6579352" y="1707654"/>
            <a:ext cx="1837362" cy="400110"/>
          </a:xfrm>
          <a:prstGeom prst="rect">
            <a:avLst/>
          </a:prstGeom>
          <a:solidFill>
            <a:schemeClr val="bg1"/>
          </a:solidFill>
        </p:spPr>
        <p:txBody>
          <a:bodyPr wrap="none" rtlCol="0">
            <a:spAutoFit/>
          </a:bodyPr>
          <a:lstStyle/>
          <a:p>
            <a:r>
              <a:rPr lang="es-AR" sz="2000" dirty="0" smtClean="0">
                <a:solidFill>
                  <a:srgbClr val="083763"/>
                </a:solidFill>
              </a:rPr>
              <a:t>1 archivo .java</a:t>
            </a:r>
            <a:endParaRPr lang="es-AR" sz="2000" dirty="0">
              <a:solidFill>
                <a:srgbClr val="083763"/>
              </a:solidFill>
            </a:endParaRPr>
          </a:p>
        </p:txBody>
      </p:sp>
      <p:sp>
        <p:nvSpPr>
          <p:cNvPr id="13" name="12 Recortar rectángulo de esquina sencilla"/>
          <p:cNvSpPr/>
          <p:nvPr/>
        </p:nvSpPr>
        <p:spPr>
          <a:xfrm>
            <a:off x="4211960" y="3291830"/>
            <a:ext cx="1440708" cy="61040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Output</a:t>
            </a:r>
            <a:endParaRPr lang="es-AR" sz="2800" dirty="0">
              <a:solidFill>
                <a:srgbClr val="3A81BA"/>
              </a:solidFill>
            </a:endParaRPr>
          </a:p>
        </p:txBody>
      </p:sp>
      <p:sp>
        <p:nvSpPr>
          <p:cNvPr id="14" name="13 Recortar rectángulo de esquina sencilla"/>
          <p:cNvSpPr/>
          <p:nvPr/>
        </p:nvSpPr>
        <p:spPr>
          <a:xfrm>
            <a:off x="4355428" y="3291830"/>
            <a:ext cx="1440708" cy="61040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Output</a:t>
            </a:r>
            <a:endParaRPr lang="es-AR" sz="2800" dirty="0">
              <a:solidFill>
                <a:srgbClr val="3A81BA"/>
              </a:solidFill>
            </a:endParaRPr>
          </a:p>
        </p:txBody>
      </p:sp>
      <p:sp>
        <p:nvSpPr>
          <p:cNvPr id="15" name="14 Recortar rectángulo de esquina sencilla"/>
          <p:cNvSpPr/>
          <p:nvPr/>
        </p:nvSpPr>
        <p:spPr>
          <a:xfrm>
            <a:off x="4516760" y="3291830"/>
            <a:ext cx="1440708" cy="61040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Output</a:t>
            </a:r>
            <a:endParaRPr lang="es-AR" sz="2800" dirty="0">
              <a:solidFill>
                <a:srgbClr val="3A81BA"/>
              </a:solidFill>
            </a:endParaRPr>
          </a:p>
        </p:txBody>
      </p:sp>
      <p:sp>
        <p:nvSpPr>
          <p:cNvPr id="12" name="11 Recortar rectángulo de esquina sencilla"/>
          <p:cNvSpPr/>
          <p:nvPr/>
        </p:nvSpPr>
        <p:spPr>
          <a:xfrm>
            <a:off x="4211960" y="2581075"/>
            <a:ext cx="1458968" cy="59508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Input</a:t>
            </a:r>
            <a:endParaRPr lang="es-AR" sz="2800" dirty="0">
              <a:solidFill>
                <a:srgbClr val="3A81BA"/>
              </a:solidFill>
            </a:endParaRPr>
          </a:p>
        </p:txBody>
      </p:sp>
      <p:sp>
        <p:nvSpPr>
          <p:cNvPr id="17" name="16 Recortar rectángulo de esquina sencilla"/>
          <p:cNvSpPr/>
          <p:nvPr/>
        </p:nvSpPr>
        <p:spPr>
          <a:xfrm>
            <a:off x="4355428" y="2581075"/>
            <a:ext cx="1458968" cy="59508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Input</a:t>
            </a:r>
            <a:endParaRPr lang="es-AR" sz="2800" dirty="0">
              <a:solidFill>
                <a:srgbClr val="3A81BA"/>
              </a:solidFill>
            </a:endParaRPr>
          </a:p>
        </p:txBody>
      </p:sp>
      <p:sp>
        <p:nvSpPr>
          <p:cNvPr id="19" name="18 Recortar rectángulo de esquina sencilla"/>
          <p:cNvSpPr/>
          <p:nvPr/>
        </p:nvSpPr>
        <p:spPr>
          <a:xfrm>
            <a:off x="4504428" y="2581075"/>
            <a:ext cx="1458968" cy="59508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Input</a:t>
            </a:r>
            <a:endParaRPr lang="es-AR" sz="2800" dirty="0">
              <a:solidFill>
                <a:srgbClr val="3A81BA"/>
              </a:solidFill>
            </a:endParaRPr>
          </a:p>
        </p:txBody>
      </p:sp>
      <p:cxnSp>
        <p:nvCxnSpPr>
          <p:cNvPr id="20" name="19 Conector recto de flecha"/>
          <p:cNvCxnSpPr>
            <a:stCxn id="3" idx="0"/>
            <a:endCxn id="12" idx="2"/>
          </p:cNvCxnSpPr>
          <p:nvPr/>
        </p:nvCxnSpPr>
        <p:spPr>
          <a:xfrm flipV="1">
            <a:off x="2474896" y="2878618"/>
            <a:ext cx="1737064" cy="269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3" idx="0"/>
            <a:endCxn id="13" idx="2"/>
          </p:cNvCxnSpPr>
          <p:nvPr/>
        </p:nvCxnSpPr>
        <p:spPr>
          <a:xfrm>
            <a:off x="2474896" y="3147814"/>
            <a:ext cx="1737064" cy="44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6579352" y="2675696"/>
            <a:ext cx="1965603" cy="400110"/>
          </a:xfrm>
          <a:prstGeom prst="rect">
            <a:avLst/>
          </a:prstGeom>
          <a:solidFill>
            <a:schemeClr val="bg1"/>
          </a:solidFill>
        </p:spPr>
        <p:txBody>
          <a:bodyPr wrap="none" rtlCol="0">
            <a:spAutoFit/>
          </a:bodyPr>
          <a:lstStyle/>
          <a:p>
            <a:r>
              <a:rPr lang="es-AR" sz="2000" dirty="0">
                <a:solidFill>
                  <a:srgbClr val="083763"/>
                </a:solidFill>
              </a:rPr>
              <a:t>3</a:t>
            </a:r>
            <a:r>
              <a:rPr lang="es-AR" sz="2000" dirty="0" smtClean="0">
                <a:solidFill>
                  <a:srgbClr val="083763"/>
                </a:solidFill>
              </a:rPr>
              <a:t> archivos .java</a:t>
            </a:r>
            <a:endParaRPr lang="es-AR" sz="2000" dirty="0">
              <a:solidFill>
                <a:srgbClr val="083763"/>
              </a:solidFill>
            </a:endParaRPr>
          </a:p>
        </p:txBody>
      </p:sp>
      <p:sp>
        <p:nvSpPr>
          <p:cNvPr id="27" name="26 CuadroTexto"/>
          <p:cNvSpPr txBox="1"/>
          <p:nvPr/>
        </p:nvSpPr>
        <p:spPr>
          <a:xfrm>
            <a:off x="6579352" y="3291830"/>
            <a:ext cx="1965603" cy="400110"/>
          </a:xfrm>
          <a:prstGeom prst="rect">
            <a:avLst/>
          </a:prstGeom>
          <a:solidFill>
            <a:schemeClr val="bg1"/>
          </a:solidFill>
        </p:spPr>
        <p:txBody>
          <a:bodyPr wrap="none" rtlCol="0">
            <a:spAutoFit/>
          </a:bodyPr>
          <a:lstStyle/>
          <a:p>
            <a:r>
              <a:rPr lang="es-AR" sz="2000" dirty="0">
                <a:solidFill>
                  <a:srgbClr val="083763"/>
                </a:solidFill>
              </a:rPr>
              <a:t>3 </a:t>
            </a:r>
            <a:r>
              <a:rPr lang="es-AR" sz="2000" dirty="0" smtClean="0">
                <a:solidFill>
                  <a:srgbClr val="083763"/>
                </a:solidFill>
              </a:rPr>
              <a:t>archivos .java</a:t>
            </a:r>
            <a:endParaRPr lang="es-AR" sz="2000" dirty="0">
              <a:solidFill>
                <a:srgbClr val="083763"/>
              </a:solidFill>
            </a:endParaRPr>
          </a:p>
        </p:txBody>
      </p:sp>
      <p:sp>
        <p:nvSpPr>
          <p:cNvPr id="30" name="29 Recortar rectángulo de esquina sencilla"/>
          <p:cNvSpPr/>
          <p:nvPr/>
        </p:nvSpPr>
        <p:spPr>
          <a:xfrm>
            <a:off x="5427224" y="4227933"/>
            <a:ext cx="3177224" cy="449217"/>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err="1" smtClean="0">
                <a:solidFill>
                  <a:srgbClr val="3A81BA"/>
                </a:solidFill>
              </a:rPr>
              <a:t>CarSupplements</a:t>
            </a:r>
            <a:endParaRPr lang="es-AR" sz="2800" dirty="0">
              <a:solidFill>
                <a:srgbClr val="3A81BA"/>
              </a:solidFill>
            </a:endParaRPr>
          </a:p>
        </p:txBody>
      </p:sp>
      <p:sp>
        <p:nvSpPr>
          <p:cNvPr id="28" name="27 Recortar rectángulo de esquina sencilla"/>
          <p:cNvSpPr/>
          <p:nvPr/>
        </p:nvSpPr>
        <p:spPr>
          <a:xfrm>
            <a:off x="4683351" y="4227935"/>
            <a:ext cx="864096" cy="44921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rgbClr val="3A81BA"/>
                </a:solidFill>
              </a:rPr>
              <a:t>Car</a:t>
            </a:r>
            <a:endParaRPr lang="es-AR" sz="2800" dirty="0">
              <a:solidFill>
                <a:srgbClr val="3A81BA"/>
              </a:solidFill>
            </a:endParaRPr>
          </a:p>
        </p:txBody>
      </p:sp>
      <p:sp>
        <p:nvSpPr>
          <p:cNvPr id="29" name="28 Recortar rectángulo de esquina sencilla"/>
          <p:cNvSpPr/>
          <p:nvPr/>
        </p:nvSpPr>
        <p:spPr>
          <a:xfrm>
            <a:off x="3865806" y="4227934"/>
            <a:ext cx="913346" cy="44921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err="1" smtClean="0">
                <a:solidFill>
                  <a:srgbClr val="3A81BA"/>
                </a:solidFill>
              </a:rPr>
              <a:t>Fee</a:t>
            </a:r>
            <a:endParaRPr lang="es-AR" sz="2800" dirty="0">
              <a:solidFill>
                <a:srgbClr val="3A81BA"/>
              </a:solidFill>
            </a:endParaRPr>
          </a:p>
        </p:txBody>
      </p:sp>
      <p:cxnSp>
        <p:nvCxnSpPr>
          <p:cNvPr id="31" name="30 Conector recto de flecha"/>
          <p:cNvCxnSpPr>
            <a:stCxn id="3" idx="0"/>
          </p:cNvCxnSpPr>
          <p:nvPr/>
        </p:nvCxnSpPr>
        <p:spPr>
          <a:xfrm>
            <a:off x="2474896" y="3147814"/>
            <a:ext cx="1368152" cy="1169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6579352" y="3795886"/>
            <a:ext cx="1965603" cy="400110"/>
          </a:xfrm>
          <a:prstGeom prst="rect">
            <a:avLst/>
          </a:prstGeom>
          <a:solidFill>
            <a:schemeClr val="bg1"/>
          </a:solidFill>
        </p:spPr>
        <p:txBody>
          <a:bodyPr wrap="none" rtlCol="0">
            <a:spAutoFit/>
          </a:bodyPr>
          <a:lstStyle/>
          <a:p>
            <a:r>
              <a:rPr lang="es-AR" sz="2000" dirty="0">
                <a:solidFill>
                  <a:srgbClr val="083763"/>
                </a:solidFill>
              </a:rPr>
              <a:t>3 </a:t>
            </a:r>
            <a:r>
              <a:rPr lang="es-AR" sz="2000" dirty="0" smtClean="0">
                <a:solidFill>
                  <a:srgbClr val="083763"/>
                </a:solidFill>
              </a:rPr>
              <a:t>archivos .java</a:t>
            </a:r>
            <a:endParaRPr lang="es-AR" sz="2000" dirty="0">
              <a:solidFill>
                <a:srgbClr val="083763"/>
              </a:solidFill>
            </a:endParaRPr>
          </a:p>
        </p:txBody>
      </p:sp>
    </p:spTree>
    <p:extLst>
      <p:ext uri="{BB962C8B-B14F-4D97-AF65-F5344CB8AC3E}">
        <p14:creationId xmlns:p14="http://schemas.microsoft.com/office/powerpoint/2010/main" val="43481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3" grpId="0" animBg="1"/>
      <p:bldP spid="14" grpId="0" animBg="1"/>
      <p:bldP spid="15" grpId="0" animBg="1"/>
      <p:bldP spid="12" grpId="0" animBg="1"/>
      <p:bldP spid="17" grpId="0" animBg="1"/>
      <p:bldP spid="19" grpId="0" animBg="1"/>
      <p:bldP spid="26" grpId="0" animBg="1"/>
      <p:bldP spid="27" grpId="0" animBg="1"/>
      <p:bldP spid="30" grpId="0" animBg="1"/>
      <p:bldP spid="28" grpId="0" animBg="1"/>
      <p:bldP spid="29" grpId="0" animBg="1"/>
      <p:bldP spid="3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107504" y="123478"/>
            <a:ext cx="7416824" cy="792088"/>
          </a:xfrm>
          <a:prstGeom prst="rect">
            <a:avLst/>
          </a:prstGeom>
        </p:spPr>
        <p:txBody>
          <a:bodyPr spcFirstLastPara="1" wrap="square" lIns="91425" tIns="91425" rIns="91425" bIns="91425" anchor="b" anchorCtr="0">
            <a:noAutofit/>
          </a:bodyPr>
          <a:lstStyle/>
          <a:p>
            <a:pPr lvl="0"/>
            <a:r>
              <a:rPr lang="en" sz="2600" dirty="0" smtClean="0">
                <a:solidFill>
                  <a:srgbClr val="3A81BA"/>
                </a:solidFill>
              </a:rPr>
              <a:t>Ventajas sobre implementación </a:t>
            </a:r>
            <a:r>
              <a:rPr lang="en" sz="2600" dirty="0">
                <a:solidFill>
                  <a:srgbClr val="3A81BA"/>
                </a:solidFill>
              </a:rPr>
              <a:t>anterior (continuación)</a:t>
            </a:r>
            <a:endParaRPr sz="2600" dirty="0">
              <a:solidFill>
                <a:srgbClr val="3A81BA"/>
              </a:solidFill>
            </a:endParaRPr>
          </a:p>
        </p:txBody>
      </p:sp>
      <p:sp>
        <p:nvSpPr>
          <p:cNvPr id="4" name="Shape 3894"/>
          <p:cNvSpPr txBox="1">
            <a:spLocks/>
          </p:cNvSpPr>
          <p:nvPr/>
        </p:nvSpPr>
        <p:spPr>
          <a:xfrm>
            <a:off x="1388765" y="987575"/>
            <a:ext cx="6300192" cy="28803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marL="342900" indent="-342900">
              <a:buFont typeface="Arial" pitchFamily="34" charset="0"/>
              <a:buChar char="•"/>
            </a:pPr>
            <a:r>
              <a:rPr lang="es-AR" sz="2800" dirty="0" smtClean="0">
                <a:solidFill>
                  <a:srgbClr val="3A81BA"/>
                </a:solidFill>
              </a:rPr>
              <a:t>Modelo </a:t>
            </a:r>
            <a:r>
              <a:rPr lang="es-AR" sz="2800" dirty="0">
                <a:solidFill>
                  <a:srgbClr val="3A81BA"/>
                </a:solidFill>
              </a:rPr>
              <a:t>más </a:t>
            </a:r>
            <a:r>
              <a:rPr lang="es-AR" sz="2800" dirty="0" smtClean="0">
                <a:solidFill>
                  <a:srgbClr val="3A81BA"/>
                </a:solidFill>
              </a:rPr>
              <a:t>similar al dominio modelado.</a:t>
            </a:r>
          </a:p>
          <a:p>
            <a:pPr marL="342900" indent="-342900">
              <a:buFont typeface="Arial" pitchFamily="34" charset="0"/>
              <a:buChar char="•"/>
            </a:pPr>
            <a:endParaRPr lang="es-AR" sz="2800" dirty="0" smtClean="0">
              <a:solidFill>
                <a:srgbClr val="3A81BA"/>
              </a:solidFill>
            </a:endParaRPr>
          </a:p>
          <a:p>
            <a:r>
              <a:rPr lang="es-AR" sz="2400" dirty="0" smtClean="0">
                <a:solidFill>
                  <a:srgbClr val="3A81BA"/>
                </a:solidFill>
              </a:rPr>
              <a:t>En el modelo anterior, para representar una salida </a:t>
            </a:r>
            <a:r>
              <a:rPr lang="es-ES" sz="2400" dirty="0"/>
              <a:t>que fuera </a:t>
            </a:r>
            <a:r>
              <a:rPr lang="es-ES" sz="2400" dirty="0" smtClean="0"/>
              <a:t>múltiple había </a:t>
            </a:r>
            <a:r>
              <a:rPr lang="es-ES" sz="2400" dirty="0"/>
              <a:t>que </a:t>
            </a:r>
            <a:r>
              <a:rPr lang="es-ES" sz="2400" dirty="0" smtClean="0"/>
              <a:t>encapsular </a:t>
            </a:r>
            <a:r>
              <a:rPr lang="es-ES" sz="2400" dirty="0"/>
              <a:t>dichas salidas en una </a:t>
            </a:r>
            <a:r>
              <a:rPr lang="es-ES" sz="2400" dirty="0" smtClean="0"/>
              <a:t>estructura, </a:t>
            </a:r>
            <a:r>
              <a:rPr lang="es-ES" sz="2400" dirty="0"/>
              <a:t>aún cuando en conjunto no conformen una entidad única y distintiva del </a:t>
            </a:r>
            <a:r>
              <a:rPr lang="es-ES" sz="2400" dirty="0" smtClean="0"/>
              <a:t>dominio</a:t>
            </a:r>
            <a:endParaRPr lang="es-ES" sz="2400" dirty="0">
              <a:solidFill>
                <a:srgbClr val="3A81BA"/>
              </a:solidFill>
            </a:endParaRPr>
          </a:p>
        </p:txBody>
      </p:sp>
      <p:sp>
        <p:nvSpPr>
          <p:cNvPr id="2" name="1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54</a:t>
            </a:fld>
            <a:endParaRPr lang="es-ES" dirty="0"/>
          </a:p>
        </p:txBody>
      </p:sp>
      <p:sp>
        <p:nvSpPr>
          <p:cNvPr id="5" name="15 CuadroTexto"/>
          <p:cNvSpPr txBox="1"/>
          <p:nvPr/>
        </p:nvSpPr>
        <p:spPr>
          <a:xfrm>
            <a:off x="6948811" y="-20538"/>
            <a:ext cx="2231701"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Enfoque propuesto</a:t>
            </a:r>
          </a:p>
        </p:txBody>
      </p:sp>
    </p:spTree>
    <p:extLst>
      <p:ext uri="{BB962C8B-B14F-4D97-AF65-F5344CB8AC3E}">
        <p14:creationId xmlns:p14="http://schemas.microsoft.com/office/powerpoint/2010/main" val="227525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547664" y="333280"/>
            <a:ext cx="4464496" cy="4403353"/>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Teórico y fundamentación</a:t>
            </a:r>
            <a:endParaRPr sz="2400" dirty="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a:spcBef>
                <a:spcPts val="500"/>
              </a:spcBef>
            </a:pPr>
            <a:r>
              <a:rPr lang="es-ES" sz="2400" dirty="0">
                <a:solidFill>
                  <a:srgbClr val="4F81BD"/>
                </a:solidFill>
                <a:latin typeface="Dosis"/>
                <a:ea typeface="Dosis"/>
                <a:cs typeface="Dosis"/>
                <a:sym typeface="Dosis"/>
              </a:rPr>
              <a:t>Motivación y trabajos previos</a:t>
            </a: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Enfoque propuesto</a:t>
            </a:r>
          </a:p>
          <a:p>
            <a:pPr marL="0" lvl="0" indent="0" rtl="0">
              <a:lnSpc>
                <a:spcPct val="100000"/>
              </a:lnSpc>
              <a:spcBef>
                <a:spcPts val="500"/>
              </a:spcBef>
              <a:spcAft>
                <a:spcPts val="0"/>
              </a:spcAft>
              <a:buNone/>
            </a:pPr>
            <a:endParaRPr lang="en" sz="2400" dirty="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Conclusiones y Trabajos Futuros</a:t>
            </a:r>
            <a:endParaRPr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55</a:t>
            </a:fld>
            <a:endParaRPr lang="en" sz="1200" dirty="0">
              <a:solidFill>
                <a:schemeClr val="accent1">
                  <a:lumMod val="60000"/>
                  <a:lumOff val="40000"/>
                </a:schemeClr>
              </a:solidFill>
              <a:latin typeface="Dosis Light" charset="0"/>
            </a:endParaRPr>
          </a:p>
        </p:txBody>
      </p:sp>
      <p:sp>
        <p:nvSpPr>
          <p:cNvPr id="5" name="Rectángulo 4"/>
          <p:cNvSpPr/>
          <p:nvPr/>
        </p:nvSpPr>
        <p:spPr>
          <a:xfrm>
            <a:off x="1547664" y="3152457"/>
            <a:ext cx="4572000" cy="1723549"/>
          </a:xfrm>
          <a:prstGeom prst="rect">
            <a:avLst/>
          </a:prstGeom>
        </p:spPr>
        <p:txBody>
          <a:bodyPr>
            <a:spAutoFit/>
          </a:bodyPr>
          <a:lstStyle/>
          <a:p>
            <a:pPr lvl="0">
              <a:spcBef>
                <a:spcPts val="500"/>
              </a:spcBef>
            </a:pPr>
            <a:r>
              <a:rPr lang="en" sz="2400" dirty="0">
                <a:solidFill>
                  <a:srgbClr val="4F81BD"/>
                </a:solidFill>
                <a:latin typeface="Dosis"/>
                <a:ea typeface="Dosis"/>
                <a:cs typeface="Dosis"/>
                <a:sym typeface="Dosis"/>
              </a:rPr>
              <a:t>Evaluación </a:t>
            </a:r>
            <a:r>
              <a:rPr lang="en" sz="2400" dirty="0" smtClean="0">
                <a:solidFill>
                  <a:srgbClr val="4F81BD"/>
                </a:solidFill>
                <a:latin typeface="Dosis"/>
                <a:ea typeface="Dosis"/>
                <a:cs typeface="Dosis"/>
                <a:sym typeface="Dosis"/>
              </a:rPr>
              <a:t>experimental</a:t>
            </a:r>
            <a:endParaRPr lang="en" sz="2400" dirty="0">
              <a:solidFill>
                <a:srgbClr val="4F81BD"/>
              </a:solidFill>
              <a:latin typeface="Dosis"/>
              <a:ea typeface="Dosis"/>
              <a:cs typeface="Dosis"/>
              <a:sym typeface="Dosis"/>
            </a:endParaRPr>
          </a:p>
          <a:p>
            <a:pPr lvl="0" indent="457200">
              <a:spcBef>
                <a:spcPts val="400"/>
              </a:spcBef>
            </a:pPr>
            <a:r>
              <a:rPr lang="es-AR" sz="2400" dirty="0">
                <a:solidFill>
                  <a:schemeClr val="accent1">
                    <a:lumMod val="50000"/>
                  </a:schemeClr>
                </a:solidFill>
                <a:latin typeface="Dosis"/>
                <a:ea typeface="Dosis"/>
                <a:cs typeface="Dosis"/>
                <a:sym typeface="Dosis"/>
              </a:rPr>
              <a:t>– </a:t>
            </a:r>
            <a:r>
              <a:rPr lang="es-AR" sz="2400" dirty="0" smtClean="0">
                <a:solidFill>
                  <a:schemeClr val="accent1">
                    <a:lumMod val="50000"/>
                  </a:schemeClr>
                </a:solidFill>
                <a:latin typeface="Dosis"/>
                <a:ea typeface="Dosis"/>
                <a:cs typeface="Dosis"/>
                <a:sym typeface="Dosis"/>
              </a:rPr>
              <a:t>Escenario experimental</a:t>
            </a:r>
          </a:p>
          <a:p>
            <a:pPr lvl="0" indent="457200">
              <a:spcBef>
                <a:spcPts val="400"/>
              </a:spcBef>
            </a:pPr>
            <a:r>
              <a:rPr lang="es-AR" sz="2400" dirty="0" smtClean="0">
                <a:solidFill>
                  <a:srgbClr val="083763"/>
                </a:solidFill>
                <a:latin typeface="Dosis"/>
                <a:ea typeface="Dosis"/>
                <a:cs typeface="Dosis"/>
                <a:sym typeface="Dosis"/>
              </a:rPr>
              <a:t>- Experimento propuesto</a:t>
            </a:r>
            <a:endParaRPr lang="es-AR" sz="2400" dirty="0">
              <a:solidFill>
                <a:srgbClr val="083763"/>
              </a:solidFill>
              <a:latin typeface="Dosis"/>
              <a:ea typeface="Dosis"/>
              <a:cs typeface="Dosis"/>
              <a:sym typeface="Dosis"/>
            </a:endParaRPr>
          </a:p>
          <a:p>
            <a:pPr lvl="0" indent="457200">
              <a:spcBef>
                <a:spcPts val="400"/>
              </a:spcBef>
            </a:pPr>
            <a:r>
              <a:rPr lang="es-AR" sz="2400" dirty="0" smtClean="0">
                <a:latin typeface="Dosis"/>
                <a:ea typeface="Dosis"/>
                <a:cs typeface="Dosis"/>
                <a:sym typeface="Dosis"/>
              </a:rPr>
              <a:t>– </a:t>
            </a:r>
            <a:r>
              <a:rPr lang="es-AR" sz="2400" dirty="0">
                <a:solidFill>
                  <a:srgbClr val="083763"/>
                </a:solidFill>
                <a:latin typeface="Dosis"/>
                <a:ea typeface="Dosis"/>
                <a:cs typeface="Dosis"/>
                <a:sym typeface="Dosis"/>
              </a:rPr>
              <a:t>Resultados</a:t>
            </a:r>
          </a:p>
        </p:txBody>
      </p:sp>
    </p:spTree>
    <p:extLst>
      <p:ext uri="{BB962C8B-B14F-4D97-AF65-F5344CB8AC3E}">
        <p14:creationId xmlns:p14="http://schemas.microsoft.com/office/powerpoint/2010/main" val="382313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863">
                                            <p:txEl>
                                              <p:pRg st="0" end="0"/>
                                            </p:txEl>
                                          </p:spTgt>
                                        </p:tgtEl>
                                      </p:cBhvr>
                                    </p:animEffect>
                                    <p:set>
                                      <p:cBhvr>
                                        <p:cTn id="7" dur="1" fill="hold">
                                          <p:stCondLst>
                                            <p:cond delay="499"/>
                                          </p:stCondLst>
                                        </p:cTn>
                                        <p:tgtEl>
                                          <p:spTgt spid="386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863">
                                            <p:txEl>
                                              <p:pRg st="8" end="8"/>
                                            </p:txEl>
                                          </p:spTgt>
                                        </p:tgtEl>
                                      </p:cBhvr>
                                    </p:animEffect>
                                    <p:set>
                                      <p:cBhvr>
                                        <p:cTn id="10" dur="1" fill="hold">
                                          <p:stCondLst>
                                            <p:cond delay="499"/>
                                          </p:stCondLst>
                                        </p:cTn>
                                        <p:tgtEl>
                                          <p:spTgt spid="3863">
                                            <p:txEl>
                                              <p:pRg st="8" end="8"/>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863">
                                            <p:txEl>
                                              <p:pRg st="4" end="4"/>
                                            </p:txEl>
                                          </p:spTgt>
                                        </p:tgtEl>
                                      </p:cBhvr>
                                    </p:animEffect>
                                    <p:set>
                                      <p:cBhvr>
                                        <p:cTn id="13" dur="1" fill="hold">
                                          <p:stCondLst>
                                            <p:cond delay="499"/>
                                          </p:stCondLst>
                                        </p:cTn>
                                        <p:tgtEl>
                                          <p:spTgt spid="3863">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863">
                                            <p:txEl>
                                              <p:pRg st="2" end="2"/>
                                            </p:txEl>
                                          </p:spTgt>
                                        </p:tgtEl>
                                      </p:cBhvr>
                                    </p:animEffect>
                                    <p:set>
                                      <p:cBhvr>
                                        <p:cTn id="16" dur="1" fill="hold">
                                          <p:stCondLst>
                                            <p:cond delay="499"/>
                                          </p:stCondLst>
                                        </p:cTn>
                                        <p:tgtEl>
                                          <p:spTgt spid="3863">
                                            <p:txEl>
                                              <p:pRg st="2" end="2"/>
                                            </p:txEl>
                                          </p:spTgt>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par>
                                <p:cTn id="26" presetID="6" presetClass="emph" presetSubtype="0" fill="hold" nodeType="withEffect">
                                  <p:stCondLst>
                                    <p:cond delay="0"/>
                                  </p:stCondLst>
                                  <p:childTnLst>
                                    <p:animScale>
                                      <p:cBhvr>
                                        <p:cTn id="27" dur="2000" fill="hold"/>
                                        <p:tgtEl>
                                          <p:spTgt spid="5">
                                            <p:txEl>
                                              <p:pRg st="0" end="0"/>
                                            </p:txEl>
                                          </p:spTgt>
                                        </p:tgtEl>
                                      </p:cBhvr>
                                      <p:by x="150000" y="150000"/>
                                    </p:animScale>
                                  </p:childTnLst>
                                </p:cTn>
                              </p:par>
                              <p:par>
                                <p:cTn id="28" presetID="6" presetClass="emph" presetSubtype="0" fill="hold" nodeType="withEffect">
                                  <p:stCondLst>
                                    <p:cond delay="0"/>
                                  </p:stCondLst>
                                  <p:childTnLst>
                                    <p:animScale>
                                      <p:cBhvr>
                                        <p:cTn id="29" dur="2000" fill="hold"/>
                                        <p:tgtEl>
                                          <p:spTgt spid="5">
                                            <p:txEl>
                                              <p:pRg st="1" end="1"/>
                                            </p:txEl>
                                          </p:spTgt>
                                        </p:tgtEl>
                                      </p:cBhvr>
                                      <p:by x="150000" y="150000"/>
                                    </p:animScale>
                                  </p:childTnLst>
                                </p:cTn>
                              </p:par>
                              <p:par>
                                <p:cTn id="30" presetID="6" presetClass="emph" presetSubtype="0" fill="hold" nodeType="withEffect">
                                  <p:stCondLst>
                                    <p:cond delay="0"/>
                                  </p:stCondLst>
                                  <p:childTnLst>
                                    <p:animScale>
                                      <p:cBhvr>
                                        <p:cTn id="31" dur="2000" fill="hold"/>
                                        <p:tgtEl>
                                          <p:spTgt spid="5">
                                            <p:txEl>
                                              <p:pRg st="2" end="2"/>
                                            </p:txEl>
                                          </p:spTgt>
                                        </p:tgtEl>
                                      </p:cBhvr>
                                      <p:by x="150000" y="150000"/>
                                    </p:animScale>
                                  </p:childTnLst>
                                </p:cTn>
                              </p:par>
                              <p:par>
                                <p:cTn id="32" presetID="6" presetClass="emph" presetSubtype="0" fill="hold" nodeType="withEffect">
                                  <p:stCondLst>
                                    <p:cond delay="0"/>
                                  </p:stCondLst>
                                  <p:childTnLst>
                                    <p:animScale>
                                      <p:cBhvr>
                                        <p:cTn id="33" dur="2000" fill="hold"/>
                                        <p:tgtEl>
                                          <p:spTgt spid="5">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3" name="Shape 3863"/>
          <p:cNvSpPr txBox="1"/>
          <p:nvPr/>
        </p:nvSpPr>
        <p:spPr>
          <a:xfrm>
            <a:off x="755576" y="1059582"/>
            <a:ext cx="5688632" cy="3384376"/>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342900" lvl="0" indent="-342900" rtl="0">
              <a:lnSpc>
                <a:spcPct val="150000"/>
              </a:lnSpc>
              <a:spcBef>
                <a:spcPts val="500"/>
              </a:spcBef>
              <a:spcAft>
                <a:spcPts val="0"/>
              </a:spcAft>
              <a:buFont typeface="Arial" panose="020B0604020202020204" pitchFamily="34" charset="0"/>
              <a:buChar char="•"/>
            </a:pPr>
            <a:r>
              <a:rPr lang="en" sz="2400" dirty="0" smtClean="0">
                <a:solidFill>
                  <a:srgbClr val="4F81BD"/>
                </a:solidFill>
                <a:latin typeface="Dosis"/>
                <a:ea typeface="Dosis"/>
                <a:cs typeface="Dosis"/>
                <a:sym typeface="Dosis"/>
              </a:rPr>
              <a:t>Dos grupos de ingenieros de software</a:t>
            </a:r>
          </a:p>
          <a:p>
            <a:pPr marL="342900" lvl="0" indent="-342900" rtl="0">
              <a:lnSpc>
                <a:spcPct val="150000"/>
              </a:lnSpc>
              <a:spcBef>
                <a:spcPts val="500"/>
              </a:spcBef>
              <a:spcAft>
                <a:spcPts val="0"/>
              </a:spcAft>
              <a:buFont typeface="Arial" panose="020B0604020202020204" pitchFamily="34" charset="0"/>
              <a:buChar char="•"/>
            </a:pPr>
            <a:r>
              <a:rPr lang="en" sz="2400" dirty="0" smtClean="0">
                <a:solidFill>
                  <a:srgbClr val="4F81BD"/>
                </a:solidFill>
                <a:latin typeface="Dosis"/>
                <a:ea typeface="Dosis"/>
                <a:cs typeface="Dosis"/>
                <a:sym typeface="Dosis"/>
              </a:rPr>
              <a:t>1146 Servicios Web obtenidos de la plataforma Mashape </a:t>
            </a:r>
          </a:p>
          <a:p>
            <a:pPr marL="342900" lvl="0" indent="-342900" rtl="0">
              <a:lnSpc>
                <a:spcPct val="150000"/>
              </a:lnSpc>
              <a:spcBef>
                <a:spcPts val="500"/>
              </a:spcBef>
              <a:spcAft>
                <a:spcPts val="0"/>
              </a:spcAft>
              <a:buFont typeface="Arial" panose="020B0604020202020204" pitchFamily="34" charset="0"/>
              <a:buChar char="•"/>
            </a:pPr>
            <a:r>
              <a:rPr lang="en" sz="2400" dirty="0" smtClean="0">
                <a:solidFill>
                  <a:srgbClr val="4F81BD"/>
                </a:solidFill>
                <a:latin typeface="Dosis"/>
                <a:ea typeface="Dosis"/>
                <a:cs typeface="Dosis"/>
                <a:sym typeface="Dosis"/>
              </a:rPr>
              <a:t>Herramienta de Selección de Servicios Web con Metamodelo y Conversor integrados</a:t>
            </a: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56</a:t>
            </a:fld>
            <a:endParaRPr lang="en" sz="1200" dirty="0">
              <a:solidFill>
                <a:schemeClr val="accent1">
                  <a:lumMod val="60000"/>
                  <a:lumOff val="40000"/>
                </a:schemeClr>
              </a:solidFill>
              <a:latin typeface="Dosis Light" charset="0"/>
            </a:endParaRPr>
          </a:p>
        </p:txBody>
      </p:sp>
      <p:sp>
        <p:nvSpPr>
          <p:cNvPr id="13" name="Shape 3909"/>
          <p:cNvSpPr txBox="1">
            <a:spLocks/>
          </p:cNvSpPr>
          <p:nvPr/>
        </p:nvSpPr>
        <p:spPr>
          <a:xfrm>
            <a:off x="35496" y="72008"/>
            <a:ext cx="3240360" cy="48351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600" dirty="0" smtClean="0">
                <a:solidFill>
                  <a:srgbClr val="3A81BA"/>
                </a:solidFill>
                <a:latin typeface="Dosis Light" panose="020B0604020202020204" charset="0"/>
                <a:ea typeface="Dosis"/>
                <a:cs typeface="Dosis"/>
                <a:sym typeface="Dosis"/>
              </a:rPr>
              <a:t>Escenario Experimental</a:t>
            </a:r>
            <a:endParaRPr lang="es-AR" sz="2600" dirty="0">
              <a:solidFill>
                <a:srgbClr val="3A81BA"/>
              </a:solidFill>
              <a:latin typeface="Dosis Light" panose="020B0604020202020204" charset="0"/>
            </a:endParaRPr>
          </a:p>
        </p:txBody>
      </p:sp>
      <p:sp>
        <p:nvSpPr>
          <p:cNvPr id="14" name="15 CuadroTexto"/>
          <p:cNvSpPr txBox="1"/>
          <p:nvPr/>
        </p:nvSpPr>
        <p:spPr>
          <a:xfrm>
            <a:off x="6372200" y="11400"/>
            <a:ext cx="2787943"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Evaluación experimental</a:t>
            </a:r>
            <a:endParaRPr lang="es-AR" sz="2000" dirty="0">
              <a:solidFill>
                <a:srgbClr val="002060"/>
              </a:solidFill>
              <a:latin typeface="Titillium Web Light" charset="0"/>
            </a:endParaRPr>
          </a:p>
        </p:txBody>
      </p:sp>
    </p:spTree>
    <p:extLst>
      <p:ext uri="{BB962C8B-B14F-4D97-AF65-F5344CB8AC3E}">
        <p14:creationId xmlns:p14="http://schemas.microsoft.com/office/powerpoint/2010/main" val="247839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3">
                                            <p:txEl>
                                              <p:pRg st="0" end="0"/>
                                            </p:txEl>
                                          </p:spTgt>
                                        </p:tgtEl>
                                        <p:attrNameLst>
                                          <p:attrName>style.visibility</p:attrName>
                                        </p:attrNameLst>
                                      </p:cBhvr>
                                      <p:to>
                                        <p:strVal val="visible"/>
                                      </p:to>
                                    </p:set>
                                    <p:animEffect transition="in" filter="fade">
                                      <p:cBhvr>
                                        <p:cTn id="7" dur="500"/>
                                        <p:tgtEl>
                                          <p:spTgt spid="38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63">
                                            <p:txEl>
                                              <p:pRg st="1" end="1"/>
                                            </p:txEl>
                                          </p:spTgt>
                                        </p:tgtEl>
                                        <p:attrNameLst>
                                          <p:attrName>style.visibility</p:attrName>
                                        </p:attrNameLst>
                                      </p:cBhvr>
                                      <p:to>
                                        <p:strVal val="visible"/>
                                      </p:to>
                                    </p:set>
                                    <p:animEffect transition="in" filter="fade">
                                      <p:cBhvr>
                                        <p:cTn id="12" dur="500"/>
                                        <p:tgtEl>
                                          <p:spTgt spid="38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63">
                                            <p:txEl>
                                              <p:pRg st="2" end="2"/>
                                            </p:txEl>
                                          </p:spTgt>
                                        </p:tgtEl>
                                        <p:attrNameLst>
                                          <p:attrName>style.visibility</p:attrName>
                                        </p:attrNameLst>
                                      </p:cBhvr>
                                      <p:to>
                                        <p:strVal val="visible"/>
                                      </p:to>
                                    </p:set>
                                    <p:animEffect transition="in" filter="fade">
                                      <p:cBhvr>
                                        <p:cTn id="17" dur="500"/>
                                        <p:tgtEl>
                                          <p:spTgt spid="38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57</a:t>
            </a:fld>
            <a:endParaRPr lang="es-ES" dirty="0"/>
          </a:p>
        </p:txBody>
      </p:sp>
      <p:sp>
        <p:nvSpPr>
          <p:cNvPr id="3909" name="Shape 3909"/>
          <p:cNvSpPr txBox="1">
            <a:spLocks noGrp="1"/>
          </p:cNvSpPr>
          <p:nvPr>
            <p:ph type="title" idx="4294967295"/>
          </p:nvPr>
        </p:nvSpPr>
        <p:spPr>
          <a:xfrm>
            <a:off x="0" y="123825"/>
            <a:ext cx="3203848" cy="57943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600" dirty="0" smtClean="0">
                <a:solidFill>
                  <a:srgbClr val="3A81BA"/>
                </a:solidFill>
              </a:rPr>
              <a:t>Experimento propuesto</a:t>
            </a:r>
            <a:endParaRPr sz="2600" dirty="0">
              <a:solidFill>
                <a:srgbClr val="3A81BA"/>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915565"/>
            <a:ext cx="8424936" cy="3913003"/>
          </a:xfrm>
          <a:prstGeom prst="rect">
            <a:avLst/>
          </a:prstGeom>
        </p:spPr>
      </p:pic>
      <p:sp>
        <p:nvSpPr>
          <p:cNvPr id="5" name="15 CuadroTexto"/>
          <p:cNvSpPr txBox="1"/>
          <p:nvPr/>
        </p:nvSpPr>
        <p:spPr>
          <a:xfrm>
            <a:off x="6372200" y="11400"/>
            <a:ext cx="2787943"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Evaluación experimental</a:t>
            </a:r>
            <a:endParaRPr lang="es-AR" sz="2000" dirty="0">
              <a:solidFill>
                <a:srgbClr val="002060"/>
              </a:solidFill>
              <a:latin typeface="Titillium Web Light" charset="0"/>
            </a:endParaRPr>
          </a:p>
        </p:txBody>
      </p:sp>
      <p:sp>
        <p:nvSpPr>
          <p:cNvPr id="6" name="Shape 3894"/>
          <p:cNvSpPr txBox="1">
            <a:spLocks/>
          </p:cNvSpPr>
          <p:nvPr/>
        </p:nvSpPr>
        <p:spPr>
          <a:xfrm>
            <a:off x="6809014" y="4659982"/>
            <a:ext cx="2371498"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a:t>
            </a:r>
            <a:r>
              <a:rPr lang="es-ES" sz="2400" dirty="0" smtClean="0"/>
              <a:t>4.1</a:t>
            </a:r>
            <a:r>
              <a:rPr lang="es-ES" sz="2400" dirty="0" smtClean="0"/>
              <a:t>, pág. </a:t>
            </a:r>
            <a:r>
              <a:rPr lang="es-ES" sz="2400" dirty="0" smtClean="0"/>
              <a:t>52</a:t>
            </a:r>
            <a:endParaRPr lang="es-ES" sz="2400" dirty="0"/>
          </a:p>
        </p:txBody>
      </p:sp>
    </p:spTree>
    <p:extLst>
      <p:ext uri="{BB962C8B-B14F-4D97-AF65-F5344CB8AC3E}">
        <p14:creationId xmlns:p14="http://schemas.microsoft.com/office/powerpoint/2010/main" val="10064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08"/>
        <p:cNvGrpSpPr/>
        <p:nvPr/>
      </p:nvGrpSpPr>
      <p:grpSpPr>
        <a:xfrm>
          <a:off x="0" y="0"/>
          <a:ext cx="0" cy="0"/>
          <a:chOff x="0" y="0"/>
          <a:chExt cx="0" cy="0"/>
        </a:xfrm>
      </p:grpSpPr>
      <p:sp>
        <p:nvSpPr>
          <p:cNvPr id="3909" name="Shape 3909"/>
          <p:cNvSpPr txBox="1">
            <a:spLocks noGrp="1"/>
          </p:cNvSpPr>
          <p:nvPr>
            <p:ph type="title"/>
          </p:nvPr>
        </p:nvSpPr>
        <p:spPr>
          <a:xfrm>
            <a:off x="107504" y="-20538"/>
            <a:ext cx="1584176" cy="57606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2600" dirty="0" smtClean="0">
                <a:solidFill>
                  <a:srgbClr val="3A81BA"/>
                </a:solidFill>
              </a:rPr>
              <a:t>Resultados</a:t>
            </a:r>
            <a:endParaRPr sz="2600" dirty="0">
              <a:solidFill>
                <a:srgbClr val="3A81BA"/>
              </a:solidFill>
            </a:endParaRPr>
          </a:p>
        </p:txBody>
      </p:sp>
      <p:graphicFrame>
        <p:nvGraphicFramePr>
          <p:cNvPr id="2" name="1 Gráfico"/>
          <p:cNvGraphicFramePr/>
          <p:nvPr>
            <p:extLst>
              <p:ext uri="{D42A27DB-BD31-4B8C-83A1-F6EECF244321}">
                <p14:modId xmlns:p14="http://schemas.microsoft.com/office/powerpoint/2010/main" val="2822728237"/>
              </p:ext>
            </p:extLst>
          </p:nvPr>
        </p:nvGraphicFramePr>
        <p:xfrm>
          <a:off x="395536" y="483518"/>
          <a:ext cx="7632848" cy="4608512"/>
        </p:xfrm>
        <a:graphic>
          <a:graphicData uri="http://schemas.openxmlformats.org/drawingml/2006/chart">
            <c:chart xmlns:c="http://schemas.openxmlformats.org/drawingml/2006/chart" xmlns:r="http://schemas.openxmlformats.org/officeDocument/2006/relationships" r:id="rId3"/>
          </a:graphicData>
        </a:graphic>
      </p:graphicFrame>
      <p:sp>
        <p:nvSpPr>
          <p:cNvPr id="3" name="2 Marcador de número de diapositiva"/>
          <p:cNvSpPr>
            <a:spLocks noGrp="1"/>
          </p:cNvSpPr>
          <p:nvPr>
            <p:ph type="sldNum" idx="12"/>
          </p:nvPr>
        </p:nvSpPr>
        <p:spPr/>
        <p:txBody>
          <a:bodyPr/>
          <a:lstStyle/>
          <a:p>
            <a:pPr marL="0" lvl="0" indent="0">
              <a:spcBef>
                <a:spcPts val="0"/>
              </a:spcBef>
              <a:spcAft>
                <a:spcPts val="0"/>
              </a:spcAft>
              <a:buNone/>
            </a:pPr>
            <a:fld id="{00000000-1234-1234-1234-123412341234}" type="slidenum">
              <a:rPr lang="es-ES" smtClean="0"/>
              <a:t>58</a:t>
            </a:fld>
            <a:endParaRPr lang="es-ES" dirty="0"/>
          </a:p>
        </p:txBody>
      </p:sp>
      <p:sp>
        <p:nvSpPr>
          <p:cNvPr id="5" name="15 CuadroTexto"/>
          <p:cNvSpPr txBox="1"/>
          <p:nvPr/>
        </p:nvSpPr>
        <p:spPr>
          <a:xfrm>
            <a:off x="6372200" y="11400"/>
            <a:ext cx="2787943"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Evaluación experimental</a:t>
            </a:r>
            <a:endParaRPr lang="es-AR" sz="2000" dirty="0">
              <a:solidFill>
                <a:srgbClr val="002060"/>
              </a:solidFill>
              <a:latin typeface="Titillium Web Light" charset="0"/>
            </a:endParaRPr>
          </a:p>
        </p:txBody>
      </p:sp>
      <p:sp>
        <p:nvSpPr>
          <p:cNvPr id="8" name="Shape 3909"/>
          <p:cNvSpPr txBox="1">
            <a:spLocks/>
          </p:cNvSpPr>
          <p:nvPr/>
        </p:nvSpPr>
        <p:spPr>
          <a:xfrm>
            <a:off x="1979712" y="3507854"/>
            <a:ext cx="5976664" cy="576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AR" sz="2600" dirty="0" smtClean="0">
                <a:solidFill>
                  <a:schemeClr val="accent1">
                    <a:lumMod val="60000"/>
                    <a:lumOff val="40000"/>
                  </a:schemeClr>
                </a:solidFill>
              </a:rPr>
              <a:t>Métrica utilizada: Precisión-en-n-Acumulada</a:t>
            </a:r>
            <a:endParaRPr lang="es-AR" sz="2600" dirty="0">
              <a:solidFill>
                <a:schemeClr val="accent1">
                  <a:lumMod val="60000"/>
                  <a:lumOff val="40000"/>
                </a:schemeClr>
              </a:solidFill>
            </a:endParaRPr>
          </a:p>
        </p:txBody>
      </p:sp>
      <p:sp>
        <p:nvSpPr>
          <p:cNvPr id="7" name="Shape 3894"/>
          <p:cNvSpPr txBox="1">
            <a:spLocks/>
          </p:cNvSpPr>
          <p:nvPr/>
        </p:nvSpPr>
        <p:spPr>
          <a:xfrm>
            <a:off x="6838678" y="4155926"/>
            <a:ext cx="2371498" cy="504056"/>
          </a:xfrm>
          <a:prstGeom prst="rect">
            <a:avLst/>
          </a:prstGeom>
          <a:solidFill>
            <a:schemeClr val="l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2400" dirty="0" smtClean="0"/>
              <a:t>Figura </a:t>
            </a:r>
            <a:r>
              <a:rPr lang="es-ES" sz="2400" dirty="0" smtClean="0"/>
              <a:t>4.2, </a:t>
            </a:r>
            <a:r>
              <a:rPr lang="es-ES" sz="2400" dirty="0" smtClean="0"/>
              <a:t>pág. </a:t>
            </a:r>
            <a:r>
              <a:rPr lang="es-ES" sz="2400" dirty="0" smtClean="0"/>
              <a:t>56</a:t>
            </a:r>
            <a:endParaRPr lang="es-ES" sz="2400" dirty="0"/>
          </a:p>
        </p:txBody>
      </p:sp>
    </p:spTree>
    <p:extLst>
      <p:ext uri="{BB962C8B-B14F-4D97-AF65-F5344CB8AC3E}">
        <p14:creationId xmlns:p14="http://schemas.microsoft.com/office/powerpoint/2010/main" val="43481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subTitle" idx="4294967295"/>
          </p:nvPr>
        </p:nvSpPr>
        <p:spPr>
          <a:xfrm>
            <a:off x="0" y="-92075"/>
            <a:ext cx="1600200" cy="534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40000"/>
                    <a:lumOff val="60000"/>
                  </a:schemeClr>
                </a:solidFill>
              </a:rPr>
              <a:t>Contenido</a:t>
            </a:r>
            <a:endParaRPr dirty="0">
              <a:solidFill>
                <a:schemeClr val="accent1">
                  <a:lumMod val="40000"/>
                  <a:lumOff val="60000"/>
                </a:schemeClr>
              </a:solidFill>
            </a:endParaRPr>
          </a:p>
        </p:txBody>
      </p:sp>
      <p:sp>
        <p:nvSpPr>
          <p:cNvPr id="3863" name="Shape 3863"/>
          <p:cNvSpPr txBox="1"/>
          <p:nvPr/>
        </p:nvSpPr>
        <p:spPr>
          <a:xfrm>
            <a:off x="1547664" y="339502"/>
            <a:ext cx="4104456" cy="3435846"/>
          </a:xfrm>
          <a:prstGeom prst="rect">
            <a:avLst/>
          </a:prstGeom>
          <a:solidFill>
            <a:schemeClr val="bg1"/>
          </a:solidFill>
          <a:ln>
            <a:solidFill>
              <a:schemeClr val="bg1"/>
            </a:solidFill>
          </a:ln>
        </p:spPr>
        <p:txBody>
          <a:bodyPr spcFirstLastPara="1" wrap="square" lIns="91425" tIns="91425" rIns="91425" bIns="91425" anchor="ctr" anchorCtr="0">
            <a:noAutofit/>
          </a:bodyPr>
          <a:lstStyle/>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Marco Teórico y fundamentación</a:t>
            </a:r>
            <a:endParaRPr sz="2400" dirty="0">
              <a:solidFill>
                <a:srgbClr val="4F81BD"/>
              </a:solidFill>
              <a:latin typeface="Dosis"/>
              <a:ea typeface="Dosis"/>
              <a:cs typeface="Dosis"/>
              <a:sym typeface="Dosis"/>
            </a:endParaRP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a:spcBef>
                <a:spcPts val="500"/>
              </a:spcBef>
            </a:pPr>
            <a:r>
              <a:rPr lang="es-ES" sz="2400" dirty="0">
                <a:solidFill>
                  <a:srgbClr val="4F81BD"/>
                </a:solidFill>
                <a:latin typeface="Dosis"/>
                <a:ea typeface="Dosis"/>
                <a:cs typeface="Dosis"/>
                <a:sym typeface="Dosis"/>
              </a:rPr>
              <a:t>Motivación y trabajos previos</a:t>
            </a: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marL="0" lvl="0" indent="0" rtl="0">
              <a:lnSpc>
                <a:spcPct val="100000"/>
              </a:lnSpc>
              <a:spcBef>
                <a:spcPts val="500"/>
              </a:spcBef>
              <a:spcAft>
                <a:spcPts val="0"/>
              </a:spcAft>
              <a:buNone/>
            </a:pPr>
            <a:r>
              <a:rPr lang="en" sz="2400" dirty="0" smtClean="0">
                <a:solidFill>
                  <a:srgbClr val="4F81BD"/>
                </a:solidFill>
                <a:latin typeface="Dosis"/>
                <a:ea typeface="Dosis"/>
                <a:cs typeface="Dosis"/>
                <a:sym typeface="Dosis"/>
              </a:rPr>
              <a:t>Enfoque propuesto</a:t>
            </a:r>
          </a:p>
          <a:p>
            <a:pPr marL="0" lvl="0" indent="0" rtl="0">
              <a:lnSpc>
                <a:spcPct val="100000"/>
              </a:lnSpc>
              <a:spcBef>
                <a:spcPts val="500"/>
              </a:spcBef>
              <a:spcAft>
                <a:spcPts val="0"/>
              </a:spcAft>
              <a:buNone/>
            </a:pPr>
            <a:endParaRPr lang="en" sz="2400" dirty="0" smtClean="0">
              <a:solidFill>
                <a:srgbClr val="4F81BD"/>
              </a:solidFill>
              <a:latin typeface="Dosis"/>
              <a:ea typeface="Dosis"/>
              <a:cs typeface="Dosis"/>
              <a:sym typeface="Dosis"/>
            </a:endParaRPr>
          </a:p>
          <a:p>
            <a:pPr>
              <a:spcBef>
                <a:spcPts val="500"/>
              </a:spcBef>
            </a:pPr>
            <a:r>
              <a:rPr lang="en" sz="2400" dirty="0">
                <a:solidFill>
                  <a:srgbClr val="4F81BD"/>
                </a:solidFill>
                <a:latin typeface="Dosis"/>
                <a:ea typeface="Dosis"/>
                <a:cs typeface="Dosis"/>
                <a:sym typeface="Dosis"/>
              </a:rPr>
              <a:t>Evaluación </a:t>
            </a:r>
            <a:r>
              <a:rPr lang="en" sz="2400" dirty="0" smtClean="0">
                <a:solidFill>
                  <a:srgbClr val="4F81BD"/>
                </a:solidFill>
                <a:latin typeface="Dosis"/>
                <a:ea typeface="Dosis"/>
                <a:cs typeface="Dosis"/>
                <a:sym typeface="Dosis"/>
              </a:rPr>
              <a:t>Experimental</a:t>
            </a:r>
            <a:endParaRPr lang="en" sz="2400" dirty="0">
              <a:solidFill>
                <a:srgbClr val="4F81BD"/>
              </a:solidFill>
              <a:latin typeface="Dosis"/>
              <a:ea typeface="Dosis"/>
              <a:cs typeface="Dosis"/>
              <a:sym typeface="Dosis"/>
            </a:endParaRPr>
          </a:p>
        </p:txBody>
      </p:sp>
      <p:sp>
        <p:nvSpPr>
          <p:cNvPr id="9" name="Shape 3865"/>
          <p:cNvSpPr txBox="1">
            <a:spLocks/>
          </p:cNvSpPr>
          <p:nvPr/>
        </p:nvSpPr>
        <p:spPr>
          <a:xfrm>
            <a:off x="91531" y="4720201"/>
            <a:ext cx="548700" cy="393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solidFill>
                  <a:schemeClr val="accent1">
                    <a:lumMod val="60000"/>
                    <a:lumOff val="40000"/>
                  </a:schemeClr>
                </a:solidFill>
                <a:latin typeface="Dosis Light" charset="0"/>
              </a:rPr>
              <a:pPr/>
              <a:t>59</a:t>
            </a:fld>
            <a:endParaRPr lang="en" sz="1200" dirty="0">
              <a:solidFill>
                <a:schemeClr val="accent1">
                  <a:lumMod val="60000"/>
                  <a:lumOff val="40000"/>
                </a:schemeClr>
              </a:solidFill>
              <a:latin typeface="Dosis Light" charset="0"/>
            </a:endParaRPr>
          </a:p>
        </p:txBody>
      </p:sp>
      <p:sp>
        <p:nvSpPr>
          <p:cNvPr id="5" name="Rectángulo 4"/>
          <p:cNvSpPr/>
          <p:nvPr/>
        </p:nvSpPr>
        <p:spPr>
          <a:xfrm>
            <a:off x="1558922" y="3923640"/>
            <a:ext cx="4572000" cy="1600438"/>
          </a:xfrm>
          <a:prstGeom prst="rect">
            <a:avLst/>
          </a:prstGeom>
        </p:spPr>
        <p:txBody>
          <a:bodyPr>
            <a:spAutoFit/>
          </a:bodyPr>
          <a:lstStyle/>
          <a:p>
            <a:pPr lvl="0">
              <a:spcBef>
                <a:spcPts val="500"/>
              </a:spcBef>
            </a:pPr>
            <a:r>
              <a:rPr lang="es-AR" sz="2400" dirty="0">
                <a:solidFill>
                  <a:srgbClr val="4F81BD"/>
                </a:solidFill>
                <a:latin typeface="Dosis"/>
                <a:ea typeface="Dosis"/>
                <a:cs typeface="Dosis"/>
                <a:sym typeface="Dosis"/>
              </a:rPr>
              <a:t>Conclusiones y Trabajos Futuros</a:t>
            </a:r>
          </a:p>
          <a:p>
            <a:r>
              <a:rPr lang="es-AR" sz="2400" dirty="0" smtClean="0">
                <a:solidFill>
                  <a:schemeClr val="accent1">
                    <a:lumMod val="50000"/>
                  </a:schemeClr>
                </a:solidFill>
                <a:latin typeface="Dosis"/>
                <a:ea typeface="Dosis"/>
                <a:cs typeface="Dosis"/>
                <a:sym typeface="Dosis"/>
              </a:rPr>
              <a:t>– </a:t>
            </a:r>
            <a:r>
              <a:rPr lang="es-ES" sz="2400" dirty="0">
                <a:solidFill>
                  <a:schemeClr val="accent1">
                    <a:lumMod val="50000"/>
                  </a:schemeClr>
                </a:solidFill>
                <a:latin typeface="Dosis Light" charset="0"/>
              </a:rPr>
              <a:t>Objetivos </a:t>
            </a:r>
            <a:r>
              <a:rPr lang="es-ES" sz="2400" dirty="0" smtClean="0">
                <a:solidFill>
                  <a:schemeClr val="accent1">
                    <a:lumMod val="50000"/>
                  </a:schemeClr>
                </a:solidFill>
                <a:latin typeface="Dosis Light" charset="0"/>
              </a:rPr>
              <a:t>alcanzados</a:t>
            </a:r>
          </a:p>
          <a:p>
            <a:r>
              <a:rPr lang="es-AR" sz="2400" dirty="0" smtClean="0">
                <a:solidFill>
                  <a:schemeClr val="accent1">
                    <a:lumMod val="50000"/>
                  </a:schemeClr>
                </a:solidFill>
                <a:latin typeface="Dosis Light" charset="0"/>
              </a:rPr>
              <a:t>- Trabajo </a:t>
            </a:r>
            <a:r>
              <a:rPr lang="es-AR" sz="2400" dirty="0">
                <a:solidFill>
                  <a:schemeClr val="accent1">
                    <a:lumMod val="50000"/>
                  </a:schemeClr>
                </a:solidFill>
                <a:latin typeface="Dosis Light" charset="0"/>
              </a:rPr>
              <a:t>Futuro</a:t>
            </a:r>
            <a:endParaRPr lang="es-ES" sz="2400" dirty="0">
              <a:solidFill>
                <a:schemeClr val="accent1">
                  <a:lumMod val="50000"/>
                </a:schemeClr>
              </a:solidFill>
              <a:latin typeface="Dosis Light" charset="0"/>
            </a:endParaRPr>
          </a:p>
          <a:p>
            <a:endParaRPr lang="es-ES" sz="2400" dirty="0">
              <a:solidFill>
                <a:schemeClr val="accent1"/>
              </a:solidFill>
              <a:latin typeface="Dosis Light" charset="0"/>
            </a:endParaRPr>
          </a:p>
        </p:txBody>
      </p:sp>
    </p:spTree>
    <p:extLst>
      <p:ext uri="{BB962C8B-B14F-4D97-AF65-F5344CB8AC3E}">
        <p14:creationId xmlns:p14="http://schemas.microsoft.com/office/powerpoint/2010/main" val="20820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863">
                                            <p:txEl>
                                              <p:pRg st="0" end="0"/>
                                            </p:txEl>
                                          </p:spTgt>
                                        </p:tgtEl>
                                      </p:cBhvr>
                                    </p:animEffect>
                                    <p:set>
                                      <p:cBhvr>
                                        <p:cTn id="7" dur="1" fill="hold">
                                          <p:stCondLst>
                                            <p:cond delay="499"/>
                                          </p:stCondLst>
                                        </p:cTn>
                                        <p:tgtEl>
                                          <p:spTgt spid="386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863">
                                            <p:txEl>
                                              <p:pRg st="4" end="4"/>
                                            </p:txEl>
                                          </p:spTgt>
                                        </p:tgtEl>
                                      </p:cBhvr>
                                    </p:animEffect>
                                    <p:set>
                                      <p:cBhvr>
                                        <p:cTn id="10" dur="1" fill="hold">
                                          <p:stCondLst>
                                            <p:cond delay="499"/>
                                          </p:stCondLst>
                                        </p:cTn>
                                        <p:tgtEl>
                                          <p:spTgt spid="3863">
                                            <p:txEl>
                                              <p:pRg st="4" end="4"/>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863">
                                            <p:txEl>
                                              <p:pRg st="2" end="2"/>
                                            </p:txEl>
                                          </p:spTgt>
                                        </p:tgtEl>
                                      </p:cBhvr>
                                    </p:animEffect>
                                    <p:set>
                                      <p:cBhvr>
                                        <p:cTn id="13" dur="1" fill="hold">
                                          <p:stCondLst>
                                            <p:cond delay="499"/>
                                          </p:stCondLst>
                                        </p:cTn>
                                        <p:tgtEl>
                                          <p:spTgt spid="386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863">
                                            <p:txEl>
                                              <p:pRg st="6" end="6"/>
                                            </p:txEl>
                                          </p:spTgt>
                                        </p:tgtEl>
                                      </p:cBhvr>
                                    </p:animEffect>
                                    <p:set>
                                      <p:cBhvr>
                                        <p:cTn id="16" dur="1" fill="hold">
                                          <p:stCondLst>
                                            <p:cond delay="499"/>
                                          </p:stCondLst>
                                        </p:cTn>
                                        <p:tgtEl>
                                          <p:spTgt spid="3863">
                                            <p:txEl>
                                              <p:pRg st="6" end="6"/>
                                            </p:txEl>
                                          </p:spTgt>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6" presetClass="emph" presetSubtype="0" fill="hold" nodeType="withEffect">
                                  <p:stCondLst>
                                    <p:cond delay="0"/>
                                  </p:stCondLst>
                                  <p:childTnLst>
                                    <p:animScale>
                                      <p:cBhvr>
                                        <p:cTn id="24" dur="2000" fill="hold"/>
                                        <p:tgtEl>
                                          <p:spTgt spid="5">
                                            <p:txEl>
                                              <p:pRg st="0" end="0"/>
                                            </p:txEl>
                                          </p:spTgt>
                                        </p:tgtEl>
                                      </p:cBhvr>
                                      <p:by x="150000" y="150000"/>
                                    </p:animScale>
                                  </p:childTnLst>
                                </p:cTn>
                              </p:par>
                              <p:par>
                                <p:cTn id="25" presetID="6" presetClass="emph" presetSubtype="0" fill="hold" nodeType="withEffect">
                                  <p:stCondLst>
                                    <p:cond delay="0"/>
                                  </p:stCondLst>
                                  <p:childTnLst>
                                    <p:animScale>
                                      <p:cBhvr>
                                        <p:cTn id="26" dur="2000" fill="hold"/>
                                        <p:tgtEl>
                                          <p:spTgt spid="5">
                                            <p:txEl>
                                              <p:pRg st="1" end="1"/>
                                            </p:txEl>
                                          </p:spTgt>
                                        </p:tgtEl>
                                      </p:cBhvr>
                                      <p:by x="150000" y="150000"/>
                                    </p:animScale>
                                  </p:childTnLst>
                                </p:cTn>
                              </p:par>
                              <p:par>
                                <p:cTn id="27" presetID="6" presetClass="emph" presetSubtype="0" fill="hold" nodeType="withEffect">
                                  <p:stCondLst>
                                    <p:cond delay="0"/>
                                  </p:stCondLst>
                                  <p:childTnLst>
                                    <p:animScale>
                                      <p:cBhvr>
                                        <p:cTn id="28" dur="2000" fill="hold"/>
                                        <p:tgtEl>
                                          <p:spTgt spid="5">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7" name="3 Rectángulo"/>
          <p:cNvSpPr/>
          <p:nvPr/>
        </p:nvSpPr>
        <p:spPr>
          <a:xfrm>
            <a:off x="2843808" y="2270428"/>
            <a:ext cx="5040560" cy="969496"/>
          </a:xfrm>
          <a:prstGeom prst="rect">
            <a:avLst/>
          </a:prstGeom>
          <a:solidFill>
            <a:schemeClr val="bg1"/>
          </a:solidFill>
        </p:spPr>
        <p:txBody>
          <a:bodyPr wrap="square">
            <a:spAutoFit/>
          </a:bodyPr>
          <a:lstStyle/>
          <a:p>
            <a:pPr eaLnBrk="1" hangingPunct="1">
              <a:lnSpc>
                <a:spcPct val="150000"/>
              </a:lnSpc>
              <a:spcBef>
                <a:spcPct val="0"/>
              </a:spcBef>
            </a:pPr>
            <a:r>
              <a:rPr lang="es-ES" altLang="es-ES" sz="1900" dirty="0" smtClean="0">
                <a:solidFill>
                  <a:srgbClr val="002060"/>
                </a:solidFill>
                <a:latin typeface="Titillium Web Light" charset="0"/>
                <a:cs typeface="Arial" charset="0"/>
              </a:rPr>
              <a:t>Implementación con interfaces WSDL  y comunicación con </a:t>
            </a:r>
            <a:r>
              <a:rPr lang="es-AR" altLang="es-ES" sz="1900" dirty="0" smtClean="0">
                <a:solidFill>
                  <a:srgbClr val="002060"/>
                </a:solidFill>
                <a:latin typeface="Titillium Web Light" charset="0"/>
                <a:cs typeface="Arial" charset="0"/>
              </a:rPr>
              <a:t>mensajes del </a:t>
            </a:r>
            <a:r>
              <a:rPr lang="es-AR" altLang="es-ES" sz="1900" dirty="0">
                <a:solidFill>
                  <a:srgbClr val="002060"/>
                </a:solidFill>
                <a:latin typeface="Titillium Web Light" charset="0"/>
                <a:cs typeface="Arial" charset="0"/>
              </a:rPr>
              <a:t>tipo SOAP </a:t>
            </a:r>
            <a:endParaRPr lang="es-ES" altLang="es-ES" sz="1900" dirty="0" smtClean="0">
              <a:solidFill>
                <a:srgbClr val="002060"/>
              </a:solidFill>
              <a:latin typeface="Titillium Web Light" charset="0"/>
              <a:cs typeface="Arial" charset="0"/>
            </a:endParaRPr>
          </a:p>
        </p:txBody>
      </p:sp>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dirty="0"/>
          </a:p>
        </p:txBody>
      </p:sp>
      <p:sp>
        <p:nvSpPr>
          <p:cNvPr id="4" name="3 Rectángulo"/>
          <p:cNvSpPr/>
          <p:nvPr/>
        </p:nvSpPr>
        <p:spPr>
          <a:xfrm>
            <a:off x="396552" y="699542"/>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rgbClr val="002060"/>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chemeClr val="tx2"/>
                </a:solidFill>
                <a:latin typeface="Titillium Web Light" charset="0"/>
                <a:cs typeface="Arial" charset="0"/>
              </a:rPr>
              <a:t>SoaML</a:t>
            </a:r>
            <a:endParaRPr lang="es-ES" altLang="es-ES" sz="1900" dirty="0" smtClean="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WADL</a:t>
            </a: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Servicios </a:t>
            </a:r>
            <a:r>
              <a:rPr lang="es-ES" altLang="es-ES" sz="1900" dirty="0" err="1" smtClean="0">
                <a:solidFill>
                  <a:schemeClr val="tx2"/>
                </a:solidFill>
                <a:latin typeface="Titillium Web Light" charset="0"/>
                <a:cs typeface="Arial" charset="0"/>
              </a:rPr>
              <a:t>RESTful</a:t>
            </a:r>
            <a:endParaRPr lang="es-AR" altLang="es-ES" sz="1900" dirty="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8" name="7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38106856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5" name="Shape 386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60</a:t>
            </a:fld>
            <a:endParaRPr dirty="0"/>
          </a:p>
        </p:txBody>
      </p:sp>
      <p:sp>
        <p:nvSpPr>
          <p:cNvPr id="6" name="Shape 3909"/>
          <p:cNvSpPr txBox="1">
            <a:spLocks/>
          </p:cNvSpPr>
          <p:nvPr/>
        </p:nvSpPr>
        <p:spPr>
          <a:xfrm>
            <a:off x="107504" y="51470"/>
            <a:ext cx="2880320" cy="57606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600" dirty="0" smtClean="0">
                <a:solidFill>
                  <a:srgbClr val="3A81BA"/>
                </a:solidFill>
                <a:latin typeface="Dosis Light" charset="0"/>
              </a:rPr>
              <a:t>Objetivos alcanzados</a:t>
            </a:r>
            <a:endParaRPr lang="es-ES" sz="2600" dirty="0">
              <a:solidFill>
                <a:srgbClr val="3A81BA"/>
              </a:solidFill>
              <a:latin typeface="Dosis Light" charset="0"/>
            </a:endParaRPr>
          </a:p>
        </p:txBody>
      </p:sp>
      <p:sp>
        <p:nvSpPr>
          <p:cNvPr id="2" name="1 Rectángulo redondeado"/>
          <p:cNvSpPr/>
          <p:nvPr/>
        </p:nvSpPr>
        <p:spPr>
          <a:xfrm>
            <a:off x="611560" y="699542"/>
            <a:ext cx="604867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Se desarrolló un Metamodelo para especificación de Servicios Web basado en estándar SoaML</a:t>
            </a:r>
            <a:endParaRPr lang="es-ES" sz="2400" dirty="0">
              <a:latin typeface="Dosis Light" charset="0"/>
            </a:endParaRPr>
          </a:p>
        </p:txBody>
      </p:sp>
      <p:sp>
        <p:nvSpPr>
          <p:cNvPr id="3" name="2 Rectángulo redondeado"/>
          <p:cNvSpPr/>
          <p:nvPr/>
        </p:nvSpPr>
        <p:spPr>
          <a:xfrm>
            <a:off x="611131" y="1995686"/>
            <a:ext cx="602426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Se modificó la Herramienta de Evaluación de Servicios Web integrando el Metamodelo</a:t>
            </a:r>
            <a:endParaRPr lang="es-ES" sz="2400" dirty="0">
              <a:latin typeface="Dosis Light" charset="0"/>
            </a:endParaRPr>
          </a:p>
        </p:txBody>
      </p:sp>
      <p:sp>
        <p:nvSpPr>
          <p:cNvPr id="5" name="4 Rectángulo redondeado"/>
          <p:cNvSpPr/>
          <p:nvPr/>
        </p:nvSpPr>
        <p:spPr>
          <a:xfrm>
            <a:off x="596752" y="3219822"/>
            <a:ext cx="6024264"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Se desarrolló un componente Conversor de descripciones WSDL hacia instanciaciones del Metamodelo</a:t>
            </a:r>
            <a:endParaRPr lang="es-ES" sz="2400" dirty="0">
              <a:latin typeface="Dosis Light" charset="0"/>
            </a:endParaRPr>
          </a:p>
        </p:txBody>
      </p:sp>
      <p:sp>
        <p:nvSpPr>
          <p:cNvPr id="7" name="15 CuadroTexto"/>
          <p:cNvSpPr txBox="1"/>
          <p:nvPr/>
        </p:nvSpPr>
        <p:spPr>
          <a:xfrm>
            <a:off x="5480588" y="11400"/>
            <a:ext cx="3627916"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Conclusiones y Trabajos Futuros</a:t>
            </a:r>
          </a:p>
        </p:txBody>
      </p:sp>
    </p:spTree>
    <p:extLst>
      <p:ext uri="{BB962C8B-B14F-4D97-AF65-F5344CB8AC3E}">
        <p14:creationId xmlns:p14="http://schemas.microsoft.com/office/powerpoint/2010/main" val="3762196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5" name="Shape 386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61</a:t>
            </a:fld>
            <a:endParaRPr dirty="0"/>
          </a:p>
        </p:txBody>
      </p:sp>
      <p:sp>
        <p:nvSpPr>
          <p:cNvPr id="6" name="Shape 3909"/>
          <p:cNvSpPr txBox="1">
            <a:spLocks/>
          </p:cNvSpPr>
          <p:nvPr/>
        </p:nvSpPr>
        <p:spPr>
          <a:xfrm>
            <a:off x="107504" y="51470"/>
            <a:ext cx="6984776" cy="57606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600" dirty="0" smtClean="0">
                <a:solidFill>
                  <a:srgbClr val="3A81BA"/>
                </a:solidFill>
                <a:latin typeface="Dosis Light" charset="0"/>
              </a:rPr>
              <a:t>Trabajo Futuro</a:t>
            </a:r>
            <a:endParaRPr lang="es-ES" sz="2600" dirty="0">
              <a:solidFill>
                <a:srgbClr val="3A81BA"/>
              </a:solidFill>
              <a:latin typeface="Dosis Light" charset="0"/>
            </a:endParaRPr>
          </a:p>
        </p:txBody>
      </p:sp>
      <p:sp>
        <p:nvSpPr>
          <p:cNvPr id="2" name="1 Rectángulo redondeado"/>
          <p:cNvSpPr/>
          <p:nvPr/>
        </p:nvSpPr>
        <p:spPr>
          <a:xfrm>
            <a:off x="611560" y="699542"/>
            <a:ext cx="604867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Extender el Análisis de Compatibilidad de Interfaces incluyendo evaluación sobre coreografía</a:t>
            </a:r>
            <a:endParaRPr lang="es-ES" sz="2400" dirty="0">
              <a:latin typeface="Dosis Light" charset="0"/>
            </a:endParaRPr>
          </a:p>
        </p:txBody>
      </p:sp>
      <p:sp>
        <p:nvSpPr>
          <p:cNvPr id="3" name="2 Rectángulo redondeado"/>
          <p:cNvSpPr/>
          <p:nvPr/>
        </p:nvSpPr>
        <p:spPr>
          <a:xfrm>
            <a:off x="635968" y="1995686"/>
            <a:ext cx="602426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Desarrollar otros conversores para descripciones como Swagger o WADL</a:t>
            </a:r>
            <a:endParaRPr lang="es-ES" sz="2400" dirty="0">
              <a:latin typeface="Dosis Light" charset="0"/>
            </a:endParaRPr>
          </a:p>
        </p:txBody>
      </p:sp>
      <p:sp>
        <p:nvSpPr>
          <p:cNvPr id="5" name="4 Rectángulo redondeado"/>
          <p:cNvSpPr/>
          <p:nvPr/>
        </p:nvSpPr>
        <p:spPr>
          <a:xfrm>
            <a:off x="635968" y="3219822"/>
            <a:ext cx="6024264"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smtClean="0">
                <a:latin typeface="Dosis Light" charset="0"/>
              </a:rPr>
              <a:t>Definir un proceso de generación de adaptadores (Wrappers) en función del Metamodelo</a:t>
            </a:r>
            <a:endParaRPr lang="es-ES" sz="2400" dirty="0">
              <a:latin typeface="Dosis Light" charset="0"/>
            </a:endParaRPr>
          </a:p>
        </p:txBody>
      </p:sp>
      <p:sp>
        <p:nvSpPr>
          <p:cNvPr id="7" name="15 CuadroTexto"/>
          <p:cNvSpPr txBox="1"/>
          <p:nvPr/>
        </p:nvSpPr>
        <p:spPr>
          <a:xfrm>
            <a:off x="5480588" y="11400"/>
            <a:ext cx="3627916" cy="400110"/>
          </a:xfrm>
          <a:prstGeom prst="rect">
            <a:avLst/>
          </a:prstGeom>
          <a:solidFill>
            <a:schemeClr val="bg1"/>
          </a:solidFill>
        </p:spPr>
        <p:txBody>
          <a:bodyPr wrap="none" rtlCol="0">
            <a:spAutoFit/>
          </a:bodyPr>
          <a:lstStyle/>
          <a:p>
            <a:r>
              <a:rPr lang="es-AR" sz="2000" dirty="0">
                <a:solidFill>
                  <a:srgbClr val="002060"/>
                </a:solidFill>
                <a:latin typeface="Titillium Web Light" charset="0"/>
              </a:rPr>
              <a:t>Conclusiones y Trabajos Futuros</a:t>
            </a:r>
          </a:p>
        </p:txBody>
      </p:sp>
    </p:spTree>
    <p:extLst>
      <p:ext uri="{BB962C8B-B14F-4D97-AF65-F5344CB8AC3E}">
        <p14:creationId xmlns:p14="http://schemas.microsoft.com/office/powerpoint/2010/main" val="33097526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9" name="Shape 4038"/>
          <p:cNvSpPr txBox="1">
            <a:spLocks/>
          </p:cNvSpPr>
          <p:nvPr/>
        </p:nvSpPr>
        <p:spPr>
          <a:xfrm>
            <a:off x="1331640" y="987574"/>
            <a:ext cx="6982544" cy="18254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s-ES" sz="6000" dirty="0" smtClean="0">
                <a:solidFill>
                  <a:srgbClr val="80BFB7"/>
                </a:solidFill>
              </a:rPr>
              <a:t>Gracias por </a:t>
            </a:r>
          </a:p>
          <a:p>
            <a:r>
              <a:rPr lang="es-ES" sz="6000" dirty="0" smtClean="0">
                <a:solidFill>
                  <a:srgbClr val="80BFB7"/>
                </a:solidFill>
              </a:rPr>
              <a:t>su atención</a:t>
            </a:r>
            <a:endParaRPr lang="es-ES" sz="6000" dirty="0">
              <a:solidFill>
                <a:srgbClr val="80BFB7"/>
              </a:solidFill>
            </a:endParaRPr>
          </a:p>
        </p:txBody>
      </p:sp>
      <p:sp>
        <p:nvSpPr>
          <p:cNvPr id="10" name="Shape 4040"/>
          <p:cNvSpPr txBox="1">
            <a:spLocks/>
          </p:cNvSpPr>
          <p:nvPr/>
        </p:nvSpPr>
        <p:spPr>
          <a:xfrm>
            <a:off x="390405" y="3363837"/>
            <a:ext cx="4390256" cy="1674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Font typeface="Titillium Web Light"/>
              <a:buNone/>
            </a:pPr>
            <a:r>
              <a:rPr lang="es-ES" b="1" dirty="0" smtClean="0">
                <a:solidFill>
                  <a:schemeClr val="accent1">
                    <a:lumMod val="40000"/>
                    <a:lumOff val="60000"/>
                  </a:schemeClr>
                </a:solidFill>
              </a:rPr>
              <a:t>Contacto: </a:t>
            </a:r>
            <a:endParaRPr lang="es-ES" b="1" dirty="0" smtClean="0">
              <a:solidFill>
                <a:schemeClr val="accent1">
                  <a:lumMod val="40000"/>
                  <a:lumOff val="60000"/>
                </a:schemeClr>
              </a:solidFill>
              <a:hlinkClick r:id="rId3"/>
            </a:endParaRPr>
          </a:p>
          <a:p>
            <a:pPr marL="0" indent="0">
              <a:buFont typeface="Titillium Web Light"/>
              <a:buNone/>
            </a:pPr>
            <a:r>
              <a:rPr lang="es-ES" b="1" dirty="0" smtClean="0">
                <a:solidFill>
                  <a:schemeClr val="accent1">
                    <a:lumMod val="40000"/>
                    <a:lumOff val="60000"/>
                  </a:schemeClr>
                </a:solidFill>
              </a:rPr>
              <a:t>lucas.cavaliere@probien.gob.ar</a:t>
            </a:r>
          </a:p>
          <a:p>
            <a:pPr marL="0" indent="0">
              <a:buFont typeface="Titillium Web Light"/>
              <a:buNone/>
            </a:pPr>
            <a:r>
              <a:rPr lang="es-ES" b="1" dirty="0" smtClean="0">
                <a:solidFill>
                  <a:schemeClr val="accent1">
                    <a:lumMod val="40000"/>
                    <a:lumOff val="60000"/>
                  </a:schemeClr>
                </a:solidFill>
              </a:rPr>
              <a:t>lucascavaliere1@gmail.com</a:t>
            </a:r>
            <a:endParaRPr lang="es-ES" b="1" dirty="0">
              <a:solidFill>
                <a:schemeClr val="accent1">
                  <a:lumMod val="40000"/>
                  <a:lumOff val="60000"/>
                </a:schemeClr>
              </a:solidFill>
            </a:endParaRPr>
          </a:p>
        </p:txBody>
      </p:sp>
    </p:spTree>
    <p:extLst>
      <p:ext uri="{BB962C8B-B14F-4D97-AF65-F5344CB8AC3E}">
        <p14:creationId xmlns:p14="http://schemas.microsoft.com/office/powerpoint/2010/main" val="2113909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dirty="0"/>
          </a:p>
        </p:txBody>
      </p:sp>
      <p:sp>
        <p:nvSpPr>
          <p:cNvPr id="4" name="3 Rectángulo"/>
          <p:cNvSpPr/>
          <p:nvPr/>
        </p:nvSpPr>
        <p:spPr>
          <a:xfrm>
            <a:off x="396552" y="699542"/>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rgbClr val="002060"/>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chemeClr val="tx2"/>
                </a:solidFill>
                <a:latin typeface="Titillium Web Light" charset="0"/>
                <a:cs typeface="Arial" charset="0"/>
              </a:rPr>
              <a:t>SoaML</a:t>
            </a:r>
            <a:endParaRPr lang="es-ES" altLang="es-ES" sz="1900" dirty="0" smtClean="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WADL</a:t>
            </a: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Servicios </a:t>
            </a:r>
            <a:r>
              <a:rPr lang="es-ES" altLang="es-ES" sz="1900" dirty="0" err="1" smtClean="0">
                <a:solidFill>
                  <a:schemeClr val="tx2"/>
                </a:solidFill>
                <a:latin typeface="Titillium Web Light" charset="0"/>
                <a:cs typeface="Arial" charset="0"/>
              </a:rPr>
              <a:t>RESTful</a:t>
            </a:r>
            <a:endParaRPr lang="es-AR" altLang="es-ES" sz="1900" dirty="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8" name="3 Rectángulo"/>
          <p:cNvSpPr/>
          <p:nvPr/>
        </p:nvSpPr>
        <p:spPr>
          <a:xfrm>
            <a:off x="2843808" y="2499742"/>
            <a:ext cx="4824536" cy="1408078"/>
          </a:xfrm>
          <a:prstGeom prst="rect">
            <a:avLst/>
          </a:prstGeom>
          <a:solidFill>
            <a:schemeClr val="bg1"/>
          </a:solidFill>
        </p:spPr>
        <p:txBody>
          <a:bodyPr wrap="square">
            <a:spAutoFit/>
          </a:bodyPr>
          <a:lstStyle/>
          <a:p>
            <a:pPr eaLnBrk="1" hangingPunct="1">
              <a:lnSpc>
                <a:spcPct val="150000"/>
              </a:lnSpc>
              <a:spcBef>
                <a:spcPct val="0"/>
              </a:spcBef>
            </a:pPr>
            <a:r>
              <a:rPr lang="es-AR" altLang="es-ES" sz="1900" dirty="0">
                <a:solidFill>
                  <a:srgbClr val="002060"/>
                </a:solidFill>
                <a:latin typeface="Titillium Web Light" charset="0"/>
                <a:cs typeface="Arial" charset="0"/>
              </a:rPr>
              <a:t>L</a:t>
            </a:r>
            <a:r>
              <a:rPr lang="es-AR" altLang="es-ES" sz="1900" dirty="0" smtClean="0">
                <a:solidFill>
                  <a:srgbClr val="002060"/>
                </a:solidFill>
                <a:latin typeface="Titillium Web Light" charset="0"/>
                <a:cs typeface="Arial" charset="0"/>
              </a:rPr>
              <a:t>enguajes basados </a:t>
            </a:r>
            <a:r>
              <a:rPr lang="es-AR" altLang="es-ES" sz="1900" dirty="0">
                <a:solidFill>
                  <a:srgbClr val="002060"/>
                </a:solidFill>
                <a:latin typeface="Titillium Web Light" charset="0"/>
                <a:cs typeface="Arial" charset="0"/>
              </a:rPr>
              <a:t>en </a:t>
            </a:r>
            <a:r>
              <a:rPr lang="es-AR" altLang="es-ES" sz="1900" dirty="0" smtClean="0">
                <a:solidFill>
                  <a:srgbClr val="002060"/>
                </a:solidFill>
                <a:latin typeface="Titillium Web Light" charset="0"/>
                <a:cs typeface="Arial" charset="0"/>
              </a:rPr>
              <a:t>XML que describen la funcionalidad que proporciona </a:t>
            </a:r>
            <a:r>
              <a:rPr lang="es-AR" altLang="es-ES" sz="1900" dirty="0">
                <a:solidFill>
                  <a:srgbClr val="002060"/>
                </a:solidFill>
                <a:latin typeface="Titillium Web Light" charset="0"/>
                <a:cs typeface="Arial" charset="0"/>
              </a:rPr>
              <a:t>un Servicio Web</a:t>
            </a:r>
            <a:r>
              <a:rPr lang="es-AR" altLang="es-ES" sz="1900" dirty="0" smtClean="0">
                <a:solidFill>
                  <a:srgbClr val="002060"/>
                </a:solidFill>
                <a:latin typeface="Titillium Web Light" charset="0"/>
                <a:cs typeface="Arial" charset="0"/>
              </a:rPr>
              <a:t>.</a:t>
            </a:r>
          </a:p>
        </p:txBody>
      </p:sp>
      <p:sp>
        <p:nvSpPr>
          <p:cNvPr id="7" name="6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2057411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
        <p:nvSpPr>
          <p:cNvPr id="4" name="3 Rectángulo"/>
          <p:cNvSpPr/>
          <p:nvPr/>
        </p:nvSpPr>
        <p:spPr>
          <a:xfrm>
            <a:off x="396552" y="627534"/>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rgbClr val="002060"/>
                </a:solidFill>
                <a:latin typeface="Titillium Web Light" charset="0"/>
                <a:cs typeface="Arial" charset="0"/>
              </a:rPr>
              <a:t>SoaML</a:t>
            </a: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WADL</a:t>
            </a: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Servicios </a:t>
            </a:r>
            <a:r>
              <a:rPr lang="es-ES" altLang="es-ES" sz="1900" dirty="0" err="1" smtClean="0">
                <a:solidFill>
                  <a:schemeClr val="tx2"/>
                </a:solidFill>
                <a:latin typeface="Titillium Web Light" charset="0"/>
                <a:cs typeface="Arial" charset="0"/>
              </a:rPr>
              <a:t>RESTful</a:t>
            </a:r>
            <a:endParaRPr lang="es-AR" altLang="es-ES" sz="1900" dirty="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9" name="3 Rectángulo"/>
          <p:cNvSpPr/>
          <p:nvPr/>
        </p:nvSpPr>
        <p:spPr>
          <a:xfrm>
            <a:off x="2736304" y="2139702"/>
            <a:ext cx="6372200" cy="2285241"/>
          </a:xfrm>
          <a:prstGeom prst="rect">
            <a:avLst/>
          </a:prstGeom>
          <a:solidFill>
            <a:schemeClr val="bg1"/>
          </a:solidFill>
        </p:spPr>
        <p:txBody>
          <a:bodyPr wrap="square">
            <a:spAutoFit/>
          </a:bodyPr>
          <a:lstStyle/>
          <a:p>
            <a:pPr marL="342900" indent="-342900" eaLnBrk="1" hangingPunct="1">
              <a:lnSpc>
                <a:spcPct val="150000"/>
              </a:lnSpc>
              <a:spcBef>
                <a:spcPct val="0"/>
              </a:spcBef>
              <a:buFont typeface="Arial" pitchFamily="34" charset="0"/>
              <a:buChar char="•"/>
            </a:pPr>
            <a:r>
              <a:rPr lang="es-AR" altLang="es-ES" sz="1900" dirty="0" smtClean="0">
                <a:solidFill>
                  <a:srgbClr val="002060"/>
                </a:solidFill>
                <a:latin typeface="Titillium Web Light" charset="0"/>
                <a:cs typeface="Arial" charset="0"/>
              </a:rPr>
              <a:t>(</a:t>
            </a:r>
            <a:r>
              <a:rPr lang="es-AR" altLang="es-ES" sz="1900" dirty="0">
                <a:solidFill>
                  <a:srgbClr val="002060"/>
                </a:solidFill>
                <a:latin typeface="Titillium Web Light" charset="0"/>
                <a:cs typeface="Arial" charset="0"/>
              </a:rPr>
              <a:t>Service-</a:t>
            </a:r>
            <a:r>
              <a:rPr lang="es-AR" altLang="es-ES" sz="1900" dirty="0" err="1">
                <a:solidFill>
                  <a:srgbClr val="002060"/>
                </a:solidFill>
                <a:latin typeface="Titillium Web Light" charset="0"/>
                <a:cs typeface="Arial" charset="0"/>
              </a:rPr>
              <a:t>oriented</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architecture</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Modeling</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Language</a:t>
            </a:r>
            <a:r>
              <a:rPr lang="es-AR" altLang="es-ES" sz="1900" dirty="0">
                <a:solidFill>
                  <a:srgbClr val="002060"/>
                </a:solidFill>
                <a:latin typeface="Titillium Web Light" charset="0"/>
                <a:cs typeface="Arial" charset="0"/>
              </a:rPr>
              <a:t>) es un Perfil UML enfocado en el modelado de servicios, </a:t>
            </a:r>
            <a:r>
              <a:rPr lang="es-AR" altLang="es-ES" sz="1900" dirty="0" smtClean="0">
                <a:solidFill>
                  <a:srgbClr val="002060"/>
                </a:solidFill>
                <a:latin typeface="Titillium Web Light" charset="0"/>
                <a:cs typeface="Arial" charset="0"/>
              </a:rPr>
              <a:t>que detalla la </a:t>
            </a:r>
            <a:r>
              <a:rPr lang="es-AR" altLang="es-ES" sz="1900" dirty="0">
                <a:solidFill>
                  <a:srgbClr val="002060"/>
                </a:solidFill>
                <a:latin typeface="Titillium Web Light" charset="0"/>
                <a:cs typeface="Arial" charset="0"/>
              </a:rPr>
              <a:t>información </a:t>
            </a:r>
            <a:r>
              <a:rPr lang="es-AR" altLang="es-ES" sz="1900" dirty="0" smtClean="0">
                <a:solidFill>
                  <a:srgbClr val="002060"/>
                </a:solidFill>
                <a:latin typeface="Titillium Web Light" charset="0"/>
                <a:cs typeface="Arial" charset="0"/>
              </a:rPr>
              <a:t>que se </a:t>
            </a:r>
            <a:r>
              <a:rPr lang="es-AR" altLang="es-ES" sz="1900" dirty="0">
                <a:solidFill>
                  <a:srgbClr val="002060"/>
                </a:solidFill>
                <a:latin typeface="Titillium Web Light" charset="0"/>
                <a:cs typeface="Arial" charset="0"/>
              </a:rPr>
              <a:t>espera del proveedor de servicios, que información del </a:t>
            </a:r>
            <a:r>
              <a:rPr lang="es-AR" altLang="es-ES" sz="1900" dirty="0" smtClean="0">
                <a:solidFill>
                  <a:srgbClr val="002060"/>
                </a:solidFill>
                <a:latin typeface="Titillium Web Light" charset="0"/>
                <a:cs typeface="Arial" charset="0"/>
              </a:rPr>
              <a:t>consumidor y la </a:t>
            </a:r>
            <a:r>
              <a:rPr lang="es-AR" altLang="es-ES" sz="1900" dirty="0">
                <a:solidFill>
                  <a:srgbClr val="002060"/>
                </a:solidFill>
                <a:latin typeface="Titillium Web Light" charset="0"/>
                <a:cs typeface="Arial" charset="0"/>
              </a:rPr>
              <a:t>información </a:t>
            </a:r>
            <a:r>
              <a:rPr lang="es-AR" altLang="es-ES" sz="1900" dirty="0" smtClean="0">
                <a:solidFill>
                  <a:srgbClr val="002060"/>
                </a:solidFill>
                <a:latin typeface="Titillium Web Light" charset="0"/>
                <a:cs typeface="Arial" charset="0"/>
              </a:rPr>
              <a:t>que intercambian entre ellos.</a:t>
            </a:r>
            <a:endParaRPr lang="es-ES" altLang="es-ES" sz="1900" dirty="0" smtClean="0">
              <a:solidFill>
                <a:srgbClr val="002060"/>
              </a:solidFill>
              <a:latin typeface="Titillium Web Light" charset="0"/>
              <a:cs typeface="Arial" charset="0"/>
            </a:endParaRPr>
          </a:p>
        </p:txBody>
      </p:sp>
      <p:sp>
        <p:nvSpPr>
          <p:cNvPr id="7" name="6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3355336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7" name="3 Rectángulo"/>
          <p:cNvSpPr/>
          <p:nvPr/>
        </p:nvSpPr>
        <p:spPr>
          <a:xfrm>
            <a:off x="2411760" y="2270429"/>
            <a:ext cx="6372200" cy="1408078"/>
          </a:xfrm>
          <a:prstGeom prst="rect">
            <a:avLst/>
          </a:prstGeom>
          <a:solidFill>
            <a:schemeClr val="bg1"/>
          </a:solidFill>
        </p:spPr>
        <p:txBody>
          <a:bodyPr wrap="square">
            <a:spAutoFit/>
          </a:bodyPr>
          <a:lstStyle/>
          <a:p>
            <a:pPr marL="342900" indent="-342900" eaLnBrk="1" hangingPunct="1">
              <a:lnSpc>
                <a:spcPct val="150000"/>
              </a:lnSpc>
              <a:spcBef>
                <a:spcPct val="0"/>
              </a:spcBef>
              <a:buFont typeface="Arial" pitchFamily="34" charset="0"/>
              <a:buChar char="•"/>
            </a:pPr>
            <a:r>
              <a:rPr lang="es-AR" altLang="es-ES" sz="1900" dirty="0">
                <a:solidFill>
                  <a:srgbClr val="002060"/>
                </a:solidFill>
                <a:latin typeface="Titillium Web Light" charset="0"/>
                <a:cs typeface="Arial" charset="0"/>
              </a:rPr>
              <a:t>Web </a:t>
            </a:r>
            <a:r>
              <a:rPr lang="es-AR" altLang="es-ES" sz="1900" dirty="0" err="1">
                <a:solidFill>
                  <a:srgbClr val="002060"/>
                </a:solidFill>
                <a:latin typeface="Titillium Web Light" charset="0"/>
                <a:cs typeface="Arial" charset="0"/>
              </a:rPr>
              <a:t>Application</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Description</a:t>
            </a:r>
            <a:r>
              <a:rPr lang="es-AR" altLang="es-ES" sz="1900" dirty="0">
                <a:solidFill>
                  <a:srgbClr val="002060"/>
                </a:solidFill>
                <a:latin typeface="Titillium Web Light" charset="0"/>
                <a:cs typeface="Arial" charset="0"/>
              </a:rPr>
              <a:t> </a:t>
            </a:r>
            <a:r>
              <a:rPr lang="es-AR" altLang="es-ES" sz="1900" dirty="0" err="1">
                <a:solidFill>
                  <a:srgbClr val="002060"/>
                </a:solidFill>
                <a:latin typeface="Titillium Web Light" charset="0"/>
                <a:cs typeface="Arial" charset="0"/>
              </a:rPr>
              <a:t>Language</a:t>
            </a:r>
            <a:r>
              <a:rPr lang="es-AR" altLang="es-ES" sz="1900" dirty="0">
                <a:solidFill>
                  <a:srgbClr val="002060"/>
                </a:solidFill>
                <a:latin typeface="Titillium Web Light" charset="0"/>
                <a:cs typeface="Arial" charset="0"/>
              </a:rPr>
              <a:t> es una descripción </a:t>
            </a:r>
            <a:r>
              <a:rPr lang="es-AR" altLang="es-ES" sz="1900" dirty="0" smtClean="0">
                <a:solidFill>
                  <a:srgbClr val="002060"/>
                </a:solidFill>
                <a:latin typeface="Titillium Web Light" charset="0"/>
                <a:cs typeface="Arial" charset="0"/>
              </a:rPr>
              <a:t>XML, </a:t>
            </a:r>
            <a:r>
              <a:rPr lang="es-AR" altLang="es-ES" sz="1900" dirty="0">
                <a:solidFill>
                  <a:srgbClr val="002060"/>
                </a:solidFill>
                <a:latin typeface="Titillium Web Light" charset="0"/>
                <a:cs typeface="Arial" charset="0"/>
              </a:rPr>
              <a:t>utilizada en aplicaciones Web basadas en HTTP. Posee un uso más orientado hacia los servicios </a:t>
            </a:r>
            <a:r>
              <a:rPr lang="es-AR" altLang="es-ES" sz="1900" dirty="0" err="1" smtClean="0">
                <a:solidFill>
                  <a:srgbClr val="002060"/>
                </a:solidFill>
                <a:latin typeface="Titillium Web Light" charset="0"/>
                <a:cs typeface="Arial" charset="0"/>
              </a:rPr>
              <a:t>RESTful</a:t>
            </a:r>
            <a:r>
              <a:rPr lang="es-AR" altLang="es-ES" sz="1900" dirty="0" smtClean="0">
                <a:solidFill>
                  <a:srgbClr val="002060"/>
                </a:solidFill>
                <a:latin typeface="Titillium Web Light" charset="0"/>
                <a:cs typeface="Arial" charset="0"/>
              </a:rPr>
              <a:t>.</a:t>
            </a:r>
            <a:endParaRPr lang="es-ES" altLang="es-ES" sz="1900" dirty="0" smtClean="0">
              <a:solidFill>
                <a:srgbClr val="002060"/>
              </a:solidFill>
              <a:latin typeface="Titillium Web Light" charset="0"/>
              <a:cs typeface="Arial" charset="0"/>
            </a:endParaRPr>
          </a:p>
        </p:txBody>
      </p:sp>
      <p:sp>
        <p:nvSpPr>
          <p:cNvPr id="3896" name="Shape 389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dirty="0"/>
          </a:p>
        </p:txBody>
      </p:sp>
      <p:sp>
        <p:nvSpPr>
          <p:cNvPr id="4" name="3 Rectángulo"/>
          <p:cNvSpPr/>
          <p:nvPr/>
        </p:nvSpPr>
        <p:spPr>
          <a:xfrm>
            <a:off x="396552" y="699542"/>
            <a:ext cx="5831632" cy="4316566"/>
          </a:xfrm>
          <a:prstGeom prst="rect">
            <a:avLst/>
          </a:prstGeom>
        </p:spPr>
        <p:txBody>
          <a:bodyPr wrap="square">
            <a:spAutoFit/>
          </a:bodyPr>
          <a:lstStyle/>
          <a:p>
            <a:pPr eaLnBrk="1" hangingPunct="1">
              <a:lnSpc>
                <a:spcPct val="150000"/>
              </a:lnSpc>
              <a:spcBef>
                <a:spcPct val="0"/>
              </a:spcBef>
            </a:pPr>
            <a:r>
              <a:rPr lang="es-ES" altLang="es-ES" sz="2500" dirty="0" smtClean="0">
                <a:solidFill>
                  <a:schemeClr val="accent1"/>
                </a:solidFill>
                <a:latin typeface="Titillium Web Light" charset="0"/>
                <a:cs typeface="Arial" charset="0"/>
              </a:rPr>
              <a:t>Estándares y paradigmas estudiados para </a:t>
            </a:r>
          </a:p>
          <a:p>
            <a:pPr eaLnBrk="1" hangingPunct="1">
              <a:lnSpc>
                <a:spcPct val="150000"/>
              </a:lnSpc>
              <a:spcBef>
                <a:spcPct val="0"/>
              </a:spcBef>
            </a:pPr>
            <a:r>
              <a:rPr lang="es-ES" altLang="es-ES" sz="2500" dirty="0" smtClean="0">
                <a:solidFill>
                  <a:schemeClr val="accent1"/>
                </a:solidFill>
                <a:latin typeface="Titillium Web Light" charset="0"/>
                <a:cs typeface="Arial" charset="0"/>
              </a:rPr>
              <a:t>descripción de Servicios Web</a:t>
            </a: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Paradigma SOC</a:t>
            </a:r>
          </a:p>
          <a:p>
            <a:pPr marL="342900" indent="-342900" eaLnBrk="1" hangingPunct="1">
              <a:lnSpc>
                <a:spcPct val="150000"/>
              </a:lnSpc>
              <a:spcBef>
                <a:spcPct val="0"/>
              </a:spcBef>
              <a:buFont typeface="Arial" pitchFamily="34" charset="0"/>
              <a:buChar char="•"/>
            </a:pPr>
            <a:r>
              <a:rPr lang="es-ES" altLang="es-ES" sz="1900" dirty="0" smtClean="0">
                <a:solidFill>
                  <a:schemeClr val="tx2"/>
                </a:solidFill>
                <a:latin typeface="Titillium Web Light" charset="0"/>
                <a:cs typeface="Arial" charset="0"/>
              </a:rPr>
              <a:t>WSDL 1.1 y 2.0</a:t>
            </a:r>
          </a:p>
          <a:p>
            <a:pPr marL="342900" indent="-342900">
              <a:lnSpc>
                <a:spcPct val="150000"/>
              </a:lnSpc>
              <a:spcBef>
                <a:spcPct val="0"/>
              </a:spcBef>
              <a:buFont typeface="Arial" pitchFamily="34" charset="0"/>
              <a:buChar char="•"/>
            </a:pPr>
            <a:r>
              <a:rPr lang="es-ES" altLang="es-ES" sz="1900" dirty="0" err="1" smtClean="0">
                <a:solidFill>
                  <a:schemeClr val="tx2"/>
                </a:solidFill>
                <a:latin typeface="Titillium Web Light" charset="0"/>
                <a:cs typeface="Arial" charset="0"/>
              </a:rPr>
              <a:t>SoaML</a:t>
            </a:r>
            <a:endParaRPr lang="es-ES" altLang="es-ES" sz="1900" dirty="0" smtClean="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smtClean="0">
                <a:solidFill>
                  <a:srgbClr val="002060"/>
                </a:solidFill>
                <a:latin typeface="Titillium Web Light" charset="0"/>
                <a:cs typeface="Arial" charset="0"/>
              </a:rPr>
              <a:t>WADL</a:t>
            </a:r>
            <a:endParaRPr lang="es-ES" altLang="es-ES" sz="1900" dirty="0">
              <a:solidFill>
                <a:srgbClr val="002060"/>
              </a:solidFill>
              <a:latin typeface="Titillium Web Light" charset="0"/>
              <a:cs typeface="Arial" charset="0"/>
            </a:endParaRPr>
          </a:p>
          <a:p>
            <a:pPr marL="342900" indent="-342900" eaLnBrk="1" hangingPunct="1">
              <a:lnSpc>
                <a:spcPct val="150000"/>
              </a:lnSpc>
              <a:spcBef>
                <a:spcPct val="0"/>
              </a:spcBef>
              <a:buFont typeface="Arial" pitchFamily="34" charset="0"/>
              <a:buChar char="•"/>
            </a:pPr>
            <a:r>
              <a:rPr lang="es-ES" altLang="es-ES" sz="1900" dirty="0">
                <a:solidFill>
                  <a:schemeClr val="tx2"/>
                </a:solidFill>
                <a:latin typeface="Titillium Web Light" charset="0"/>
                <a:cs typeface="Arial" charset="0"/>
              </a:rPr>
              <a:t>Servicios </a:t>
            </a:r>
            <a:r>
              <a:rPr lang="es-ES" altLang="es-ES" sz="1900" dirty="0" err="1" smtClean="0">
                <a:solidFill>
                  <a:schemeClr val="tx2"/>
                </a:solidFill>
                <a:latin typeface="Titillium Web Light" charset="0"/>
                <a:cs typeface="Arial" charset="0"/>
              </a:rPr>
              <a:t>RESTful</a:t>
            </a:r>
            <a:endParaRPr lang="es-AR" altLang="es-ES" sz="1900" dirty="0">
              <a:solidFill>
                <a:schemeClr val="tx2"/>
              </a:solidFill>
              <a:latin typeface="Titillium Web Light" charset="0"/>
              <a:cs typeface="Arial" charset="0"/>
            </a:endParaRPr>
          </a:p>
          <a:p>
            <a:pPr marL="342900" indent="-342900" eaLnBrk="1" hangingPunct="1">
              <a:lnSpc>
                <a:spcPct val="150000"/>
              </a:lnSpc>
              <a:spcBef>
                <a:spcPct val="0"/>
              </a:spcBef>
              <a:buFont typeface="Arial" pitchFamily="34" charset="0"/>
              <a:buChar char="•"/>
            </a:pPr>
            <a:endParaRPr lang="es-ES" altLang="es-ES" sz="1900" dirty="0" smtClean="0">
              <a:solidFill>
                <a:srgbClr val="002060"/>
              </a:solidFill>
              <a:latin typeface="Titillium Web Light" charset="0"/>
              <a:cs typeface="Arial" charset="0"/>
            </a:endParaRPr>
          </a:p>
        </p:txBody>
      </p:sp>
      <p:sp>
        <p:nvSpPr>
          <p:cNvPr id="5" name="4 Rectángulo"/>
          <p:cNvSpPr/>
          <p:nvPr/>
        </p:nvSpPr>
        <p:spPr>
          <a:xfrm>
            <a:off x="23003" y="-20538"/>
            <a:ext cx="2093843" cy="492443"/>
          </a:xfrm>
          <a:prstGeom prst="rect">
            <a:avLst/>
          </a:prstGeom>
        </p:spPr>
        <p:txBody>
          <a:bodyPr wrap="none">
            <a:spAutoFit/>
          </a:bodyPr>
          <a:lstStyle/>
          <a:p>
            <a:r>
              <a:rPr lang="en" sz="2400" dirty="0">
                <a:solidFill>
                  <a:srgbClr val="4F81BD"/>
                </a:solidFill>
                <a:latin typeface="Titillium Web Light" charset="0"/>
                <a:ea typeface="Dosis"/>
                <a:cs typeface="Dosis"/>
                <a:sym typeface="Dosis"/>
              </a:rPr>
              <a:t>Marco Te</a:t>
            </a:r>
            <a:r>
              <a:rPr lang="en" sz="2600" dirty="0">
                <a:solidFill>
                  <a:srgbClr val="4F81BD"/>
                </a:solidFill>
                <a:latin typeface="Titillium Web Light" charset="0"/>
                <a:ea typeface="Dosis"/>
                <a:cs typeface="Dosis"/>
                <a:sym typeface="Dosis"/>
              </a:rPr>
              <a:t>órico</a:t>
            </a:r>
            <a:r>
              <a:rPr lang="en" dirty="0">
                <a:solidFill>
                  <a:srgbClr val="4F81BD"/>
                </a:solidFill>
                <a:latin typeface="Dosis"/>
                <a:ea typeface="Dosis"/>
                <a:cs typeface="Dosis"/>
                <a:sym typeface="Dosis"/>
              </a:rPr>
              <a:t> </a:t>
            </a:r>
            <a:endParaRPr lang="es-ES" dirty="0"/>
          </a:p>
        </p:txBody>
      </p:sp>
      <p:sp>
        <p:nvSpPr>
          <p:cNvPr id="8" name="7 CuadroTexto"/>
          <p:cNvSpPr txBox="1"/>
          <p:nvPr/>
        </p:nvSpPr>
        <p:spPr>
          <a:xfrm>
            <a:off x="7452320" y="11400"/>
            <a:ext cx="1699504" cy="400110"/>
          </a:xfrm>
          <a:prstGeom prst="rect">
            <a:avLst/>
          </a:prstGeom>
          <a:solidFill>
            <a:schemeClr val="bg1"/>
          </a:solidFill>
        </p:spPr>
        <p:txBody>
          <a:bodyPr wrap="none" rtlCol="0">
            <a:spAutoFit/>
          </a:bodyPr>
          <a:lstStyle/>
          <a:p>
            <a:r>
              <a:rPr lang="es-AR" sz="2000" dirty="0" smtClean="0">
                <a:solidFill>
                  <a:srgbClr val="002060"/>
                </a:solidFill>
                <a:latin typeface="Titillium Web Light" charset="0"/>
              </a:rPr>
              <a:t>Marco Teórico</a:t>
            </a:r>
          </a:p>
        </p:txBody>
      </p:sp>
    </p:spTree>
    <p:extLst>
      <p:ext uri="{BB962C8B-B14F-4D97-AF65-F5344CB8AC3E}">
        <p14:creationId xmlns:p14="http://schemas.microsoft.com/office/powerpoint/2010/main" val="2307654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ppt/theme/themeOverride2.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14563</TotalTime>
  <Words>6770</Words>
  <Application>Microsoft Office PowerPoint</Application>
  <PresentationFormat>Presentación en pantalla (16:9)</PresentationFormat>
  <Paragraphs>612</Paragraphs>
  <Slides>62</Slides>
  <Notes>62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62</vt:i4>
      </vt:variant>
    </vt:vector>
  </HeadingPairs>
  <TitlesOfParts>
    <vt:vector size="67" baseType="lpstr">
      <vt:lpstr>Arial</vt:lpstr>
      <vt:lpstr>Dosis</vt:lpstr>
      <vt:lpstr>Dosis Light</vt:lpstr>
      <vt:lpstr>Titillium Web Light</vt:lpstr>
      <vt:lpstr>Mowbray template</vt:lpstr>
      <vt:lpstr>Evaluación de Servicios Web mediante un Metamodelo de Contratos de servicios, basado en el estándar SoaML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Proceso de Descubrimiento y Selección de Servicios Web Anterior </vt:lpstr>
      <vt:lpstr>Proceso de Descubrimiento y Selección de Servicios Web Anterior </vt:lpstr>
      <vt:lpstr>Herramienta de Selección  de Servicios Web Anterior </vt:lpstr>
      <vt:lpstr>Análisis de Compatibilidad de Interfaces Anterior</vt:lpstr>
      <vt:lpstr>Presentación de PowerPoint</vt:lpstr>
      <vt:lpstr>Presentación de PowerPoint</vt:lpstr>
      <vt:lpstr>Presentación de PowerPoint</vt:lpstr>
      <vt:lpstr>Estándares utilizados para la confección del Metamodelo</vt:lpstr>
      <vt:lpstr>Estándares utilizados para la confección del Metamodelo (continuación)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Enfoque propuesto</vt:lpstr>
      <vt:lpstr>Presentación de PowerPoint</vt:lpstr>
      <vt:lpstr>Presentación de PowerPoint</vt:lpstr>
      <vt:lpstr>Presentación de PowerPoint</vt:lpstr>
      <vt:lpstr>Proceso de Descubrimiento y Selección  de Servicios Web actual</vt:lpstr>
      <vt:lpstr>Presentación de PowerPoint</vt:lpstr>
      <vt:lpstr>Análisis de Compatibilidad de Interfaces Actual</vt:lpstr>
      <vt:lpstr>Presentación de PowerPoint</vt:lpstr>
      <vt:lpstr>Ventajas sobre implementación anterior</vt:lpstr>
      <vt:lpstr>Ventajas sobre implementación anterior (continuación)</vt:lpstr>
      <vt:lpstr>Ventajas sobre implementación anterior (continuación)</vt:lpstr>
      <vt:lpstr>Presentación de PowerPoint</vt:lpstr>
      <vt:lpstr>Presentación de PowerPoint</vt:lpstr>
      <vt:lpstr>Experimento propuesto</vt:lpstr>
      <vt:lpstr>Resultados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de Servicios Web mediante un Metamodelo de Contratos de servicios, basado en el estándar SoaML</dc:title>
  <dc:creator>Lucas</dc:creator>
  <cp:lastModifiedBy>lenovo1</cp:lastModifiedBy>
  <cp:revision>388</cp:revision>
  <dcterms:modified xsi:type="dcterms:W3CDTF">2018-06-11T19:04:46Z</dcterms:modified>
</cp:coreProperties>
</file>